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311" r:id="rId29"/>
    <p:sldId id="312" r:id="rId30"/>
    <p:sldId id="313" r:id="rId31"/>
    <p:sldId id="314" r:id="rId32"/>
    <p:sldId id="310" r:id="rId33"/>
  </p:sldIdLst>
  <p:sldSz cx="5765800" cy="3244850"/>
  <p:notesSz cx="5765800" cy="32448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hz0BXzMAJ0CAeknh+BnzNrK83B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000" autoAdjust="0"/>
  </p:normalViewPr>
  <p:slideViewPr>
    <p:cSldViewPr snapToGrid="0">
      <p:cViewPr varScale="1">
        <p:scale>
          <a:sx n="92" d="100"/>
          <a:sy n="92" d="100"/>
        </p:scale>
        <p:origin x="1516" y="5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6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498725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265488" y="0"/>
            <a:ext cx="2498725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3082925"/>
            <a:ext cx="2498725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ff60aec111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2ff60aec111_1_117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Task manager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System- about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System information</a:t>
            </a:r>
            <a:endParaRPr/>
          </a:p>
        </p:txBody>
      </p:sp>
      <p:sp>
        <p:nvSpPr>
          <p:cNvPr id="251" name="Google Shape;251;g2ff60aec111_1_117:notes"/>
          <p:cNvSpPr txBox="1">
            <a:spLocks noGrp="1"/>
          </p:cNvSpPr>
          <p:nvPr>
            <p:ph type="sldNum" idx="12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ff60aec111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2ff60aec111_1_126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CD magnetic tapes</a:t>
            </a:r>
            <a:endParaRPr/>
          </a:p>
        </p:txBody>
      </p:sp>
      <p:sp>
        <p:nvSpPr>
          <p:cNvPr id="259" name="Google Shape;259;g2ff60aec111_1_126:notes"/>
          <p:cNvSpPr txBox="1">
            <a:spLocks noGrp="1"/>
          </p:cNvSpPr>
          <p:nvPr>
            <p:ph type="sldNum" idx="12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RAM – used in cache memory-volatile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ROM- gaming applications, loading OS-Non volatile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Both random access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Cache memory is built from SRAM, while main memory is DRAM. Both are types of RAM, but serve different roles.</a:t>
            </a:r>
            <a:endParaRPr dirty="0"/>
          </a:p>
        </p:txBody>
      </p:sp>
      <p:sp>
        <p:nvSpPr>
          <p:cNvPr id="266" name="Google Shape;2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ff60aec111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2ff60aec111_1_193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4" name="Google Shape;294;g2ff60aec111_1_193:notes"/>
          <p:cNvSpPr txBox="1">
            <a:spLocks noGrp="1"/>
          </p:cNvSpPr>
          <p:nvPr>
            <p:ph type="sldNum" idx="12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1" name="Google Shape;3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4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5" name="Google Shape;3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2" name="Google Shape;32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9" name="Google Shape;32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3" name="Google Shape;34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0" name="Google Shape;35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>
          <a:extLst>
            <a:ext uri="{FF2B5EF4-FFF2-40B4-BE49-F238E27FC236}">
              <a16:creationId xmlns:a16="http://schemas.microsoft.com/office/drawing/2014/main" id="{24F00C3A-123E-8851-ED79-0B141C0E5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:notes">
            <a:extLst>
              <a:ext uri="{FF2B5EF4-FFF2-40B4-BE49-F238E27FC236}">
                <a16:creationId xmlns:a16="http://schemas.microsoft.com/office/drawing/2014/main" id="{AC7A441B-EB8B-E7C9-A78B-12216ED393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0" name="Google Shape;350;p21:notes">
            <a:extLst>
              <a:ext uri="{FF2B5EF4-FFF2-40B4-BE49-F238E27FC236}">
                <a16:creationId xmlns:a16="http://schemas.microsoft.com/office/drawing/2014/main" id="{D5C0DA30-648D-0345-84D2-87A582BBB1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590224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>
          <a:extLst>
            <a:ext uri="{FF2B5EF4-FFF2-40B4-BE49-F238E27FC236}">
              <a16:creationId xmlns:a16="http://schemas.microsoft.com/office/drawing/2014/main" id="{BF42E0C4-8D0A-618E-4862-23DC4B902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:notes">
            <a:extLst>
              <a:ext uri="{FF2B5EF4-FFF2-40B4-BE49-F238E27FC236}">
                <a16:creationId xmlns:a16="http://schemas.microsoft.com/office/drawing/2014/main" id="{18EF612B-CD26-9EAE-3810-87C2FA0CC4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0" name="Google Shape;350;p21:notes">
            <a:extLst>
              <a:ext uri="{FF2B5EF4-FFF2-40B4-BE49-F238E27FC236}">
                <a16:creationId xmlns:a16="http://schemas.microsoft.com/office/drawing/2014/main" id="{99ECAC00-97DA-1DD4-40B9-E43150ECDC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57423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94f3cc9d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2894f3cc9d2_0_3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g2894f3cc9d2_0_3:notes"/>
          <p:cNvSpPr txBox="1">
            <a:spLocks noGrp="1"/>
          </p:cNvSpPr>
          <p:nvPr>
            <p:ph type="sldNum" idx="12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>
          <a:extLst>
            <a:ext uri="{FF2B5EF4-FFF2-40B4-BE49-F238E27FC236}">
              <a16:creationId xmlns:a16="http://schemas.microsoft.com/office/drawing/2014/main" id="{A73E6AA4-9C34-3197-195F-E07B69348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:notes">
            <a:extLst>
              <a:ext uri="{FF2B5EF4-FFF2-40B4-BE49-F238E27FC236}">
                <a16:creationId xmlns:a16="http://schemas.microsoft.com/office/drawing/2014/main" id="{C5EEF907-CFD8-920C-9DC1-4E07D48CAD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0" name="Google Shape;350;p21:notes">
            <a:extLst>
              <a:ext uri="{FF2B5EF4-FFF2-40B4-BE49-F238E27FC236}">
                <a16:creationId xmlns:a16="http://schemas.microsoft.com/office/drawing/2014/main" id="{5271330A-0675-03F4-6CE6-51020DEF45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37549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>
          <a:extLst>
            <a:ext uri="{FF2B5EF4-FFF2-40B4-BE49-F238E27FC236}">
              <a16:creationId xmlns:a16="http://schemas.microsoft.com/office/drawing/2014/main" id="{9467288D-2487-EEBF-2EF3-8E48270DE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:notes">
            <a:extLst>
              <a:ext uri="{FF2B5EF4-FFF2-40B4-BE49-F238E27FC236}">
                <a16:creationId xmlns:a16="http://schemas.microsoft.com/office/drawing/2014/main" id="{9C6194E6-8ECA-8AD9-B588-09CE522F45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0" name="Google Shape;350;p21:notes">
            <a:extLst>
              <a:ext uri="{FF2B5EF4-FFF2-40B4-BE49-F238E27FC236}">
                <a16:creationId xmlns:a16="http://schemas.microsoft.com/office/drawing/2014/main" id="{BE443B08-4CF5-15D1-4E2B-32B2E24A09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66675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3" name="Google Shape;57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d68b04c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2fd68b04c7a_0_0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g2fd68b04c7a_0_0:notes"/>
          <p:cNvSpPr txBox="1">
            <a:spLocks noGrp="1"/>
          </p:cNvSpPr>
          <p:nvPr>
            <p:ph type="sldNum" idx="12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 i="0" dirty="0">
                <a:solidFill>
                  <a:srgbClr val="040C28"/>
                </a:solidFill>
                <a:highlight>
                  <a:srgbClr val="D3E3FD"/>
                </a:highlight>
                <a:latin typeface="Arial"/>
                <a:ea typeface="Arial"/>
                <a:cs typeface="Arial"/>
                <a:sym typeface="Arial"/>
              </a:rPr>
              <a:t>Deploying AI and generative AI on the mainframe can help drive the modernization of IT estates</a:t>
            </a:r>
            <a:r>
              <a:rPr lang="en-US" b="0" i="0" dirty="0">
                <a:solidFill>
                  <a:srgbClr val="47474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In addition, a </a:t>
            </a:r>
            <a:r>
              <a:rPr lang="en-US" b="0" i="0" dirty="0" err="1">
                <a:solidFill>
                  <a:srgbClr val="47474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DevSecOps</a:t>
            </a:r>
            <a:r>
              <a:rPr lang="en-US" b="0" i="0" dirty="0">
                <a:solidFill>
                  <a:srgbClr val="47474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framework can enable organizations to integrate s</a:t>
            </a:r>
          </a:p>
          <a:p>
            <a:r>
              <a:rPr lang="en-US" b="1" dirty="0"/>
              <a:t>Redundant Array of Independent (originally Inexpensive) Disks</a:t>
            </a:r>
            <a:r>
              <a:rPr lang="en-US" dirty="0"/>
              <a:t>.</a:t>
            </a:r>
          </a:p>
          <a:p>
            <a:r>
              <a:rPr lang="en-US" dirty="0"/>
              <a:t>It is a </a:t>
            </a:r>
            <a:r>
              <a:rPr lang="en-US" b="1" dirty="0"/>
              <a:t>data storage virtualization technology</a:t>
            </a:r>
            <a:r>
              <a:rPr lang="en-US" dirty="0"/>
              <a:t> that combines multiple physical hard drives into one logical unit. The goals are:</a:t>
            </a:r>
          </a:p>
          <a:p>
            <a:r>
              <a:rPr lang="en-US" b="1" dirty="0"/>
              <a:t>Fault tolerance</a:t>
            </a:r>
            <a:r>
              <a:rPr lang="en-US" dirty="0"/>
              <a:t> (data remains safe even if one drive fails).</a:t>
            </a:r>
          </a:p>
          <a:p>
            <a:r>
              <a:rPr lang="en-US" b="1" dirty="0"/>
              <a:t>Improved performance</a:t>
            </a:r>
            <a:r>
              <a:rPr lang="en-US" dirty="0"/>
              <a:t> (read/write speed can increase).</a:t>
            </a:r>
          </a:p>
          <a:p>
            <a:r>
              <a:rPr lang="en-US" b="1" dirty="0"/>
              <a:t>Backup/redundancy</a:t>
            </a:r>
            <a:r>
              <a:rPr lang="en-US" dirty="0"/>
              <a:t> (depending on RAID level).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 i="0" dirty="0" err="1">
                <a:solidFill>
                  <a:srgbClr val="47474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oftware</a:t>
            </a:r>
            <a:r>
              <a:rPr lang="en-US" b="0" i="0" dirty="0">
                <a:solidFill>
                  <a:srgbClr val="47474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development, security and operations across mainframe, cloud and distributed environments to accelerate modernization.</a:t>
            </a:r>
            <a:endParaRPr dirty="0"/>
          </a:p>
        </p:txBody>
      </p:sp>
      <p:sp>
        <p:nvSpPr>
          <p:cNvPr id="203" name="Google Shape;2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5"/>
          <p:cNvSpPr txBox="1">
            <a:spLocks noGrp="1"/>
          </p:cNvSpPr>
          <p:nvPr>
            <p:ph type="ctrTitle"/>
          </p:nvPr>
        </p:nvSpPr>
        <p:spPr>
          <a:xfrm>
            <a:off x="207746" y="-4237"/>
            <a:ext cx="2978150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5"/>
          <p:cNvSpPr txBox="1">
            <a:spLocks noGrp="1"/>
          </p:cNvSpPr>
          <p:nvPr>
            <p:ph type="subTitle" idx="1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5"/>
          <p:cNvSpPr txBox="1">
            <a:spLocks noGrp="1"/>
          </p:cNvSpPr>
          <p:nvPr>
            <p:ph type="ftr" idx="11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5"/>
          <p:cNvSpPr txBox="1">
            <a:spLocks noGrp="1"/>
          </p:cNvSpPr>
          <p:nvPr>
            <p:ph type="dt" idx="10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5"/>
          <p:cNvSpPr txBox="1">
            <a:spLocks noGrp="1"/>
          </p:cNvSpPr>
          <p:nvPr>
            <p:ph type="sldNum" idx="12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" name="Google Shape;3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27600" y="-4237"/>
            <a:ext cx="838200" cy="765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6"/>
          <p:cNvSpPr/>
          <p:nvPr/>
        </p:nvSpPr>
        <p:spPr>
          <a:xfrm>
            <a:off x="4221125" y="315522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 extrusionOk="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6"/>
          <p:cNvSpPr/>
          <p:nvPr/>
        </p:nvSpPr>
        <p:spPr>
          <a:xfrm>
            <a:off x="4141508" y="31512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46"/>
          <p:cNvSpPr/>
          <p:nvPr/>
        </p:nvSpPr>
        <p:spPr>
          <a:xfrm>
            <a:off x="4319310" y="31512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46"/>
          <p:cNvSpPr/>
          <p:nvPr/>
        </p:nvSpPr>
        <p:spPr>
          <a:xfrm>
            <a:off x="4475644" y="3144913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 extrusionOk="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 extrusionOk="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 extrusionOk="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6"/>
          <p:cNvSpPr/>
          <p:nvPr/>
        </p:nvSpPr>
        <p:spPr>
          <a:xfrm>
            <a:off x="4412475" y="31512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6"/>
          <p:cNvSpPr/>
          <p:nvPr/>
        </p:nvSpPr>
        <p:spPr>
          <a:xfrm>
            <a:off x="4772343" y="31576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6"/>
          <p:cNvSpPr/>
          <p:nvPr/>
        </p:nvSpPr>
        <p:spPr>
          <a:xfrm>
            <a:off x="4683442" y="31512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6"/>
          <p:cNvSpPr/>
          <p:nvPr/>
        </p:nvSpPr>
        <p:spPr>
          <a:xfrm>
            <a:off x="4759643" y="314491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 extrusionOk="0">
                <a:moveTo>
                  <a:pt x="0" y="0"/>
                </a:moveTo>
                <a:lnTo>
                  <a:pt x="38100" y="0"/>
                </a:lnTo>
              </a:path>
              <a:path w="50800" h="50800" extrusionOk="0">
                <a:moveTo>
                  <a:pt x="12700" y="25400"/>
                </a:moveTo>
                <a:lnTo>
                  <a:pt x="50800" y="25400"/>
                </a:lnTo>
              </a:path>
              <a:path w="50800" h="50800" extrusionOk="0">
                <a:moveTo>
                  <a:pt x="0" y="38100"/>
                </a:moveTo>
                <a:lnTo>
                  <a:pt x="38100" y="38100"/>
                </a:lnTo>
              </a:path>
              <a:path w="50800" h="50800" extrusionOk="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9525" cap="flat" cmpd="sng">
            <a:solidFill>
              <a:srgbClr val="F3DE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6"/>
          <p:cNvSpPr/>
          <p:nvPr/>
        </p:nvSpPr>
        <p:spPr>
          <a:xfrm>
            <a:off x="5030610" y="314491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 extrusionOk="0">
                <a:moveTo>
                  <a:pt x="0" y="0"/>
                </a:moveTo>
                <a:lnTo>
                  <a:pt x="38100" y="0"/>
                </a:lnTo>
              </a:path>
              <a:path w="50800" h="25400" extrusionOk="0">
                <a:moveTo>
                  <a:pt x="12700" y="12700"/>
                </a:moveTo>
                <a:lnTo>
                  <a:pt x="50800" y="12700"/>
                </a:lnTo>
              </a:path>
              <a:path w="50800" h="25400" extrusionOk="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46"/>
          <p:cNvSpPr/>
          <p:nvPr/>
        </p:nvSpPr>
        <p:spPr>
          <a:xfrm>
            <a:off x="4954409" y="31512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6"/>
          <p:cNvSpPr/>
          <p:nvPr/>
        </p:nvSpPr>
        <p:spPr>
          <a:xfrm>
            <a:off x="5030610" y="318301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 extrusionOk="0">
                <a:moveTo>
                  <a:pt x="0" y="0"/>
                </a:moveTo>
                <a:lnTo>
                  <a:pt x="38100" y="0"/>
                </a:lnTo>
              </a:path>
              <a:path w="50800" h="12700" extrusionOk="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noFill/>
          <a:ln w="9525" cap="flat" cmpd="sng">
            <a:solidFill>
              <a:srgbClr val="F3DE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6"/>
          <p:cNvSpPr/>
          <p:nvPr/>
        </p:nvSpPr>
        <p:spPr>
          <a:xfrm>
            <a:off x="5301577" y="31449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 extrusionOk="0">
                <a:moveTo>
                  <a:pt x="0" y="0"/>
                </a:moveTo>
                <a:lnTo>
                  <a:pt x="38100" y="0"/>
                </a:lnTo>
              </a:path>
              <a:path w="50800" h="50800" extrusionOk="0">
                <a:moveTo>
                  <a:pt x="12700" y="12700"/>
                </a:moveTo>
                <a:lnTo>
                  <a:pt x="50800" y="12700"/>
                </a:lnTo>
              </a:path>
              <a:path w="50800" h="50800" extrusionOk="0">
                <a:moveTo>
                  <a:pt x="12700" y="25400"/>
                </a:moveTo>
                <a:lnTo>
                  <a:pt x="50800" y="25400"/>
                </a:lnTo>
              </a:path>
              <a:path w="50800" h="50800" extrusionOk="0">
                <a:moveTo>
                  <a:pt x="0" y="38100"/>
                </a:moveTo>
                <a:lnTo>
                  <a:pt x="38100" y="38100"/>
                </a:lnTo>
              </a:path>
              <a:path w="50800" h="50800" extrusionOk="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6"/>
          <p:cNvSpPr/>
          <p:nvPr/>
        </p:nvSpPr>
        <p:spPr>
          <a:xfrm>
            <a:off x="5603025" y="317539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 extrusionOk="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6"/>
          <p:cNvSpPr/>
          <p:nvPr/>
        </p:nvSpPr>
        <p:spPr>
          <a:xfrm>
            <a:off x="5575961" y="314889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 extrusionOk="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6"/>
          <p:cNvSpPr/>
          <p:nvPr/>
        </p:nvSpPr>
        <p:spPr>
          <a:xfrm>
            <a:off x="5481104" y="3144913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 extrusionOk="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 extrusionOk="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 extrusionOk="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 extrusionOk="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46"/>
          <p:cNvSpPr txBox="1">
            <a:spLocks noGrp="1"/>
          </p:cNvSpPr>
          <p:nvPr>
            <p:ph type="title"/>
          </p:nvPr>
        </p:nvSpPr>
        <p:spPr>
          <a:xfrm>
            <a:off x="207746" y="-4237"/>
            <a:ext cx="2978150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6"/>
          <p:cNvSpPr txBox="1">
            <a:spLocks noGrp="1"/>
          </p:cNvSpPr>
          <p:nvPr>
            <p:ph type="body" idx="1"/>
          </p:nvPr>
        </p:nvSpPr>
        <p:spPr>
          <a:xfrm>
            <a:off x="87744" y="545883"/>
            <a:ext cx="2831465" cy="209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6"/>
          <p:cNvSpPr txBox="1">
            <a:spLocks noGrp="1"/>
          </p:cNvSpPr>
          <p:nvPr>
            <p:ph type="ftr" idx="11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6"/>
          <p:cNvSpPr txBox="1">
            <a:spLocks noGrp="1"/>
          </p:cNvSpPr>
          <p:nvPr>
            <p:ph type="dt" idx="10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6"/>
          <p:cNvSpPr txBox="1">
            <a:spLocks noGrp="1"/>
          </p:cNvSpPr>
          <p:nvPr>
            <p:ph type="sldNum" idx="12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" name="Google Shape;59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27600" y="0"/>
            <a:ext cx="838200" cy="765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7"/>
          <p:cNvSpPr/>
          <p:nvPr/>
        </p:nvSpPr>
        <p:spPr>
          <a:xfrm>
            <a:off x="4221125" y="315522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 extrusionOk="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47"/>
          <p:cNvSpPr/>
          <p:nvPr/>
        </p:nvSpPr>
        <p:spPr>
          <a:xfrm>
            <a:off x="4141508" y="31512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47"/>
          <p:cNvSpPr/>
          <p:nvPr/>
        </p:nvSpPr>
        <p:spPr>
          <a:xfrm>
            <a:off x="4319310" y="31512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47"/>
          <p:cNvSpPr/>
          <p:nvPr/>
        </p:nvSpPr>
        <p:spPr>
          <a:xfrm>
            <a:off x="4475644" y="3144913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 extrusionOk="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 extrusionOk="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 extrusionOk="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47"/>
          <p:cNvSpPr/>
          <p:nvPr/>
        </p:nvSpPr>
        <p:spPr>
          <a:xfrm>
            <a:off x="4412475" y="31512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47"/>
          <p:cNvSpPr/>
          <p:nvPr/>
        </p:nvSpPr>
        <p:spPr>
          <a:xfrm>
            <a:off x="4772343" y="31576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47"/>
          <p:cNvSpPr/>
          <p:nvPr/>
        </p:nvSpPr>
        <p:spPr>
          <a:xfrm>
            <a:off x="4683442" y="31512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47"/>
          <p:cNvSpPr/>
          <p:nvPr/>
        </p:nvSpPr>
        <p:spPr>
          <a:xfrm>
            <a:off x="4759643" y="314491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 extrusionOk="0">
                <a:moveTo>
                  <a:pt x="0" y="0"/>
                </a:moveTo>
                <a:lnTo>
                  <a:pt x="38100" y="0"/>
                </a:lnTo>
              </a:path>
              <a:path w="50800" h="50800" extrusionOk="0">
                <a:moveTo>
                  <a:pt x="12700" y="25400"/>
                </a:moveTo>
                <a:lnTo>
                  <a:pt x="50800" y="25400"/>
                </a:lnTo>
              </a:path>
              <a:path w="50800" h="50800" extrusionOk="0">
                <a:moveTo>
                  <a:pt x="0" y="38100"/>
                </a:moveTo>
                <a:lnTo>
                  <a:pt x="38100" y="38100"/>
                </a:lnTo>
              </a:path>
              <a:path w="50800" h="50800" extrusionOk="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9525" cap="flat" cmpd="sng">
            <a:solidFill>
              <a:srgbClr val="F3DE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47"/>
          <p:cNvSpPr/>
          <p:nvPr/>
        </p:nvSpPr>
        <p:spPr>
          <a:xfrm>
            <a:off x="5030610" y="314491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 extrusionOk="0">
                <a:moveTo>
                  <a:pt x="0" y="0"/>
                </a:moveTo>
                <a:lnTo>
                  <a:pt x="38100" y="0"/>
                </a:lnTo>
              </a:path>
              <a:path w="50800" h="25400" extrusionOk="0">
                <a:moveTo>
                  <a:pt x="12700" y="12700"/>
                </a:moveTo>
                <a:lnTo>
                  <a:pt x="50800" y="12700"/>
                </a:lnTo>
              </a:path>
              <a:path w="50800" h="25400" extrusionOk="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47"/>
          <p:cNvSpPr/>
          <p:nvPr/>
        </p:nvSpPr>
        <p:spPr>
          <a:xfrm>
            <a:off x="4954409" y="31512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47"/>
          <p:cNvSpPr/>
          <p:nvPr/>
        </p:nvSpPr>
        <p:spPr>
          <a:xfrm>
            <a:off x="5030610" y="318301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 extrusionOk="0">
                <a:moveTo>
                  <a:pt x="0" y="0"/>
                </a:moveTo>
                <a:lnTo>
                  <a:pt x="38100" y="0"/>
                </a:lnTo>
              </a:path>
              <a:path w="50800" h="12700" extrusionOk="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noFill/>
          <a:ln w="9525" cap="flat" cmpd="sng">
            <a:solidFill>
              <a:srgbClr val="F3DE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47"/>
          <p:cNvSpPr/>
          <p:nvPr/>
        </p:nvSpPr>
        <p:spPr>
          <a:xfrm>
            <a:off x="5301577" y="31449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 extrusionOk="0">
                <a:moveTo>
                  <a:pt x="0" y="0"/>
                </a:moveTo>
                <a:lnTo>
                  <a:pt x="38100" y="0"/>
                </a:lnTo>
              </a:path>
              <a:path w="50800" h="50800" extrusionOk="0">
                <a:moveTo>
                  <a:pt x="12700" y="12700"/>
                </a:moveTo>
                <a:lnTo>
                  <a:pt x="50800" y="12700"/>
                </a:lnTo>
              </a:path>
              <a:path w="50800" h="50800" extrusionOk="0">
                <a:moveTo>
                  <a:pt x="12700" y="25400"/>
                </a:moveTo>
                <a:lnTo>
                  <a:pt x="50800" y="25400"/>
                </a:lnTo>
              </a:path>
              <a:path w="50800" h="50800" extrusionOk="0">
                <a:moveTo>
                  <a:pt x="0" y="38100"/>
                </a:moveTo>
                <a:lnTo>
                  <a:pt x="38100" y="38100"/>
                </a:lnTo>
              </a:path>
              <a:path w="50800" h="50800" extrusionOk="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47"/>
          <p:cNvSpPr/>
          <p:nvPr/>
        </p:nvSpPr>
        <p:spPr>
          <a:xfrm>
            <a:off x="5603025" y="317539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 extrusionOk="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7"/>
          <p:cNvSpPr/>
          <p:nvPr/>
        </p:nvSpPr>
        <p:spPr>
          <a:xfrm>
            <a:off x="5575961" y="314889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 extrusionOk="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7"/>
          <p:cNvSpPr/>
          <p:nvPr/>
        </p:nvSpPr>
        <p:spPr>
          <a:xfrm>
            <a:off x="5481104" y="3144913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 extrusionOk="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 extrusionOk="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 extrusionOk="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 extrusionOk="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7"/>
          <p:cNvSpPr txBox="1">
            <a:spLocks noGrp="1"/>
          </p:cNvSpPr>
          <p:nvPr>
            <p:ph type="ftr" idx="11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7"/>
          <p:cNvSpPr txBox="1">
            <a:spLocks noGrp="1"/>
          </p:cNvSpPr>
          <p:nvPr>
            <p:ph type="dt" idx="10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7"/>
          <p:cNvSpPr txBox="1">
            <a:spLocks noGrp="1"/>
          </p:cNvSpPr>
          <p:nvPr>
            <p:ph type="sldNum" idx="12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9" name="Google Shape;79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27600" y="0"/>
            <a:ext cx="838200" cy="765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8"/>
          <p:cNvSpPr/>
          <p:nvPr/>
        </p:nvSpPr>
        <p:spPr>
          <a:xfrm>
            <a:off x="4221125" y="315522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 extrusionOk="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48"/>
          <p:cNvSpPr/>
          <p:nvPr/>
        </p:nvSpPr>
        <p:spPr>
          <a:xfrm>
            <a:off x="4141508" y="31512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48"/>
          <p:cNvSpPr/>
          <p:nvPr/>
        </p:nvSpPr>
        <p:spPr>
          <a:xfrm>
            <a:off x="4319310" y="31512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48"/>
          <p:cNvSpPr/>
          <p:nvPr/>
        </p:nvSpPr>
        <p:spPr>
          <a:xfrm>
            <a:off x="4475644" y="3144913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 extrusionOk="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 extrusionOk="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 extrusionOk="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48"/>
          <p:cNvSpPr/>
          <p:nvPr/>
        </p:nvSpPr>
        <p:spPr>
          <a:xfrm>
            <a:off x="4412475" y="31512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8"/>
          <p:cNvSpPr/>
          <p:nvPr/>
        </p:nvSpPr>
        <p:spPr>
          <a:xfrm>
            <a:off x="4772343" y="31576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8"/>
          <p:cNvSpPr/>
          <p:nvPr/>
        </p:nvSpPr>
        <p:spPr>
          <a:xfrm>
            <a:off x="4683442" y="31512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8"/>
          <p:cNvSpPr/>
          <p:nvPr/>
        </p:nvSpPr>
        <p:spPr>
          <a:xfrm>
            <a:off x="4759643" y="314491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 extrusionOk="0">
                <a:moveTo>
                  <a:pt x="0" y="0"/>
                </a:moveTo>
                <a:lnTo>
                  <a:pt x="38100" y="0"/>
                </a:lnTo>
              </a:path>
              <a:path w="50800" h="50800" extrusionOk="0">
                <a:moveTo>
                  <a:pt x="12700" y="25400"/>
                </a:moveTo>
                <a:lnTo>
                  <a:pt x="50800" y="25400"/>
                </a:lnTo>
              </a:path>
              <a:path w="50800" h="50800" extrusionOk="0">
                <a:moveTo>
                  <a:pt x="0" y="38100"/>
                </a:moveTo>
                <a:lnTo>
                  <a:pt x="38100" y="38100"/>
                </a:lnTo>
              </a:path>
              <a:path w="50800" h="50800" extrusionOk="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9525" cap="flat" cmpd="sng">
            <a:solidFill>
              <a:srgbClr val="F3DE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48"/>
          <p:cNvSpPr/>
          <p:nvPr/>
        </p:nvSpPr>
        <p:spPr>
          <a:xfrm>
            <a:off x="5030610" y="314491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 extrusionOk="0">
                <a:moveTo>
                  <a:pt x="0" y="0"/>
                </a:moveTo>
                <a:lnTo>
                  <a:pt x="38100" y="0"/>
                </a:lnTo>
              </a:path>
              <a:path w="50800" h="25400" extrusionOk="0">
                <a:moveTo>
                  <a:pt x="12700" y="12700"/>
                </a:moveTo>
                <a:lnTo>
                  <a:pt x="50800" y="12700"/>
                </a:lnTo>
              </a:path>
              <a:path w="50800" h="25400" extrusionOk="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8"/>
          <p:cNvSpPr/>
          <p:nvPr/>
        </p:nvSpPr>
        <p:spPr>
          <a:xfrm>
            <a:off x="4954409" y="31512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48"/>
          <p:cNvSpPr/>
          <p:nvPr/>
        </p:nvSpPr>
        <p:spPr>
          <a:xfrm>
            <a:off x="5030610" y="318301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 extrusionOk="0">
                <a:moveTo>
                  <a:pt x="0" y="0"/>
                </a:moveTo>
                <a:lnTo>
                  <a:pt x="38100" y="0"/>
                </a:lnTo>
              </a:path>
              <a:path w="50800" h="12700" extrusionOk="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noFill/>
          <a:ln w="9525" cap="flat" cmpd="sng">
            <a:solidFill>
              <a:srgbClr val="F3DE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8"/>
          <p:cNvSpPr/>
          <p:nvPr/>
        </p:nvSpPr>
        <p:spPr>
          <a:xfrm>
            <a:off x="5301577" y="31449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 extrusionOk="0">
                <a:moveTo>
                  <a:pt x="0" y="0"/>
                </a:moveTo>
                <a:lnTo>
                  <a:pt x="38100" y="0"/>
                </a:lnTo>
              </a:path>
              <a:path w="50800" h="50800" extrusionOk="0">
                <a:moveTo>
                  <a:pt x="12700" y="12700"/>
                </a:moveTo>
                <a:lnTo>
                  <a:pt x="50800" y="12700"/>
                </a:lnTo>
              </a:path>
              <a:path w="50800" h="50800" extrusionOk="0">
                <a:moveTo>
                  <a:pt x="12700" y="25400"/>
                </a:moveTo>
                <a:lnTo>
                  <a:pt x="50800" y="25400"/>
                </a:lnTo>
              </a:path>
              <a:path w="50800" h="50800" extrusionOk="0">
                <a:moveTo>
                  <a:pt x="0" y="38100"/>
                </a:moveTo>
                <a:lnTo>
                  <a:pt x="38100" y="38100"/>
                </a:lnTo>
              </a:path>
              <a:path w="50800" h="50800" extrusionOk="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48"/>
          <p:cNvSpPr/>
          <p:nvPr/>
        </p:nvSpPr>
        <p:spPr>
          <a:xfrm>
            <a:off x="5603025" y="317539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 extrusionOk="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48"/>
          <p:cNvSpPr/>
          <p:nvPr/>
        </p:nvSpPr>
        <p:spPr>
          <a:xfrm>
            <a:off x="5575961" y="314889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 extrusionOk="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48"/>
          <p:cNvSpPr/>
          <p:nvPr/>
        </p:nvSpPr>
        <p:spPr>
          <a:xfrm>
            <a:off x="5481104" y="3144913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 extrusionOk="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 extrusionOk="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 extrusionOk="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 extrusionOk="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48"/>
          <p:cNvSpPr/>
          <p:nvPr/>
        </p:nvSpPr>
        <p:spPr>
          <a:xfrm>
            <a:off x="-2" y="622809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48"/>
          <p:cNvSpPr txBox="1">
            <a:spLocks noGrp="1"/>
          </p:cNvSpPr>
          <p:nvPr>
            <p:ph type="title"/>
          </p:nvPr>
        </p:nvSpPr>
        <p:spPr>
          <a:xfrm>
            <a:off x="207746" y="-4237"/>
            <a:ext cx="2978150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8"/>
          <p:cNvSpPr txBox="1">
            <a:spLocks noGrp="1"/>
          </p:cNvSpPr>
          <p:nvPr>
            <p:ph type="body" idx="1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8"/>
          <p:cNvSpPr txBox="1">
            <a:spLocks noGrp="1"/>
          </p:cNvSpPr>
          <p:nvPr>
            <p:ph type="body" idx="2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8"/>
          <p:cNvSpPr txBox="1">
            <a:spLocks noGrp="1"/>
          </p:cNvSpPr>
          <p:nvPr>
            <p:ph type="ftr" idx="11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8"/>
          <p:cNvSpPr txBox="1">
            <a:spLocks noGrp="1"/>
          </p:cNvSpPr>
          <p:nvPr>
            <p:ph type="dt" idx="10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8"/>
          <p:cNvSpPr txBox="1">
            <a:spLocks noGrp="1"/>
          </p:cNvSpPr>
          <p:nvPr>
            <p:ph type="sldNum" idx="12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3" name="Google Shape;103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27600" y="-4237"/>
            <a:ext cx="838200" cy="765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9"/>
          <p:cNvSpPr/>
          <p:nvPr/>
        </p:nvSpPr>
        <p:spPr>
          <a:xfrm>
            <a:off x="4221125" y="315522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 extrusionOk="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9"/>
          <p:cNvSpPr/>
          <p:nvPr/>
        </p:nvSpPr>
        <p:spPr>
          <a:xfrm>
            <a:off x="4141508" y="31512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9"/>
          <p:cNvSpPr/>
          <p:nvPr/>
        </p:nvSpPr>
        <p:spPr>
          <a:xfrm>
            <a:off x="4319310" y="31512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9"/>
          <p:cNvSpPr/>
          <p:nvPr/>
        </p:nvSpPr>
        <p:spPr>
          <a:xfrm>
            <a:off x="4475644" y="3144913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 extrusionOk="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 extrusionOk="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 extrusionOk="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49"/>
          <p:cNvSpPr/>
          <p:nvPr/>
        </p:nvSpPr>
        <p:spPr>
          <a:xfrm>
            <a:off x="4412475" y="31512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9"/>
          <p:cNvSpPr/>
          <p:nvPr/>
        </p:nvSpPr>
        <p:spPr>
          <a:xfrm>
            <a:off x="4772343" y="31576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9"/>
          <p:cNvSpPr/>
          <p:nvPr/>
        </p:nvSpPr>
        <p:spPr>
          <a:xfrm>
            <a:off x="4683442" y="31512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9"/>
          <p:cNvSpPr/>
          <p:nvPr/>
        </p:nvSpPr>
        <p:spPr>
          <a:xfrm>
            <a:off x="4759643" y="314491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 extrusionOk="0">
                <a:moveTo>
                  <a:pt x="0" y="0"/>
                </a:moveTo>
                <a:lnTo>
                  <a:pt x="38100" y="0"/>
                </a:lnTo>
              </a:path>
              <a:path w="50800" h="50800" extrusionOk="0">
                <a:moveTo>
                  <a:pt x="12700" y="25400"/>
                </a:moveTo>
                <a:lnTo>
                  <a:pt x="50800" y="25400"/>
                </a:lnTo>
              </a:path>
              <a:path w="50800" h="50800" extrusionOk="0">
                <a:moveTo>
                  <a:pt x="0" y="38100"/>
                </a:moveTo>
                <a:lnTo>
                  <a:pt x="38100" y="38100"/>
                </a:lnTo>
              </a:path>
              <a:path w="50800" h="50800" extrusionOk="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9525" cap="flat" cmpd="sng">
            <a:solidFill>
              <a:srgbClr val="F3DE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9"/>
          <p:cNvSpPr/>
          <p:nvPr/>
        </p:nvSpPr>
        <p:spPr>
          <a:xfrm>
            <a:off x="5030610" y="314491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 extrusionOk="0">
                <a:moveTo>
                  <a:pt x="0" y="0"/>
                </a:moveTo>
                <a:lnTo>
                  <a:pt x="38100" y="0"/>
                </a:lnTo>
              </a:path>
              <a:path w="50800" h="25400" extrusionOk="0">
                <a:moveTo>
                  <a:pt x="12700" y="12700"/>
                </a:moveTo>
                <a:lnTo>
                  <a:pt x="50800" y="12700"/>
                </a:lnTo>
              </a:path>
              <a:path w="50800" h="25400" extrusionOk="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9"/>
          <p:cNvSpPr/>
          <p:nvPr/>
        </p:nvSpPr>
        <p:spPr>
          <a:xfrm>
            <a:off x="4954409" y="31512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9"/>
          <p:cNvSpPr/>
          <p:nvPr/>
        </p:nvSpPr>
        <p:spPr>
          <a:xfrm>
            <a:off x="5030610" y="318301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 extrusionOk="0">
                <a:moveTo>
                  <a:pt x="0" y="0"/>
                </a:moveTo>
                <a:lnTo>
                  <a:pt x="38100" y="0"/>
                </a:lnTo>
              </a:path>
              <a:path w="50800" h="12700" extrusionOk="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noFill/>
          <a:ln w="9525" cap="flat" cmpd="sng">
            <a:solidFill>
              <a:srgbClr val="F3DE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9"/>
          <p:cNvSpPr/>
          <p:nvPr/>
        </p:nvSpPr>
        <p:spPr>
          <a:xfrm>
            <a:off x="5301577" y="31449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 extrusionOk="0">
                <a:moveTo>
                  <a:pt x="0" y="0"/>
                </a:moveTo>
                <a:lnTo>
                  <a:pt x="38100" y="0"/>
                </a:lnTo>
              </a:path>
              <a:path w="50800" h="50800" extrusionOk="0">
                <a:moveTo>
                  <a:pt x="12700" y="12700"/>
                </a:moveTo>
                <a:lnTo>
                  <a:pt x="50800" y="12700"/>
                </a:lnTo>
              </a:path>
              <a:path w="50800" h="50800" extrusionOk="0">
                <a:moveTo>
                  <a:pt x="12700" y="25400"/>
                </a:moveTo>
                <a:lnTo>
                  <a:pt x="50800" y="25400"/>
                </a:lnTo>
              </a:path>
              <a:path w="50800" h="50800" extrusionOk="0">
                <a:moveTo>
                  <a:pt x="0" y="38100"/>
                </a:moveTo>
                <a:lnTo>
                  <a:pt x="38100" y="38100"/>
                </a:lnTo>
              </a:path>
              <a:path w="50800" h="50800" extrusionOk="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9"/>
          <p:cNvSpPr/>
          <p:nvPr/>
        </p:nvSpPr>
        <p:spPr>
          <a:xfrm>
            <a:off x="5603025" y="317539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 extrusionOk="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9"/>
          <p:cNvSpPr/>
          <p:nvPr/>
        </p:nvSpPr>
        <p:spPr>
          <a:xfrm>
            <a:off x="5575961" y="314889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 extrusionOk="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9"/>
          <p:cNvSpPr/>
          <p:nvPr/>
        </p:nvSpPr>
        <p:spPr>
          <a:xfrm>
            <a:off x="5481104" y="3144913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 extrusionOk="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 extrusionOk="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 extrusionOk="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 extrusionOk="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9"/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9"/>
          <p:cNvSpPr txBox="1">
            <a:spLocks noGrp="1"/>
          </p:cNvSpPr>
          <p:nvPr>
            <p:ph type="title"/>
          </p:nvPr>
        </p:nvSpPr>
        <p:spPr>
          <a:xfrm>
            <a:off x="207746" y="-4237"/>
            <a:ext cx="2978150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9"/>
          <p:cNvSpPr txBox="1">
            <a:spLocks noGrp="1"/>
          </p:cNvSpPr>
          <p:nvPr>
            <p:ph type="ftr" idx="11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9"/>
          <p:cNvSpPr txBox="1">
            <a:spLocks noGrp="1"/>
          </p:cNvSpPr>
          <p:nvPr>
            <p:ph type="dt" idx="10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9"/>
          <p:cNvSpPr txBox="1">
            <a:spLocks noGrp="1"/>
          </p:cNvSpPr>
          <p:nvPr>
            <p:ph type="sldNum" idx="12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5" name="Google Shape;125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27600" y="0"/>
            <a:ext cx="838200" cy="765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/>
          <p:nvPr/>
        </p:nvSpPr>
        <p:spPr>
          <a:xfrm>
            <a:off x="4221125" y="315522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 extrusionOk="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44"/>
          <p:cNvSpPr/>
          <p:nvPr/>
        </p:nvSpPr>
        <p:spPr>
          <a:xfrm>
            <a:off x="4141508" y="31512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44"/>
          <p:cNvSpPr/>
          <p:nvPr/>
        </p:nvSpPr>
        <p:spPr>
          <a:xfrm>
            <a:off x="4319310" y="31512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44"/>
          <p:cNvSpPr/>
          <p:nvPr/>
        </p:nvSpPr>
        <p:spPr>
          <a:xfrm>
            <a:off x="4475644" y="3144913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 extrusionOk="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 extrusionOk="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 extrusionOk="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44"/>
          <p:cNvSpPr/>
          <p:nvPr/>
        </p:nvSpPr>
        <p:spPr>
          <a:xfrm>
            <a:off x="4412475" y="31512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44"/>
          <p:cNvSpPr/>
          <p:nvPr/>
        </p:nvSpPr>
        <p:spPr>
          <a:xfrm>
            <a:off x="4772343" y="31576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44"/>
          <p:cNvSpPr/>
          <p:nvPr/>
        </p:nvSpPr>
        <p:spPr>
          <a:xfrm>
            <a:off x="4683442" y="31512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44"/>
          <p:cNvSpPr/>
          <p:nvPr/>
        </p:nvSpPr>
        <p:spPr>
          <a:xfrm>
            <a:off x="4759643" y="314491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 extrusionOk="0">
                <a:moveTo>
                  <a:pt x="0" y="0"/>
                </a:moveTo>
                <a:lnTo>
                  <a:pt x="38100" y="0"/>
                </a:lnTo>
              </a:path>
              <a:path w="50800" h="50800" extrusionOk="0">
                <a:moveTo>
                  <a:pt x="12700" y="25400"/>
                </a:moveTo>
                <a:lnTo>
                  <a:pt x="50800" y="25400"/>
                </a:lnTo>
              </a:path>
              <a:path w="50800" h="50800" extrusionOk="0">
                <a:moveTo>
                  <a:pt x="0" y="38100"/>
                </a:moveTo>
                <a:lnTo>
                  <a:pt x="38100" y="38100"/>
                </a:lnTo>
              </a:path>
              <a:path w="50800" h="50800" extrusionOk="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9525" cap="flat" cmpd="sng">
            <a:solidFill>
              <a:srgbClr val="F3DE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4"/>
          <p:cNvSpPr/>
          <p:nvPr/>
        </p:nvSpPr>
        <p:spPr>
          <a:xfrm>
            <a:off x="5030610" y="314491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 extrusionOk="0">
                <a:moveTo>
                  <a:pt x="0" y="0"/>
                </a:moveTo>
                <a:lnTo>
                  <a:pt x="38100" y="0"/>
                </a:lnTo>
              </a:path>
              <a:path w="50800" h="25400" extrusionOk="0">
                <a:moveTo>
                  <a:pt x="12700" y="12700"/>
                </a:moveTo>
                <a:lnTo>
                  <a:pt x="50800" y="12700"/>
                </a:lnTo>
              </a:path>
              <a:path w="50800" h="25400" extrusionOk="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4"/>
          <p:cNvSpPr/>
          <p:nvPr/>
        </p:nvSpPr>
        <p:spPr>
          <a:xfrm>
            <a:off x="4954409" y="31512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44"/>
          <p:cNvSpPr/>
          <p:nvPr/>
        </p:nvSpPr>
        <p:spPr>
          <a:xfrm>
            <a:off x="5030610" y="318301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 extrusionOk="0">
                <a:moveTo>
                  <a:pt x="0" y="0"/>
                </a:moveTo>
                <a:lnTo>
                  <a:pt x="38100" y="0"/>
                </a:lnTo>
              </a:path>
              <a:path w="50800" h="12700" extrusionOk="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noFill/>
          <a:ln w="9525" cap="flat" cmpd="sng">
            <a:solidFill>
              <a:srgbClr val="F3DE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44"/>
          <p:cNvSpPr/>
          <p:nvPr/>
        </p:nvSpPr>
        <p:spPr>
          <a:xfrm>
            <a:off x="5301577" y="31449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 extrusionOk="0">
                <a:moveTo>
                  <a:pt x="0" y="0"/>
                </a:moveTo>
                <a:lnTo>
                  <a:pt x="38100" y="0"/>
                </a:lnTo>
              </a:path>
              <a:path w="50800" h="50800" extrusionOk="0">
                <a:moveTo>
                  <a:pt x="12700" y="12700"/>
                </a:moveTo>
                <a:lnTo>
                  <a:pt x="50800" y="12700"/>
                </a:lnTo>
              </a:path>
              <a:path w="50800" h="50800" extrusionOk="0">
                <a:moveTo>
                  <a:pt x="12700" y="25400"/>
                </a:moveTo>
                <a:lnTo>
                  <a:pt x="50800" y="25400"/>
                </a:lnTo>
              </a:path>
              <a:path w="50800" h="50800" extrusionOk="0">
                <a:moveTo>
                  <a:pt x="0" y="38100"/>
                </a:moveTo>
                <a:lnTo>
                  <a:pt x="38100" y="38100"/>
                </a:lnTo>
              </a:path>
              <a:path w="50800" h="50800" extrusionOk="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44"/>
          <p:cNvSpPr/>
          <p:nvPr/>
        </p:nvSpPr>
        <p:spPr>
          <a:xfrm>
            <a:off x="5603025" y="317539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 extrusionOk="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44"/>
          <p:cNvSpPr/>
          <p:nvPr/>
        </p:nvSpPr>
        <p:spPr>
          <a:xfrm>
            <a:off x="5575961" y="314889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 extrusionOk="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4"/>
          <p:cNvSpPr/>
          <p:nvPr/>
        </p:nvSpPr>
        <p:spPr>
          <a:xfrm>
            <a:off x="5481104" y="3144913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 extrusionOk="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 extrusionOk="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 extrusionOk="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 extrusionOk="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4"/>
          <p:cNvSpPr txBox="1">
            <a:spLocks noGrp="1"/>
          </p:cNvSpPr>
          <p:nvPr>
            <p:ph type="title"/>
          </p:nvPr>
        </p:nvSpPr>
        <p:spPr>
          <a:xfrm>
            <a:off x="207746" y="-4237"/>
            <a:ext cx="2978150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0" u="none" strike="noStrike" cap="none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4"/>
          <p:cNvSpPr txBox="1">
            <a:spLocks noGrp="1"/>
          </p:cNvSpPr>
          <p:nvPr>
            <p:ph type="body" idx="1"/>
          </p:nvPr>
        </p:nvSpPr>
        <p:spPr>
          <a:xfrm>
            <a:off x="87744" y="545883"/>
            <a:ext cx="2831465" cy="209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4"/>
          <p:cNvSpPr txBox="1">
            <a:spLocks noGrp="1"/>
          </p:cNvSpPr>
          <p:nvPr>
            <p:ph type="ftr" idx="11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4"/>
          <p:cNvSpPr txBox="1">
            <a:spLocks noGrp="1"/>
          </p:cNvSpPr>
          <p:nvPr>
            <p:ph type="dt" idx="10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4"/>
          <p:cNvSpPr txBox="1">
            <a:spLocks noGrp="1"/>
          </p:cNvSpPr>
          <p:nvPr>
            <p:ph type="sldNum" idx="12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" name="Google Shape;30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927600" y="2001"/>
            <a:ext cx="838200" cy="76543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.in/imgres?imgurl=http://www.everythingusb.com/images/list/ms-wireless-keyboard-7000-full.jpg&amp;imgrefurl=http://www.everythingusb.com/microsoft-wireless-laser-desktop-7000-14632.html&amp;usg=__v3P8ZgNGvANQgGIuV4UWmky9gEw=&amp;h=484&amp;w=1000&amp;sz=84&amp;hl=en&amp;start=9&amp;tbnid=pOlRG680y92QGM:&amp;tbnh=72&amp;tbnw=149&amp;prev=/images%3Fq%3Dkeyboard%26gbv%3D2%26hl%3De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hyperlink" Target="http://images.google.co.in/imgres?imgurl=http://en.wiki2buy.com/images/1/10/Joystick.jpg&amp;imgrefurl=http://en.wiki2buy.com/wiki/Joystick&amp;usg=__YxZAUsH71UIqSFG0mFdXOAFeT_s=&amp;h=500&amp;w=400&amp;sz=19&amp;hl=en&amp;start=7&amp;tbnid=omiOD4RmR2HuYM:&amp;tbnh=130&amp;tbnw=104&amp;prev=/images%3Fq%3Djoystick%26gbv%3D2%26hl%3Den" TargetMode="Externa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.in/imgres?imgurl=http://ralphlosey.files.wordpress.com/2007/06/ram.jpg&amp;imgrefurl=http://ralphlosey.wordpress.com/2007/06/20/district-court-in-la-decides-computer-ram-memory-must-be-preserved-and-produced/&amp;usg=__d7w3qOEbQC4um7BHxJGtxh6VAeU=&amp;h=750&amp;w=1000&amp;sz=555&amp;hl=en&amp;start=1&amp;tbnid=ff8q-cONTC3ZpM:&amp;tbnh=112&amp;tbnw=149&amp;prev=/images%3Fq%3Dram%26gbv%3D2%26hl%3De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hyperlink" Target="http://images.google.co.in/imgres?imgurl=http://www.tzmodfaq.com/Pinpics/GameRomAfter.JPG&amp;imgrefurl=http://www.tzmodfaq.com/faq.html&amp;usg=__gVGE5wlcIHr320XDIEh1OD5pZXg=&amp;h=480&amp;w=640&amp;sz=89&amp;hl=en&amp;start=20&amp;tbnid=7JMJ3gskA8bsrM:&amp;tbnh=103&amp;tbnw=137&amp;prev=/images%3Fq%3Drom%26gbv%3D2%26hl%3Den" TargetMode="External"/><Relationship Id="rId4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.in/imgres?imgurl=http://www.pcguide.com/ref/hdd/z_ibm_ultrastar36zx.jpg&amp;imgrefurl=http://www.pcguide.com/ref/hdd/index-c.html&amp;usg=__UFz12d9gz2rkSTA9s1N7krDLJ_8=&amp;h=437&amp;w=398&amp;sz=23&amp;hl=en&amp;start=5&amp;tbnid=v5hBLvB3yy_E7M:&amp;tbnh=126&amp;tbnw=115&amp;prev=/images%3Fq%3DHARD%2BDISK%26gbv%3D2%26hl%3Den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g"/><Relationship Id="rId5" Type="http://schemas.openxmlformats.org/officeDocument/2006/relationships/hyperlink" Target="http://images.google.co.in/imgres?imgurl=http://ewordpress.files.wordpress.com/2008/02/pendrive.jpg&amp;imgrefurl=http://ewordpress.wordpress.com/2008/02/19/get-your-pen-drive/&amp;usg=__CSNxnXj5A72Bs3fw9it8gu3LPt0=&amp;h=650&amp;w=650&amp;sz=54&amp;hl=en&amp;start=1&amp;tbnid=UG5TBgGkzIbPSM:&amp;tbnh=137&amp;tbnw=137&amp;prev=/images%3Fq%3DPENDRIVE%26gbv%3D2%26hl%3Den" TargetMode="External"/><Relationship Id="rId4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"/>
          <p:cNvSpPr/>
          <p:nvPr/>
        </p:nvSpPr>
        <p:spPr>
          <a:xfrm>
            <a:off x="179999" y="2556009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90" h="504189" extrusionOk="0">
                <a:moveTo>
                  <a:pt x="0" y="0"/>
                </a:moveTo>
                <a:lnTo>
                  <a:pt x="0" y="504006"/>
                </a:lnTo>
                <a:lnTo>
                  <a:pt x="504006" y="504006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5076062" y="98425"/>
            <a:ext cx="550038" cy="585743"/>
          </a:xfrm>
          <a:custGeom>
            <a:avLst/>
            <a:gdLst/>
            <a:ahLst/>
            <a:cxnLst/>
            <a:rect l="l" t="t" r="r" b="b"/>
            <a:pathLst>
              <a:path w="504189" h="504190" extrusionOk="0">
                <a:moveTo>
                  <a:pt x="0" y="0"/>
                </a:moveTo>
                <a:lnTo>
                  <a:pt x="504006" y="0"/>
                </a:lnTo>
                <a:lnTo>
                  <a:pt x="504006" y="504006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2268026" y="1944001"/>
            <a:ext cx="2160270" cy="0"/>
          </a:xfrm>
          <a:custGeom>
            <a:avLst/>
            <a:gdLst/>
            <a:ahLst/>
            <a:cxnLst/>
            <a:rect l="l" t="t" r="r" b="b"/>
            <a:pathLst>
              <a:path w="2160270" h="120000" extrusionOk="0">
                <a:moveTo>
                  <a:pt x="0" y="0"/>
                </a:moveTo>
                <a:lnTo>
                  <a:pt x="2160027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1772150" y="1062200"/>
            <a:ext cx="2683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00" rIns="0" bIns="0" anchor="t" anchorCtr="0">
            <a:spAutoFit/>
          </a:bodyPr>
          <a:lstStyle/>
          <a:p>
            <a:pPr marL="12700" marR="5080" lvl="0" indent="0" algn="l" rtl="0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rgbClr val="C55911"/>
                </a:solidFill>
                <a:latin typeface="Calibri"/>
                <a:ea typeface="Calibri"/>
                <a:cs typeface="Calibri"/>
                <a:sym typeface="Calibri"/>
              </a:rPr>
              <a:t>DIGITAL DESIGN AND  COMPUTER ORGANIZATION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"/>
          <p:cNvSpPr txBox="1"/>
          <p:nvPr/>
        </p:nvSpPr>
        <p:spPr>
          <a:xfrm>
            <a:off x="1739900" y="1622425"/>
            <a:ext cx="36489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 Basic Structure of computers  </a:t>
            </a:r>
            <a:r>
              <a:rPr lang="en-US" sz="700" b="1" i="0" u="none" strike="noStrike" cap="none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T2: Chapter 1: 1.1-1.4</a:t>
            </a:r>
            <a:endParaRPr sz="700" b="1" i="0" u="none" strike="noStrike" cap="none">
              <a:solidFill>
                <a:srgbClr val="2E54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2E54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00" y="968969"/>
            <a:ext cx="1379354" cy="1259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"/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8"/>
          <p:cNvSpPr txBox="1"/>
          <p:nvPr/>
        </p:nvSpPr>
        <p:spPr>
          <a:xfrm>
            <a:off x="139700" y="57263"/>
            <a:ext cx="45039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Basic Structure of computers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 dirty="0">
                <a:solidFill>
                  <a:srgbClr val="C55911"/>
                </a:solidFill>
                <a:latin typeface="Calibri"/>
                <a:ea typeface="Calibri"/>
                <a:cs typeface="Calibri"/>
                <a:sym typeface="Calibri"/>
              </a:rPr>
              <a:t>Functional Units   </a:t>
            </a:r>
            <a:r>
              <a:rPr lang="en-US" sz="1100" b="1" dirty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T2:Ch1 1.2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8"/>
          <p:cNvSpPr txBox="1"/>
          <p:nvPr/>
        </p:nvSpPr>
        <p:spPr>
          <a:xfrm>
            <a:off x="104346" y="708026"/>
            <a:ext cx="4759800" cy="15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computer in its simplest form comprises five functional units: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Input Unit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Output Unit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Memory Unit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 Arithmetic &amp; Logic Unit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5) Control Unit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9"/>
          <p:cNvSpPr txBox="1"/>
          <p:nvPr/>
        </p:nvSpPr>
        <p:spPr>
          <a:xfrm>
            <a:off x="139700" y="57263"/>
            <a:ext cx="4503954" cy="565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Basic Structure of computers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>
                <a:solidFill>
                  <a:srgbClr val="C55911"/>
                </a:solidFill>
                <a:latin typeface="Calibri"/>
                <a:ea typeface="Calibri"/>
                <a:cs typeface="Calibri"/>
                <a:sym typeface="Calibri"/>
              </a:rPr>
              <a:t>Functional Units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545" y="1015802"/>
            <a:ext cx="3797300" cy="141022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9"/>
          <p:cNvSpPr txBox="1"/>
          <p:nvPr/>
        </p:nvSpPr>
        <p:spPr>
          <a:xfrm>
            <a:off x="-88900" y="708025"/>
            <a:ext cx="51054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figure depicts functional units of a computer: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9"/>
          <p:cNvSpPr txBox="1"/>
          <p:nvPr/>
        </p:nvSpPr>
        <p:spPr>
          <a:xfrm>
            <a:off x="19240" y="2475345"/>
            <a:ext cx="57273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/>
              <a:t>S</a:t>
            </a:r>
            <a:r>
              <a:rPr lang="en-US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tored program concept-</a:t>
            </a:r>
            <a:r>
              <a:rPr lang="en-US" sz="11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Serially</a:t>
            </a:r>
            <a:r>
              <a:rPr lang="en-US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fetching and executing ​machine code instructions​ stored in ​main memory ​by a processor that performs arithmetic and logical​ operations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 translators- compilers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Information must be encoded -encodings- ASCII,EBCDIC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"/>
          <p:cNvSpPr txBox="1">
            <a:spLocks noGrp="1"/>
          </p:cNvSpPr>
          <p:nvPr>
            <p:ph type="body" idx="1"/>
          </p:nvPr>
        </p:nvSpPr>
        <p:spPr>
          <a:xfrm>
            <a:off x="139700" y="784114"/>
            <a:ext cx="4267200" cy="21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 accepts encoded information through input unit. The standard input device is a keyboard of a video monitor or terminal.</a:t>
            </a:r>
            <a:endParaRPr/>
          </a:p>
          <a:p>
            <a:pPr marL="285750" lvl="0" indent="-28575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Whenever a key is pressed, keyboard controller sends the scanned code of that letter, digit or symbol to CPU/Memory. </a:t>
            </a:r>
            <a:endParaRPr/>
          </a:p>
          <a:p>
            <a:pPr marL="285750" lvl="0" indent="-28575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include Mouse, Joystick, Tablet or Digitizer, Scanner etc.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0"/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0"/>
          <p:cNvSpPr txBox="1"/>
          <p:nvPr/>
        </p:nvSpPr>
        <p:spPr>
          <a:xfrm>
            <a:off x="139700" y="57263"/>
            <a:ext cx="4503954" cy="565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Functional Units of a Computer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>
                <a:solidFill>
                  <a:srgbClr val="C55911"/>
                </a:solidFill>
                <a:latin typeface="Calibri"/>
                <a:ea typeface="Calibri"/>
                <a:cs typeface="Calibri"/>
                <a:sym typeface="Calibri"/>
              </a:rPr>
              <a:t>Input Unit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10" descr="ms-wireless-keyboard-7000-full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7180" y="900014"/>
            <a:ext cx="793085" cy="68591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240" name="Google Shape;240;p10" descr="Joystick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64339" y="1958734"/>
            <a:ext cx="638752" cy="74689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"/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1"/>
          <p:cNvSpPr txBox="1"/>
          <p:nvPr/>
        </p:nvSpPr>
        <p:spPr>
          <a:xfrm>
            <a:off x="139700" y="57263"/>
            <a:ext cx="4503954" cy="565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Functional Units of a Computer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>
                <a:solidFill>
                  <a:srgbClr val="C55911"/>
                </a:solidFill>
                <a:latin typeface="Calibri"/>
                <a:ea typeface="Calibri"/>
                <a:cs typeface="Calibri"/>
                <a:sym typeface="Calibri"/>
              </a:rPr>
              <a:t>Memory Unit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1"/>
          <p:cNvSpPr txBox="1"/>
          <p:nvPr/>
        </p:nvSpPr>
        <p:spPr>
          <a:xfrm>
            <a:off x="139700" y="784114"/>
            <a:ext cx="5486400" cy="215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unit stores the program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instructions, data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operands on and results of computations etc.</a:t>
            </a:r>
            <a:endParaRPr dirty="0"/>
          </a:p>
          <a:p>
            <a:pPr marL="0" marR="0" lvl="0" indent="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has large semi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conductor storage cells.</a:t>
            </a:r>
            <a:endParaRPr dirty="0"/>
          </a:p>
          <a:p>
            <a:pPr marL="285750" marR="0" lvl="0" indent="-28575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Words</a:t>
            </a:r>
            <a:endParaRPr dirty="0"/>
          </a:p>
          <a:p>
            <a:pPr marL="285750" marR="0" lvl="0" indent="-28575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length</a:t>
            </a:r>
            <a:endParaRPr dirty="0"/>
          </a:p>
          <a:p>
            <a:pPr marL="285750" marR="0" lvl="0" indent="-28575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access time- time required to access one word</a:t>
            </a:r>
            <a:endParaRPr dirty="0"/>
          </a:p>
          <a:p>
            <a:pPr marL="285750" marR="0" lvl="0" indent="-28575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RAM, cache,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mainmemory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(slowest and largest)</a:t>
            </a:r>
            <a:endParaRPr dirty="0"/>
          </a:p>
          <a:p>
            <a:pPr marL="285750" marR="0" lvl="0" indent="-28575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unit is classified as:</a:t>
            </a:r>
            <a:endParaRPr dirty="0"/>
          </a:p>
          <a:p>
            <a:pPr marL="914400" marR="0" lvl="1" indent="-3175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Primary /Main Memory  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Secondary /Auxiliary Memory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8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ff60aec111_1_117"/>
          <p:cNvSpPr/>
          <p:nvPr/>
        </p:nvSpPr>
        <p:spPr>
          <a:xfrm>
            <a:off x="-2" y="631327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2ff60aec111_1_117"/>
          <p:cNvSpPr txBox="1"/>
          <p:nvPr/>
        </p:nvSpPr>
        <p:spPr>
          <a:xfrm>
            <a:off x="139700" y="65788"/>
            <a:ext cx="45039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Functional Units of a Computer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>
                <a:solidFill>
                  <a:srgbClr val="C55911"/>
                </a:solidFill>
                <a:latin typeface="Calibri"/>
                <a:ea typeface="Calibri"/>
                <a:cs typeface="Calibri"/>
                <a:sym typeface="Calibri"/>
              </a:rPr>
              <a:t>Memory Unit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2ff60aec111_1_117"/>
          <p:cNvSpPr txBox="1"/>
          <p:nvPr/>
        </p:nvSpPr>
        <p:spPr>
          <a:xfrm>
            <a:off x="139700" y="792364"/>
            <a:ext cx="5486400" cy="21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memory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computer memory that is directly accessible by CPU. It is comprised of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DRAM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provides the actual working space to the processor. It holds the data and instructions that the processor is currently working on.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 of Primary Memory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lphaLcPeriod"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Provides fast access to data and instructions.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lphaLcPeriod"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 Access: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the CPU to quickly read from and write to memory.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Disadvantages of Primary Memory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lphaLcPeriod"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 Size: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smaller compared to secondary memory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ff60aec111_1_126"/>
          <p:cNvSpPr/>
          <p:nvPr/>
        </p:nvSpPr>
        <p:spPr>
          <a:xfrm>
            <a:off x="-2" y="631327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2ff60aec111_1_126"/>
          <p:cNvSpPr txBox="1"/>
          <p:nvPr/>
        </p:nvSpPr>
        <p:spPr>
          <a:xfrm>
            <a:off x="143950" y="48063"/>
            <a:ext cx="45039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Functional Units of a Computer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>
                <a:solidFill>
                  <a:srgbClr val="C55911"/>
                </a:solidFill>
                <a:latin typeface="Calibri"/>
                <a:ea typeface="Calibri"/>
                <a:cs typeface="Calibri"/>
                <a:sym typeface="Calibri"/>
              </a:rPr>
              <a:t>Memory Unit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2ff60aec111_1_126"/>
          <p:cNvSpPr txBox="1"/>
          <p:nvPr/>
        </p:nvSpPr>
        <p:spPr>
          <a:xfrm>
            <a:off x="139700" y="764664"/>
            <a:ext cx="5486400" cy="21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Secondary Memory / Mass Storage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contents of the secondary memory first get transferred to the primary memory and then are accessed by the processor,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because the processor does not directly interact with the secondary memory. 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 of Secondary Memory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Persistence: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Retains data even without power.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Capacity: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Typically offers much more storage space than primary memory.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Disadvantages of Secondary Memory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Speed: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Slower access compared to primary memory.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"/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2"/>
          <p:cNvSpPr txBox="1"/>
          <p:nvPr/>
        </p:nvSpPr>
        <p:spPr>
          <a:xfrm>
            <a:off x="139700" y="57263"/>
            <a:ext cx="4503954" cy="565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Functional Units of a Computer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>
                <a:solidFill>
                  <a:srgbClr val="C55911"/>
                </a:solidFill>
                <a:latin typeface="Calibri"/>
                <a:ea typeface="Calibri"/>
                <a:cs typeface="Calibri"/>
                <a:sym typeface="Calibri"/>
              </a:rPr>
              <a:t>Memory Unit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2"/>
          <p:cNvSpPr txBox="1"/>
          <p:nvPr/>
        </p:nvSpPr>
        <p:spPr>
          <a:xfrm>
            <a:off x="139700" y="784114"/>
            <a:ext cx="5486400" cy="1524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Main memory is classified again as RAM and ROM.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termed as Read/Write memory or user memory that holds run time program instruction and data.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305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ROM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holds system programs and firmware routines such as BIOS, POST, I/O Drivers that are essential to manage the hardware of a computer.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12" descr="ram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0625" y="2057105"/>
            <a:ext cx="1265425" cy="8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2" descr="GameRomAfter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52019" y="2006397"/>
            <a:ext cx="1202481" cy="85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2"/>
          <p:cNvSpPr txBox="1"/>
          <p:nvPr/>
        </p:nvSpPr>
        <p:spPr>
          <a:xfrm>
            <a:off x="1514888" y="2915991"/>
            <a:ext cx="597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2"/>
          <p:cNvSpPr txBox="1"/>
          <p:nvPr/>
        </p:nvSpPr>
        <p:spPr>
          <a:xfrm>
            <a:off x="3354813" y="2916040"/>
            <a:ext cx="5970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/>
          <p:nvPr/>
        </p:nvSpPr>
        <p:spPr>
          <a:xfrm>
            <a:off x="139700" y="717050"/>
            <a:ext cx="55605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key difference between RAM and ROM lies in their: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 dirty="0"/>
          </a:p>
          <a:p>
            <a:pPr marL="609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RAM: Temporary storage for data and program instructions, lost when power is turned off.</a:t>
            </a:r>
            <a:endParaRPr sz="1200" dirty="0"/>
          </a:p>
          <a:p>
            <a:pPr marL="609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ROM: Permanent storage for firmware or system software.</a:t>
            </a:r>
            <a:endParaRPr dirty="0"/>
          </a:p>
          <a:p>
            <a:pPr marL="1524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capability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 dirty="0"/>
          </a:p>
          <a:p>
            <a:pPr marL="609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RAM: Read-write (data can be written, modified, and erased).</a:t>
            </a:r>
            <a:endParaRPr sz="1200" dirty="0"/>
          </a:p>
          <a:p>
            <a:pPr marL="609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ROM: Read-only (data cannot be modified after manufacture).</a:t>
            </a:r>
            <a:endParaRPr dirty="0"/>
          </a:p>
          <a:p>
            <a:pPr marL="1524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Volatility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 dirty="0"/>
          </a:p>
          <a:p>
            <a:pPr marL="609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RAM: Volatile (loses data when power is turned off).</a:t>
            </a:r>
            <a:endParaRPr sz="1200" dirty="0"/>
          </a:p>
          <a:p>
            <a:pPr marL="6096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ROM: Non-volatile (retains data even without power).</a:t>
            </a:r>
            <a:endParaRPr dirty="0"/>
          </a:p>
        </p:txBody>
      </p:sp>
      <p:sp>
        <p:nvSpPr>
          <p:cNvPr id="280" name="Google Shape;280;p26"/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6"/>
          <p:cNvSpPr txBox="1"/>
          <p:nvPr/>
        </p:nvSpPr>
        <p:spPr>
          <a:xfrm>
            <a:off x="139700" y="57263"/>
            <a:ext cx="45039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Functional Units of a Computer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>
                <a:solidFill>
                  <a:srgbClr val="C55911"/>
                </a:solidFill>
                <a:latin typeface="Calibri"/>
                <a:ea typeface="Calibri"/>
                <a:cs typeface="Calibri"/>
                <a:sym typeface="Calibri"/>
              </a:rPr>
              <a:t>Memory Unit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3"/>
          <p:cNvSpPr txBox="1"/>
          <p:nvPr/>
        </p:nvSpPr>
        <p:spPr>
          <a:xfrm>
            <a:off x="139700" y="57263"/>
            <a:ext cx="4503954" cy="565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Functional Units of a Computer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>
                <a:solidFill>
                  <a:srgbClr val="C55911"/>
                </a:solidFill>
                <a:latin typeface="Calibri"/>
                <a:ea typeface="Calibri"/>
                <a:cs typeface="Calibri"/>
                <a:sym typeface="Calibri"/>
              </a:rPr>
              <a:t>Memory Unit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3"/>
          <p:cNvSpPr txBox="1"/>
          <p:nvPr/>
        </p:nvSpPr>
        <p:spPr>
          <a:xfrm>
            <a:off x="63500" y="638876"/>
            <a:ext cx="5486400" cy="16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r>
              <a:rPr lang="en-US" sz="1400" b="1" i="0" u="none" strike="noStrike" cap="none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2. Secondary /Auxiliary Memory:</a:t>
            </a:r>
            <a:endParaRPr sz="1400" b="1" i="0" u="none" strike="noStrike" cap="none">
              <a:solidFill>
                <a:srgbClr val="CC33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just" rtl="0">
              <a:lnSpc>
                <a:spcPct val="8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primary storage is essential, it is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volatile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nature (i.e. its contents will be lost in the absence of power) and expensive too. Additional requirement of memory would be supplied as auxiliary memory at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cheaper cost. 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just" rtl="0">
              <a:lnSpc>
                <a:spcPct val="8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econdary memory are </a:t>
            </a:r>
            <a:r>
              <a:rPr lang="en-US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magnetic memories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viz Floppy disk, Hard disk, Magnetic tape, CD-ROM etc.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just" rtl="0">
              <a:lnSpc>
                <a:spcPct val="8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Secondary memories are </a:t>
            </a:r>
            <a:r>
              <a:rPr lang="en-US" sz="12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 volatile</a:t>
            </a:r>
            <a:r>
              <a:rPr lang="en-US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nature (contents will not be lost in the absence of power)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13" descr="z_ibm_ultrastar36zx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8925" y="2319346"/>
            <a:ext cx="896550" cy="7708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290" name="Google Shape;290;p13" descr="pendrive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22697" y="2319345"/>
            <a:ext cx="856902" cy="7708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ff60aec111_1_193"/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2ff60aec111_1_193"/>
          <p:cNvSpPr txBox="1"/>
          <p:nvPr/>
        </p:nvSpPr>
        <p:spPr>
          <a:xfrm>
            <a:off x="139700" y="57263"/>
            <a:ext cx="45039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Functional Units of a Computer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>
                <a:solidFill>
                  <a:srgbClr val="C55911"/>
                </a:solidFill>
                <a:latin typeface="Calibri"/>
                <a:ea typeface="Calibri"/>
                <a:cs typeface="Calibri"/>
                <a:sym typeface="Calibri"/>
              </a:rPr>
              <a:t>Memory Hierarchy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g2ff60aec111_1_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900" y="758300"/>
            <a:ext cx="3790000" cy="22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4221125" y="315522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 extrusionOk="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"/>
          <p:cNvSpPr/>
          <p:nvPr/>
        </p:nvSpPr>
        <p:spPr>
          <a:xfrm>
            <a:off x="4141508" y="31512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"/>
          <p:cNvSpPr/>
          <p:nvPr/>
        </p:nvSpPr>
        <p:spPr>
          <a:xfrm>
            <a:off x="4319310" y="31512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1" name="Google Shape;151;p2"/>
          <p:cNvGrpSpPr/>
          <p:nvPr/>
        </p:nvGrpSpPr>
        <p:grpSpPr>
          <a:xfrm>
            <a:off x="4412475" y="3144913"/>
            <a:ext cx="203200" cy="50800"/>
            <a:chOff x="4412475" y="3144913"/>
            <a:chExt cx="203200" cy="50800"/>
          </a:xfrm>
        </p:grpSpPr>
        <p:sp>
          <p:nvSpPr>
            <p:cNvPr id="152" name="Google Shape;152;p2"/>
            <p:cNvSpPr/>
            <p:nvPr/>
          </p:nvSpPr>
          <p:spPr>
            <a:xfrm>
              <a:off x="4475644" y="314491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 extrusionOk="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 extrusionOk="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 extrusionOk="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noFill/>
            <a:ln w="9525" cap="flat" cmpd="sng">
              <a:solidFill>
                <a:srgbClr val="E7BD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412475" y="315126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 extrusionOk="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 extrusionOk="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F3DEC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" name="Google Shape;154;p2"/>
          <p:cNvGrpSpPr/>
          <p:nvPr/>
        </p:nvGrpSpPr>
        <p:grpSpPr>
          <a:xfrm>
            <a:off x="4683442" y="3144912"/>
            <a:ext cx="203200" cy="50800"/>
            <a:chOff x="4683442" y="3144912"/>
            <a:chExt cx="203200" cy="50800"/>
          </a:xfrm>
        </p:grpSpPr>
        <p:sp>
          <p:nvSpPr>
            <p:cNvPr id="155" name="Google Shape;155;p2"/>
            <p:cNvSpPr/>
            <p:nvPr/>
          </p:nvSpPr>
          <p:spPr>
            <a:xfrm>
              <a:off x="4772343" y="315761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120000" extrusionOk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noFill/>
            <a:ln w="9525" cap="flat" cmpd="sng">
              <a:solidFill>
                <a:srgbClr val="E7BD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4683442" y="315126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 extrusionOk="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 extrusionOk="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F3DEC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759643" y="31449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0" y="0"/>
                  </a:moveTo>
                  <a:lnTo>
                    <a:pt x="38100" y="0"/>
                  </a:lnTo>
                </a:path>
                <a:path w="50800" h="50800" extrusionOk="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 extrusionOk="0">
                  <a:moveTo>
                    <a:pt x="0" y="38100"/>
                  </a:moveTo>
                  <a:lnTo>
                    <a:pt x="38100" y="38100"/>
                  </a:lnTo>
                </a:path>
                <a:path w="50800" h="50800" extrusionOk="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noFill/>
            <a:ln w="9525" cap="flat" cmpd="sng">
              <a:solidFill>
                <a:srgbClr val="F3DEC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" name="Google Shape;158;p2"/>
          <p:cNvGrpSpPr/>
          <p:nvPr/>
        </p:nvGrpSpPr>
        <p:grpSpPr>
          <a:xfrm>
            <a:off x="4954409" y="3144912"/>
            <a:ext cx="203200" cy="50801"/>
            <a:chOff x="4954409" y="3144912"/>
            <a:chExt cx="203200" cy="50801"/>
          </a:xfrm>
        </p:grpSpPr>
        <p:sp>
          <p:nvSpPr>
            <p:cNvPr id="159" name="Google Shape;159;p2"/>
            <p:cNvSpPr/>
            <p:nvPr/>
          </p:nvSpPr>
          <p:spPr>
            <a:xfrm>
              <a:off x="5030610" y="3144912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 extrusionOk="0">
                  <a:moveTo>
                    <a:pt x="0" y="0"/>
                  </a:moveTo>
                  <a:lnTo>
                    <a:pt x="38100" y="0"/>
                  </a:lnTo>
                </a:path>
                <a:path w="50800" h="25400" extrusionOk="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 extrusionOk="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noFill/>
            <a:ln w="9525" cap="flat" cmpd="sng">
              <a:solidFill>
                <a:srgbClr val="E7BD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4954409" y="315126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 extrusionOk="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 extrusionOk="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F3DEC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5030610" y="3183013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 extrusionOk="0">
                  <a:moveTo>
                    <a:pt x="0" y="0"/>
                  </a:moveTo>
                  <a:lnTo>
                    <a:pt x="38100" y="0"/>
                  </a:lnTo>
                </a:path>
                <a:path w="50800" h="12700" extrusionOk="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noFill/>
            <a:ln w="9525" cap="flat" cmpd="sng">
              <a:solidFill>
                <a:srgbClr val="F3DEC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2"/>
          <p:cNvSpPr/>
          <p:nvPr/>
        </p:nvSpPr>
        <p:spPr>
          <a:xfrm>
            <a:off x="5301577" y="31449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 extrusionOk="0">
                <a:moveTo>
                  <a:pt x="0" y="0"/>
                </a:moveTo>
                <a:lnTo>
                  <a:pt x="38100" y="0"/>
                </a:lnTo>
              </a:path>
              <a:path w="50800" h="50800" extrusionOk="0">
                <a:moveTo>
                  <a:pt x="12700" y="12700"/>
                </a:moveTo>
                <a:lnTo>
                  <a:pt x="50800" y="12700"/>
                </a:lnTo>
              </a:path>
              <a:path w="50800" h="50800" extrusionOk="0">
                <a:moveTo>
                  <a:pt x="12700" y="25400"/>
                </a:moveTo>
                <a:lnTo>
                  <a:pt x="50800" y="25400"/>
                </a:lnTo>
              </a:path>
              <a:path w="50800" h="50800" extrusionOk="0">
                <a:moveTo>
                  <a:pt x="0" y="38100"/>
                </a:moveTo>
                <a:lnTo>
                  <a:pt x="38100" y="38100"/>
                </a:lnTo>
              </a:path>
              <a:path w="50800" h="50800" extrusionOk="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3" name="Google Shape;163;p2"/>
          <p:cNvGrpSpPr/>
          <p:nvPr/>
        </p:nvGrpSpPr>
        <p:grpSpPr>
          <a:xfrm>
            <a:off x="5481104" y="3144913"/>
            <a:ext cx="233679" cy="50800"/>
            <a:chOff x="5481104" y="3144913"/>
            <a:chExt cx="233679" cy="50800"/>
          </a:xfrm>
        </p:grpSpPr>
        <p:sp>
          <p:nvSpPr>
            <p:cNvPr id="164" name="Google Shape;164;p2"/>
            <p:cNvSpPr/>
            <p:nvPr/>
          </p:nvSpPr>
          <p:spPr>
            <a:xfrm>
              <a:off x="5603025" y="317539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 extrusionOk="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noFill/>
            <a:ln w="9525" cap="flat" cmpd="sng">
              <a:solidFill>
                <a:srgbClr val="E7BD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575961" y="3148898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 extrusionOk="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noFill/>
            <a:ln w="9525" cap="flat" cmpd="sng">
              <a:solidFill>
                <a:srgbClr val="E7BD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481104" y="314491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 extrusionOk="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 extrusionOk="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 extrusionOk="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 extrusionOk="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noFill/>
            <a:ln w="9525" cap="flat" cmpd="sng">
              <a:solidFill>
                <a:srgbClr val="E7BD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" name="Google Shape;167;p2"/>
          <p:cNvSpPr/>
          <p:nvPr/>
        </p:nvSpPr>
        <p:spPr>
          <a:xfrm>
            <a:off x="179999" y="2556009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90" h="504189" extrusionOk="0">
                <a:moveTo>
                  <a:pt x="0" y="0"/>
                </a:moveTo>
                <a:lnTo>
                  <a:pt x="0" y="504006"/>
                </a:lnTo>
                <a:lnTo>
                  <a:pt x="504006" y="504006"/>
                </a:lnTo>
              </a:path>
            </a:pathLst>
          </a:custGeom>
          <a:noFill/>
          <a:ln w="19800" cap="flat" cmpd="sng">
            <a:solidFill>
              <a:srgbClr val="DFA1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-2" y="122399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 h="120000" extrusionOk="0">
                <a:moveTo>
                  <a:pt x="0" y="0"/>
                </a:moveTo>
                <a:lnTo>
                  <a:pt x="3744048" y="0"/>
                </a:lnTo>
              </a:path>
            </a:pathLst>
          </a:custGeom>
          <a:noFill/>
          <a:ln w="19800" cap="flat" cmpd="sng">
            <a:solidFill>
              <a:srgbClr val="DFA1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"/>
          <p:cNvSpPr txBox="1">
            <a:spLocks noGrp="1"/>
          </p:cNvSpPr>
          <p:nvPr>
            <p:ph type="title"/>
          </p:nvPr>
        </p:nvSpPr>
        <p:spPr>
          <a:xfrm>
            <a:off x="387751" y="520300"/>
            <a:ext cx="2507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00" rIns="0" bIns="0" anchor="t" anchorCtr="0">
            <a:spAutoFit/>
          </a:bodyPr>
          <a:lstStyle/>
          <a:p>
            <a:pPr marL="12700" marR="5080" lvl="0" indent="0" algn="l" rtl="0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0000"/>
                </a:solidFill>
              </a:rPr>
              <a:t>DIGITAL DESIGN AND  COMPUTER ORGANIZATION</a:t>
            </a:r>
            <a:endParaRPr/>
          </a:p>
        </p:txBody>
      </p:sp>
      <p:sp>
        <p:nvSpPr>
          <p:cNvPr id="170" name="Google Shape;170;p2"/>
          <p:cNvSpPr txBox="1"/>
          <p:nvPr/>
        </p:nvSpPr>
        <p:spPr>
          <a:xfrm>
            <a:off x="366654" y="1334298"/>
            <a:ext cx="4642800" cy="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Computer Types </a:t>
            </a:r>
            <a:r>
              <a:rPr lang="en-US" sz="700" b="1" i="0" u="none" strike="noStrike" cap="none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T2:Ch1 1.1</a:t>
            </a: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"/>
          <p:cNvSpPr txBox="1"/>
          <p:nvPr/>
        </p:nvSpPr>
        <p:spPr>
          <a:xfrm>
            <a:off x="366660" y="2283446"/>
            <a:ext cx="2973440" cy="481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8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107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 Engineering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"/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5"/>
          <p:cNvSpPr txBox="1"/>
          <p:nvPr/>
        </p:nvSpPr>
        <p:spPr>
          <a:xfrm>
            <a:off x="139700" y="57263"/>
            <a:ext cx="4503954" cy="565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Functional Units of a Computer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>
                <a:solidFill>
                  <a:srgbClr val="C55911"/>
                </a:solidFill>
                <a:latin typeface="Calibri"/>
                <a:ea typeface="Calibri"/>
                <a:cs typeface="Calibri"/>
                <a:sym typeface="Calibri"/>
              </a:rPr>
              <a:t>ALU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5"/>
          <p:cNvSpPr txBox="1"/>
          <p:nvPr/>
        </p:nvSpPr>
        <p:spPr>
          <a:xfrm>
            <a:off x="340100" y="648375"/>
            <a:ext cx="50856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an ALU?</a:t>
            </a:r>
            <a:endParaRPr sz="11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ALU is a digital circuit that performs </a:t>
            </a:r>
            <a:r>
              <a:rPr lang="en-US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 and logic operations 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binary numbers.</a:t>
            </a:r>
            <a:endParaRPr sz="11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ALUs are essential components of computer systems, as they enable the execution of various computational tasks.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does an ALU work?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ALUs </a:t>
            </a:r>
            <a:r>
              <a:rPr lang="en-US" sz="11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binary data using logic gates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perform operations like AND, OR, NOT, and XOR. The combination of these gates allows ALUs to execute complex arithmetic and logic operations.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4"/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4"/>
          <p:cNvSpPr txBox="1"/>
          <p:nvPr/>
        </p:nvSpPr>
        <p:spPr>
          <a:xfrm>
            <a:off x="139700" y="57263"/>
            <a:ext cx="45039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Functional Units of a Computer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>
                <a:solidFill>
                  <a:srgbClr val="C55911"/>
                </a:solidFill>
                <a:latin typeface="Calibri"/>
                <a:ea typeface="Calibri"/>
                <a:cs typeface="Calibri"/>
                <a:sym typeface="Calibri"/>
              </a:rPr>
              <a:t>Functions of an ALU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4"/>
          <p:cNvSpPr txBox="1"/>
          <p:nvPr/>
        </p:nvSpPr>
        <p:spPr>
          <a:xfrm>
            <a:off x="187150" y="650300"/>
            <a:ext cx="5184900" cy="1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 are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executed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Arithmetic and Logic Unit (ALU).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Arithmetic operations such as addition, subtraction.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 operations such as comparison of numbers.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order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execute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 instruction,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operands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need to be brought into the ALU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memory. 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Operands are stored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general purpose registers a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vailable in the ALU.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times of general purpose registers are faster than the cache. 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operations are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stored back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memory or retained in the processor for immediate use.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"/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6"/>
          <p:cNvSpPr txBox="1"/>
          <p:nvPr/>
        </p:nvSpPr>
        <p:spPr>
          <a:xfrm>
            <a:off x="139700" y="57263"/>
            <a:ext cx="4503954" cy="565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Functional Units of a Computer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>
                <a:solidFill>
                  <a:srgbClr val="C55911"/>
                </a:solidFill>
                <a:latin typeface="Calibri"/>
                <a:ea typeface="Calibri"/>
                <a:cs typeface="Calibri"/>
                <a:sym typeface="Calibri"/>
              </a:rPr>
              <a:t>Output Unit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6"/>
          <p:cNvSpPr txBox="1"/>
          <p:nvPr/>
        </p:nvSpPr>
        <p:spPr>
          <a:xfrm>
            <a:off x="63500" y="650291"/>
            <a:ext cx="5486400" cy="1524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79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</a:t>
            </a:r>
            <a:r>
              <a:rPr lang="en-US" sz="1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</a:t>
            </a:r>
            <a:r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computed results, error messages, etc., via </a:t>
            </a:r>
            <a:r>
              <a:rPr lang="en-US" sz="1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unit. </a:t>
            </a:r>
            <a:endParaRPr sz="13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standard output device is a video monitor, LCD/TFT monitor.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output devices are </a:t>
            </a:r>
            <a:r>
              <a:rPr lang="en-US" sz="13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printers, plotters</a:t>
            </a:r>
            <a:r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take a paper copy of the results, programs, graphs called </a:t>
            </a:r>
            <a:r>
              <a:rPr lang="en-US" sz="13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out </a:t>
            </a:r>
            <a:r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a hardcopy 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79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Printers types: Dot Matrix printer, Inkjet printer, Laser printer. . .</a:t>
            </a: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"/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7"/>
          <p:cNvSpPr txBox="1"/>
          <p:nvPr/>
        </p:nvSpPr>
        <p:spPr>
          <a:xfrm>
            <a:off x="139700" y="57263"/>
            <a:ext cx="4503954" cy="565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Functional Units of a Computer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>
                <a:solidFill>
                  <a:srgbClr val="C55911"/>
                </a:solidFill>
                <a:latin typeface="Calibri"/>
                <a:ea typeface="Calibri"/>
                <a:cs typeface="Calibri"/>
                <a:sym typeface="Calibri"/>
              </a:rPr>
              <a:t>Control Unit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7"/>
          <p:cNvSpPr txBox="1"/>
          <p:nvPr/>
        </p:nvSpPr>
        <p:spPr>
          <a:xfrm>
            <a:off x="78000" y="687974"/>
            <a:ext cx="5486400" cy="22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Coordinates activities: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control unit oversees the operations of all components within the CPU.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 timing signals: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 sends signals like </a:t>
            </a:r>
            <a:r>
              <a:rPr lang="en-US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MEMR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(Memory Read), </a:t>
            </a:r>
            <a:r>
              <a:rPr lang="en-US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MEMW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(Memory Write), </a:t>
            </a:r>
            <a:r>
              <a:rPr lang="en-US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IOR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(Input Output Read), and </a:t>
            </a:r>
            <a:r>
              <a:rPr lang="en-US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IOW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(Input Output Write) to control data transfers.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Governs data transfers: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These timing signals determine </a:t>
            </a:r>
            <a:r>
              <a:rPr lang="en-US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specific operations should occur.</a:t>
            </a: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Interprets instructions: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control unit decodes instructions to determine the required actions.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8"/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8"/>
          <p:cNvSpPr txBox="1"/>
          <p:nvPr/>
        </p:nvSpPr>
        <p:spPr>
          <a:xfrm>
            <a:off x="139700" y="57263"/>
            <a:ext cx="4503954" cy="565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Functional Units of a Computer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 dirty="0">
                <a:solidFill>
                  <a:srgbClr val="C55911"/>
                </a:solidFill>
                <a:latin typeface="Calibri"/>
                <a:ea typeface="Calibri"/>
                <a:cs typeface="Calibri"/>
                <a:sym typeface="Calibri"/>
              </a:rPr>
              <a:t>Control Unit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8"/>
          <p:cNvSpPr txBox="1"/>
          <p:nvPr/>
        </p:nvSpPr>
        <p:spPr>
          <a:xfrm>
            <a:off x="63500" y="704550"/>
            <a:ext cx="5486400" cy="22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Operation of a computer can be summarized as:</a:t>
            </a:r>
            <a:endParaRPr sz="1300" b="1" i="0" u="none" strike="noStrike" cap="none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Accepts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information from the input units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(Input unit)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Stores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information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(Memory)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Processes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information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(ALU).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processed results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through the output units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(Output unit).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Input unit, Memory, ALU and Output unit are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coordinated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unit.</a:t>
            </a:r>
            <a:endParaRPr sz="1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Instructions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“what”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operations take place (e.g. data transfer, processing).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unit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generates timing signals which determines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“when”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particular operation takes place.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9"/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139700" y="57263"/>
            <a:ext cx="4503954" cy="50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Functional Units of a Computer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160100" y="733525"/>
            <a:ext cx="5337300" cy="23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500" b="1" i="0" u="none" strike="noStrike" cap="none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Main conceptual events/operations of a computer </a:t>
            </a:r>
            <a:endParaRPr sz="1500" b="1" i="0" u="none" strike="noStrike" cap="none">
              <a:solidFill>
                <a:srgbClr val="CC33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just" rtl="0">
              <a:lnSpc>
                <a:spcPct val="8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set of instructions which perform a given task, called a </a:t>
            </a:r>
            <a:r>
              <a:rPr lang="en-US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</a:t>
            </a:r>
            <a:r>
              <a:rPr lang="en-US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must reside in the main memory of computer during its execution.   	</a:t>
            </a:r>
            <a:endParaRPr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fetches those instructions sequentially 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one-by-one from the main memory, decodes them and perform the specified operation on associated data operands in ALU.</a:t>
            </a:r>
            <a:endParaRPr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US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Processed data 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 useful information will be displayed on an output unit.</a:t>
            </a:r>
            <a:endParaRPr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activities pertaining to processing and data movement inside the computer machine are governed by </a:t>
            </a:r>
            <a:r>
              <a:rPr lang="en-US" b="0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control unit</a:t>
            </a:r>
            <a:r>
              <a:rPr lang="en-US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"/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0"/>
          <p:cNvSpPr txBox="1"/>
          <p:nvPr/>
        </p:nvSpPr>
        <p:spPr>
          <a:xfrm>
            <a:off x="139700" y="57263"/>
            <a:ext cx="4503954" cy="50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Functional Units of a Computer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0"/>
          <p:cNvSpPr txBox="1"/>
          <p:nvPr/>
        </p:nvSpPr>
        <p:spPr>
          <a:xfrm>
            <a:off x="63500" y="784225"/>
            <a:ext cx="5486400" cy="1524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Handled by a Computer: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Instructions/machine instructions</a:t>
            </a:r>
            <a:endParaRPr sz="1200" b="1" i="0" u="none" strike="noStrike" cap="none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Govern the transfer of information within a computer as well as between the computer and its I/O devices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Specify the arithmetic and logic operations to be performed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instructions is called a Program(in memory)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200" b="0" i="0" u="none" strike="noStrike" cap="none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(numbers or encoded chars)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as operands by the instructions.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Eg(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Binary, BCD, ASCII,EBCDIC)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1"/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1"/>
          <p:cNvSpPr txBox="1"/>
          <p:nvPr/>
        </p:nvSpPr>
        <p:spPr>
          <a:xfrm>
            <a:off x="139700" y="57263"/>
            <a:ext cx="4503954" cy="50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Functional Units of a Computer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1"/>
          <p:cNvSpPr txBox="1"/>
          <p:nvPr/>
        </p:nvSpPr>
        <p:spPr>
          <a:xfrm>
            <a:off x="60450" y="733050"/>
            <a:ext cx="5486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in a computer -- Instructions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Instructions specify commands to: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Transfer information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(e.g., from memory to ALU)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Transfer of information between the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I/O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devices (e.g., from keyboard to computer, or computer to printer)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Perform arithmetic and logic operations (e.g., Add two numbers, Perform a logical AND). 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sequence of instructions to perform a task is called a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is stored in the memory.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 fetches instructions that make up a program from the memory and performs the operations stated in those instructions.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What do the instructions operate upon?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>
          <a:extLst>
            <a:ext uri="{FF2B5EF4-FFF2-40B4-BE49-F238E27FC236}">
              <a16:creationId xmlns:a16="http://schemas.microsoft.com/office/drawing/2014/main" id="{F2436AC6-FB78-D2DC-0681-5A13E01D5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1">
            <a:extLst>
              <a:ext uri="{FF2B5EF4-FFF2-40B4-BE49-F238E27FC236}">
                <a16:creationId xmlns:a16="http://schemas.microsoft.com/office/drawing/2014/main" id="{F04B99DB-C5CE-19BB-AEFC-01473BFFE27B}"/>
              </a:ext>
            </a:extLst>
          </p:cNvPr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1">
            <a:extLst>
              <a:ext uri="{FF2B5EF4-FFF2-40B4-BE49-F238E27FC236}">
                <a16:creationId xmlns:a16="http://schemas.microsoft.com/office/drawing/2014/main" id="{A561C8DC-8201-CA50-98CB-0B0A3BF3E039}"/>
              </a:ext>
            </a:extLst>
          </p:cNvPr>
          <p:cNvSpPr txBox="1"/>
          <p:nvPr/>
        </p:nvSpPr>
        <p:spPr>
          <a:xfrm>
            <a:off x="139700" y="57263"/>
            <a:ext cx="4503954" cy="565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Functional Units of a Computer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 dirty="0">
                <a:solidFill>
                  <a:srgbClr val="C55911"/>
                </a:solidFill>
                <a:latin typeface="Calibri"/>
                <a:ea typeface="Calibri"/>
                <a:cs typeface="Calibri"/>
                <a:sym typeface="Calibri"/>
              </a:rPr>
              <a:t>MCQ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1">
            <a:extLst>
              <a:ext uri="{FF2B5EF4-FFF2-40B4-BE49-F238E27FC236}">
                <a16:creationId xmlns:a16="http://schemas.microsoft.com/office/drawing/2014/main" id="{C1945DAA-5991-7E04-DF77-71C85D8AED3A}"/>
              </a:ext>
            </a:extLst>
          </p:cNvPr>
          <p:cNvSpPr txBox="1"/>
          <p:nvPr/>
        </p:nvSpPr>
        <p:spPr>
          <a:xfrm>
            <a:off x="60450" y="733050"/>
            <a:ext cx="5486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IN" sz="1200" dirty="0"/>
              <a:t>Which is NOT a characteristic of secondary memory?</a:t>
            </a:r>
            <a:br>
              <a:rPr lang="en-IN" sz="1200" dirty="0"/>
            </a:br>
            <a:r>
              <a:rPr lang="en-IN" sz="1200" dirty="0"/>
              <a:t>a) Non-volatile storage</a:t>
            </a:r>
            <a:br>
              <a:rPr lang="en-IN" sz="1200" dirty="0"/>
            </a:br>
            <a:r>
              <a:rPr lang="en-IN" sz="1200" dirty="0"/>
              <a:t>b) Cheaper per bit than primary memory</a:t>
            </a:r>
            <a:br>
              <a:rPr lang="en-IN" sz="1200" dirty="0"/>
            </a:br>
            <a:r>
              <a:rPr lang="en-IN" sz="1200" dirty="0"/>
              <a:t>c) Directly accessible by the CPU</a:t>
            </a:r>
            <a:br>
              <a:rPr lang="en-IN" sz="1200" dirty="0"/>
            </a:br>
            <a:r>
              <a:rPr lang="en-IN" sz="1200" dirty="0"/>
              <a:t>d) Provides large storage capacity</a:t>
            </a:r>
          </a:p>
          <a:p>
            <a:endParaRPr lang="en-IN" sz="1200" dirty="0"/>
          </a:p>
          <a:p>
            <a:r>
              <a:rPr lang="en-IN" sz="1200" dirty="0"/>
              <a:t>Which of the following best describes the function of the Control Unit (CU)?</a:t>
            </a:r>
            <a:br>
              <a:rPr lang="en-IN" sz="1200" dirty="0"/>
            </a:br>
            <a:r>
              <a:rPr lang="en-IN" sz="1200" dirty="0"/>
              <a:t>a) Performs logical comparisons of data.</a:t>
            </a:r>
            <a:br>
              <a:rPr lang="en-IN" sz="1200" dirty="0"/>
            </a:br>
            <a:r>
              <a:rPr lang="en-IN" sz="1200" dirty="0"/>
              <a:t>b) Generates timing and control signals to coordinate computer operations.</a:t>
            </a:r>
            <a:br>
              <a:rPr lang="en-IN" sz="1200" dirty="0"/>
            </a:br>
            <a:r>
              <a:rPr lang="en-IN" sz="1200" dirty="0"/>
              <a:t>c) Stores frequently accessed data and instructions.</a:t>
            </a:r>
            <a:br>
              <a:rPr lang="en-IN" sz="1200" dirty="0"/>
            </a:br>
            <a:r>
              <a:rPr lang="en-IN" sz="1200" dirty="0"/>
              <a:t>d) Acts as a permanent repository for system programs.</a:t>
            </a:r>
          </a:p>
        </p:txBody>
      </p:sp>
    </p:spTree>
    <p:extLst>
      <p:ext uri="{BB962C8B-B14F-4D97-AF65-F5344CB8AC3E}">
        <p14:creationId xmlns:p14="http://schemas.microsoft.com/office/powerpoint/2010/main" val="1518774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>
          <a:extLst>
            <a:ext uri="{FF2B5EF4-FFF2-40B4-BE49-F238E27FC236}">
              <a16:creationId xmlns:a16="http://schemas.microsoft.com/office/drawing/2014/main" id="{E0C4F367-5C49-FA2C-EDFD-658A31B12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1">
            <a:extLst>
              <a:ext uri="{FF2B5EF4-FFF2-40B4-BE49-F238E27FC236}">
                <a16:creationId xmlns:a16="http://schemas.microsoft.com/office/drawing/2014/main" id="{6E324F66-C0F4-1D48-805C-3888253E78A0}"/>
              </a:ext>
            </a:extLst>
          </p:cNvPr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1">
            <a:extLst>
              <a:ext uri="{FF2B5EF4-FFF2-40B4-BE49-F238E27FC236}">
                <a16:creationId xmlns:a16="http://schemas.microsoft.com/office/drawing/2014/main" id="{2E9A34A0-1863-3658-1A74-3EA3FEA2F1FC}"/>
              </a:ext>
            </a:extLst>
          </p:cNvPr>
          <p:cNvSpPr txBox="1"/>
          <p:nvPr/>
        </p:nvSpPr>
        <p:spPr>
          <a:xfrm>
            <a:off x="139700" y="57263"/>
            <a:ext cx="4503954" cy="565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Functional Units of a Computer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 dirty="0">
                <a:solidFill>
                  <a:srgbClr val="C55911"/>
                </a:solidFill>
                <a:latin typeface="Calibri"/>
                <a:ea typeface="Calibri"/>
                <a:cs typeface="Calibri"/>
                <a:sym typeface="Calibri"/>
              </a:rPr>
              <a:t>MCQ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1">
            <a:extLst>
              <a:ext uri="{FF2B5EF4-FFF2-40B4-BE49-F238E27FC236}">
                <a16:creationId xmlns:a16="http://schemas.microsoft.com/office/drawing/2014/main" id="{09211C99-166D-4337-52E1-3BFC2414DEC5}"/>
              </a:ext>
            </a:extLst>
          </p:cNvPr>
          <p:cNvSpPr txBox="1"/>
          <p:nvPr/>
        </p:nvSpPr>
        <p:spPr>
          <a:xfrm>
            <a:off x="60450" y="733050"/>
            <a:ext cx="5486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IN" sz="1200" dirty="0"/>
              <a:t>Which is NOT a characteristic of secondary memory?</a:t>
            </a:r>
            <a:br>
              <a:rPr lang="en-IN" sz="1200" dirty="0"/>
            </a:br>
            <a:r>
              <a:rPr lang="en-IN" sz="1200" dirty="0"/>
              <a:t>a) Non-volatile storage</a:t>
            </a:r>
            <a:br>
              <a:rPr lang="en-IN" sz="1200" dirty="0"/>
            </a:br>
            <a:r>
              <a:rPr lang="en-IN" sz="1200" dirty="0"/>
              <a:t>b) Cheaper per bit than primary memory</a:t>
            </a:r>
            <a:br>
              <a:rPr lang="en-IN" sz="1200" dirty="0"/>
            </a:br>
            <a:r>
              <a:rPr lang="en-IN" sz="1200" dirty="0"/>
              <a:t>c) Directly accessible by the CPU</a:t>
            </a:r>
            <a:br>
              <a:rPr lang="en-IN" sz="1200" dirty="0"/>
            </a:br>
            <a:r>
              <a:rPr lang="en-IN" sz="1200" dirty="0"/>
              <a:t>d) Provides large storage capacity</a:t>
            </a:r>
          </a:p>
          <a:p>
            <a:r>
              <a:rPr lang="en-IN" sz="1200" dirty="0"/>
              <a:t>Ans: c) Directly accessible by the CPU</a:t>
            </a:r>
          </a:p>
          <a:p>
            <a:pPr lvl="0"/>
            <a:r>
              <a:rPr lang="en-IN" sz="1200" dirty="0"/>
              <a:t> Which of the following best describes the function of the Control Unit (CU)?</a:t>
            </a:r>
            <a:br>
              <a:rPr lang="en-IN" sz="1200" dirty="0"/>
            </a:br>
            <a:r>
              <a:rPr lang="en-IN" sz="1200" dirty="0"/>
              <a:t>a) Performs logical comparisons of data.</a:t>
            </a:r>
            <a:br>
              <a:rPr lang="en-IN" sz="1200" dirty="0"/>
            </a:br>
            <a:r>
              <a:rPr lang="en-IN" sz="1200" dirty="0"/>
              <a:t>b) Generates timing and control signals to coordinate computer operations.</a:t>
            </a:r>
            <a:br>
              <a:rPr lang="en-IN" sz="1200" dirty="0"/>
            </a:br>
            <a:r>
              <a:rPr lang="en-IN" sz="1200" dirty="0"/>
              <a:t>c) Stores frequently accessed data and instructions.</a:t>
            </a:r>
            <a:br>
              <a:rPr lang="en-IN" sz="1200" dirty="0"/>
            </a:br>
            <a:r>
              <a:rPr lang="en-IN" sz="1200" dirty="0"/>
              <a:t>d) Acts as a permanent repository for system programs.</a:t>
            </a:r>
          </a:p>
          <a:p>
            <a:r>
              <a:rPr lang="en-IN" sz="1200" b="1" dirty="0"/>
              <a:t>Answer:</a:t>
            </a:r>
            <a:r>
              <a:rPr lang="en-IN" sz="1200" dirty="0"/>
              <a:t> b) Generates timing and control signals to coordinate computer operations</a:t>
            </a:r>
          </a:p>
        </p:txBody>
      </p:sp>
    </p:spTree>
    <p:extLst>
      <p:ext uri="{BB962C8B-B14F-4D97-AF65-F5344CB8AC3E}">
        <p14:creationId xmlns:p14="http://schemas.microsoft.com/office/powerpoint/2010/main" val="121969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94f3cc9d2_0_3"/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2894f3cc9d2_0_3"/>
          <p:cNvSpPr txBox="1">
            <a:spLocks noGrp="1"/>
          </p:cNvSpPr>
          <p:nvPr>
            <p:ph type="title"/>
          </p:nvPr>
        </p:nvSpPr>
        <p:spPr>
          <a:xfrm>
            <a:off x="139700" y="57263"/>
            <a:ext cx="45039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>
                <a:solidFill>
                  <a:srgbClr val="2E5497"/>
                </a:solidFill>
              </a:rPr>
              <a:t>Basic Structure of computers</a:t>
            </a:r>
            <a:br>
              <a:rPr lang="en-US" sz="1800"/>
            </a:br>
            <a:r>
              <a:rPr lang="en-US" sz="1800">
                <a:solidFill>
                  <a:srgbClr val="C55911"/>
                </a:solidFill>
              </a:rPr>
              <a:t>Outline</a:t>
            </a:r>
            <a:endParaRPr sz="1800">
              <a:solidFill>
                <a:srgbClr val="C55911"/>
              </a:solidFill>
            </a:endParaRPr>
          </a:p>
        </p:txBody>
      </p:sp>
      <p:sp>
        <p:nvSpPr>
          <p:cNvPr id="143" name="Google Shape;143;g2894f3cc9d2_0_3"/>
          <p:cNvSpPr txBox="1">
            <a:spLocks noGrp="1"/>
          </p:cNvSpPr>
          <p:nvPr>
            <p:ph type="body" idx="1"/>
          </p:nvPr>
        </p:nvSpPr>
        <p:spPr>
          <a:xfrm>
            <a:off x="454325" y="797000"/>
            <a:ext cx="5334000" cy="17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 b="1">
                <a:solidFill>
                  <a:schemeClr val="dk1"/>
                </a:solidFill>
              </a:rPr>
              <a:t>Computer Types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 b="1">
                <a:solidFill>
                  <a:schemeClr val="dk1"/>
                </a:solidFill>
              </a:rPr>
              <a:t>Functional Units: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 b="1">
                <a:solidFill>
                  <a:schemeClr val="dk1"/>
                </a:solidFill>
              </a:rPr>
              <a:t> Input Unit,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 b="1">
                <a:solidFill>
                  <a:schemeClr val="dk1"/>
                </a:solidFill>
              </a:rPr>
              <a:t> Memory Unit,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 b="1">
                <a:solidFill>
                  <a:schemeClr val="dk1"/>
                </a:solidFill>
              </a:rPr>
              <a:t> ALU, 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 b="1">
                <a:solidFill>
                  <a:schemeClr val="dk1"/>
                </a:solidFill>
              </a:rPr>
              <a:t>Output Unit, </a:t>
            </a:r>
            <a:endParaRPr sz="1200" b="1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 b="1">
                <a:solidFill>
                  <a:schemeClr val="dk1"/>
                </a:solidFill>
              </a:rPr>
              <a:t>Control Unit, 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 b="1">
                <a:solidFill>
                  <a:schemeClr val="dk1"/>
                </a:solidFill>
              </a:rPr>
              <a:t>Basic operational concepts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endParaRPr sz="12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>
          <a:extLst>
            <a:ext uri="{FF2B5EF4-FFF2-40B4-BE49-F238E27FC236}">
              <a16:creationId xmlns:a16="http://schemas.microsoft.com/office/drawing/2014/main" id="{7A856D71-82BB-3584-0924-EF7D890AD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1">
            <a:extLst>
              <a:ext uri="{FF2B5EF4-FFF2-40B4-BE49-F238E27FC236}">
                <a16:creationId xmlns:a16="http://schemas.microsoft.com/office/drawing/2014/main" id="{92E340E4-F9F4-43AF-AC2A-D606AA70101A}"/>
              </a:ext>
            </a:extLst>
          </p:cNvPr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1">
            <a:extLst>
              <a:ext uri="{FF2B5EF4-FFF2-40B4-BE49-F238E27FC236}">
                <a16:creationId xmlns:a16="http://schemas.microsoft.com/office/drawing/2014/main" id="{1F068FFE-D63B-485C-8314-A35C9CE72601}"/>
              </a:ext>
            </a:extLst>
          </p:cNvPr>
          <p:cNvSpPr txBox="1"/>
          <p:nvPr/>
        </p:nvSpPr>
        <p:spPr>
          <a:xfrm>
            <a:off x="139700" y="57263"/>
            <a:ext cx="4503954" cy="565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Functional Units of a Computer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 dirty="0">
                <a:solidFill>
                  <a:srgbClr val="C55911"/>
                </a:solidFill>
                <a:latin typeface="Calibri"/>
                <a:ea typeface="Calibri"/>
                <a:cs typeface="Calibri"/>
                <a:sym typeface="Calibri"/>
              </a:rPr>
              <a:t>MCQ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1">
            <a:extLst>
              <a:ext uri="{FF2B5EF4-FFF2-40B4-BE49-F238E27FC236}">
                <a16:creationId xmlns:a16="http://schemas.microsoft.com/office/drawing/2014/main" id="{A1B30657-AF51-3951-C843-E3EE7FEE008C}"/>
              </a:ext>
            </a:extLst>
          </p:cNvPr>
          <p:cNvSpPr txBox="1"/>
          <p:nvPr/>
        </p:nvSpPr>
        <p:spPr>
          <a:xfrm>
            <a:off x="60450" y="733050"/>
            <a:ext cx="5486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IN" sz="1200" dirty="0"/>
              <a:t>Which of the following statements is correct regarding </a:t>
            </a:r>
            <a:r>
              <a:rPr lang="en-IN" sz="1200" b="1" dirty="0"/>
              <a:t>primary vs secondary memory</a:t>
            </a:r>
            <a:r>
              <a:rPr lang="en-IN" sz="1200" dirty="0"/>
              <a:t>?</a:t>
            </a:r>
            <a:br>
              <a:rPr lang="en-IN" sz="1200" dirty="0"/>
            </a:br>
            <a:r>
              <a:rPr lang="en-IN" sz="1200" dirty="0"/>
              <a:t>a) Primary memory is slower but larger than secondary memory.</a:t>
            </a:r>
            <a:br>
              <a:rPr lang="en-IN" sz="1200" dirty="0"/>
            </a:br>
            <a:r>
              <a:rPr lang="en-IN" sz="1200" dirty="0"/>
              <a:t>b) Secondary memory is volatile, whereas primary memory is non-volatile.</a:t>
            </a:r>
            <a:br>
              <a:rPr lang="en-IN" sz="1200" dirty="0"/>
            </a:br>
            <a:r>
              <a:rPr lang="en-IN" sz="1200" dirty="0"/>
              <a:t>c) Primary memory is directly accessible by the CPU, while secondary memory is not.</a:t>
            </a:r>
            <a:br>
              <a:rPr lang="en-IN" sz="1200" dirty="0"/>
            </a:br>
            <a:r>
              <a:rPr lang="en-IN" sz="1200" dirty="0"/>
              <a:t>d) Both memories are equally fast but differ in size.</a:t>
            </a:r>
          </a:p>
          <a:p>
            <a:endParaRPr lang="en-IN" sz="1200" b="1" dirty="0"/>
          </a:p>
          <a:p>
            <a:pPr lvl="0"/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793293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>
          <a:extLst>
            <a:ext uri="{FF2B5EF4-FFF2-40B4-BE49-F238E27FC236}">
              <a16:creationId xmlns:a16="http://schemas.microsoft.com/office/drawing/2014/main" id="{9A3D1781-52C9-E4F9-FCC0-48726743C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1">
            <a:extLst>
              <a:ext uri="{FF2B5EF4-FFF2-40B4-BE49-F238E27FC236}">
                <a16:creationId xmlns:a16="http://schemas.microsoft.com/office/drawing/2014/main" id="{DFC980D1-5A80-CC46-C1BD-0268FB8A4617}"/>
              </a:ext>
            </a:extLst>
          </p:cNvPr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1">
            <a:extLst>
              <a:ext uri="{FF2B5EF4-FFF2-40B4-BE49-F238E27FC236}">
                <a16:creationId xmlns:a16="http://schemas.microsoft.com/office/drawing/2014/main" id="{E21003C0-C08E-AB6A-31EE-51F8232E2B4C}"/>
              </a:ext>
            </a:extLst>
          </p:cNvPr>
          <p:cNvSpPr txBox="1"/>
          <p:nvPr/>
        </p:nvSpPr>
        <p:spPr>
          <a:xfrm>
            <a:off x="139700" y="57263"/>
            <a:ext cx="4503954" cy="565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Functional Units of a Computer</a:t>
            </a:r>
            <a:br>
              <a:rPr lang="en-US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 dirty="0">
                <a:solidFill>
                  <a:srgbClr val="C55911"/>
                </a:solidFill>
                <a:latin typeface="Calibri"/>
                <a:ea typeface="Calibri"/>
                <a:cs typeface="Calibri"/>
                <a:sym typeface="Calibri"/>
              </a:rPr>
              <a:t>MCQ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1">
            <a:extLst>
              <a:ext uri="{FF2B5EF4-FFF2-40B4-BE49-F238E27FC236}">
                <a16:creationId xmlns:a16="http://schemas.microsoft.com/office/drawing/2014/main" id="{5048BA4A-4121-0B4B-50D9-BAF2AB147E39}"/>
              </a:ext>
            </a:extLst>
          </p:cNvPr>
          <p:cNvSpPr txBox="1"/>
          <p:nvPr/>
        </p:nvSpPr>
        <p:spPr>
          <a:xfrm>
            <a:off x="60450" y="733050"/>
            <a:ext cx="5486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IN" sz="1200" dirty="0"/>
              <a:t>Which of the following statements is correct regarding </a:t>
            </a:r>
            <a:r>
              <a:rPr lang="en-IN" sz="1200" b="1" dirty="0"/>
              <a:t>primary vs secondary memory</a:t>
            </a:r>
            <a:r>
              <a:rPr lang="en-IN" sz="1200" dirty="0"/>
              <a:t>?</a:t>
            </a:r>
            <a:br>
              <a:rPr lang="en-IN" sz="1200" dirty="0"/>
            </a:br>
            <a:r>
              <a:rPr lang="en-IN" sz="1200" dirty="0"/>
              <a:t>a) Primary memory is slower but larger than secondary memory.</a:t>
            </a:r>
            <a:br>
              <a:rPr lang="en-IN" sz="1200" dirty="0"/>
            </a:br>
            <a:r>
              <a:rPr lang="en-IN" sz="1200" dirty="0"/>
              <a:t>b) Secondary memory is volatile, whereas primary memory is non-volatile.</a:t>
            </a:r>
            <a:br>
              <a:rPr lang="en-IN" sz="1200" dirty="0"/>
            </a:br>
            <a:r>
              <a:rPr lang="en-IN" sz="1200" dirty="0"/>
              <a:t>c) Primary memory is directly accessible by the CPU, while secondary memory is not.</a:t>
            </a:r>
            <a:br>
              <a:rPr lang="en-IN" sz="1200" dirty="0"/>
            </a:br>
            <a:r>
              <a:rPr lang="en-IN" sz="1200" dirty="0"/>
              <a:t>d) Both memories are equally fast but differ in size.</a:t>
            </a:r>
          </a:p>
          <a:p>
            <a:endParaRPr lang="en-IN" sz="1200" b="1" dirty="0"/>
          </a:p>
          <a:p>
            <a:r>
              <a:rPr lang="en-IN" sz="1200" b="1" dirty="0"/>
              <a:t>Answer:</a:t>
            </a:r>
            <a:r>
              <a:rPr lang="en-IN" sz="1200" dirty="0"/>
              <a:t> c) Primary memory is directly accessible by the CPU, while secondary memory is not</a:t>
            </a:r>
          </a:p>
          <a:p>
            <a:pPr lvl="0"/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922592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5" name="Google Shape;575;p43"/>
          <p:cNvCxnSpPr/>
          <p:nvPr/>
        </p:nvCxnSpPr>
        <p:spPr>
          <a:xfrm>
            <a:off x="2576529" y="1366250"/>
            <a:ext cx="2166644" cy="0"/>
          </a:xfrm>
          <a:prstGeom prst="straightConnector1">
            <a:avLst/>
          </a:prstGeom>
          <a:noFill/>
          <a:ln w="38100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76" name="Google Shape;576;p43"/>
          <p:cNvGrpSpPr/>
          <p:nvPr/>
        </p:nvGrpSpPr>
        <p:grpSpPr>
          <a:xfrm>
            <a:off x="63500" y="22225"/>
            <a:ext cx="5638800" cy="3124199"/>
            <a:chOff x="313844" y="349466"/>
            <a:chExt cx="11518407" cy="6218388"/>
          </a:xfrm>
        </p:grpSpPr>
        <p:sp>
          <p:nvSpPr>
            <p:cNvPr id="577" name="Google Shape;577;p43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51"/>
                <a:buFont typeface="Arial"/>
                <a:buNone/>
              </a:pPr>
              <a:endParaRPr sz="851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51"/>
                <a:buFont typeface="Arial"/>
                <a:buNone/>
              </a:pPr>
              <a:endParaRPr sz="851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51"/>
                <a:buFont typeface="Arial"/>
                <a:buNone/>
              </a:pPr>
              <a:endParaRPr sz="851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51"/>
                <a:buFont typeface="Arial"/>
                <a:buNone/>
              </a:pPr>
              <a:endParaRPr sz="851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1" name="Google Shape;581;p43"/>
          <p:cNvSpPr/>
          <p:nvPr/>
        </p:nvSpPr>
        <p:spPr>
          <a:xfrm>
            <a:off x="2576529" y="970045"/>
            <a:ext cx="2177217" cy="35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2"/>
              <a:buFont typeface="Arial"/>
              <a:buNone/>
            </a:pPr>
            <a:r>
              <a:rPr lang="en-US" sz="1702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43"/>
          <p:cNvSpPr/>
          <p:nvPr/>
        </p:nvSpPr>
        <p:spPr>
          <a:xfrm>
            <a:off x="2576530" y="1480191"/>
            <a:ext cx="3545557" cy="26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5"/>
              <a:buFont typeface="Arial"/>
              <a:buNone/>
            </a:pPr>
            <a:r>
              <a:rPr lang="en-US" sz="1135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Team DDCO</a:t>
            </a:r>
            <a:endParaRPr sz="1135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43"/>
          <p:cNvSpPr/>
          <p:nvPr/>
        </p:nvSpPr>
        <p:spPr>
          <a:xfrm>
            <a:off x="2576530" y="1668225"/>
            <a:ext cx="3545557" cy="26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5"/>
              <a:buFont typeface="Arial"/>
              <a:buNone/>
            </a:pPr>
            <a:r>
              <a:rPr lang="en-US" sz="113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</a:t>
            </a:r>
            <a:endParaRPr sz="1135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4" name="Google Shape;58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8114" y="1149841"/>
            <a:ext cx="1151359" cy="106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fd68b04c7a_0_0"/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2fd68b04c7a_0_0"/>
          <p:cNvSpPr txBox="1">
            <a:spLocks noGrp="1"/>
          </p:cNvSpPr>
          <p:nvPr>
            <p:ph type="title"/>
          </p:nvPr>
        </p:nvSpPr>
        <p:spPr>
          <a:xfrm>
            <a:off x="139700" y="57263"/>
            <a:ext cx="45039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 dirty="0">
                <a:solidFill>
                  <a:srgbClr val="2E5497"/>
                </a:solidFill>
              </a:rPr>
              <a:t>Basic Structure of computers </a:t>
            </a:r>
            <a:br>
              <a:rPr lang="en-US" sz="1800" dirty="0"/>
            </a:br>
            <a:r>
              <a:rPr lang="en-US" sz="1800" dirty="0">
                <a:solidFill>
                  <a:srgbClr val="C55911"/>
                </a:solidFill>
              </a:rPr>
              <a:t>Introduction  T2- section 1.1 </a:t>
            </a:r>
            <a:endParaRPr sz="1800" dirty="0">
              <a:solidFill>
                <a:srgbClr val="C55911"/>
              </a:solidFill>
            </a:endParaRPr>
          </a:p>
        </p:txBody>
      </p:sp>
      <p:sp>
        <p:nvSpPr>
          <p:cNvPr id="179" name="Google Shape;179;g2fd68b04c7a_0_0"/>
          <p:cNvSpPr txBox="1">
            <a:spLocks noGrp="1"/>
          </p:cNvSpPr>
          <p:nvPr>
            <p:ph type="body" idx="1"/>
          </p:nvPr>
        </p:nvSpPr>
        <p:spPr>
          <a:xfrm>
            <a:off x="117475" y="784225"/>
            <a:ext cx="5334000" cy="1954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200"/>
              <a:buChar char="•"/>
            </a:pPr>
            <a:r>
              <a:rPr lang="en-US" sz="1200" b="1" dirty="0">
                <a:solidFill>
                  <a:srgbClr val="CC3300"/>
                </a:solidFill>
              </a:rPr>
              <a:t>What is Computer Organization ?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200"/>
            </a:pPr>
            <a:br>
              <a:rPr lang="en-US" b="1" dirty="0">
                <a:solidFill>
                  <a:srgbClr val="CC3300"/>
                </a:solidFill>
              </a:rPr>
            </a:br>
            <a:r>
              <a:rPr lang="en-US" sz="11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Organization:</a:t>
            </a: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This field focuses on </a:t>
            </a:r>
            <a:r>
              <a:rPr lang="en-US" sz="11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functional units of a computer system and how they work together to execute instructions</a:t>
            </a: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It deals with </a:t>
            </a:r>
            <a:r>
              <a:rPr lang="en-US" sz="11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internal structure and operation of a computer</a:t>
            </a: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including its components like the CPU, memory, I/O devices, and control unit.</a:t>
            </a:r>
            <a:endParaRPr dirty="0"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Arial"/>
              <a:buChar char="•"/>
            </a:pPr>
            <a:r>
              <a:rPr lang="en-US" sz="1200" b="1" dirty="0">
                <a:solidFill>
                  <a:srgbClr val="CC3300"/>
                </a:solidFill>
              </a:rPr>
              <a:t>How is Computer Organization Different from Digital Design ?</a:t>
            </a:r>
            <a:br>
              <a:rPr lang="en-US" sz="1200" dirty="0">
                <a:solidFill>
                  <a:srgbClr val="000099"/>
                </a:solidFill>
              </a:rPr>
            </a:br>
            <a:endParaRPr lang="en-US" sz="1200" dirty="0">
              <a:solidFill>
                <a:srgbClr val="000099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200"/>
            </a:pPr>
            <a:r>
              <a:rPr lang="en-US" sz="1200" dirty="0">
                <a:solidFill>
                  <a:schemeClr val="dk1"/>
                </a:solidFill>
              </a:rPr>
              <a:t>While computer organization deals with the </a:t>
            </a:r>
            <a:r>
              <a:rPr lang="en-US" sz="1200" b="1" dirty="0">
                <a:solidFill>
                  <a:schemeClr val="dk1"/>
                </a:solidFill>
              </a:rPr>
              <a:t>high-level structure </a:t>
            </a:r>
            <a:r>
              <a:rPr lang="en-US" sz="1200" dirty="0">
                <a:solidFill>
                  <a:schemeClr val="dk1"/>
                </a:solidFill>
              </a:rPr>
              <a:t>and function of a computer, digital design focuses on the </a:t>
            </a:r>
            <a:r>
              <a:rPr lang="en-US" sz="1200" b="1" dirty="0">
                <a:solidFill>
                  <a:schemeClr val="dk1"/>
                </a:solidFill>
              </a:rPr>
              <a:t>low-level implementation </a:t>
            </a:r>
            <a:r>
              <a:rPr lang="en-US" sz="1200" dirty="0">
                <a:solidFill>
                  <a:schemeClr val="dk1"/>
                </a:solidFill>
              </a:rPr>
              <a:t>of its components. </a:t>
            </a:r>
            <a:endParaRPr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"/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"/>
          <p:cNvSpPr txBox="1">
            <a:spLocks noGrp="1"/>
          </p:cNvSpPr>
          <p:nvPr>
            <p:ph type="title"/>
          </p:nvPr>
        </p:nvSpPr>
        <p:spPr>
          <a:xfrm>
            <a:off x="139700" y="57263"/>
            <a:ext cx="45039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>
                <a:solidFill>
                  <a:srgbClr val="2E5497"/>
                </a:solidFill>
              </a:rPr>
              <a:t>Basic Structure of computers</a:t>
            </a:r>
            <a:br>
              <a:rPr lang="en-US" sz="1800"/>
            </a:br>
            <a:r>
              <a:rPr lang="en-US" sz="1800">
                <a:solidFill>
                  <a:srgbClr val="C55911"/>
                </a:solidFill>
              </a:rPr>
              <a:t>What is a computer ?</a:t>
            </a:r>
            <a:endParaRPr sz="1800">
              <a:solidFill>
                <a:srgbClr val="C55911"/>
              </a:solidFill>
            </a:endParaRPr>
          </a:p>
        </p:txBody>
      </p:sp>
      <p:sp>
        <p:nvSpPr>
          <p:cNvPr id="186" name="Google Shape;186;p3"/>
          <p:cNvSpPr txBox="1">
            <a:spLocks noGrp="1"/>
          </p:cNvSpPr>
          <p:nvPr>
            <p:ph type="body" idx="1"/>
          </p:nvPr>
        </p:nvSpPr>
        <p:spPr>
          <a:xfrm>
            <a:off x="117475" y="784225"/>
            <a:ext cx="5334000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5497"/>
              </a:buClr>
              <a:buSzPts val="1200"/>
              <a:buFont typeface="Arial"/>
              <a:buChar char="•"/>
            </a:pPr>
            <a:r>
              <a:rPr lang="en-US" sz="1200" dirty="0"/>
              <a:t>Simply put, </a:t>
            </a:r>
            <a:r>
              <a:rPr lang="en-US" sz="1200" dirty="0">
                <a:solidFill>
                  <a:srgbClr val="000099"/>
                </a:solidFill>
              </a:rPr>
              <a:t>a computer is a sophisticated electronic calculating machine</a:t>
            </a:r>
            <a:r>
              <a:rPr lang="en-US" sz="1200" dirty="0"/>
              <a:t> that:</a:t>
            </a:r>
            <a:endParaRPr dirty="0"/>
          </a:p>
          <a:p>
            <a:pPr marL="62865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1200" dirty="0"/>
              <a:t>Accepts </a:t>
            </a:r>
            <a:r>
              <a:rPr lang="en-US" sz="1200" b="1" dirty="0"/>
              <a:t>input</a:t>
            </a:r>
            <a:r>
              <a:rPr lang="en-US" sz="1200" dirty="0"/>
              <a:t> information,</a:t>
            </a:r>
            <a:endParaRPr dirty="0"/>
          </a:p>
          <a:p>
            <a:pPr marL="62865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1200" b="1" dirty="0"/>
              <a:t>Processes</a:t>
            </a:r>
            <a:r>
              <a:rPr lang="en-US" sz="1200" dirty="0"/>
              <a:t> the information according to a list of internally stored instructions and</a:t>
            </a:r>
            <a:endParaRPr dirty="0"/>
          </a:p>
          <a:p>
            <a:pPr marL="62865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1200" dirty="0"/>
              <a:t>Produces the resulting </a:t>
            </a:r>
            <a:r>
              <a:rPr lang="en-US" sz="1200" b="1" dirty="0"/>
              <a:t>output</a:t>
            </a:r>
            <a:r>
              <a:rPr lang="en-US" sz="1200" dirty="0"/>
              <a:t> information.</a:t>
            </a:r>
            <a:endParaRPr dirty="0"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Arial"/>
              <a:buChar char="•"/>
            </a:pPr>
            <a:r>
              <a:rPr lang="en-US" sz="1200" dirty="0">
                <a:solidFill>
                  <a:srgbClr val="000099"/>
                </a:solidFill>
              </a:rPr>
              <a:t>Functions performed by a computer</a:t>
            </a:r>
            <a:r>
              <a:rPr lang="en-US" sz="1200" dirty="0"/>
              <a:t> are:</a:t>
            </a:r>
            <a:endParaRPr dirty="0"/>
          </a:p>
          <a:p>
            <a:pPr marL="62865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1200" dirty="0"/>
              <a:t>Accepting information to be processed as input.</a:t>
            </a:r>
            <a:endParaRPr dirty="0"/>
          </a:p>
          <a:p>
            <a:pPr marL="62865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1200" dirty="0"/>
              <a:t>Storing a list of instructions to process the information.</a:t>
            </a:r>
            <a:endParaRPr dirty="0"/>
          </a:p>
          <a:p>
            <a:pPr marL="62865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1200" dirty="0"/>
              <a:t>Processing the information according to the list of instructions.</a:t>
            </a:r>
            <a:endParaRPr dirty="0"/>
          </a:p>
          <a:p>
            <a:pPr marL="62865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1200" dirty="0"/>
              <a:t>Providing the results of the processing as output.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200" i="1" dirty="0">
              <a:solidFill>
                <a:srgbClr val="CC33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i="1" dirty="0">
                <a:solidFill>
                  <a:srgbClr val="CC3300"/>
                </a:solidFill>
              </a:rPr>
              <a:t>What are the functional units of a computer?</a:t>
            </a:r>
            <a:endParaRPr sz="12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"/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4"/>
          <p:cNvSpPr txBox="1">
            <a:spLocks noGrp="1"/>
          </p:cNvSpPr>
          <p:nvPr>
            <p:ph type="title"/>
          </p:nvPr>
        </p:nvSpPr>
        <p:spPr>
          <a:xfrm>
            <a:off x="139700" y="57263"/>
            <a:ext cx="4503954" cy="565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>
                <a:solidFill>
                  <a:srgbClr val="2E5497"/>
                </a:solidFill>
              </a:rPr>
              <a:t>Basic Structure of computers</a:t>
            </a:r>
            <a:br>
              <a:rPr lang="en-US" sz="1800"/>
            </a:br>
            <a:r>
              <a:rPr lang="en-US" sz="1800">
                <a:solidFill>
                  <a:srgbClr val="C55911"/>
                </a:solidFill>
              </a:rPr>
              <a:t>Types Of Computers</a:t>
            </a:r>
            <a:endParaRPr sz="1800">
              <a:solidFill>
                <a:srgbClr val="C55911"/>
              </a:solidFill>
            </a:endParaRPr>
          </a:p>
        </p:txBody>
      </p:sp>
      <p:sp>
        <p:nvSpPr>
          <p:cNvPr id="193" name="Google Shape;193;p4"/>
          <p:cNvSpPr txBox="1"/>
          <p:nvPr/>
        </p:nvSpPr>
        <p:spPr>
          <a:xfrm>
            <a:off x="67277" y="708025"/>
            <a:ext cx="2807042" cy="2321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#1: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just" rtl="0">
              <a:lnSpc>
                <a:spcPct val="52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Micro Computers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just" rtl="0">
              <a:lnSpc>
                <a:spcPct val="52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Mini Computers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just" rtl="0">
              <a:lnSpc>
                <a:spcPct val="52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Mainframes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just" rtl="0">
              <a:lnSpc>
                <a:spcPct val="52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Super Computers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#2: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Analog Computers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just" rtl="0">
              <a:lnSpc>
                <a:spcPct val="52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Digital Computers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just" rtl="0">
              <a:lnSpc>
                <a:spcPct val="52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Hybrid Computers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52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General Classification: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just" rtl="0">
              <a:lnSpc>
                <a:spcPct val="52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General Purpose Computers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8650" marR="0" lvl="1" indent="-171450" algn="just" rtl="0">
              <a:lnSpc>
                <a:spcPct val="52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Special Purpose Computers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"/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5"/>
          <p:cNvSpPr txBox="1"/>
          <p:nvPr/>
        </p:nvSpPr>
        <p:spPr>
          <a:xfrm>
            <a:off x="139700" y="57263"/>
            <a:ext cx="4503954" cy="565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Types Of Computers</a:t>
            </a:r>
            <a:b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>
                <a:solidFill>
                  <a:srgbClr val="C55911"/>
                </a:solidFill>
                <a:latin typeface="Calibri"/>
                <a:ea typeface="Calibri"/>
                <a:cs typeface="Calibri"/>
                <a:sym typeface="Calibri"/>
              </a:rPr>
              <a:t>Workstations</a:t>
            </a:r>
            <a:endParaRPr sz="1800" b="1" i="0" u="none" strike="noStrike" cap="none">
              <a:solidFill>
                <a:srgbClr val="C559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5"/>
          <p:cNvSpPr txBox="1"/>
          <p:nvPr/>
        </p:nvSpPr>
        <p:spPr>
          <a:xfrm>
            <a:off x="117475" y="784225"/>
            <a:ext cx="5334000" cy="198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73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Workstations are </a:t>
            </a:r>
            <a:r>
              <a:rPr lang="en-US" sz="12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industry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desktop computers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more computational power and high-resolution graphic display with variety of graphic input/output capability.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is the use of a workstation ?</a:t>
            </a:r>
            <a:endParaRPr sz="12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7305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Workstation PC’s are usually employed in the applications of Computer Aided Design and Drafting (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Simulation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Modeling, Interactive Graphic design, Multimedia and other engineering applications.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"/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6"/>
          <p:cNvSpPr txBox="1"/>
          <p:nvPr/>
        </p:nvSpPr>
        <p:spPr>
          <a:xfrm>
            <a:off x="139700" y="57263"/>
            <a:ext cx="4503954" cy="855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Types Of Computers</a:t>
            </a:r>
            <a:b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>
                <a:solidFill>
                  <a:srgbClr val="C55911"/>
                </a:solidFill>
                <a:latin typeface="Calibri"/>
                <a:ea typeface="Calibri"/>
                <a:cs typeface="Calibri"/>
                <a:sym typeface="Calibri"/>
              </a:rPr>
              <a:t>Enterprise Systems or Mainframes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C559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6"/>
          <p:cNvSpPr txBox="1"/>
          <p:nvPr/>
        </p:nvSpPr>
        <p:spPr>
          <a:xfrm>
            <a:off x="117475" y="784225"/>
            <a:ext cx="5334000" cy="198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Enterprise systems or mainframes are like a family of computers with tremendous computing power beyond workstations. </a:t>
            </a:r>
            <a:endParaRPr sz="1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just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Their computational activities are distributed among one main system (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usually a server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and number of child nodes or intelligent PC’s with or without local computing power / processor (usually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computers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called </a:t>
            </a:r>
            <a:r>
              <a:rPr lang="en-US" sz="1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dumb terminals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just" rtl="0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Mainframes are preferred at business data processing corporate offices. They are quite expensive with several hard disks, RAID’s and backup storage units.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7"/>
          <p:cNvSpPr txBox="1"/>
          <p:nvPr/>
        </p:nvSpPr>
        <p:spPr>
          <a:xfrm>
            <a:off x="139700" y="57263"/>
            <a:ext cx="4503954" cy="855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244061"/>
                </a:solidFill>
                <a:latin typeface="Calibri"/>
                <a:ea typeface="Calibri"/>
                <a:cs typeface="Calibri"/>
                <a:sym typeface="Calibri"/>
              </a:rPr>
              <a:t>Types Of Computers</a:t>
            </a:r>
            <a:br>
              <a:rPr lang="en-US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1" i="0" u="none" strike="noStrike" cap="none">
                <a:solidFill>
                  <a:srgbClr val="C55911"/>
                </a:solidFill>
                <a:latin typeface="Calibri"/>
                <a:ea typeface="Calibri"/>
                <a:cs typeface="Calibri"/>
                <a:sym typeface="Calibri"/>
              </a:rPr>
              <a:t>Super Computers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C559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7"/>
          <p:cNvSpPr txBox="1"/>
          <p:nvPr/>
        </p:nvSpPr>
        <p:spPr>
          <a:xfrm>
            <a:off x="117475" y="784225"/>
            <a:ext cx="5334000" cy="198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of the fastest computer’s type currently available, </a:t>
            </a:r>
            <a:r>
              <a:rPr lang="en-US" sz="1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are </a:t>
            </a:r>
            <a:r>
              <a:rPr lang="en-US" sz="1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scalable.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Computational speed of a super computer is measured in terms of Floating Point Operations Per Second or </a:t>
            </a:r>
            <a:r>
              <a:rPr lang="en-US" sz="1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FLOPS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 Cray X/MP-14 , Param – 8000, Param - Padma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24670" y="1957870"/>
            <a:ext cx="1629450" cy="11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2556</Words>
  <Application>Microsoft Office PowerPoint</Application>
  <PresentationFormat>Custom</PresentationFormat>
  <Paragraphs>230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Noto Sans Symbols</vt:lpstr>
      <vt:lpstr>Nunito</vt:lpstr>
      <vt:lpstr>Office Theme</vt:lpstr>
      <vt:lpstr>PowerPoint Presentation</vt:lpstr>
      <vt:lpstr>DIGITAL DESIGN AND  COMPUTER ORGANIZATION</vt:lpstr>
      <vt:lpstr>Basic Structure of computers Outline</vt:lpstr>
      <vt:lpstr>Basic Structure of computers  Introduction  T2- section 1.1 </vt:lpstr>
      <vt:lpstr>Basic Structure of computers What is a computer ?</vt:lpstr>
      <vt:lpstr>Basic Structure of computers Types Of Computers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Ananth Kashyap</dc:creator>
  <cp:lastModifiedBy>prajwala talanki</cp:lastModifiedBy>
  <cp:revision>17</cp:revision>
  <dcterms:created xsi:type="dcterms:W3CDTF">2021-08-21T17:00:56Z</dcterms:created>
  <dcterms:modified xsi:type="dcterms:W3CDTF">2025-09-28T12:57:44Z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2020-07-12T00:00:00Z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2021-08-21T00:00:00Z</vt:filetime>
  </property>
</Properties>
</file>