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307" r:id="rId11"/>
    <p:sldId id="308" r:id="rId12"/>
    <p:sldId id="270" r:id="rId13"/>
    <p:sldId id="309" r:id="rId14"/>
    <p:sldId id="310" r:id="rId15"/>
    <p:sldId id="276" r:id="rId16"/>
    <p:sldId id="311" r:id="rId17"/>
    <p:sldId id="277" r:id="rId18"/>
    <p:sldId id="280" r:id="rId19"/>
    <p:sldId id="282" r:id="rId20"/>
    <p:sldId id="283" r:id="rId21"/>
    <p:sldId id="284" r:id="rId22"/>
    <p:sldId id="312" r:id="rId23"/>
    <p:sldId id="313" r:id="rId24"/>
    <p:sldId id="314" r:id="rId25"/>
    <p:sldId id="291" r:id="rId26"/>
    <p:sldId id="315" r:id="rId27"/>
    <p:sldId id="293" r:id="rId28"/>
    <p:sldId id="294" r:id="rId29"/>
    <p:sldId id="295" r:id="rId30"/>
    <p:sldId id="296" r:id="rId31"/>
    <p:sldId id="297" r:id="rId32"/>
    <p:sldId id="298" r:id="rId33"/>
    <p:sldId id="301" r:id="rId34"/>
    <p:sldId id="302" r:id="rId35"/>
    <p:sldId id="303" r:id="rId36"/>
    <p:sldId id="304" r:id="rId37"/>
    <p:sldId id="316" r:id="rId38"/>
    <p:sldId id="317" r:id="rId39"/>
    <p:sldId id="318" r:id="rId40"/>
    <p:sldId id="319" r:id="rId41"/>
    <p:sldId id="320" r:id="rId42"/>
    <p:sldId id="306" r:id="rId43"/>
  </p:sldIdLst>
  <p:sldSz cx="5765800" cy="3244850"/>
  <p:notesSz cx="5765800" cy="3244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iWEBnszOnUiolpJSpW63VnxsCh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1112" y="6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63"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64"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498725" cy="1619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265488" y="0"/>
            <a:ext cx="2498725" cy="1619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082925"/>
            <a:ext cx="2498725" cy="1619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265488" y="3082925"/>
            <a:ext cx="2498725" cy="1619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a:extLst>
            <a:ext uri="{FF2B5EF4-FFF2-40B4-BE49-F238E27FC236}">
              <a16:creationId xmlns:a16="http://schemas.microsoft.com/office/drawing/2014/main" id="{2F7B3E5F-5CAE-1807-5368-63459D4E6ED0}"/>
            </a:ext>
          </a:extLst>
        </p:cNvPr>
        <p:cNvGrpSpPr/>
        <p:nvPr/>
      </p:nvGrpSpPr>
      <p:grpSpPr>
        <a:xfrm>
          <a:off x="0" y="0"/>
          <a:ext cx="0" cy="0"/>
          <a:chOff x="0" y="0"/>
          <a:chExt cx="0" cy="0"/>
        </a:xfrm>
      </p:grpSpPr>
      <p:sp>
        <p:nvSpPr>
          <p:cNvPr id="235" name="Google Shape;235;p7:notes">
            <a:extLst>
              <a:ext uri="{FF2B5EF4-FFF2-40B4-BE49-F238E27FC236}">
                <a16:creationId xmlns:a16="http://schemas.microsoft.com/office/drawing/2014/main" id="{F1875842-08B1-A453-0ABC-1E1AAFAE885F}"/>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7:notes">
            <a:extLst>
              <a:ext uri="{FF2B5EF4-FFF2-40B4-BE49-F238E27FC236}">
                <a16:creationId xmlns:a16="http://schemas.microsoft.com/office/drawing/2014/main" id="{5261F85E-61AF-4A2B-0FDA-248C38C772D3}"/>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7280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a:extLst>
            <a:ext uri="{FF2B5EF4-FFF2-40B4-BE49-F238E27FC236}">
              <a16:creationId xmlns:a16="http://schemas.microsoft.com/office/drawing/2014/main" id="{DFCAB100-FECA-D0B6-8EE1-2CADA42104A4}"/>
            </a:ext>
          </a:extLst>
        </p:cNvPr>
        <p:cNvGrpSpPr/>
        <p:nvPr/>
      </p:nvGrpSpPr>
      <p:grpSpPr>
        <a:xfrm>
          <a:off x="0" y="0"/>
          <a:ext cx="0" cy="0"/>
          <a:chOff x="0" y="0"/>
          <a:chExt cx="0" cy="0"/>
        </a:xfrm>
      </p:grpSpPr>
      <p:sp>
        <p:nvSpPr>
          <p:cNvPr id="235" name="Google Shape;235;p7:notes">
            <a:extLst>
              <a:ext uri="{FF2B5EF4-FFF2-40B4-BE49-F238E27FC236}">
                <a16:creationId xmlns:a16="http://schemas.microsoft.com/office/drawing/2014/main" id="{5B27944F-8B5D-3845-DF12-681A1EE3B85B}"/>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7:notes">
            <a:extLst>
              <a:ext uri="{FF2B5EF4-FFF2-40B4-BE49-F238E27FC236}">
                <a16:creationId xmlns:a16="http://schemas.microsoft.com/office/drawing/2014/main" id="{63173BF0-E093-4D7B-EC3D-A351C82439F3}"/>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2305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C578AA06-6B31-8CAD-0937-CEDE5BC1624D}"/>
            </a:ext>
          </a:extLst>
        </p:cNvPr>
        <p:cNvGrpSpPr/>
        <p:nvPr/>
      </p:nvGrpSpPr>
      <p:grpSpPr>
        <a:xfrm>
          <a:off x="0" y="0"/>
          <a:ext cx="0" cy="0"/>
          <a:chOff x="0" y="0"/>
          <a:chExt cx="0" cy="0"/>
        </a:xfrm>
      </p:grpSpPr>
      <p:sp>
        <p:nvSpPr>
          <p:cNvPr id="277" name="Google Shape;277;p10:notes">
            <a:extLst>
              <a:ext uri="{FF2B5EF4-FFF2-40B4-BE49-F238E27FC236}">
                <a16:creationId xmlns:a16="http://schemas.microsoft.com/office/drawing/2014/main" id="{EE056416-1DA3-7DB7-7B6C-3BCB2802C369}"/>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0:notes">
            <a:extLst>
              <a:ext uri="{FF2B5EF4-FFF2-40B4-BE49-F238E27FC236}">
                <a16:creationId xmlns:a16="http://schemas.microsoft.com/office/drawing/2014/main" id="{CC525281-7809-C91C-1DBC-02461D7AD53F}"/>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948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660E894E-0790-3457-E5C9-81C0CA0DCA4A}"/>
            </a:ext>
          </a:extLst>
        </p:cNvPr>
        <p:cNvGrpSpPr/>
        <p:nvPr/>
      </p:nvGrpSpPr>
      <p:grpSpPr>
        <a:xfrm>
          <a:off x="0" y="0"/>
          <a:ext cx="0" cy="0"/>
          <a:chOff x="0" y="0"/>
          <a:chExt cx="0" cy="0"/>
        </a:xfrm>
      </p:grpSpPr>
      <p:sp>
        <p:nvSpPr>
          <p:cNvPr id="277" name="Google Shape;277;p10:notes">
            <a:extLst>
              <a:ext uri="{FF2B5EF4-FFF2-40B4-BE49-F238E27FC236}">
                <a16:creationId xmlns:a16="http://schemas.microsoft.com/office/drawing/2014/main" id="{4DC88E3D-18FD-5E77-4774-655DD1A72CFB}"/>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8" name="Google Shape;278;p10:notes">
            <a:extLst>
              <a:ext uri="{FF2B5EF4-FFF2-40B4-BE49-F238E27FC236}">
                <a16:creationId xmlns:a16="http://schemas.microsoft.com/office/drawing/2014/main" id="{CED73AB4-2879-F0BF-EBD7-563474BC57AA}"/>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19233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1" name="Google Shape;321;p1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a:extLst>
            <a:ext uri="{FF2B5EF4-FFF2-40B4-BE49-F238E27FC236}">
              <a16:creationId xmlns:a16="http://schemas.microsoft.com/office/drawing/2014/main" id="{560BA160-4C50-61B3-C4E7-B2C3D38A7B17}"/>
            </a:ext>
          </a:extLst>
        </p:cNvPr>
        <p:cNvGrpSpPr/>
        <p:nvPr/>
      </p:nvGrpSpPr>
      <p:grpSpPr>
        <a:xfrm>
          <a:off x="0" y="0"/>
          <a:ext cx="0" cy="0"/>
          <a:chOff x="0" y="0"/>
          <a:chExt cx="0" cy="0"/>
        </a:xfrm>
      </p:grpSpPr>
      <p:sp>
        <p:nvSpPr>
          <p:cNvPr id="328" name="Google Shape;328;p14:notes">
            <a:extLst>
              <a:ext uri="{FF2B5EF4-FFF2-40B4-BE49-F238E27FC236}">
                <a16:creationId xmlns:a16="http://schemas.microsoft.com/office/drawing/2014/main" id="{242D9ED9-E8F9-8F87-82D1-394E65742B1C}"/>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14:notes">
            <a:extLst>
              <a:ext uri="{FF2B5EF4-FFF2-40B4-BE49-F238E27FC236}">
                <a16:creationId xmlns:a16="http://schemas.microsoft.com/office/drawing/2014/main" id="{A4855F9F-C00C-C042-1894-3900211EEE6F}"/>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2219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1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5: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9" name="Google Shape;349;p1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5" name="Google Shape;365;p1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1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2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a:extLst>
            <a:ext uri="{FF2B5EF4-FFF2-40B4-BE49-F238E27FC236}">
              <a16:creationId xmlns:a16="http://schemas.microsoft.com/office/drawing/2014/main" id="{625B4249-581D-474B-7D65-7F21ADD9F1DF}"/>
            </a:ext>
          </a:extLst>
        </p:cNvPr>
        <p:cNvGrpSpPr/>
        <p:nvPr/>
      </p:nvGrpSpPr>
      <p:grpSpPr>
        <a:xfrm>
          <a:off x="0" y="0"/>
          <a:ext cx="0" cy="0"/>
          <a:chOff x="0" y="0"/>
          <a:chExt cx="0" cy="0"/>
        </a:xfrm>
      </p:grpSpPr>
      <p:sp>
        <p:nvSpPr>
          <p:cNvPr id="380" name="Google Shape;380;p20:notes">
            <a:extLst>
              <a:ext uri="{FF2B5EF4-FFF2-40B4-BE49-F238E27FC236}">
                <a16:creationId xmlns:a16="http://schemas.microsoft.com/office/drawing/2014/main" id="{E85EA77D-078F-DA9F-565E-22200206DBBB}"/>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20:notes">
            <a:extLst>
              <a:ext uri="{FF2B5EF4-FFF2-40B4-BE49-F238E27FC236}">
                <a16:creationId xmlns:a16="http://schemas.microsoft.com/office/drawing/2014/main" id="{92973A2C-3B2C-5059-34A8-8B45AAABADD9}"/>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2006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a:extLst>
            <a:ext uri="{FF2B5EF4-FFF2-40B4-BE49-F238E27FC236}">
              <a16:creationId xmlns:a16="http://schemas.microsoft.com/office/drawing/2014/main" id="{EDE41275-C071-B381-16E6-E5EE217A24E1}"/>
            </a:ext>
          </a:extLst>
        </p:cNvPr>
        <p:cNvGrpSpPr/>
        <p:nvPr/>
      </p:nvGrpSpPr>
      <p:grpSpPr>
        <a:xfrm>
          <a:off x="0" y="0"/>
          <a:ext cx="0" cy="0"/>
          <a:chOff x="0" y="0"/>
          <a:chExt cx="0" cy="0"/>
        </a:xfrm>
      </p:grpSpPr>
      <p:sp>
        <p:nvSpPr>
          <p:cNvPr id="380" name="Google Shape;380;p20:notes">
            <a:extLst>
              <a:ext uri="{FF2B5EF4-FFF2-40B4-BE49-F238E27FC236}">
                <a16:creationId xmlns:a16="http://schemas.microsoft.com/office/drawing/2014/main" id="{DFE45560-FD81-64F4-A824-59692A545200}"/>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20:notes">
            <a:extLst>
              <a:ext uri="{FF2B5EF4-FFF2-40B4-BE49-F238E27FC236}">
                <a16:creationId xmlns:a16="http://schemas.microsoft.com/office/drawing/2014/main" id="{4B134FAB-7C44-77C3-21F6-ABFBF2070FED}"/>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253184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a:extLst>
            <a:ext uri="{FF2B5EF4-FFF2-40B4-BE49-F238E27FC236}">
              <a16:creationId xmlns:a16="http://schemas.microsoft.com/office/drawing/2014/main" id="{DDB34D2A-FD50-4249-59A7-05AC929DF961}"/>
            </a:ext>
          </a:extLst>
        </p:cNvPr>
        <p:cNvGrpSpPr/>
        <p:nvPr/>
      </p:nvGrpSpPr>
      <p:grpSpPr>
        <a:xfrm>
          <a:off x="0" y="0"/>
          <a:ext cx="0" cy="0"/>
          <a:chOff x="0" y="0"/>
          <a:chExt cx="0" cy="0"/>
        </a:xfrm>
      </p:grpSpPr>
      <p:sp>
        <p:nvSpPr>
          <p:cNvPr id="380" name="Google Shape;380;p20:notes">
            <a:extLst>
              <a:ext uri="{FF2B5EF4-FFF2-40B4-BE49-F238E27FC236}">
                <a16:creationId xmlns:a16="http://schemas.microsoft.com/office/drawing/2014/main" id="{D88C2FB7-2E83-0866-4121-96D2C88EF402}"/>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1" name="Google Shape;381;p20:notes">
            <a:extLst>
              <a:ext uri="{FF2B5EF4-FFF2-40B4-BE49-F238E27FC236}">
                <a16:creationId xmlns:a16="http://schemas.microsoft.com/office/drawing/2014/main" id="{5DCDC356-9DEA-653A-3DBD-0E296C82566E}"/>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1835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2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9" name="Google Shape;579;p2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a:extLst>
            <a:ext uri="{FF2B5EF4-FFF2-40B4-BE49-F238E27FC236}">
              <a16:creationId xmlns:a16="http://schemas.microsoft.com/office/drawing/2014/main" id="{D760C890-C42C-A186-8C87-94B435430E55}"/>
            </a:ext>
          </a:extLst>
        </p:cNvPr>
        <p:cNvGrpSpPr/>
        <p:nvPr/>
      </p:nvGrpSpPr>
      <p:grpSpPr>
        <a:xfrm>
          <a:off x="0" y="0"/>
          <a:ext cx="0" cy="0"/>
          <a:chOff x="0" y="0"/>
          <a:chExt cx="0" cy="0"/>
        </a:xfrm>
      </p:grpSpPr>
      <p:sp>
        <p:nvSpPr>
          <p:cNvPr id="578" name="Google Shape;578;p24:notes">
            <a:extLst>
              <a:ext uri="{FF2B5EF4-FFF2-40B4-BE49-F238E27FC236}">
                <a16:creationId xmlns:a16="http://schemas.microsoft.com/office/drawing/2014/main" id="{5BA177B9-8A38-4699-A24C-229D194EB9CA}"/>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9" name="Google Shape;579;p24:notes">
            <a:extLst>
              <a:ext uri="{FF2B5EF4-FFF2-40B4-BE49-F238E27FC236}">
                <a16:creationId xmlns:a16="http://schemas.microsoft.com/office/drawing/2014/main" id="{C1200EE8-9DB5-8B7D-8E1C-955F00E8FA4D}"/>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98017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2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3" name="Google Shape;643;p2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2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1" name="Google Shape;651;p2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2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9" name="Google Shape;659;p2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895edc7e51_0_0: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2895edc7e51_0_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2895edc7e51_0_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p3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7" name="Google Shape;667;p3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p3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or error detection purposes</a:t>
            </a:r>
            <a:endParaRPr/>
          </a:p>
        </p:txBody>
      </p:sp>
      <p:sp>
        <p:nvSpPr>
          <p:cNvPr id="675" name="Google Shape;675;p3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3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3" name="Google Shape;683;p3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56:notes"/>
          <p:cNvSpPr txBox="1">
            <a:spLocks noGrp="1"/>
          </p:cNvSpPr>
          <p:nvPr>
            <p:ph type="body" idx="1"/>
          </p:nvPr>
        </p:nvSpPr>
        <p:spPr>
          <a:xfrm>
            <a:off x="576263" y="1562100"/>
            <a:ext cx="4613275" cy="12779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p5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9"/>
        <p:cNvGrpSpPr/>
        <p:nvPr/>
      </p:nvGrpSpPr>
      <p:grpSpPr>
        <a:xfrm>
          <a:off x="0" y="0"/>
          <a:ext cx="0" cy="0"/>
          <a:chOff x="0" y="0"/>
          <a:chExt cx="0" cy="0"/>
        </a:xfrm>
      </p:grpSpPr>
      <p:sp>
        <p:nvSpPr>
          <p:cNvPr id="710" name="Google Shape;710;p35: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commonly used for time-sensitive data, such as audio or video streaming</a:t>
            </a:r>
            <a:endParaRPr/>
          </a:p>
        </p:txBody>
      </p:sp>
      <p:sp>
        <p:nvSpPr>
          <p:cNvPr id="711" name="Google Shape;711;p3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3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19" name="Google Shape;719;p3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57:notes"/>
          <p:cNvSpPr txBox="1">
            <a:spLocks noGrp="1"/>
          </p:cNvSpPr>
          <p:nvPr>
            <p:ph type="body" idx="1"/>
          </p:nvPr>
        </p:nvSpPr>
        <p:spPr>
          <a:xfrm>
            <a:off x="576263" y="1562100"/>
            <a:ext cx="4613275" cy="12779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5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73D97763-3C20-BC96-7E20-A197BEE09512}"/>
            </a:ext>
          </a:extLst>
        </p:cNvPr>
        <p:cNvGrpSpPr/>
        <p:nvPr/>
      </p:nvGrpSpPr>
      <p:grpSpPr>
        <a:xfrm>
          <a:off x="0" y="0"/>
          <a:ext cx="0" cy="0"/>
          <a:chOff x="0" y="0"/>
          <a:chExt cx="0" cy="0"/>
        </a:xfrm>
      </p:grpSpPr>
      <p:sp>
        <p:nvSpPr>
          <p:cNvPr id="732" name="Google Shape;732;p37:notes">
            <a:extLst>
              <a:ext uri="{FF2B5EF4-FFF2-40B4-BE49-F238E27FC236}">
                <a16:creationId xmlns:a16="http://schemas.microsoft.com/office/drawing/2014/main" id="{E7AB9D13-F4B1-48A3-77C5-B353263948F4}"/>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3" name="Google Shape;733;p37:notes">
            <a:extLst>
              <a:ext uri="{FF2B5EF4-FFF2-40B4-BE49-F238E27FC236}">
                <a16:creationId xmlns:a16="http://schemas.microsoft.com/office/drawing/2014/main" id="{FB195F5F-BAEE-E98C-0BE9-C2596C2AAEB6}"/>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2752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BB14E109-7EFA-64D1-4F19-75512D9977A1}"/>
            </a:ext>
          </a:extLst>
        </p:cNvPr>
        <p:cNvGrpSpPr/>
        <p:nvPr/>
      </p:nvGrpSpPr>
      <p:grpSpPr>
        <a:xfrm>
          <a:off x="0" y="0"/>
          <a:ext cx="0" cy="0"/>
          <a:chOff x="0" y="0"/>
          <a:chExt cx="0" cy="0"/>
        </a:xfrm>
      </p:grpSpPr>
      <p:sp>
        <p:nvSpPr>
          <p:cNvPr id="732" name="Google Shape;732;p37:notes">
            <a:extLst>
              <a:ext uri="{FF2B5EF4-FFF2-40B4-BE49-F238E27FC236}">
                <a16:creationId xmlns:a16="http://schemas.microsoft.com/office/drawing/2014/main" id="{FB3735A8-1143-D375-C2CC-2A6B8C74CD59}"/>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3" name="Google Shape;733;p37:notes">
            <a:extLst>
              <a:ext uri="{FF2B5EF4-FFF2-40B4-BE49-F238E27FC236}">
                <a16:creationId xmlns:a16="http://schemas.microsoft.com/office/drawing/2014/main" id="{FFF3E07A-E677-988A-C460-7D71BE6CA8B1}"/>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91490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29953F19-AD78-0BC7-5484-EF38FE6147A3}"/>
            </a:ext>
          </a:extLst>
        </p:cNvPr>
        <p:cNvGrpSpPr/>
        <p:nvPr/>
      </p:nvGrpSpPr>
      <p:grpSpPr>
        <a:xfrm>
          <a:off x="0" y="0"/>
          <a:ext cx="0" cy="0"/>
          <a:chOff x="0" y="0"/>
          <a:chExt cx="0" cy="0"/>
        </a:xfrm>
      </p:grpSpPr>
      <p:sp>
        <p:nvSpPr>
          <p:cNvPr id="732" name="Google Shape;732;p37:notes">
            <a:extLst>
              <a:ext uri="{FF2B5EF4-FFF2-40B4-BE49-F238E27FC236}">
                <a16:creationId xmlns:a16="http://schemas.microsoft.com/office/drawing/2014/main" id="{D68224FE-2DCB-D911-009B-B9620F529542}"/>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3" name="Google Shape;733;p37:notes">
            <a:extLst>
              <a:ext uri="{FF2B5EF4-FFF2-40B4-BE49-F238E27FC236}">
                <a16:creationId xmlns:a16="http://schemas.microsoft.com/office/drawing/2014/main" id="{C3FAFAA8-6DFC-E8BC-6004-6968DA3156FB}"/>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3859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ff69078416_0_0: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g2ff69078416_0_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g2ff69078416_0_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CEC6DCC7-2FD9-01E8-3506-366E7260BA1B}"/>
            </a:ext>
          </a:extLst>
        </p:cNvPr>
        <p:cNvGrpSpPr/>
        <p:nvPr/>
      </p:nvGrpSpPr>
      <p:grpSpPr>
        <a:xfrm>
          <a:off x="0" y="0"/>
          <a:ext cx="0" cy="0"/>
          <a:chOff x="0" y="0"/>
          <a:chExt cx="0" cy="0"/>
        </a:xfrm>
      </p:grpSpPr>
      <p:sp>
        <p:nvSpPr>
          <p:cNvPr id="732" name="Google Shape;732;p37:notes">
            <a:extLst>
              <a:ext uri="{FF2B5EF4-FFF2-40B4-BE49-F238E27FC236}">
                <a16:creationId xmlns:a16="http://schemas.microsoft.com/office/drawing/2014/main" id="{C414A6CC-8121-8928-B9B3-6FC5DEE41D39}"/>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3" name="Google Shape;733;p37:notes">
            <a:extLst>
              <a:ext uri="{FF2B5EF4-FFF2-40B4-BE49-F238E27FC236}">
                <a16:creationId xmlns:a16="http://schemas.microsoft.com/office/drawing/2014/main" id="{23E2C9C7-E064-7A34-C45B-FBDC8BCD9DF1}"/>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8841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EB2BBC0A-0B26-186D-B28E-90D9E150322F}"/>
            </a:ext>
          </a:extLst>
        </p:cNvPr>
        <p:cNvGrpSpPr/>
        <p:nvPr/>
      </p:nvGrpSpPr>
      <p:grpSpPr>
        <a:xfrm>
          <a:off x="0" y="0"/>
          <a:ext cx="0" cy="0"/>
          <a:chOff x="0" y="0"/>
          <a:chExt cx="0" cy="0"/>
        </a:xfrm>
      </p:grpSpPr>
      <p:sp>
        <p:nvSpPr>
          <p:cNvPr id="732" name="Google Shape;732;p37:notes">
            <a:extLst>
              <a:ext uri="{FF2B5EF4-FFF2-40B4-BE49-F238E27FC236}">
                <a16:creationId xmlns:a16="http://schemas.microsoft.com/office/drawing/2014/main" id="{A64C64AF-F5E7-691B-D895-E1BEF00830C2}"/>
              </a:ext>
            </a:extLst>
          </p:cNvPr>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3" name="Google Shape;733;p37:notes">
            <a:extLst>
              <a:ext uri="{FF2B5EF4-FFF2-40B4-BE49-F238E27FC236}">
                <a16:creationId xmlns:a16="http://schemas.microsoft.com/office/drawing/2014/main" id="{D08C9858-76AE-7DE0-4B34-F70ACF2F0EE9}"/>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42107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3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p3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p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5: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9" name="Google Shape;219;p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6" name="Google Shape;236;p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31"/>
        <p:cNvGrpSpPr/>
        <p:nvPr/>
      </p:nvGrpSpPr>
      <p:grpSpPr>
        <a:xfrm>
          <a:off x="0" y="0"/>
          <a:ext cx="0" cy="0"/>
          <a:chOff x="0" y="0"/>
          <a:chExt cx="0" cy="0"/>
        </a:xfrm>
      </p:grpSpPr>
      <p:sp>
        <p:nvSpPr>
          <p:cNvPr id="32" name="Google Shape;32;p40"/>
          <p:cNvSpPr txBox="1">
            <a:spLocks noGrp="1"/>
          </p:cNvSpPr>
          <p:nvPr>
            <p:ph type="ctr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subTitle" idx="1"/>
          </p:nvPr>
        </p:nvSpPr>
        <p:spPr>
          <a:xfrm>
            <a:off x="864870" y="1817116"/>
            <a:ext cx="4036060" cy="8112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0"/>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7" name="Google Shape;37;p40"/>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38"/>
        <p:cNvGrpSpPr/>
        <p:nvPr/>
      </p:nvGrpSpPr>
      <p:grpSpPr>
        <a:xfrm>
          <a:off x="0" y="0"/>
          <a:ext cx="0" cy="0"/>
          <a:chOff x="0" y="0"/>
          <a:chExt cx="0" cy="0"/>
        </a:xfrm>
      </p:grpSpPr>
      <p:sp>
        <p:nvSpPr>
          <p:cNvPr id="39" name="Google Shape;39;p41"/>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41"/>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41;p41"/>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41"/>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43;p41"/>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41"/>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41"/>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41"/>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41"/>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41"/>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41"/>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41"/>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41"/>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41"/>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41"/>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41"/>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1"/>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rgbClr val="2E5497"/>
                </a:solidFill>
                <a:latin typeface="Calibri"/>
                <a:ea typeface="Calibri"/>
                <a:cs typeface="Calibri"/>
                <a:sym typeface="Calibri"/>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41"/>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1"/>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9" name="Google Shape;59;p41"/>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60"/>
        <p:cNvGrpSpPr/>
        <p:nvPr/>
      </p:nvGrpSpPr>
      <p:grpSpPr>
        <a:xfrm>
          <a:off x="0" y="0"/>
          <a:ext cx="0" cy="0"/>
          <a:chOff x="0" y="0"/>
          <a:chExt cx="0" cy="0"/>
        </a:xfrm>
      </p:grpSpPr>
      <p:sp>
        <p:nvSpPr>
          <p:cNvPr id="61" name="Google Shape;61;p42"/>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2"/>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2"/>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2"/>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2"/>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2"/>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2"/>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2"/>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2"/>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2"/>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2"/>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2"/>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2"/>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2"/>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2"/>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2"/>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2"/>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2"/>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9" name="Google Shape;79;p42"/>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80"/>
        <p:cNvGrpSpPr/>
        <p:nvPr/>
      </p:nvGrpSpPr>
      <p:grpSpPr>
        <a:xfrm>
          <a:off x="0" y="0"/>
          <a:ext cx="0" cy="0"/>
          <a:chOff x="0" y="0"/>
          <a:chExt cx="0" cy="0"/>
        </a:xfrm>
      </p:grpSpPr>
      <p:sp>
        <p:nvSpPr>
          <p:cNvPr id="81" name="Google Shape;81;p43"/>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43"/>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43"/>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43"/>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43"/>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3"/>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3"/>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3"/>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3"/>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3"/>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3"/>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43"/>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43"/>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43"/>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p43"/>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43"/>
          <p:cNvSpPr/>
          <p:nvPr/>
        </p:nvSpPr>
        <p:spPr>
          <a:xfrm>
            <a:off x="-2" y="622809"/>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43"/>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3"/>
          <p:cNvSpPr txBox="1">
            <a:spLocks noGrp="1"/>
          </p:cNvSpPr>
          <p:nvPr>
            <p:ph type="body" idx="1"/>
          </p:nvPr>
        </p:nvSpPr>
        <p:spPr>
          <a:xfrm>
            <a:off x="288290"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43"/>
          <p:cNvSpPr txBox="1">
            <a:spLocks noGrp="1"/>
          </p:cNvSpPr>
          <p:nvPr>
            <p:ph type="body" idx="2"/>
          </p:nvPr>
        </p:nvSpPr>
        <p:spPr>
          <a:xfrm>
            <a:off x="2969387"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43"/>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43"/>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3"/>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03" name="Google Shape;103;p43"/>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104"/>
        <p:cNvGrpSpPr/>
        <p:nvPr/>
      </p:nvGrpSpPr>
      <p:grpSpPr>
        <a:xfrm>
          <a:off x="0" y="0"/>
          <a:ext cx="0" cy="0"/>
          <a:chOff x="0" y="0"/>
          <a:chExt cx="0" cy="0"/>
        </a:xfrm>
      </p:grpSpPr>
      <p:sp>
        <p:nvSpPr>
          <p:cNvPr id="105" name="Google Shape;105;p44"/>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44"/>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p44"/>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44"/>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44"/>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44"/>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44"/>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12;p44"/>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44"/>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 name="Google Shape;114;p44"/>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15;p44"/>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 name="Google Shape;116;p44"/>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 name="Google Shape;117;p44"/>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 name="Google Shape;118;p44"/>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 name="Google Shape;119;p44"/>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20;p4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44"/>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4"/>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4"/>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4"/>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25" name="Google Shape;125;p44"/>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9"/>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39"/>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39"/>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39"/>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39"/>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39"/>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39"/>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39"/>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39"/>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39"/>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39"/>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39"/>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22;p39"/>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39"/>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39"/>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39"/>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700" b="1" i="0" u="none" strike="noStrike" cap="none">
                <a:solidFill>
                  <a:srgbClr val="2E549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39"/>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rgbClr val="2E5497"/>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7" name="Google Shape;27;p39"/>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39"/>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39"/>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39"/>
          <p:cNvPicPr preferRelativeResize="0"/>
          <p:nvPr/>
        </p:nvPicPr>
        <p:blipFill rotWithShape="1">
          <a:blip r:embed="rId7">
            <a:alphaModFix/>
          </a:blip>
          <a:srcRect/>
          <a:stretch/>
        </p:blipFill>
        <p:spPr>
          <a:xfrm>
            <a:off x="4927600" y="2001"/>
            <a:ext cx="838200" cy="7654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1"/>
          <p:cNvSpPr/>
          <p:nvPr/>
        </p:nvSpPr>
        <p:spPr>
          <a:xfrm>
            <a:off x="5076062" y="98425"/>
            <a:ext cx="550038" cy="585743"/>
          </a:xfrm>
          <a:custGeom>
            <a:avLst/>
            <a:gdLst/>
            <a:ahLst/>
            <a:cxnLst/>
            <a:rect l="l" t="t" r="r" b="b"/>
            <a:pathLst>
              <a:path w="504189" h="504190" extrusionOk="0">
                <a:moveTo>
                  <a:pt x="0" y="0"/>
                </a:moveTo>
                <a:lnTo>
                  <a:pt x="504006" y="0"/>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1"/>
          <p:cNvSpPr/>
          <p:nvPr/>
        </p:nvSpPr>
        <p:spPr>
          <a:xfrm>
            <a:off x="2268026" y="1944001"/>
            <a:ext cx="2160270" cy="0"/>
          </a:xfrm>
          <a:custGeom>
            <a:avLst/>
            <a:gdLst/>
            <a:ahLst/>
            <a:cxnLst/>
            <a:rect l="l" t="t" r="r" b="b"/>
            <a:pathLst>
              <a:path w="2160270" h="120000" extrusionOk="0">
                <a:moveTo>
                  <a:pt x="0" y="0"/>
                </a:moveTo>
                <a:lnTo>
                  <a:pt x="2160027"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1"/>
          <p:cNvSpPr txBox="1"/>
          <p:nvPr/>
        </p:nvSpPr>
        <p:spPr>
          <a:xfrm>
            <a:off x="1772149" y="1062200"/>
            <a:ext cx="3045600" cy="593400"/>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Clr>
                <a:srgbClr val="000000"/>
              </a:buClr>
              <a:buSzPts val="1700"/>
              <a:buFont typeface="Arial"/>
              <a:buNone/>
            </a:pPr>
            <a:r>
              <a:rPr lang="en-US" sz="1700" b="1" i="0" u="none" strike="noStrike" cap="none">
                <a:solidFill>
                  <a:srgbClr val="C55911"/>
                </a:solidFill>
                <a:latin typeface="Calibri"/>
                <a:ea typeface="Calibri"/>
                <a:cs typeface="Calibri"/>
                <a:sym typeface="Calibri"/>
              </a:rPr>
              <a:t>DIGITAL DESIGN AND  COMPUTER ORGANIZATION</a:t>
            </a:r>
            <a:endParaRPr sz="1700" b="0" i="0" u="none" strike="noStrike" cap="none">
              <a:solidFill>
                <a:schemeClr val="dk1"/>
              </a:solidFill>
              <a:latin typeface="Calibri"/>
              <a:ea typeface="Calibri"/>
              <a:cs typeface="Calibri"/>
              <a:sym typeface="Calibri"/>
            </a:endParaRPr>
          </a:p>
        </p:txBody>
      </p:sp>
      <p:sp>
        <p:nvSpPr>
          <p:cNvPr id="134" name="Google Shape;134;p1"/>
          <p:cNvSpPr txBox="1"/>
          <p:nvPr/>
        </p:nvSpPr>
        <p:spPr>
          <a:xfrm>
            <a:off x="1739900" y="1622425"/>
            <a:ext cx="4114800" cy="506544"/>
          </a:xfrm>
          <a:prstGeom prst="rect">
            <a:avLst/>
          </a:prstGeom>
          <a:noFill/>
          <a:ln>
            <a:noFill/>
          </a:ln>
        </p:spPr>
        <p:txBody>
          <a:bodyPr spcFirstLastPara="1" wrap="square" lIns="0" tIns="11425" rIns="0" bIns="0" anchor="t" anchorCtr="0">
            <a:spAutoFit/>
          </a:bodyPr>
          <a:lstStyle/>
          <a:p>
            <a:pPr marL="12700" lvl="0">
              <a:buSzPts val="1800"/>
            </a:pPr>
            <a:r>
              <a:rPr lang="en-US" sz="1600" b="1" dirty="0">
                <a:solidFill>
                  <a:srgbClr val="2E5497"/>
                </a:solidFill>
                <a:latin typeface="Calibri"/>
                <a:ea typeface="Calibri"/>
                <a:cs typeface="Calibri"/>
                <a:sym typeface="Calibri"/>
              </a:rPr>
              <a:t>Standard Input and Output</a:t>
            </a:r>
            <a:endParaRPr lang="en-US" sz="1600" dirty="0">
              <a:solidFill>
                <a:schemeClr val="dk1"/>
              </a:solidFill>
              <a:latin typeface="Calibri"/>
              <a:ea typeface="Calibri"/>
              <a:cs typeface="Calibri"/>
              <a:sym typeface="Calibri"/>
            </a:endParaRPr>
          </a:p>
          <a:p>
            <a:pPr marL="12700" marR="0" lvl="0" indent="0" algn="l" rtl="0">
              <a:lnSpc>
                <a:spcPct val="100000"/>
              </a:lnSpc>
              <a:spcBef>
                <a:spcPts val="509"/>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Department of Computer Science and Engineering</a:t>
            </a:r>
            <a:endParaRPr sz="1200" b="0" i="0" u="none" strike="noStrike" cap="none" dirty="0">
              <a:solidFill>
                <a:schemeClr val="dk1"/>
              </a:solidFill>
              <a:latin typeface="Calibri"/>
              <a:ea typeface="Calibri"/>
              <a:cs typeface="Calibri"/>
              <a:sym typeface="Calibri"/>
            </a:endParaRPr>
          </a:p>
        </p:txBody>
      </p:sp>
      <p:pic>
        <p:nvPicPr>
          <p:cNvPr id="135" name="Google Shape;135;p1"/>
          <p:cNvPicPr preferRelativeResize="0"/>
          <p:nvPr/>
        </p:nvPicPr>
        <p:blipFill rotWithShape="1">
          <a:blip r:embed="rId3">
            <a:alphaModFix/>
          </a:blip>
          <a:srcRect/>
          <a:stretch/>
        </p:blipFill>
        <p:spPr>
          <a:xfrm>
            <a:off x="292100" y="968969"/>
            <a:ext cx="1379354" cy="12596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a:extLst>
            <a:ext uri="{FF2B5EF4-FFF2-40B4-BE49-F238E27FC236}">
              <a16:creationId xmlns:a16="http://schemas.microsoft.com/office/drawing/2014/main" id="{D7F693CC-0DEB-0CC2-9A98-344D6110B715}"/>
            </a:ext>
          </a:extLst>
        </p:cNvPr>
        <p:cNvGrpSpPr/>
        <p:nvPr/>
      </p:nvGrpSpPr>
      <p:grpSpPr>
        <a:xfrm>
          <a:off x="0" y="0"/>
          <a:ext cx="0" cy="0"/>
          <a:chOff x="0" y="0"/>
          <a:chExt cx="0" cy="0"/>
        </a:xfrm>
      </p:grpSpPr>
      <p:sp>
        <p:nvSpPr>
          <p:cNvPr id="238" name="Google Shape;238;p7">
            <a:extLst>
              <a:ext uri="{FF2B5EF4-FFF2-40B4-BE49-F238E27FC236}">
                <a16:creationId xmlns:a16="http://schemas.microsoft.com/office/drawing/2014/main" id="{CFE3F228-B89B-47CB-8D22-C9E5F0AF3BB8}"/>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Google Shape;239;p7">
            <a:extLst>
              <a:ext uri="{FF2B5EF4-FFF2-40B4-BE49-F238E27FC236}">
                <a16:creationId xmlns:a16="http://schemas.microsoft.com/office/drawing/2014/main" id="{6075B846-6958-7321-AD1E-E8E7B77CCEBC}"/>
              </a:ext>
            </a:extLst>
          </p:cNvPr>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PCI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40" name="Google Shape;240;p7">
            <a:extLst>
              <a:ext uri="{FF2B5EF4-FFF2-40B4-BE49-F238E27FC236}">
                <a16:creationId xmlns:a16="http://schemas.microsoft.com/office/drawing/2014/main" id="{D90CC481-E1B6-9161-A458-4E75EA5CB7BE}"/>
              </a:ext>
            </a:extLst>
          </p:cNvPr>
          <p:cNvSpPr txBox="1"/>
          <p:nvPr/>
        </p:nvSpPr>
        <p:spPr>
          <a:xfrm>
            <a:off x="139700" y="622802"/>
            <a:ext cx="3356207" cy="1867886"/>
          </a:xfrm>
          <a:prstGeom prst="rect">
            <a:avLst/>
          </a:prstGeom>
          <a:noFill/>
          <a:ln>
            <a:noFill/>
          </a:ln>
        </p:spPr>
        <p:txBody>
          <a:bodyPr spcFirstLastPara="1" wrap="square" lIns="91425" tIns="45700" rIns="91425" bIns="45700" anchor="t" anchorCtr="0">
            <a:noAutofit/>
          </a:bodyPr>
          <a:lstStyle/>
          <a:p>
            <a:r>
              <a:rPr lang="en-US" sz="1050" dirty="0"/>
              <a:t>PCI Bus Features and Organization</a:t>
            </a:r>
          </a:p>
          <a:p>
            <a:endParaRPr lang="en-US" sz="1050" dirty="0"/>
          </a:p>
        </p:txBody>
      </p:sp>
      <p:sp>
        <p:nvSpPr>
          <p:cNvPr id="4" name="Rectangle 2">
            <a:extLst>
              <a:ext uri="{FF2B5EF4-FFF2-40B4-BE49-F238E27FC236}">
                <a16:creationId xmlns:a16="http://schemas.microsoft.com/office/drawing/2014/main" id="{14011EE7-76C5-0B41-9B9F-DFD31DAF5723}"/>
              </a:ext>
            </a:extLst>
          </p:cNvPr>
          <p:cNvSpPr>
            <a:spLocks noChangeArrowheads="1"/>
          </p:cNvSpPr>
          <p:nvPr/>
        </p:nvSpPr>
        <p:spPr bwMode="auto">
          <a:xfrm>
            <a:off x="188596" y="921028"/>
            <a:ext cx="523089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Bus Components: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Host / CPU</a:t>
            </a:r>
            <a:r>
              <a:rPr kumimoji="0" lang="en-US" altLang="en-US" sz="1200" b="0" i="0" u="none" strike="noStrike" cap="none" normalizeH="0" baseline="0" dirty="0">
                <a:ln>
                  <a:noFill/>
                </a:ln>
                <a:solidFill>
                  <a:schemeClr val="tx1"/>
                </a:solidFill>
                <a:effectLst/>
                <a:latin typeface="Arial" panose="020B0604020202020204" pitchFamily="34" charset="0"/>
              </a:rPr>
              <a:t> connects through a </a:t>
            </a:r>
            <a:r>
              <a:rPr kumimoji="0" lang="en-US" altLang="en-US" sz="1200" b="1" i="0" u="none" strike="noStrike" cap="none" normalizeH="0" baseline="0" dirty="0">
                <a:ln>
                  <a:noFill/>
                </a:ln>
                <a:solidFill>
                  <a:schemeClr val="tx1"/>
                </a:solidFill>
                <a:effectLst/>
                <a:latin typeface="Arial" panose="020B0604020202020204" pitchFamily="34" charset="0"/>
              </a:rPr>
              <a:t>PCI Bridge</a:t>
            </a:r>
            <a:r>
              <a:rPr kumimoji="0" lang="en-US" altLang="en-US" sz="1200" b="0" i="0" u="none" strike="noStrike" cap="none" normalizeH="0" baseline="0" dirty="0">
                <a:ln>
                  <a:noFill/>
                </a:ln>
                <a:solidFill>
                  <a:schemeClr val="tx1"/>
                </a:solidFill>
                <a:effectLst/>
                <a:latin typeface="Arial" panose="020B0604020202020204" pitchFamily="34" charset="0"/>
              </a:rPr>
              <a:t> to I/O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Devices:</a:t>
            </a:r>
            <a:r>
              <a:rPr kumimoji="0" lang="en-US" altLang="en-US" sz="1200" b="0" i="0" u="none" strike="noStrike" cap="none" normalizeH="0" baseline="0" dirty="0">
                <a:ln>
                  <a:noFill/>
                </a:ln>
                <a:solidFill>
                  <a:schemeClr val="tx1"/>
                </a:solidFill>
                <a:effectLst/>
                <a:latin typeface="Arial" panose="020B0604020202020204" pitchFamily="34" charset="0"/>
              </a:rPr>
              <a:t> Disk, Printer, Ethernet Interface,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Parallel Shared Bus</a:t>
            </a:r>
            <a:r>
              <a:rPr kumimoji="0" lang="en-US" altLang="en-US" sz="1200" b="0" i="0" u="none" strike="noStrike" cap="none" normalizeH="0" baseline="0" dirty="0">
                <a:ln>
                  <a:noFill/>
                </a:ln>
                <a:solidFill>
                  <a:schemeClr val="tx1"/>
                </a:solidFill>
                <a:effectLst/>
                <a:latin typeface="Arial" panose="020B0604020202020204" pitchFamily="34" charset="0"/>
              </a:rPr>
              <a:t> — supports multiple devices simultaneously.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PCI allows </a:t>
            </a:r>
            <a:r>
              <a:rPr kumimoji="0" lang="en-US" altLang="en-US" sz="1200" b="1" i="0" u="none" strike="noStrike" cap="none" normalizeH="0" baseline="0" dirty="0">
                <a:ln>
                  <a:noFill/>
                </a:ln>
                <a:solidFill>
                  <a:schemeClr val="tx1"/>
                </a:solidFill>
                <a:effectLst/>
                <a:latin typeface="Arial" panose="020B0604020202020204" pitchFamily="34" charset="0"/>
              </a:rPr>
              <a:t>32-bit or 64-bit data width</a:t>
            </a:r>
            <a:r>
              <a:rPr kumimoji="0" lang="en-US" altLang="en-US" sz="1200" b="0" i="0" u="none" strike="noStrike" cap="none" normalizeH="0" baseline="0" dirty="0">
                <a:ln>
                  <a:noFill/>
                </a:ln>
                <a:solidFill>
                  <a:schemeClr val="tx1"/>
                </a:solidFill>
                <a:effectLst/>
                <a:latin typeface="Arial" panose="020B0604020202020204" pitchFamily="34" charset="0"/>
              </a:rPr>
              <a:t> and </a:t>
            </a:r>
            <a:r>
              <a:rPr kumimoji="0" lang="en-US" altLang="en-US" sz="1200" b="1" i="0" u="none" strike="noStrike" cap="none" normalizeH="0" baseline="0" dirty="0">
                <a:ln>
                  <a:noFill/>
                </a:ln>
                <a:solidFill>
                  <a:schemeClr val="tx1"/>
                </a:solidFill>
                <a:effectLst/>
                <a:latin typeface="Arial" panose="020B0604020202020204" pitchFamily="34" charset="0"/>
              </a:rPr>
              <a:t>33/66 MHz</a:t>
            </a:r>
            <a:r>
              <a:rPr kumimoji="0" lang="en-US" altLang="en-US" sz="1200" b="0" i="0" u="none" strike="noStrike" cap="none" normalizeH="0" baseline="0" dirty="0">
                <a:ln>
                  <a:noFill/>
                </a:ln>
                <a:solidFill>
                  <a:schemeClr val="tx1"/>
                </a:solidFill>
                <a:effectLst/>
                <a:latin typeface="Arial" panose="020B0604020202020204" pitchFamily="34" charset="0"/>
              </a:rPr>
              <a:t> clock speeds.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Memory-mapped addressing</a:t>
            </a:r>
            <a:r>
              <a:rPr kumimoji="0" lang="en-US" altLang="en-US" sz="1200" b="0" i="0" u="none" strike="noStrike" cap="none" normalizeH="0" baseline="0" dirty="0">
                <a:ln>
                  <a:noFill/>
                </a:ln>
                <a:solidFill>
                  <a:schemeClr val="tx1"/>
                </a:solidFill>
                <a:effectLst/>
                <a:latin typeface="Arial" panose="020B0604020202020204" pitchFamily="34" charset="0"/>
              </a:rPr>
              <a:t> used for uniform data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Bus Mastering</a:t>
            </a:r>
            <a:r>
              <a:rPr kumimoji="0" lang="en-US" altLang="en-US" sz="1200" b="0" i="0" u="none" strike="noStrike" cap="none" normalizeH="0" baseline="0" dirty="0">
                <a:ln>
                  <a:noFill/>
                </a:ln>
                <a:solidFill>
                  <a:schemeClr val="tx1"/>
                </a:solidFill>
                <a:effectLst/>
                <a:latin typeface="Arial" panose="020B0604020202020204" pitchFamily="34" charset="0"/>
              </a:rPr>
              <a:t> — any device can initiate data transfer.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Burst Mode Transfer:</a:t>
            </a:r>
            <a:r>
              <a:rPr kumimoji="0" lang="en-US" altLang="en-US" sz="1200" b="0" i="0" u="none" strike="noStrike" cap="none" normalizeH="0" baseline="0" dirty="0">
                <a:ln>
                  <a:noFill/>
                </a:ln>
                <a:solidFill>
                  <a:schemeClr val="tx1"/>
                </a:solidFill>
                <a:effectLst/>
                <a:latin typeface="Arial" panose="020B0604020202020204" pitchFamily="34" charset="0"/>
              </a:rPr>
              <a:t> Sends a block (burst) of words sequentially.</a:t>
            </a:r>
          </a:p>
        </p:txBody>
      </p:sp>
    </p:spTree>
    <p:extLst>
      <p:ext uri="{BB962C8B-B14F-4D97-AF65-F5344CB8AC3E}">
        <p14:creationId xmlns:p14="http://schemas.microsoft.com/office/powerpoint/2010/main" val="3940653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a:extLst>
            <a:ext uri="{FF2B5EF4-FFF2-40B4-BE49-F238E27FC236}">
              <a16:creationId xmlns:a16="http://schemas.microsoft.com/office/drawing/2014/main" id="{72F8D428-679C-10A7-D6E3-D0B39EE1E13D}"/>
            </a:ext>
          </a:extLst>
        </p:cNvPr>
        <p:cNvGrpSpPr/>
        <p:nvPr/>
      </p:nvGrpSpPr>
      <p:grpSpPr>
        <a:xfrm>
          <a:off x="0" y="0"/>
          <a:ext cx="0" cy="0"/>
          <a:chOff x="0" y="0"/>
          <a:chExt cx="0" cy="0"/>
        </a:xfrm>
      </p:grpSpPr>
      <p:sp>
        <p:nvSpPr>
          <p:cNvPr id="238" name="Google Shape;238;p7">
            <a:extLst>
              <a:ext uri="{FF2B5EF4-FFF2-40B4-BE49-F238E27FC236}">
                <a16:creationId xmlns:a16="http://schemas.microsoft.com/office/drawing/2014/main" id="{1FB58490-2119-E682-2D12-7F592901E58E}"/>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Google Shape;239;p7">
            <a:extLst>
              <a:ext uri="{FF2B5EF4-FFF2-40B4-BE49-F238E27FC236}">
                <a16:creationId xmlns:a16="http://schemas.microsoft.com/office/drawing/2014/main" id="{A1D99705-B45E-A7D1-0B19-7F74834652BE}"/>
              </a:ext>
            </a:extLst>
          </p:cNvPr>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PCI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40" name="Google Shape;240;p7">
            <a:extLst>
              <a:ext uri="{FF2B5EF4-FFF2-40B4-BE49-F238E27FC236}">
                <a16:creationId xmlns:a16="http://schemas.microsoft.com/office/drawing/2014/main" id="{08CA0B02-1839-73FB-638F-A6287FAEC18A}"/>
              </a:ext>
            </a:extLst>
          </p:cNvPr>
          <p:cNvSpPr txBox="1"/>
          <p:nvPr/>
        </p:nvSpPr>
        <p:spPr>
          <a:xfrm>
            <a:off x="139700" y="622802"/>
            <a:ext cx="3356207" cy="1867886"/>
          </a:xfrm>
          <a:prstGeom prst="rect">
            <a:avLst/>
          </a:prstGeom>
          <a:noFill/>
          <a:ln>
            <a:noFill/>
          </a:ln>
        </p:spPr>
        <p:txBody>
          <a:bodyPr spcFirstLastPara="1" wrap="square" lIns="91425" tIns="45700" rIns="91425" bIns="45700" anchor="t" anchorCtr="0">
            <a:noAutofit/>
          </a:bodyPr>
          <a:lstStyle/>
          <a:p>
            <a:endParaRPr lang="en-US" sz="1050" dirty="0"/>
          </a:p>
        </p:txBody>
      </p:sp>
      <p:pic>
        <p:nvPicPr>
          <p:cNvPr id="2" name="Google Shape;273;p45">
            <a:extLst>
              <a:ext uri="{FF2B5EF4-FFF2-40B4-BE49-F238E27FC236}">
                <a16:creationId xmlns:a16="http://schemas.microsoft.com/office/drawing/2014/main" id="{EB6E9E64-1C4E-AD5F-0805-8777BCF562E1}"/>
              </a:ext>
            </a:extLst>
          </p:cNvPr>
          <p:cNvPicPr preferRelativeResize="0"/>
          <p:nvPr/>
        </p:nvPicPr>
        <p:blipFill rotWithShape="1">
          <a:blip r:embed="rId3">
            <a:alphaModFix/>
          </a:blip>
          <a:srcRect/>
          <a:stretch/>
        </p:blipFill>
        <p:spPr>
          <a:xfrm>
            <a:off x="-287215" y="705653"/>
            <a:ext cx="4283347" cy="2317737"/>
          </a:xfrm>
          <a:prstGeom prst="rect">
            <a:avLst/>
          </a:prstGeom>
          <a:noFill/>
          <a:ln>
            <a:noFill/>
          </a:ln>
        </p:spPr>
      </p:pic>
      <p:sp>
        <p:nvSpPr>
          <p:cNvPr id="3" name="Rectangle 1">
            <a:extLst>
              <a:ext uri="{FF2B5EF4-FFF2-40B4-BE49-F238E27FC236}">
                <a16:creationId xmlns:a16="http://schemas.microsoft.com/office/drawing/2014/main" id="{5AE7DCC6-5B5B-2CF2-296D-8DA195B724E9}"/>
              </a:ext>
            </a:extLst>
          </p:cNvPr>
          <p:cNvSpPr>
            <a:spLocks noChangeArrowheads="1"/>
          </p:cNvSpPr>
          <p:nvPr/>
        </p:nvSpPr>
        <p:spPr bwMode="auto">
          <a:xfrm>
            <a:off x="3860699" y="946758"/>
            <a:ext cx="199049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Each transfer is </a:t>
            </a:r>
            <a:r>
              <a:rPr kumimoji="0" lang="en-US" altLang="en-US" sz="1200" b="1" i="0" u="none" strike="noStrike" cap="none" normalizeH="0" baseline="0" dirty="0">
                <a:ln>
                  <a:noFill/>
                </a:ln>
                <a:solidFill>
                  <a:schemeClr val="tx1"/>
                </a:solidFill>
                <a:effectLst/>
                <a:latin typeface="Arial" panose="020B0604020202020204" pitchFamily="34" charset="0"/>
              </a:rPr>
              <a:t>synchronized by CLK</a:t>
            </a:r>
            <a:r>
              <a:rPr kumimoji="0" lang="en-US" altLang="en-US" sz="1200" b="0" i="0" u="none" strike="noStrike" cap="none" normalizeH="0" baseline="0" dirty="0">
                <a:ln>
                  <a:noFill/>
                </a:ln>
                <a:solidFill>
                  <a:schemeClr val="tx1"/>
                </a:solidFill>
                <a:effectLst/>
                <a:latin typeface="Arial" panose="020B0604020202020204" pitchFamily="34" charset="0"/>
              </a:rPr>
              <a:t> and organized into </a:t>
            </a:r>
            <a:r>
              <a:rPr kumimoji="0" lang="en-US" altLang="en-US" sz="1200" b="1" i="0" u="none" strike="noStrike" cap="none" normalizeH="0" baseline="0" dirty="0">
                <a:ln>
                  <a:noFill/>
                </a:ln>
                <a:solidFill>
                  <a:schemeClr val="tx1"/>
                </a:solidFill>
                <a:effectLst/>
                <a:latin typeface="Arial" panose="020B0604020202020204" pitchFamily="34" charset="0"/>
              </a:rPr>
              <a:t>phases</a:t>
            </a:r>
            <a:r>
              <a:rPr kumimoji="0" lang="en-US" altLang="en-US" sz="1200" b="0" i="0" u="none" strike="noStrike" cap="none" normalizeH="0" baseline="0" dirty="0">
                <a:ln>
                  <a:noFill/>
                </a:ln>
                <a:solidFill>
                  <a:schemeClr val="tx1"/>
                </a:solidFill>
                <a:effectLst/>
                <a:latin typeface="Arial" panose="020B0604020202020204" pitchFamily="34" charset="0"/>
              </a:rPr>
              <a:t> (Address →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Initiator (Master):</a:t>
            </a:r>
            <a:r>
              <a:rPr kumimoji="0" lang="en-US" altLang="en-US" sz="1200" b="0" i="0" u="none" strike="noStrike" cap="none" normalizeH="0" baseline="0" dirty="0">
                <a:ln>
                  <a:noFill/>
                </a:ln>
                <a:solidFill>
                  <a:schemeClr val="tx1"/>
                </a:solidFill>
                <a:effectLst/>
                <a:latin typeface="Arial" panose="020B0604020202020204" pitchFamily="34" charset="0"/>
              </a:rPr>
              <a:t> CPU or DMA controller.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Target:</a:t>
            </a:r>
            <a:r>
              <a:rPr kumimoji="0" lang="en-US" altLang="en-US" sz="1200" b="0" i="0" u="none" strike="noStrike" cap="none" normalizeH="0" baseline="0" dirty="0">
                <a:ln>
                  <a:noFill/>
                </a:ln>
                <a:solidFill>
                  <a:schemeClr val="tx1"/>
                </a:solidFill>
                <a:effectLst/>
                <a:latin typeface="Arial" panose="020B0604020202020204" pitchFamily="34" charset="0"/>
              </a:rPr>
              <a:t> Memory or I/O device.</a:t>
            </a:r>
          </a:p>
        </p:txBody>
      </p:sp>
    </p:spTree>
    <p:extLst>
      <p:ext uri="{BB962C8B-B14F-4D97-AF65-F5344CB8AC3E}">
        <p14:creationId xmlns:p14="http://schemas.microsoft.com/office/powerpoint/2010/main" val="4004037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1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p10"/>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PCI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pic>
        <p:nvPicPr>
          <p:cNvPr id="282" name="Google Shape;282;p10"/>
          <p:cNvPicPr preferRelativeResize="0"/>
          <p:nvPr/>
        </p:nvPicPr>
        <p:blipFill rotWithShape="1">
          <a:blip r:embed="rId3">
            <a:alphaModFix/>
          </a:blip>
          <a:srcRect/>
          <a:stretch/>
        </p:blipFill>
        <p:spPr>
          <a:xfrm>
            <a:off x="-46893" y="622802"/>
            <a:ext cx="3094894" cy="2496412"/>
          </a:xfrm>
          <a:prstGeom prst="rect">
            <a:avLst/>
          </a:prstGeom>
          <a:noFill/>
          <a:ln>
            <a:noFill/>
          </a:ln>
        </p:spPr>
      </p:pic>
      <p:sp>
        <p:nvSpPr>
          <p:cNvPr id="2" name="Rectangle 1">
            <a:extLst>
              <a:ext uri="{FF2B5EF4-FFF2-40B4-BE49-F238E27FC236}">
                <a16:creationId xmlns:a16="http://schemas.microsoft.com/office/drawing/2014/main" id="{2644BCB5-754A-2E7C-5238-87A6B9D9D007}"/>
              </a:ext>
            </a:extLst>
          </p:cNvPr>
          <p:cNvSpPr>
            <a:spLocks noChangeArrowheads="1"/>
          </p:cNvSpPr>
          <p:nvPr/>
        </p:nvSpPr>
        <p:spPr bwMode="auto">
          <a:xfrm>
            <a:off x="2973829" y="774235"/>
            <a:ext cx="279197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A </a:t>
            </a:r>
            <a:r>
              <a:rPr kumimoji="0" lang="en-US" altLang="en-US" sz="900" b="1" i="0" u="none" strike="noStrike" cap="none" normalizeH="0" baseline="0" dirty="0">
                <a:ln>
                  <a:noFill/>
                </a:ln>
                <a:solidFill>
                  <a:schemeClr val="tx1"/>
                </a:solidFill>
                <a:effectLst/>
                <a:latin typeface="Arial" panose="020B0604020202020204" pitchFamily="34" charset="0"/>
              </a:rPr>
              <a:t>transaction</a:t>
            </a:r>
            <a:r>
              <a:rPr kumimoji="0" lang="en-US" altLang="en-US" sz="900" b="0" i="0" u="none" strike="noStrike" cap="none" normalizeH="0" baseline="0" dirty="0">
                <a:ln>
                  <a:noFill/>
                </a:ln>
                <a:solidFill>
                  <a:schemeClr val="tx1"/>
                </a:solidFill>
                <a:effectLst/>
                <a:latin typeface="Arial" panose="020B0604020202020204" pitchFamily="34" charset="0"/>
              </a:rPr>
              <a:t> begins when CPU asserts </a:t>
            </a:r>
            <a:r>
              <a:rPr kumimoji="0" lang="en-US" altLang="en-US" sz="900" b="1" i="0" u="none" strike="noStrike" cap="none" normalizeH="0" baseline="0" dirty="0">
                <a:ln>
                  <a:noFill/>
                </a:ln>
                <a:solidFill>
                  <a:schemeClr val="tx1"/>
                </a:solidFill>
                <a:effectLst/>
                <a:latin typeface="Arial" panose="020B0604020202020204" pitchFamily="34" charset="0"/>
              </a:rPr>
              <a:t>FRAME#</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tx1"/>
                </a:solidFill>
                <a:effectLst/>
                <a:latin typeface="Arial" panose="020B0604020202020204" pitchFamily="34" charset="0"/>
              </a:rPr>
              <a:t>Clock Cycle 1:</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Address placed on </a:t>
            </a:r>
            <a:r>
              <a:rPr kumimoji="0" lang="en-US" altLang="en-US" sz="900" b="1" i="0" u="none" strike="noStrike" cap="none" normalizeH="0" baseline="0" dirty="0">
                <a:ln>
                  <a:noFill/>
                </a:ln>
                <a:solidFill>
                  <a:schemeClr val="tx1"/>
                </a:solidFill>
                <a:effectLst/>
                <a:latin typeface="Arial" panose="020B0604020202020204" pitchFamily="34" charset="0"/>
              </a:rPr>
              <a:t>AD lines</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Command (e.g., Read) issued on </a:t>
            </a:r>
            <a:r>
              <a:rPr kumimoji="0" lang="en-US" altLang="en-US" sz="900" b="1" i="0" u="none" strike="noStrike" cap="none" normalizeH="0" baseline="0" dirty="0">
                <a:ln>
                  <a:noFill/>
                </a:ln>
                <a:solidFill>
                  <a:schemeClr val="tx1"/>
                </a:solidFill>
                <a:effectLst/>
                <a:latin typeface="Arial" panose="020B0604020202020204" pitchFamily="34" charset="0"/>
              </a:rPr>
              <a:t>C/BE# lines</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tx1"/>
                </a:solidFill>
                <a:effectLst/>
                <a:latin typeface="Arial" panose="020B0604020202020204" pitchFamily="34" charset="0"/>
              </a:rPr>
              <a:t>Clock Cycle 2:</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CPU releases AD lines for data phase.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Target asserts </a:t>
            </a:r>
            <a:r>
              <a:rPr kumimoji="0" lang="en-US" altLang="en-US" sz="900" b="1" i="0" u="none" strike="noStrike" cap="none" normalizeH="0" baseline="0" dirty="0">
                <a:ln>
                  <a:noFill/>
                </a:ln>
                <a:solidFill>
                  <a:schemeClr val="tx1"/>
                </a:solidFill>
                <a:effectLst/>
                <a:latin typeface="Arial" panose="020B0604020202020204" pitchFamily="34" charset="0"/>
              </a:rPr>
              <a:t>DEVSEL#</a:t>
            </a:r>
            <a:r>
              <a:rPr kumimoji="0" lang="en-US" altLang="en-US" sz="900" b="0" i="0" u="none" strike="noStrike" cap="none" normalizeH="0" baseline="0" dirty="0">
                <a:ln>
                  <a:noFill/>
                </a:ln>
                <a:solidFill>
                  <a:schemeClr val="tx1"/>
                </a:solidFill>
                <a:effectLst/>
                <a:latin typeface="Arial" panose="020B0604020202020204" pitchFamily="34" charset="0"/>
              </a:rPr>
              <a:t> to acknowledge.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tx1"/>
                </a:solidFill>
                <a:effectLst/>
                <a:latin typeface="Arial" panose="020B0604020202020204" pitchFamily="34" charset="0"/>
              </a:rPr>
              <a:t>Clock Cycles 3–6:</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Target sends data words (#1, #2, #3, #4).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Data transfer synchronized by </a:t>
            </a:r>
            <a:r>
              <a:rPr kumimoji="0" lang="en-US" altLang="en-US" sz="900" b="1" i="0" u="none" strike="noStrike" cap="none" normalizeH="0" baseline="0" dirty="0">
                <a:ln>
                  <a:noFill/>
                </a:ln>
                <a:solidFill>
                  <a:schemeClr val="tx1"/>
                </a:solidFill>
                <a:effectLst/>
                <a:latin typeface="Arial" panose="020B0604020202020204" pitchFamily="34" charset="0"/>
              </a:rPr>
              <a:t>IRDY# (Initiator Ready)</a:t>
            </a:r>
            <a:r>
              <a:rPr kumimoji="0" lang="en-US" altLang="en-US" sz="900" b="0" i="0" u="none" strike="noStrike" cap="none" normalizeH="0" baseline="0" dirty="0">
                <a:ln>
                  <a:noFill/>
                </a:ln>
                <a:solidFill>
                  <a:schemeClr val="tx1"/>
                </a:solidFill>
                <a:effectLst/>
                <a:latin typeface="Arial" panose="020B0604020202020204" pitchFamily="34" charset="0"/>
              </a:rPr>
              <a:t> and </a:t>
            </a:r>
            <a:r>
              <a:rPr kumimoji="0" lang="en-US" altLang="en-US" sz="900" b="1" i="0" u="none" strike="noStrike" cap="none" normalizeH="0" baseline="0" dirty="0">
                <a:ln>
                  <a:noFill/>
                </a:ln>
                <a:solidFill>
                  <a:schemeClr val="tx1"/>
                </a:solidFill>
                <a:effectLst/>
                <a:latin typeface="Arial" panose="020B0604020202020204" pitchFamily="34" charset="0"/>
              </a:rPr>
              <a:t>TRDY# (Target Ready)</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tx1"/>
                </a:solidFill>
                <a:effectLst/>
                <a:latin typeface="Arial" panose="020B0604020202020204" pitchFamily="34" charset="0"/>
              </a:rPr>
              <a:t>Clock Cycle 7:</a:t>
            </a: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CPU negates FRAME# (end of burst).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Target </a:t>
            </a:r>
            <a:r>
              <a:rPr kumimoji="0" lang="en-US" altLang="en-US" sz="900" b="0" i="0" u="none" strike="noStrike" cap="none" normalizeH="0" baseline="0" dirty="0" err="1">
                <a:ln>
                  <a:noFill/>
                </a:ln>
                <a:solidFill>
                  <a:schemeClr val="tx1"/>
                </a:solidFill>
                <a:effectLst/>
                <a:latin typeface="Arial" panose="020B0604020202020204" pitchFamily="34" charset="0"/>
              </a:rPr>
              <a:t>deasserts</a:t>
            </a:r>
            <a:r>
              <a:rPr kumimoji="0" lang="en-US" altLang="en-US" sz="900" b="0" i="0" u="none" strike="noStrike" cap="none" normalizeH="0" baseline="0" dirty="0">
                <a:ln>
                  <a:noFill/>
                </a:ln>
                <a:solidFill>
                  <a:schemeClr val="tx1"/>
                </a:solidFill>
                <a:effectLst/>
                <a:latin typeface="Arial" panose="020B0604020202020204" pitchFamily="34" charset="0"/>
              </a:rPr>
              <a:t> DEVSEL#; transfer completed.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3BBA2A29-AE1B-F548-3259-BAD7F3B3478D}"/>
            </a:ext>
          </a:extLst>
        </p:cNvPr>
        <p:cNvGrpSpPr/>
        <p:nvPr/>
      </p:nvGrpSpPr>
      <p:grpSpPr>
        <a:xfrm>
          <a:off x="0" y="0"/>
          <a:ext cx="0" cy="0"/>
          <a:chOff x="0" y="0"/>
          <a:chExt cx="0" cy="0"/>
        </a:xfrm>
      </p:grpSpPr>
      <p:sp>
        <p:nvSpPr>
          <p:cNvPr id="280" name="Google Shape;280;p10">
            <a:extLst>
              <a:ext uri="{FF2B5EF4-FFF2-40B4-BE49-F238E27FC236}">
                <a16:creationId xmlns:a16="http://schemas.microsoft.com/office/drawing/2014/main" id="{FFE386E8-C043-6D8D-C9F5-9E40328806A2}"/>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p10">
            <a:extLst>
              <a:ext uri="{FF2B5EF4-FFF2-40B4-BE49-F238E27FC236}">
                <a16:creationId xmlns:a16="http://schemas.microsoft.com/office/drawing/2014/main" id="{690E7EFB-7176-5D37-2BD7-EF6070985CFE}"/>
              </a:ext>
            </a:extLst>
          </p:cNvPr>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PCI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18516210-00AE-F86A-9229-862570664ACA}"/>
              </a:ext>
            </a:extLst>
          </p:cNvPr>
          <p:cNvSpPr>
            <a:spLocks noChangeArrowheads="1"/>
          </p:cNvSpPr>
          <p:nvPr/>
        </p:nvSpPr>
        <p:spPr bwMode="auto">
          <a:xfrm>
            <a:off x="78059" y="704985"/>
            <a:ext cx="335094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050" b="1" dirty="0"/>
              <a:t>Handshake Control (IRDY# / TRDY# Timing)</a:t>
            </a:r>
          </a:p>
          <a:p>
            <a:r>
              <a:rPr lang="en-US" sz="1050" b="1" dirty="0"/>
              <a:t>IRDY# (Initiator Ready):</a:t>
            </a:r>
            <a:r>
              <a:rPr lang="en-US" sz="1050" dirty="0"/>
              <a:t> Indicates CPU ready to receive or send data.</a:t>
            </a:r>
          </a:p>
          <a:p>
            <a:r>
              <a:rPr lang="en-US" sz="1050" b="1" dirty="0"/>
              <a:t>TRDY# (Target Ready):</a:t>
            </a:r>
            <a:r>
              <a:rPr lang="en-US" sz="1050" dirty="0"/>
              <a:t> Indicates target ready to supply or accept data.</a:t>
            </a:r>
          </a:p>
          <a:p>
            <a:r>
              <a:rPr lang="en-US" sz="1050" b="1" dirty="0"/>
              <a:t>Data transfer</a:t>
            </a:r>
            <a:r>
              <a:rPr lang="en-US" sz="1050" dirty="0"/>
              <a:t> occurs when both signals are low (active).</a:t>
            </a:r>
          </a:p>
          <a:p>
            <a:r>
              <a:rPr lang="en-US" sz="1050" dirty="0"/>
              <a:t>If initiator or target is not ready → </a:t>
            </a:r>
            <a:r>
              <a:rPr lang="en-US" sz="1050" b="1" dirty="0"/>
              <a:t>wait states</a:t>
            </a:r>
            <a:r>
              <a:rPr lang="en-US" sz="1050" dirty="0"/>
              <a:t> are inserted automatically.</a:t>
            </a:r>
          </a:p>
          <a:p>
            <a:r>
              <a:rPr lang="en-US" sz="1050" dirty="0"/>
              <a:t>Example:</a:t>
            </a:r>
          </a:p>
          <a:p>
            <a:pPr lvl="1"/>
            <a:r>
              <a:rPr lang="en-US" sz="1050" dirty="0"/>
              <a:t>Target delays data → TRDY# held high.</a:t>
            </a:r>
          </a:p>
          <a:p>
            <a:pPr lvl="1"/>
            <a:r>
              <a:rPr lang="en-US" sz="1050" dirty="0"/>
              <a:t>Initiator waits → IRDY# high.</a:t>
            </a:r>
          </a:p>
          <a:p>
            <a:r>
              <a:rPr lang="en-US" sz="1050" dirty="0"/>
              <a:t>This </a:t>
            </a:r>
            <a:r>
              <a:rPr lang="en-US" sz="1050" b="1" dirty="0"/>
              <a:t>asynchronous handshaking</a:t>
            </a:r>
            <a:r>
              <a:rPr lang="en-US" sz="1050" dirty="0"/>
              <a:t> ensures reliable data synchronization.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1B772DCE-CA5C-6EE6-B974-47ADD6390D54}"/>
              </a:ext>
            </a:extLst>
          </p:cNvPr>
          <p:cNvPicPr>
            <a:picLocks noChangeAspect="1"/>
          </p:cNvPicPr>
          <p:nvPr/>
        </p:nvPicPr>
        <p:blipFill>
          <a:blip r:embed="rId3"/>
          <a:stretch>
            <a:fillRect/>
          </a:stretch>
        </p:blipFill>
        <p:spPr>
          <a:xfrm>
            <a:off x="3170893" y="930579"/>
            <a:ext cx="2516848" cy="1660493"/>
          </a:xfrm>
          <a:prstGeom prst="rect">
            <a:avLst/>
          </a:prstGeom>
        </p:spPr>
      </p:pic>
    </p:spTree>
    <p:extLst>
      <p:ext uri="{BB962C8B-B14F-4D97-AF65-F5344CB8AC3E}">
        <p14:creationId xmlns:p14="http://schemas.microsoft.com/office/powerpoint/2010/main" val="862500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4EEF3715-C219-7783-B8CC-69EEE5B2E00E}"/>
            </a:ext>
          </a:extLst>
        </p:cNvPr>
        <p:cNvGrpSpPr/>
        <p:nvPr/>
      </p:nvGrpSpPr>
      <p:grpSpPr>
        <a:xfrm>
          <a:off x="0" y="0"/>
          <a:ext cx="0" cy="0"/>
          <a:chOff x="0" y="0"/>
          <a:chExt cx="0" cy="0"/>
        </a:xfrm>
      </p:grpSpPr>
      <p:sp>
        <p:nvSpPr>
          <p:cNvPr id="280" name="Google Shape;280;p10">
            <a:extLst>
              <a:ext uri="{FF2B5EF4-FFF2-40B4-BE49-F238E27FC236}">
                <a16:creationId xmlns:a16="http://schemas.microsoft.com/office/drawing/2014/main" id="{5739EB20-05EA-1459-6D16-BA7C31FA7126}"/>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1" name="Google Shape;281;p10">
            <a:extLst>
              <a:ext uri="{FF2B5EF4-FFF2-40B4-BE49-F238E27FC236}">
                <a16:creationId xmlns:a16="http://schemas.microsoft.com/office/drawing/2014/main" id="{6594D5B6-0AEB-EC37-AB74-B10724331849}"/>
              </a:ext>
            </a:extLst>
          </p:cNvPr>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Standard Input and Output</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PCI Bus-PCI Transaction Phases Summary</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ECC6FA45-D31D-7995-460E-4CE9EE79B18E}"/>
              </a:ext>
            </a:extLst>
          </p:cNvPr>
          <p:cNvSpPr>
            <a:spLocks noChangeArrowheads="1"/>
          </p:cNvSpPr>
          <p:nvPr/>
        </p:nvSpPr>
        <p:spPr bwMode="auto">
          <a:xfrm>
            <a:off x="78059" y="781928"/>
            <a:ext cx="5548041"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100" b="1" dirty="0"/>
              <a:t>Address Phase:</a:t>
            </a:r>
            <a:endParaRPr lang="en-US" sz="1100" dirty="0"/>
          </a:p>
          <a:p>
            <a:pPr lvl="1"/>
            <a:r>
              <a:rPr lang="en-US" sz="1100" dirty="0"/>
              <a:t>Initiator drives address and command on AD + C/BE# lines.</a:t>
            </a:r>
          </a:p>
          <a:p>
            <a:r>
              <a:rPr lang="en-US" sz="1100" b="1" dirty="0"/>
              <a:t>Data Phase:</a:t>
            </a:r>
            <a:endParaRPr lang="en-US" sz="1100" dirty="0"/>
          </a:p>
          <a:p>
            <a:pPr lvl="1"/>
            <a:r>
              <a:rPr lang="en-US" sz="1100" dirty="0"/>
              <a:t>Target returns or accepts data (1 or multiple bursts).</a:t>
            </a:r>
          </a:p>
          <a:p>
            <a:r>
              <a:rPr lang="en-US" sz="1100" b="1" dirty="0"/>
              <a:t>Handshake:</a:t>
            </a:r>
            <a:endParaRPr lang="en-US" sz="1100" dirty="0"/>
          </a:p>
          <a:p>
            <a:pPr lvl="1"/>
            <a:r>
              <a:rPr lang="en-US" sz="1100" dirty="0"/>
              <a:t>IRDY# and TRDY# coordinate data readiness.</a:t>
            </a:r>
          </a:p>
          <a:p>
            <a:r>
              <a:rPr lang="en-US" sz="1100" b="1" dirty="0"/>
              <a:t>Completion:</a:t>
            </a:r>
            <a:endParaRPr lang="en-US" sz="1100" dirty="0"/>
          </a:p>
          <a:p>
            <a:pPr lvl="1"/>
            <a:r>
              <a:rPr lang="en-US" sz="1100" dirty="0"/>
              <a:t>FRAME# negated → end of burst.</a:t>
            </a:r>
          </a:p>
          <a:p>
            <a:pPr lvl="1"/>
            <a:r>
              <a:rPr lang="en-US" sz="1100" dirty="0"/>
              <a:t>DEVSEL# </a:t>
            </a:r>
            <a:r>
              <a:rPr lang="en-US" sz="1100" dirty="0" err="1"/>
              <a:t>deasserted</a:t>
            </a:r>
            <a:r>
              <a:rPr lang="en-US" sz="1100" dirty="0"/>
              <a:t> → bus released.</a:t>
            </a:r>
          </a:p>
          <a:p>
            <a:r>
              <a:rPr lang="en-US" sz="1100" b="1" dirty="0"/>
              <a:t>Additional Features:</a:t>
            </a:r>
            <a:endParaRPr lang="en-US" sz="1100" dirty="0"/>
          </a:p>
          <a:p>
            <a:r>
              <a:rPr lang="en-US" sz="1100" b="1" dirty="0"/>
              <a:t>Burst Transfers:</a:t>
            </a:r>
            <a:r>
              <a:rPr lang="en-US" sz="1100" dirty="0"/>
              <a:t> Multiple data words in one transaction.</a:t>
            </a:r>
          </a:p>
          <a:p>
            <a:r>
              <a:rPr lang="en-US" sz="1100" b="1" dirty="0"/>
              <a:t>Low wire count</a:t>
            </a:r>
            <a:r>
              <a:rPr lang="en-US" sz="1100" dirty="0"/>
              <a:t> design → cost-effective bus.</a:t>
            </a:r>
          </a:p>
          <a:p>
            <a:r>
              <a:rPr lang="en-US" sz="1100" b="1" dirty="0"/>
              <a:t>Plug-and-Play Initialization:</a:t>
            </a:r>
            <a:r>
              <a:rPr lang="en-US" sz="1100" dirty="0"/>
              <a:t> Devices detected automatically using IDSEL line.</a:t>
            </a:r>
          </a:p>
        </p:txBody>
      </p:sp>
    </p:spTree>
    <p:extLst>
      <p:ext uri="{BB962C8B-B14F-4D97-AF65-F5344CB8AC3E}">
        <p14:creationId xmlns:p14="http://schemas.microsoft.com/office/powerpoint/2010/main" val="3100069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4" name="Google Shape;324;p13"/>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SCSI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25" name="Google Shape;325;p13"/>
          <p:cNvSpPr txBox="1"/>
          <p:nvPr/>
        </p:nvSpPr>
        <p:spPr>
          <a:xfrm>
            <a:off x="139700" y="631825"/>
            <a:ext cx="5401454" cy="2403300"/>
          </a:xfrm>
          <a:prstGeom prst="rect">
            <a:avLst/>
          </a:prstGeom>
          <a:noFill/>
          <a:ln>
            <a:noFill/>
          </a:ln>
        </p:spPr>
        <p:txBody>
          <a:bodyPr spcFirstLastPara="1" wrap="square" lIns="91425" tIns="45700" rIns="91425" bIns="45700" anchor="t" anchorCtr="0">
            <a:noAutofit/>
          </a:bodyPr>
          <a:lstStyle/>
          <a:p>
            <a:pPr marL="457200" marR="0" lvl="0" indent="-304800" algn="l" rtl="0">
              <a:lnSpc>
                <a:spcPct val="100000"/>
              </a:lnSpc>
              <a:spcBef>
                <a:spcPts val="442"/>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The acronym SCSI stands for </a:t>
            </a:r>
            <a:r>
              <a:rPr lang="en-US" sz="1200" b="1" i="0" u="none" strike="noStrike" cap="none" dirty="0">
                <a:solidFill>
                  <a:srgbClr val="000000"/>
                </a:solidFill>
                <a:latin typeface="Arial"/>
                <a:ea typeface="Arial"/>
                <a:cs typeface="Arial"/>
                <a:sym typeface="Arial"/>
              </a:rPr>
              <a:t>Small Computer System Interface. </a:t>
            </a:r>
            <a:endParaRPr sz="1200" b="1" i="0" u="none" strike="noStrike" cap="none" dirty="0">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It refers to a standard bus defined by the American National Standards Institute (ANSI) under the designation X3.131 . </a:t>
            </a:r>
            <a:endParaRPr sz="1200" b="0" i="0" u="none" strike="noStrike" cap="none" dirty="0">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In the original specifications of the standard, devices such as disks are connected to a computer  via  a 50-wire cable, which can be up to 25 meters in length and can transfer data at rates up to 5 megabytes/s.</a:t>
            </a:r>
            <a:endParaRPr sz="1200" b="0" i="0" u="none" strike="noStrike" cap="none" dirty="0">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The SCSI bus standard has undergone many revisions, and </a:t>
            </a:r>
            <a:r>
              <a:rPr lang="en-US" sz="1200" b="1" i="0" u="none" strike="noStrike" cap="none" dirty="0">
                <a:solidFill>
                  <a:srgbClr val="000000"/>
                </a:solidFill>
                <a:latin typeface="Arial"/>
                <a:ea typeface="Arial"/>
                <a:cs typeface="Arial"/>
                <a:sym typeface="Arial"/>
              </a:rPr>
              <a:t>its data transfer capability has increased very rapidly, almost doubling every two years. </a:t>
            </a:r>
            <a:endParaRPr sz="1200" b="1" i="0" u="none" strike="noStrike" cap="none" dirty="0">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SCSI-2 and SCSI-3 have been defined, and each has several options.</a:t>
            </a:r>
            <a:endParaRPr sz="1200" b="0" i="0" u="none" strike="noStrike" cap="none" dirty="0">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dirty="0">
                <a:solidFill>
                  <a:srgbClr val="000000"/>
                </a:solidFill>
                <a:latin typeface="Arial"/>
                <a:ea typeface="Arial"/>
                <a:cs typeface="Arial"/>
                <a:sym typeface="Arial"/>
              </a:rPr>
              <a:t>Because of various options SCSI connector may have 50, 68 or 80 pins.</a:t>
            </a:r>
            <a:endParaRPr sz="1200" b="0" i="0" u="none" strike="noStrike" cap="none" dirty="0">
              <a:solidFill>
                <a:srgbClr val="000000"/>
              </a:solidFill>
              <a:latin typeface="Arial"/>
              <a:ea typeface="Arial"/>
              <a:cs typeface="Arial"/>
              <a:sym typeface="Arial"/>
            </a:endParaRPr>
          </a:p>
          <a:p>
            <a:pPr marL="914400" marR="0" lvl="0" indent="0" algn="l" rtl="0">
              <a:lnSpc>
                <a:spcPct val="100000"/>
              </a:lnSpc>
              <a:spcBef>
                <a:spcPts val="442"/>
              </a:spcBef>
              <a:spcAft>
                <a:spcPts val="0"/>
              </a:spcAft>
              <a:buClr>
                <a:srgbClr val="000000"/>
              </a:buClr>
              <a:buSzPts val="1200"/>
              <a:buFont typeface="Arial"/>
              <a:buNone/>
            </a:pPr>
            <a:endParaRPr sz="1200" b="0" i="0" u="none" strike="noStrike" cap="none" dirty="0">
              <a:solidFill>
                <a:srgbClr val="000000"/>
              </a:solidFill>
              <a:latin typeface="Arial"/>
              <a:ea typeface="Arial"/>
              <a:cs typeface="Arial"/>
              <a:sym typeface="Arial"/>
            </a:endParaRPr>
          </a:p>
        </p:txBody>
      </p:sp>
      <p:sp>
        <p:nvSpPr>
          <p:cNvPr id="326" name="Google Shape;326;p13"/>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7.2</a:t>
            </a:r>
            <a:endParaRPr sz="6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0">
          <a:extLst>
            <a:ext uri="{FF2B5EF4-FFF2-40B4-BE49-F238E27FC236}">
              <a16:creationId xmlns:a16="http://schemas.microsoft.com/office/drawing/2014/main" id="{31D66E87-AA4A-73F1-C6CA-D2BCB1EBBC19}"/>
            </a:ext>
          </a:extLst>
        </p:cNvPr>
        <p:cNvGrpSpPr/>
        <p:nvPr/>
      </p:nvGrpSpPr>
      <p:grpSpPr>
        <a:xfrm>
          <a:off x="0" y="0"/>
          <a:ext cx="0" cy="0"/>
          <a:chOff x="0" y="0"/>
          <a:chExt cx="0" cy="0"/>
        </a:xfrm>
      </p:grpSpPr>
      <p:sp>
        <p:nvSpPr>
          <p:cNvPr id="331" name="Google Shape;331;p14">
            <a:extLst>
              <a:ext uri="{FF2B5EF4-FFF2-40B4-BE49-F238E27FC236}">
                <a16:creationId xmlns:a16="http://schemas.microsoft.com/office/drawing/2014/main" id="{5B5BBFF0-8A40-8D43-5956-AE3F7EE27F32}"/>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2" name="Google Shape;332;p14">
            <a:extLst>
              <a:ext uri="{FF2B5EF4-FFF2-40B4-BE49-F238E27FC236}">
                <a16:creationId xmlns:a16="http://schemas.microsoft.com/office/drawing/2014/main" id="{C2BF802C-EACD-9016-E7AC-4ACE3020F6B3}"/>
              </a:ext>
            </a:extLst>
          </p:cNvPr>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SCSI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33" name="Google Shape;333;p14">
            <a:extLst>
              <a:ext uri="{FF2B5EF4-FFF2-40B4-BE49-F238E27FC236}">
                <a16:creationId xmlns:a16="http://schemas.microsoft.com/office/drawing/2014/main" id="{0774C71E-9CD2-A81A-899B-3991AB930457}"/>
              </a:ext>
            </a:extLst>
          </p:cNvPr>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r>
              <a:rPr lang="en-IN" dirty="0"/>
              <a:t>• SCSI stands for Small Computer System Interface.</a:t>
            </a:r>
          </a:p>
          <a:p>
            <a:r>
              <a:rPr lang="en-IN" dirty="0"/>
              <a:t>• Standard bus defined by ANSI (X3.131) for connecting disks, tapes, printers, etc.</a:t>
            </a:r>
          </a:p>
          <a:p>
            <a:r>
              <a:rPr lang="en-IN" dirty="0"/>
              <a:t>• Supports multiple devices connected via 50–80 pin connectors.</a:t>
            </a:r>
          </a:p>
          <a:p>
            <a:r>
              <a:rPr lang="en-IN" dirty="0"/>
              <a:t>• Uses DMA for high-speed data transfer between memory and I/O devices.</a:t>
            </a:r>
          </a:p>
          <a:p>
            <a:r>
              <a:rPr lang="en-IN" dirty="0"/>
              <a:t>• Devices communicate through a SCSI controller interfacing the CPU bus.</a:t>
            </a:r>
          </a:p>
          <a:p>
            <a:r>
              <a:rPr lang="en-IN" dirty="0"/>
              <a:t>• Evolved through multiple generations: SCSI-1, SCSI-2, SCSI-3.</a:t>
            </a:r>
          </a:p>
          <a:p>
            <a:endParaRPr lang="en-IN" dirty="0"/>
          </a:p>
        </p:txBody>
      </p:sp>
      <p:sp>
        <p:nvSpPr>
          <p:cNvPr id="334" name="Google Shape;334;p14">
            <a:extLst>
              <a:ext uri="{FF2B5EF4-FFF2-40B4-BE49-F238E27FC236}">
                <a16:creationId xmlns:a16="http://schemas.microsoft.com/office/drawing/2014/main" id="{3CC70D2A-9B75-AF52-766E-EC10F247153D}"/>
              </a:ext>
            </a:extLst>
          </p:cNvPr>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7.2</a:t>
            </a:r>
            <a:endParaRPr sz="600">
              <a:solidFill>
                <a:srgbClr val="000000"/>
              </a:solidFill>
            </a:endParaRPr>
          </a:p>
        </p:txBody>
      </p:sp>
    </p:spTree>
    <p:extLst>
      <p:ext uri="{BB962C8B-B14F-4D97-AF65-F5344CB8AC3E}">
        <p14:creationId xmlns:p14="http://schemas.microsoft.com/office/powerpoint/2010/main" val="1454839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2" name="Google Shape;332;p14"/>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SCSI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33" name="Google Shape;333;p14"/>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r>
              <a:rPr lang="en-IN" sz="1200" dirty="0"/>
              <a:t>• Narrow SCSI: 8-bit data bus; Wide SCSI: 16-bit data bus.</a:t>
            </a:r>
          </a:p>
          <a:p>
            <a:r>
              <a:rPr lang="en-IN" sz="1200" dirty="0"/>
              <a:t>• Data rate ranges from 5 MB/s up to 640 MB/s (anticipated for newer versions).</a:t>
            </a:r>
          </a:p>
          <a:p>
            <a:r>
              <a:rPr lang="en-US" sz="1200" dirty="0"/>
              <a:t>• Devices are connected to the SCSI bus via a controller.</a:t>
            </a:r>
          </a:p>
          <a:p>
            <a:r>
              <a:rPr lang="en-US" sz="1200" dirty="0"/>
              <a:t>• Supports up to 8 devices on a narrow bus and 16 on a wide bus.</a:t>
            </a:r>
          </a:p>
          <a:p>
            <a:r>
              <a:rPr lang="en-US" sz="1200" dirty="0"/>
              <a:t>• Each device identified by a unique SCSI ID (0–7 or 0–15).</a:t>
            </a:r>
          </a:p>
          <a:p>
            <a:r>
              <a:rPr lang="en-US" sz="1200" dirty="0"/>
              <a:t>• Data transferred in bursts using DMA.</a:t>
            </a:r>
          </a:p>
          <a:p>
            <a:r>
              <a:rPr lang="en-US" sz="1200" dirty="0"/>
              <a:t>• SCSI bus not part of CPU address space – acts as an external subsystem</a:t>
            </a:r>
            <a:endParaRPr lang="en-IN" sz="1200" dirty="0"/>
          </a:p>
          <a:p>
            <a:endParaRPr lang="en-IN" sz="1200" dirty="0"/>
          </a:p>
        </p:txBody>
      </p:sp>
      <p:sp>
        <p:nvSpPr>
          <p:cNvPr id="334" name="Google Shape;334;p14"/>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7.2</a:t>
            </a:r>
            <a:endParaRPr sz="6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5"/>
          <p:cNvSpPr/>
          <p:nvPr/>
        </p:nvSpPr>
        <p:spPr>
          <a:xfrm>
            <a:off x="72498" y="660965"/>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2" name="Google Shape;352;p15"/>
          <p:cNvSpPr txBox="1"/>
          <p:nvPr/>
        </p:nvSpPr>
        <p:spPr>
          <a:xfrm>
            <a:off x="212200" y="95426"/>
            <a:ext cx="4503900" cy="8427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SCSI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53" name="Google Shape;353;p15"/>
          <p:cNvSpPr txBox="1"/>
          <p:nvPr/>
        </p:nvSpPr>
        <p:spPr>
          <a:xfrm>
            <a:off x="0" y="-189752"/>
            <a:ext cx="5211000" cy="21705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364"/>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354" name="Google Shape;354;p15"/>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7.2</a:t>
            </a:r>
            <a:endParaRPr sz="600">
              <a:solidFill>
                <a:srgbClr val="000000"/>
              </a:solidFill>
            </a:endParaRPr>
          </a:p>
        </p:txBody>
      </p:sp>
      <p:sp>
        <p:nvSpPr>
          <p:cNvPr id="2" name="Rectangle 1">
            <a:extLst>
              <a:ext uri="{FF2B5EF4-FFF2-40B4-BE49-F238E27FC236}">
                <a16:creationId xmlns:a16="http://schemas.microsoft.com/office/drawing/2014/main" id="{460477C7-FD38-DF7F-9804-A5362228E35A}"/>
              </a:ext>
            </a:extLst>
          </p:cNvPr>
          <p:cNvSpPr>
            <a:spLocks noChangeArrowheads="1"/>
          </p:cNvSpPr>
          <p:nvPr/>
        </p:nvSpPr>
        <p:spPr bwMode="auto">
          <a:xfrm>
            <a:off x="137746" y="892473"/>
            <a:ext cx="549030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Two main controller roles:</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Initiator:</a:t>
            </a:r>
            <a:r>
              <a:rPr kumimoji="0" lang="en-US" altLang="en-US" sz="1000" b="0" i="0" u="none" strike="noStrike" cap="none" normalizeH="0" baseline="0" dirty="0">
                <a:ln>
                  <a:noFill/>
                </a:ln>
                <a:solidFill>
                  <a:schemeClr val="tx1"/>
                </a:solidFill>
                <a:effectLst/>
                <a:latin typeface="Arial" panose="020B0604020202020204" pitchFamily="34" charset="0"/>
              </a:rPr>
              <a:t> Starts communication, selects the target, and sends commands.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a:ln>
                  <a:noFill/>
                </a:ln>
                <a:solidFill>
                  <a:schemeClr val="tx1"/>
                </a:solidFill>
                <a:effectLst/>
                <a:latin typeface="Arial" panose="020B0604020202020204" pitchFamily="34" charset="0"/>
              </a:rPr>
              <a:t>Target:</a:t>
            </a:r>
            <a:r>
              <a:rPr kumimoji="0" lang="en-US" altLang="en-US" sz="1000" b="0" i="0" u="none" strike="noStrike" cap="none" normalizeH="0" baseline="0" dirty="0">
                <a:ln>
                  <a:noFill/>
                </a:ln>
                <a:solidFill>
                  <a:schemeClr val="tx1"/>
                </a:solidFill>
                <a:effectLst/>
                <a:latin typeface="Arial" panose="020B0604020202020204" pitchFamily="34" charset="0"/>
              </a:rPr>
              <a:t> Executes commands and manages data transfer.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The </a:t>
            </a:r>
            <a:r>
              <a:rPr kumimoji="0" lang="en-US" altLang="en-US" sz="1000" b="1" i="0" u="none" strike="noStrike" cap="none" normalizeH="0" baseline="0" dirty="0">
                <a:ln>
                  <a:noFill/>
                </a:ln>
                <a:solidFill>
                  <a:schemeClr val="tx1"/>
                </a:solidFill>
                <a:effectLst/>
                <a:latin typeface="Arial" panose="020B0604020202020204" pitchFamily="34" charset="0"/>
              </a:rPr>
              <a:t>initiator establishes a logical connection</a:t>
            </a:r>
            <a:r>
              <a:rPr kumimoji="0" lang="en-US" altLang="en-US" sz="1000" b="0" i="0" u="none" strike="noStrike" cap="none" normalizeH="0" baseline="0" dirty="0">
                <a:ln>
                  <a:noFill/>
                </a:ln>
                <a:solidFill>
                  <a:schemeClr val="tx1"/>
                </a:solidFill>
                <a:effectLst/>
                <a:latin typeface="Arial" panose="020B0604020202020204" pitchFamily="34" charset="0"/>
              </a:rPr>
              <a:t> with the target before data transfer.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Once connected, </a:t>
            </a:r>
            <a:r>
              <a:rPr kumimoji="0" lang="en-US" altLang="en-US" sz="1000" b="1" i="0" u="none" strike="noStrike" cap="none" normalizeH="0" baseline="0" dirty="0">
                <a:ln>
                  <a:noFill/>
                </a:ln>
                <a:solidFill>
                  <a:schemeClr val="tx1"/>
                </a:solidFill>
                <a:effectLst/>
                <a:latin typeface="Arial" panose="020B0604020202020204" pitchFamily="34" charset="0"/>
              </a:rPr>
              <a:t>data transfer commands and bursts</a:t>
            </a:r>
            <a:r>
              <a:rPr kumimoji="0" lang="en-US" altLang="en-US" sz="1000" b="0" i="0" u="none" strike="noStrike" cap="none" normalizeH="0" baseline="0" dirty="0">
                <a:ln>
                  <a:noFill/>
                </a:ln>
                <a:solidFill>
                  <a:schemeClr val="tx1"/>
                </a:solidFill>
                <a:effectLst/>
                <a:latin typeface="Arial" panose="020B0604020202020204" pitchFamily="34" charset="0"/>
              </a:rPr>
              <a:t> are exchanged over the SCSI bus.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Connections can be </a:t>
            </a:r>
            <a:r>
              <a:rPr kumimoji="0" lang="en-US" altLang="en-US" sz="1000" b="1" i="0" u="none" strike="noStrike" cap="none" normalizeH="0" baseline="0" dirty="0">
                <a:ln>
                  <a:noFill/>
                </a:ln>
                <a:solidFill>
                  <a:schemeClr val="tx1"/>
                </a:solidFill>
                <a:effectLst/>
                <a:latin typeface="Arial" panose="020B0604020202020204" pitchFamily="34" charset="0"/>
              </a:rPr>
              <a:t>suspended and restored</a:t>
            </a:r>
            <a:r>
              <a:rPr kumimoji="0" lang="en-US" altLang="en-US" sz="1000" b="0" i="0" u="none" strike="noStrike" cap="none" normalizeH="0" baseline="0" dirty="0">
                <a:ln>
                  <a:noFill/>
                </a:ln>
                <a:solidFill>
                  <a:schemeClr val="tx1"/>
                </a:solidFill>
                <a:effectLst/>
                <a:latin typeface="Arial" panose="020B0604020202020204" pitchFamily="34" charset="0"/>
              </a:rPr>
              <a:t> as needed to handle multiple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When one connection is suspended, </a:t>
            </a:r>
            <a:r>
              <a:rPr kumimoji="0" lang="en-US" altLang="en-US" sz="1000" b="1" i="0" u="none" strike="noStrike" cap="none" normalizeH="0" baseline="0" dirty="0">
                <a:ln>
                  <a:noFill/>
                </a:ln>
                <a:solidFill>
                  <a:schemeClr val="tx1"/>
                </a:solidFill>
                <a:effectLst/>
                <a:latin typeface="Arial" panose="020B0604020202020204" pitchFamily="34" charset="0"/>
              </a:rPr>
              <a:t>other devices can use the bus</a:t>
            </a:r>
            <a:r>
              <a:rPr kumimoji="0" lang="en-US" altLang="en-US" sz="1000" b="0" i="0" u="none" strike="noStrike" cap="none" normalizeH="0" baseline="0" dirty="0">
                <a:ln>
                  <a:noFill/>
                </a:ln>
                <a:solidFill>
                  <a:schemeClr val="tx1"/>
                </a:solidFill>
                <a:effectLst/>
                <a:latin typeface="Arial" panose="020B0604020202020204" pitchFamily="34" charset="0"/>
              </a:rPr>
              <a:t> for their transfers — enabling </a:t>
            </a:r>
            <a:r>
              <a:rPr kumimoji="0" lang="en-US" altLang="en-US" sz="1000" b="1" i="0" u="none" strike="noStrike" cap="none" normalizeH="0" baseline="0" dirty="0">
                <a:ln>
                  <a:noFill/>
                </a:ln>
                <a:solidFill>
                  <a:schemeClr val="tx1"/>
                </a:solidFill>
                <a:effectLst/>
                <a:latin typeface="Arial" panose="020B0604020202020204" pitchFamily="34" charset="0"/>
              </a:rPr>
              <a:t>overlapping I/O operations</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This overlapping of transactions is a </a:t>
            </a:r>
            <a:r>
              <a:rPr kumimoji="0" lang="en-US" altLang="en-US" sz="1000" b="1" i="0" u="none" strike="noStrike" cap="none" normalizeH="0" baseline="0" dirty="0">
                <a:ln>
                  <a:noFill/>
                </a:ln>
                <a:solidFill>
                  <a:schemeClr val="tx1"/>
                </a:solidFill>
                <a:effectLst/>
                <a:latin typeface="Arial" panose="020B0604020202020204" pitchFamily="34" charset="0"/>
              </a:rPr>
              <a:t>key feature</a:t>
            </a:r>
            <a:r>
              <a:rPr kumimoji="0" lang="en-US" altLang="en-US" sz="1000" b="0" i="0" u="none" strike="noStrike" cap="none" normalizeH="0" baseline="0" dirty="0">
                <a:ln>
                  <a:noFill/>
                </a:ln>
                <a:solidFill>
                  <a:schemeClr val="tx1"/>
                </a:solidFill>
                <a:effectLst/>
                <a:latin typeface="Arial" panose="020B0604020202020204" pitchFamily="34" charset="0"/>
              </a:rPr>
              <a:t> of SCSI that leads to </a:t>
            </a:r>
            <a:r>
              <a:rPr kumimoji="0" lang="en-US" altLang="en-US" sz="1000" b="1" i="0" u="none" strike="noStrike" cap="none" normalizeH="0" baseline="0" dirty="0">
                <a:ln>
                  <a:noFill/>
                </a:ln>
                <a:solidFill>
                  <a:schemeClr val="tx1"/>
                </a:solidFill>
                <a:effectLst/>
                <a:latin typeface="Arial" panose="020B0604020202020204" pitchFamily="34" charset="0"/>
              </a:rPr>
              <a:t>high system performance</a:t>
            </a:r>
            <a:r>
              <a:rPr kumimoji="0" lang="en-US" altLang="en-US" sz="1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The </a:t>
            </a:r>
            <a:r>
              <a:rPr kumimoji="0" lang="en-US" altLang="en-US" sz="1000" b="1" i="0" u="none" strike="noStrike" cap="none" normalizeH="0" baseline="0" dirty="0">
                <a:ln>
                  <a:noFill/>
                </a:ln>
                <a:solidFill>
                  <a:schemeClr val="tx1"/>
                </a:solidFill>
                <a:effectLst/>
                <a:latin typeface="Arial" panose="020B0604020202020204" pitchFamily="34" charset="0"/>
              </a:rPr>
              <a:t>disk controller</a:t>
            </a:r>
            <a:r>
              <a:rPr kumimoji="0" lang="en-US" altLang="en-US" sz="1000" b="0" i="0" u="none" strike="noStrike" cap="none" normalizeH="0" baseline="0" dirty="0">
                <a:ln>
                  <a:noFill/>
                </a:ln>
                <a:solidFill>
                  <a:schemeClr val="tx1"/>
                </a:solidFill>
                <a:effectLst/>
                <a:latin typeface="Arial" panose="020B0604020202020204" pitchFamily="34" charset="0"/>
              </a:rPr>
              <a:t> usually acts as the </a:t>
            </a:r>
            <a:r>
              <a:rPr kumimoji="0" lang="en-US" altLang="en-US" sz="1000" b="1" i="0" u="none" strike="noStrike" cap="none" normalizeH="0" baseline="0" dirty="0">
                <a:ln>
                  <a:noFill/>
                </a:ln>
                <a:solidFill>
                  <a:schemeClr val="tx1"/>
                </a:solidFill>
                <a:effectLst/>
                <a:latin typeface="Arial" panose="020B0604020202020204" pitchFamily="34" charset="0"/>
              </a:rPr>
              <a:t>target</a:t>
            </a:r>
            <a:r>
              <a:rPr kumimoji="0" lang="en-US" altLang="en-US" sz="1000" b="0" i="0" u="none" strike="noStrike" cap="none" normalizeH="0" baseline="0" dirty="0">
                <a:ln>
                  <a:noFill/>
                </a:ln>
                <a:solidFill>
                  <a:schemeClr val="tx1"/>
                </a:solidFill>
                <a:effectLst/>
                <a:latin typeface="Arial" panose="020B0604020202020204" pitchFamily="34" charset="0"/>
              </a:rPr>
              <a:t>, carrying out commands issued by the initiator.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The initiator can reestablish the suspended connection later to </a:t>
            </a:r>
            <a:r>
              <a:rPr kumimoji="0" lang="en-US" altLang="en-US" sz="1000" b="1" i="0" u="none" strike="noStrike" cap="none" normalizeH="0" baseline="0" dirty="0">
                <a:ln>
                  <a:noFill/>
                </a:ln>
                <a:solidFill>
                  <a:schemeClr val="tx1"/>
                </a:solidFill>
                <a:effectLst/>
                <a:latin typeface="Arial" panose="020B0604020202020204" pitchFamily="34" charset="0"/>
              </a:rPr>
              <a:t>resume data exchange</a:t>
            </a:r>
            <a:r>
              <a:rPr kumimoji="0" lang="en-US" altLang="en-US" sz="10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8" name="Google Shape;368;p18"/>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SCSI Bus  (SCSI controller to Disk drive)</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69" name="Google Shape;369;p18"/>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403"/>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Assume that processor needs to read block of data from a disk drive and that data are stored in disk sectors that are not contiguous.</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403"/>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The processor sends a command to the SCSI controller, which causes the following sequence of events to take place:</a:t>
            </a:r>
            <a:endParaRPr sz="1200" b="0" i="0" u="none" strike="noStrike" cap="none">
              <a:solidFill>
                <a:schemeClr val="dk1"/>
              </a:solidFill>
              <a:latin typeface="Calibri"/>
              <a:ea typeface="Calibri"/>
              <a:cs typeface="Calibri"/>
              <a:sym typeface="Calibri"/>
            </a:endParaRPr>
          </a:p>
          <a:p>
            <a:pPr marL="880110" marR="0" lvl="1" indent="-514350" algn="l" rtl="0">
              <a:lnSpc>
                <a:spcPct val="100000"/>
              </a:lnSpc>
              <a:spcBef>
                <a:spcPts val="372"/>
              </a:spcBef>
              <a:spcAft>
                <a:spcPts val="0"/>
              </a:spcAft>
              <a:buClr>
                <a:schemeClr val="dk1"/>
              </a:buClr>
              <a:buSzPts val="1020"/>
              <a:buFont typeface="Calibri"/>
              <a:buAutoNum type="arabicPeriod"/>
            </a:pPr>
            <a:r>
              <a:rPr lang="en-US" sz="1200" b="1" i="0" u="none" strike="noStrike" cap="none">
                <a:solidFill>
                  <a:schemeClr val="dk1"/>
                </a:solidFill>
                <a:latin typeface="Calibri"/>
                <a:ea typeface="Calibri"/>
                <a:cs typeface="Calibri"/>
                <a:sym typeface="Calibri"/>
              </a:rPr>
              <a:t>The SCSI controller</a:t>
            </a:r>
            <a:r>
              <a:rPr lang="en-US" sz="1200" b="0" i="0" u="none" strike="noStrike" cap="none">
                <a:solidFill>
                  <a:schemeClr val="dk1"/>
                </a:solidFill>
                <a:latin typeface="Calibri"/>
                <a:ea typeface="Calibri"/>
                <a:cs typeface="Calibri"/>
                <a:sym typeface="Calibri"/>
              </a:rPr>
              <a:t>, acting as an </a:t>
            </a:r>
            <a:r>
              <a:rPr lang="en-US" sz="1200" b="1" i="0" u="none" strike="noStrike" cap="none">
                <a:solidFill>
                  <a:schemeClr val="dk1"/>
                </a:solidFill>
                <a:latin typeface="Calibri"/>
                <a:ea typeface="Calibri"/>
                <a:cs typeface="Calibri"/>
                <a:sym typeface="Calibri"/>
              </a:rPr>
              <a:t>initiator</a:t>
            </a:r>
            <a:r>
              <a:rPr lang="en-US" sz="1200" b="0" i="0" u="none" strike="noStrike" cap="none">
                <a:solidFill>
                  <a:schemeClr val="dk1"/>
                </a:solidFill>
                <a:latin typeface="Calibri"/>
                <a:ea typeface="Calibri"/>
                <a:cs typeface="Calibri"/>
                <a:sym typeface="Calibri"/>
              </a:rPr>
              <a:t>, contends for control of the bus.</a:t>
            </a:r>
            <a:endParaRPr sz="1400" b="0" i="0" u="none" strike="noStrike" cap="none">
              <a:solidFill>
                <a:srgbClr val="000000"/>
              </a:solidFill>
              <a:latin typeface="Arial"/>
              <a:ea typeface="Arial"/>
              <a:cs typeface="Arial"/>
              <a:sym typeface="Arial"/>
            </a:endParaRPr>
          </a:p>
          <a:p>
            <a:pPr marL="880110" marR="0" lvl="1" indent="-514350" algn="l" rtl="0">
              <a:lnSpc>
                <a:spcPct val="100000"/>
              </a:lnSpc>
              <a:spcBef>
                <a:spcPts val="372"/>
              </a:spcBef>
              <a:spcAft>
                <a:spcPts val="0"/>
              </a:spcAft>
              <a:buClr>
                <a:schemeClr val="dk1"/>
              </a:buClr>
              <a:buSzPts val="1020"/>
              <a:buFont typeface="Calibri"/>
              <a:buAutoNum type="arabicPeriod"/>
            </a:pPr>
            <a:r>
              <a:rPr lang="en-US" sz="1200" b="0" i="0" u="none" strike="noStrike" cap="none">
                <a:solidFill>
                  <a:schemeClr val="dk1"/>
                </a:solidFill>
                <a:latin typeface="Calibri"/>
                <a:ea typeface="Calibri"/>
                <a:cs typeface="Calibri"/>
                <a:sym typeface="Calibri"/>
              </a:rPr>
              <a:t>When the initiator wins the </a:t>
            </a:r>
            <a:r>
              <a:rPr lang="en-US" sz="1200" b="1" i="0" u="none" strike="noStrike" cap="none">
                <a:solidFill>
                  <a:schemeClr val="dk1"/>
                </a:solidFill>
                <a:latin typeface="Calibri"/>
                <a:ea typeface="Calibri"/>
                <a:cs typeface="Calibri"/>
                <a:sym typeface="Calibri"/>
              </a:rPr>
              <a:t>arbitration</a:t>
            </a:r>
            <a:r>
              <a:rPr lang="en-US" sz="1200" b="0" i="0" u="none" strike="noStrike" cap="none">
                <a:solidFill>
                  <a:schemeClr val="dk1"/>
                </a:solidFill>
                <a:latin typeface="Calibri"/>
                <a:ea typeface="Calibri"/>
                <a:cs typeface="Calibri"/>
                <a:sym typeface="Calibri"/>
              </a:rPr>
              <a:t> process, it selects the </a:t>
            </a:r>
            <a:r>
              <a:rPr lang="en-US" sz="1200" b="1" i="0" u="none" strike="noStrike" cap="none">
                <a:solidFill>
                  <a:schemeClr val="dk1"/>
                </a:solidFill>
                <a:latin typeface="Calibri"/>
                <a:ea typeface="Calibri"/>
                <a:cs typeface="Calibri"/>
                <a:sym typeface="Calibri"/>
              </a:rPr>
              <a:t>target controller </a:t>
            </a:r>
            <a:r>
              <a:rPr lang="en-US" sz="1200" b="0" i="0" u="none" strike="noStrike" cap="none">
                <a:solidFill>
                  <a:schemeClr val="dk1"/>
                </a:solidFill>
                <a:latin typeface="Calibri"/>
                <a:ea typeface="Calibri"/>
                <a:cs typeface="Calibri"/>
                <a:sym typeface="Calibri"/>
              </a:rPr>
              <a:t>and hands over control of the bus to it.</a:t>
            </a:r>
            <a:endParaRPr sz="1400" b="0" i="0" u="none" strike="noStrike" cap="none">
              <a:solidFill>
                <a:srgbClr val="000000"/>
              </a:solidFill>
              <a:latin typeface="Arial"/>
              <a:ea typeface="Arial"/>
              <a:cs typeface="Arial"/>
              <a:sym typeface="Arial"/>
            </a:endParaRPr>
          </a:p>
          <a:p>
            <a:pPr marL="880110" marR="0" lvl="1" indent="-514350" algn="l" rtl="0">
              <a:lnSpc>
                <a:spcPct val="100000"/>
              </a:lnSpc>
              <a:spcBef>
                <a:spcPts val="372"/>
              </a:spcBef>
              <a:spcAft>
                <a:spcPts val="0"/>
              </a:spcAft>
              <a:buClr>
                <a:schemeClr val="dk1"/>
              </a:buClr>
              <a:buSzPts val="1020"/>
              <a:buFont typeface="Calibri"/>
              <a:buAutoNum type="arabicPeriod"/>
            </a:pPr>
            <a:r>
              <a:rPr lang="en-US" sz="1200" b="0" i="0" u="none" strike="noStrike" cap="none">
                <a:solidFill>
                  <a:schemeClr val="dk1"/>
                </a:solidFill>
                <a:latin typeface="Calibri"/>
                <a:ea typeface="Calibri"/>
                <a:cs typeface="Calibri"/>
                <a:sym typeface="Calibri"/>
              </a:rPr>
              <a:t>The target starts an output operation </a:t>
            </a:r>
            <a:r>
              <a:rPr lang="en-US" sz="1200" b="1" i="0" u="none" strike="noStrike" cap="none">
                <a:solidFill>
                  <a:schemeClr val="dk1"/>
                </a:solidFill>
                <a:latin typeface="Calibri"/>
                <a:ea typeface="Calibri"/>
                <a:cs typeface="Calibri"/>
                <a:sym typeface="Calibri"/>
              </a:rPr>
              <a:t>(from initiator to target</a:t>
            </a:r>
            <a:r>
              <a:rPr lang="en-US" sz="1200" b="0" i="0" u="none" strike="noStrike" cap="none">
                <a:solidFill>
                  <a:schemeClr val="dk1"/>
                </a:solidFill>
                <a:latin typeface="Calibri"/>
                <a:ea typeface="Calibri"/>
                <a:cs typeface="Calibri"/>
                <a:sym typeface="Calibri"/>
              </a:rPr>
              <a:t>); in response to this, the initiator sends a command specifying the required read operation.</a:t>
            </a:r>
            <a:endParaRPr sz="1400" b="0" i="0" u="none" strike="noStrike" cap="none">
              <a:solidFill>
                <a:srgbClr val="000000"/>
              </a:solidFill>
              <a:latin typeface="Arial"/>
              <a:ea typeface="Arial"/>
              <a:cs typeface="Arial"/>
              <a:sym typeface="Arial"/>
            </a:endParaRPr>
          </a:p>
          <a:p>
            <a:pPr marL="514350" marR="0" lvl="0" indent="-392795" algn="l" rtl="0">
              <a:lnSpc>
                <a:spcPct val="100000"/>
              </a:lnSpc>
              <a:spcBef>
                <a:spcPts val="403"/>
              </a:spcBef>
              <a:spcAft>
                <a:spcPts val="0"/>
              </a:spcAft>
              <a:buClr>
                <a:schemeClr val="accent3"/>
              </a:buClr>
              <a:buSzPts val="1140"/>
              <a:buFont typeface="Calibri"/>
              <a:buNone/>
            </a:pPr>
            <a:endParaRPr sz="1200" b="0" i="0" u="none" strike="noStrike" cap="none">
              <a:solidFill>
                <a:schemeClr val="dk1"/>
              </a:solidFill>
              <a:latin typeface="Calibri"/>
              <a:ea typeface="Calibri"/>
              <a:cs typeface="Calibri"/>
              <a:sym typeface="Calibri"/>
            </a:endParaRPr>
          </a:p>
        </p:txBody>
      </p:sp>
      <p:sp>
        <p:nvSpPr>
          <p:cNvPr id="370" name="Google Shape;370;p18"/>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7.2</a:t>
            </a:r>
            <a:endParaRPr sz="6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 name="Google Shape;141;p2"/>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 name="Google Shape;142;p2"/>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43" name="Google Shape;143;p2"/>
          <p:cNvGrpSpPr/>
          <p:nvPr/>
        </p:nvGrpSpPr>
        <p:grpSpPr>
          <a:xfrm>
            <a:off x="4412475" y="3144913"/>
            <a:ext cx="203200" cy="50800"/>
            <a:chOff x="4412475" y="3144913"/>
            <a:chExt cx="203200" cy="50800"/>
          </a:xfrm>
        </p:grpSpPr>
        <p:sp>
          <p:nvSpPr>
            <p:cNvPr id="144" name="Google Shape;144;p2"/>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2"/>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46" name="Google Shape;146;p2"/>
          <p:cNvGrpSpPr/>
          <p:nvPr/>
        </p:nvGrpSpPr>
        <p:grpSpPr>
          <a:xfrm>
            <a:off x="4683442" y="3144912"/>
            <a:ext cx="203200" cy="50800"/>
            <a:chOff x="4683442" y="3144912"/>
            <a:chExt cx="203200" cy="50800"/>
          </a:xfrm>
        </p:grpSpPr>
        <p:sp>
          <p:nvSpPr>
            <p:cNvPr id="147" name="Google Shape;147;p2"/>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 name="Google Shape;148;p2"/>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 name="Google Shape;149;p2"/>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50" name="Google Shape;150;p2"/>
          <p:cNvGrpSpPr/>
          <p:nvPr/>
        </p:nvGrpSpPr>
        <p:grpSpPr>
          <a:xfrm>
            <a:off x="4954409" y="3144912"/>
            <a:ext cx="203200" cy="50801"/>
            <a:chOff x="4954409" y="3144912"/>
            <a:chExt cx="203200" cy="50801"/>
          </a:xfrm>
        </p:grpSpPr>
        <p:sp>
          <p:nvSpPr>
            <p:cNvPr id="151" name="Google Shape;151;p2"/>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2" name="Google Shape;152;p2"/>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 name="Google Shape;153;p2"/>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4" name="Google Shape;154;p2"/>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55" name="Google Shape;155;p2"/>
          <p:cNvGrpSpPr/>
          <p:nvPr/>
        </p:nvGrpSpPr>
        <p:grpSpPr>
          <a:xfrm>
            <a:off x="5481104" y="3144913"/>
            <a:ext cx="233679" cy="50800"/>
            <a:chOff x="5481104" y="3144913"/>
            <a:chExt cx="233679" cy="50800"/>
          </a:xfrm>
        </p:grpSpPr>
        <p:sp>
          <p:nvSpPr>
            <p:cNvPr id="156" name="Google Shape;156;p2"/>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 name="Google Shape;157;p2"/>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 name="Google Shape;158;p2"/>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9" name="Google Shape;159;p2"/>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 name="Google Shape;160;p2"/>
          <p:cNvSpPr/>
          <p:nvPr/>
        </p:nvSpPr>
        <p:spPr>
          <a:xfrm>
            <a:off x="-2" y="122399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2"/>
          <p:cNvSpPr txBox="1">
            <a:spLocks noGrp="1"/>
          </p:cNvSpPr>
          <p:nvPr>
            <p:ph type="title"/>
          </p:nvPr>
        </p:nvSpPr>
        <p:spPr>
          <a:xfrm>
            <a:off x="387751" y="520300"/>
            <a:ext cx="2703300" cy="593400"/>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SzPts val="1400"/>
              <a:buNone/>
            </a:pPr>
            <a:r>
              <a:rPr lang="en-US">
                <a:solidFill>
                  <a:srgbClr val="000000"/>
                </a:solidFill>
              </a:rPr>
              <a:t>DIGITAL DESIGN AND  COMPUTER ORGANIZATION</a:t>
            </a:r>
            <a:endParaRPr/>
          </a:p>
        </p:txBody>
      </p:sp>
      <p:sp>
        <p:nvSpPr>
          <p:cNvPr id="162" name="Google Shape;162;p2"/>
          <p:cNvSpPr txBox="1"/>
          <p:nvPr/>
        </p:nvSpPr>
        <p:spPr>
          <a:xfrm>
            <a:off x="388504" y="1382448"/>
            <a:ext cx="4642867" cy="288541"/>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Standard Input and Output</a:t>
            </a:r>
            <a:endParaRPr sz="1800" b="0" i="0" u="none" strike="noStrike" cap="none" dirty="0">
              <a:solidFill>
                <a:schemeClr val="dk1"/>
              </a:solidFill>
              <a:latin typeface="Calibri"/>
              <a:ea typeface="Calibri"/>
              <a:cs typeface="Calibri"/>
              <a:sym typeface="Calibri"/>
            </a:endParaRPr>
          </a:p>
        </p:txBody>
      </p:sp>
      <p:sp>
        <p:nvSpPr>
          <p:cNvPr id="163" name="Google Shape;163;p2"/>
          <p:cNvSpPr txBox="1"/>
          <p:nvPr/>
        </p:nvSpPr>
        <p:spPr>
          <a:xfrm>
            <a:off x="366660" y="2283446"/>
            <a:ext cx="2973440" cy="481157"/>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chemeClr val="dk1"/>
                </a:solidFill>
                <a:latin typeface="Calibri"/>
                <a:ea typeface="Calibri"/>
                <a:cs typeface="Calibri"/>
                <a:sym typeface="Calibri"/>
              </a:rPr>
              <a:t>Department of Computer Science and  Engineering</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1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6" name="Google Shape;376;p19"/>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SCSI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77" name="Google Shape;377;p19"/>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pPr marL="365760" marR="0" lvl="1"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4.	The target, realizing that it first needs to perform a disk seek operation, sends a message to the initiator indicating that it will temporarily suspend the connection between them. Then it releases the </a:t>
            </a:r>
            <a:r>
              <a:rPr lang="en-US" sz="1200" b="1" i="0" u="none" strike="noStrike" cap="none">
                <a:solidFill>
                  <a:schemeClr val="dk1"/>
                </a:solidFill>
                <a:latin typeface="Calibri"/>
                <a:ea typeface="Calibri"/>
                <a:cs typeface="Calibri"/>
                <a:sym typeface="Calibri"/>
              </a:rPr>
              <a:t>bus</a:t>
            </a:r>
            <a:r>
              <a:rPr lang="en-US" sz="12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365760" marR="0" lvl="1" indent="0" algn="l" rtl="0">
              <a:lnSpc>
                <a:spcPct val="100000"/>
              </a:lnSpc>
              <a:spcBef>
                <a:spcPts val="372"/>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5.	</a:t>
            </a:r>
            <a:r>
              <a:rPr lang="en-US" sz="1200" b="1" i="0" u="none" strike="noStrike" cap="none">
                <a:solidFill>
                  <a:schemeClr val="dk1"/>
                </a:solidFill>
                <a:latin typeface="Calibri"/>
                <a:ea typeface="Calibri"/>
                <a:cs typeface="Calibri"/>
                <a:sym typeface="Calibri"/>
              </a:rPr>
              <a:t>The target controller sends a command to the disk drive to move the read head to the first sector involved in the requested read operation.</a:t>
            </a:r>
            <a:r>
              <a:rPr lang="en-US" sz="1200" b="0" i="0" u="none" strike="noStrike" cap="none">
                <a:solidFill>
                  <a:schemeClr val="dk1"/>
                </a:solidFill>
                <a:latin typeface="Calibri"/>
                <a:ea typeface="Calibri"/>
                <a:cs typeface="Calibri"/>
                <a:sym typeface="Calibri"/>
              </a:rPr>
              <a:t> Then, it reads the data stored in that sector and stores them in a data buffer. When it is ready to begin transferring data to the initiator, the target requests control of the bus. After it wins arbitration, it reselects the initiator controller, thus restoring the suspended connection.</a:t>
            </a:r>
            <a:endParaRPr sz="1400" b="0" i="0" u="none" strike="noStrike" cap="none">
              <a:solidFill>
                <a:srgbClr val="000000"/>
              </a:solidFill>
              <a:latin typeface="Arial"/>
              <a:ea typeface="Arial"/>
              <a:cs typeface="Arial"/>
              <a:sym typeface="Arial"/>
            </a:endParaRPr>
          </a:p>
        </p:txBody>
      </p:sp>
      <p:sp>
        <p:nvSpPr>
          <p:cNvPr id="378" name="Google Shape;378;p19"/>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7.2</a:t>
            </a:r>
            <a:endParaRPr sz="6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4" name="Google Shape;384;p20"/>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SCSI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85" name="Google Shape;385;p20"/>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pPr marL="880110" marR="0" lvl="1" indent="-514350" algn="l" rtl="0">
              <a:lnSpc>
                <a:spcPct val="100000"/>
              </a:lnSpc>
              <a:spcBef>
                <a:spcPts val="0"/>
              </a:spcBef>
              <a:spcAft>
                <a:spcPts val="0"/>
              </a:spcAft>
              <a:buClr>
                <a:schemeClr val="dk1"/>
              </a:buClr>
              <a:buSzPts val="1020"/>
              <a:buFont typeface="Calibri"/>
              <a:buAutoNum type="arabicPeriod" startAt="6"/>
            </a:pPr>
            <a:r>
              <a:rPr lang="en-US" sz="1200" b="1" i="0" u="none" strike="noStrike" cap="none">
                <a:solidFill>
                  <a:schemeClr val="dk1"/>
                </a:solidFill>
                <a:latin typeface="Calibri"/>
                <a:ea typeface="Calibri"/>
                <a:cs typeface="Calibri"/>
                <a:sym typeface="Calibri"/>
              </a:rPr>
              <a:t>The target transfers the contents of the data buffer to the initiator and then suspends the connection again</a:t>
            </a:r>
            <a:endParaRPr sz="1400" b="1" i="0" u="none" strike="noStrike" cap="none">
              <a:solidFill>
                <a:srgbClr val="000000"/>
              </a:solidFill>
              <a:latin typeface="Arial"/>
              <a:ea typeface="Arial"/>
              <a:cs typeface="Arial"/>
              <a:sym typeface="Arial"/>
            </a:endParaRPr>
          </a:p>
          <a:p>
            <a:pPr marL="880110" marR="0" lvl="1" indent="-514350" algn="l" rtl="0">
              <a:lnSpc>
                <a:spcPct val="100000"/>
              </a:lnSpc>
              <a:spcBef>
                <a:spcPts val="444"/>
              </a:spcBef>
              <a:spcAft>
                <a:spcPts val="0"/>
              </a:spcAft>
              <a:buClr>
                <a:schemeClr val="dk1"/>
              </a:buClr>
              <a:buSzPts val="1020"/>
              <a:buFont typeface="Calibri"/>
              <a:buAutoNum type="arabicPeriod" startAt="6"/>
            </a:pPr>
            <a:r>
              <a:rPr lang="en-US" sz="1200" b="0" i="0" u="none" strike="noStrike" cap="none">
                <a:solidFill>
                  <a:schemeClr val="dk1"/>
                </a:solidFill>
                <a:latin typeface="Calibri"/>
                <a:ea typeface="Calibri"/>
                <a:cs typeface="Calibri"/>
                <a:sym typeface="Calibri"/>
              </a:rPr>
              <a:t>The target controller sends a command to the disk drive to perform another seek operation. Then, it transfers the contents of the second disk sector to the initiator as before. At the end of this transfers, the logical connection between the two controllers is terminated.</a:t>
            </a:r>
            <a:endParaRPr sz="1400" b="0" i="0" u="none" strike="noStrike" cap="none">
              <a:solidFill>
                <a:srgbClr val="000000"/>
              </a:solidFill>
              <a:latin typeface="Arial"/>
              <a:ea typeface="Arial"/>
              <a:cs typeface="Arial"/>
              <a:sym typeface="Arial"/>
            </a:endParaRPr>
          </a:p>
          <a:p>
            <a:pPr marL="880110" marR="0" lvl="1" indent="-514350" algn="l" rtl="0">
              <a:lnSpc>
                <a:spcPct val="100000"/>
              </a:lnSpc>
              <a:spcBef>
                <a:spcPts val="444"/>
              </a:spcBef>
              <a:spcAft>
                <a:spcPts val="0"/>
              </a:spcAft>
              <a:buClr>
                <a:schemeClr val="dk1"/>
              </a:buClr>
              <a:buSzPts val="1020"/>
              <a:buFont typeface="Calibri"/>
              <a:buAutoNum type="arabicPeriod" startAt="6"/>
            </a:pPr>
            <a:r>
              <a:rPr lang="en-US" sz="1200" b="0" i="0" u="none" strike="noStrike" cap="none">
                <a:solidFill>
                  <a:schemeClr val="dk1"/>
                </a:solidFill>
                <a:latin typeface="Calibri"/>
                <a:ea typeface="Calibri"/>
                <a:cs typeface="Calibri"/>
                <a:sym typeface="Calibri"/>
              </a:rPr>
              <a:t>As the initiator controller receives the data, it stores them into the main memory using the DMA approach.</a:t>
            </a:r>
            <a:endParaRPr sz="1400" b="0" i="0" u="none" strike="noStrike" cap="none">
              <a:solidFill>
                <a:srgbClr val="000000"/>
              </a:solidFill>
              <a:latin typeface="Arial"/>
              <a:ea typeface="Arial"/>
              <a:cs typeface="Arial"/>
              <a:sym typeface="Arial"/>
            </a:endParaRPr>
          </a:p>
          <a:p>
            <a:pPr marL="880110" marR="0" lvl="1" indent="-514350" algn="l" rtl="0">
              <a:lnSpc>
                <a:spcPct val="100000"/>
              </a:lnSpc>
              <a:spcBef>
                <a:spcPts val="444"/>
              </a:spcBef>
              <a:spcAft>
                <a:spcPts val="0"/>
              </a:spcAft>
              <a:buClr>
                <a:schemeClr val="dk1"/>
              </a:buClr>
              <a:buSzPts val="1020"/>
              <a:buFont typeface="Calibri"/>
              <a:buAutoNum type="arabicPeriod" startAt="6"/>
            </a:pPr>
            <a:r>
              <a:rPr lang="en-US" sz="1200" b="1" i="0" u="none" strike="noStrike" cap="none">
                <a:solidFill>
                  <a:schemeClr val="dk1"/>
                </a:solidFill>
                <a:latin typeface="Calibri"/>
                <a:ea typeface="Calibri"/>
                <a:cs typeface="Calibri"/>
                <a:sym typeface="Calibri"/>
              </a:rPr>
              <a:t>The SCSI controller sends as interrupt to the processor to inform it that the requested operation has been completed</a:t>
            </a:r>
            <a:endParaRPr sz="1400" b="1" i="0" u="none" strike="noStrike" cap="none">
              <a:solidFill>
                <a:srgbClr val="000000"/>
              </a:solidFill>
              <a:latin typeface="Arial"/>
              <a:ea typeface="Arial"/>
              <a:cs typeface="Arial"/>
              <a:sym typeface="Arial"/>
            </a:endParaRPr>
          </a:p>
          <a:p>
            <a:pPr marL="274320" marR="0" lvl="0" indent="-129238" algn="l" rtl="0">
              <a:lnSpc>
                <a:spcPct val="100000"/>
              </a:lnSpc>
              <a:spcBef>
                <a:spcPts val="481"/>
              </a:spcBef>
              <a:spcAft>
                <a:spcPts val="0"/>
              </a:spcAft>
              <a:buClr>
                <a:schemeClr val="accent3"/>
              </a:buClr>
              <a:buSzPts val="1140"/>
              <a:buFont typeface="Noto Sans Symbols"/>
              <a:buNone/>
            </a:pPr>
            <a:endParaRPr sz="1200" b="0" i="0" u="none" strike="noStrike" cap="none">
              <a:solidFill>
                <a:schemeClr val="dk1"/>
              </a:solidFill>
              <a:latin typeface="Calibri"/>
              <a:ea typeface="Calibri"/>
              <a:cs typeface="Calibri"/>
              <a:sym typeface="Calibri"/>
            </a:endParaRPr>
          </a:p>
        </p:txBody>
      </p:sp>
      <p:sp>
        <p:nvSpPr>
          <p:cNvPr id="386" name="Google Shape;386;p20"/>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7.2</a:t>
            </a:r>
            <a:endParaRPr sz="6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2">
          <a:extLst>
            <a:ext uri="{FF2B5EF4-FFF2-40B4-BE49-F238E27FC236}">
              <a16:creationId xmlns:a16="http://schemas.microsoft.com/office/drawing/2014/main" id="{E53812C0-9103-2B58-E9DC-2A786E8EC158}"/>
            </a:ext>
          </a:extLst>
        </p:cNvPr>
        <p:cNvGrpSpPr/>
        <p:nvPr/>
      </p:nvGrpSpPr>
      <p:grpSpPr>
        <a:xfrm>
          <a:off x="0" y="0"/>
          <a:ext cx="0" cy="0"/>
          <a:chOff x="0" y="0"/>
          <a:chExt cx="0" cy="0"/>
        </a:xfrm>
      </p:grpSpPr>
      <p:sp>
        <p:nvSpPr>
          <p:cNvPr id="383" name="Google Shape;383;p20">
            <a:extLst>
              <a:ext uri="{FF2B5EF4-FFF2-40B4-BE49-F238E27FC236}">
                <a16:creationId xmlns:a16="http://schemas.microsoft.com/office/drawing/2014/main" id="{8A40DA69-4587-BBAE-F5C3-9C218E573E0E}"/>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4" name="Google Shape;384;p20">
            <a:extLst>
              <a:ext uri="{FF2B5EF4-FFF2-40B4-BE49-F238E27FC236}">
                <a16:creationId xmlns:a16="http://schemas.microsoft.com/office/drawing/2014/main" id="{D5AF9EE6-502D-AFE8-03BC-E1F344DCE0D5}"/>
              </a:ext>
            </a:extLst>
          </p:cNvPr>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SCSI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85" name="Google Shape;385;p20">
            <a:extLst>
              <a:ext uri="{FF2B5EF4-FFF2-40B4-BE49-F238E27FC236}">
                <a16:creationId xmlns:a16="http://schemas.microsoft.com/office/drawing/2014/main" id="{D6583BD6-0349-D4F2-95D1-6511D6E84D3C}"/>
              </a:ext>
            </a:extLst>
          </p:cNvPr>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pPr marL="274320" marR="0" lvl="0" indent="-129238" algn="l" rtl="0">
              <a:lnSpc>
                <a:spcPct val="100000"/>
              </a:lnSpc>
              <a:spcBef>
                <a:spcPts val="481"/>
              </a:spcBef>
              <a:spcAft>
                <a:spcPts val="0"/>
              </a:spcAft>
              <a:buClr>
                <a:schemeClr val="accent3"/>
              </a:buClr>
              <a:buSzPts val="1140"/>
              <a:buFont typeface="Noto Sans Symbols"/>
              <a:buNone/>
            </a:pPr>
            <a:endParaRPr sz="1200" b="0" i="0" u="none" strike="noStrike" cap="none" dirty="0">
              <a:solidFill>
                <a:schemeClr val="dk1"/>
              </a:solidFill>
              <a:latin typeface="Calibri"/>
              <a:ea typeface="Calibri"/>
              <a:cs typeface="Calibri"/>
              <a:sym typeface="Calibri"/>
            </a:endParaRPr>
          </a:p>
        </p:txBody>
      </p:sp>
      <p:graphicFrame>
        <p:nvGraphicFramePr>
          <p:cNvPr id="5" name="Table 4">
            <a:extLst>
              <a:ext uri="{FF2B5EF4-FFF2-40B4-BE49-F238E27FC236}">
                <a16:creationId xmlns:a16="http://schemas.microsoft.com/office/drawing/2014/main" id="{4111194F-29ED-5E05-47A9-9437CC830EEA}"/>
              </a:ext>
            </a:extLst>
          </p:cNvPr>
          <p:cNvGraphicFramePr>
            <a:graphicFrameLocks noGrp="1"/>
          </p:cNvGraphicFramePr>
          <p:nvPr>
            <p:extLst>
              <p:ext uri="{D42A27DB-BD31-4B8C-83A1-F6EECF244321}">
                <p14:modId xmlns:p14="http://schemas.microsoft.com/office/powerpoint/2010/main" val="461840123"/>
              </p:ext>
            </p:extLst>
          </p:nvPr>
        </p:nvGraphicFramePr>
        <p:xfrm>
          <a:off x="61641" y="622802"/>
          <a:ext cx="5642517" cy="2657996"/>
        </p:xfrm>
        <a:graphic>
          <a:graphicData uri="http://schemas.openxmlformats.org/drawingml/2006/table">
            <a:tbl>
              <a:tblPr/>
              <a:tblGrid>
                <a:gridCol w="1880839">
                  <a:extLst>
                    <a:ext uri="{9D8B030D-6E8A-4147-A177-3AD203B41FA5}">
                      <a16:colId xmlns:a16="http://schemas.microsoft.com/office/drawing/2014/main" val="897648698"/>
                    </a:ext>
                  </a:extLst>
                </a:gridCol>
                <a:gridCol w="1880839">
                  <a:extLst>
                    <a:ext uri="{9D8B030D-6E8A-4147-A177-3AD203B41FA5}">
                      <a16:colId xmlns:a16="http://schemas.microsoft.com/office/drawing/2014/main" val="252011329"/>
                    </a:ext>
                  </a:extLst>
                </a:gridCol>
                <a:gridCol w="1880839">
                  <a:extLst>
                    <a:ext uri="{9D8B030D-6E8A-4147-A177-3AD203B41FA5}">
                      <a16:colId xmlns:a16="http://schemas.microsoft.com/office/drawing/2014/main" val="942956888"/>
                    </a:ext>
                  </a:extLst>
                </a:gridCol>
              </a:tblGrid>
              <a:tr h="41633">
                <a:tc>
                  <a:txBody>
                    <a:bodyPr/>
                    <a:lstStyle/>
                    <a:p>
                      <a:pPr>
                        <a:buNone/>
                      </a:pPr>
                      <a:r>
                        <a:rPr lang="en-IN" sz="700" b="1"/>
                        <a:t>Category</a:t>
                      </a: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b="1"/>
                        <a:t>Name</a:t>
                      </a: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b="1"/>
                        <a:t>Function</a:t>
                      </a: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5602489"/>
                  </a:ext>
                </a:extLst>
              </a:tr>
              <a:tr h="401639">
                <a:tc>
                  <a:txBody>
                    <a:bodyPr/>
                    <a:lstStyle/>
                    <a:p>
                      <a:pPr>
                        <a:buNone/>
                      </a:pPr>
                      <a:r>
                        <a:rPr lang="en-IN" sz="700" b="1" dirty="0"/>
                        <a:t>Data</a:t>
                      </a:r>
                      <a:endParaRPr lang="en-IN" sz="700" dirty="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dirty="0"/>
                        <a:t>-DB(0) to -DB(7)</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700"/>
                        <a:t>Data lines: Carry one byte of information during the information transfer phase and identify device during arbitration, selection, and reselection phases.</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039618"/>
                  </a:ext>
                </a:extLst>
              </a:tr>
              <a:tr h="58777">
                <a:tc>
                  <a:txBody>
                    <a:bodyPr/>
                    <a:lstStyle/>
                    <a:p>
                      <a:pPr>
                        <a:buNone/>
                      </a:pP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a:t>-DB(P)</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700"/>
                        <a:t>Parity bit for the data bus.</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592622"/>
                  </a:ext>
                </a:extLst>
              </a:tr>
              <a:tr h="93063">
                <a:tc>
                  <a:txBody>
                    <a:bodyPr/>
                    <a:lstStyle/>
                    <a:p>
                      <a:pPr>
                        <a:buNone/>
                      </a:pPr>
                      <a:r>
                        <a:rPr lang="en-IN" sz="700" b="1"/>
                        <a:t>Phase</a:t>
                      </a: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a:t>-BSY</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700"/>
                        <a:t>Busy: Asserted when the bus is not free.</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6139752"/>
                  </a:ext>
                </a:extLst>
              </a:tr>
              <a:tr h="144492">
                <a:tc>
                  <a:txBody>
                    <a:bodyPr/>
                    <a:lstStyle/>
                    <a:p>
                      <a:pPr>
                        <a:buNone/>
                      </a:pP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a:t>-SEL</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700"/>
                        <a:t>Selection: Asserted during selection and reselection.</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24123"/>
                  </a:ext>
                </a:extLst>
              </a:tr>
              <a:tr h="230208">
                <a:tc>
                  <a:txBody>
                    <a:bodyPr/>
                    <a:lstStyle/>
                    <a:p>
                      <a:pPr>
                        <a:buNone/>
                      </a:pPr>
                      <a:r>
                        <a:rPr lang="en-IN" sz="700" b="1"/>
                        <a:t>Information Type</a:t>
                      </a: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dirty="0"/>
                        <a:t>-C/D</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700" dirty="0"/>
                        <a:t>Control/Data: Asserted during transfer of control information (command, status, or message).</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2707751"/>
                  </a:ext>
                </a:extLst>
              </a:tr>
              <a:tr h="178779">
                <a:tc>
                  <a:txBody>
                    <a:bodyPr/>
                    <a:lstStyle/>
                    <a:p>
                      <a:pPr>
                        <a:buNone/>
                      </a:pP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a:t>-MSG</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700" dirty="0"/>
                        <a:t>Message: Indicates that the information being transferred is a message.</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4836924"/>
                  </a:ext>
                </a:extLst>
              </a:tr>
              <a:tr h="144492">
                <a:tc>
                  <a:txBody>
                    <a:bodyPr/>
                    <a:lstStyle/>
                    <a:p>
                      <a:pPr>
                        <a:buNone/>
                      </a:pPr>
                      <a:r>
                        <a:rPr lang="en-IN" sz="700" b="1"/>
                        <a:t>Handshake</a:t>
                      </a: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a:t>-REQ</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700"/>
                        <a:t>Request: Asserted by a target to request a data transfer cycle.</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86809178"/>
                  </a:ext>
                </a:extLst>
              </a:tr>
              <a:tr h="213065">
                <a:tc>
                  <a:txBody>
                    <a:bodyPr/>
                    <a:lstStyle/>
                    <a:p>
                      <a:pPr>
                        <a:buNone/>
                      </a:pP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a:t>-ACK</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700"/>
                        <a:t>Acknowledge: Asserted by the initiator when it has completed a data transfer operation.</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2158275"/>
                  </a:ext>
                </a:extLst>
              </a:tr>
              <a:tr h="178779">
                <a:tc>
                  <a:txBody>
                    <a:bodyPr/>
                    <a:lstStyle/>
                    <a:p>
                      <a:pPr>
                        <a:buNone/>
                      </a:pPr>
                      <a:r>
                        <a:rPr lang="en-IN" sz="700" b="1"/>
                        <a:t>Direction of Transfer</a:t>
                      </a: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a:t>-I/O</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700"/>
                        <a:t>Input/Output: Asserted to indicate an input operation (relative to the initiator).</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9386681"/>
                  </a:ext>
                </a:extLst>
              </a:tr>
              <a:tr h="178779">
                <a:tc>
                  <a:txBody>
                    <a:bodyPr/>
                    <a:lstStyle/>
                    <a:p>
                      <a:pPr>
                        <a:buNone/>
                      </a:pPr>
                      <a:r>
                        <a:rPr lang="en-IN" sz="700" b="1"/>
                        <a:t>Other</a:t>
                      </a: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a:t>-ATN</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700" dirty="0"/>
                        <a:t>Attention: Asserted by an initiator when it wishes to send a message to a target.</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8306033"/>
                  </a:ext>
                </a:extLst>
              </a:tr>
              <a:tr h="230208">
                <a:tc>
                  <a:txBody>
                    <a:bodyPr/>
                    <a:lstStyle/>
                    <a:p>
                      <a:pPr>
                        <a:buNone/>
                      </a:pPr>
                      <a:endParaRPr lang="en-IN" sz="700"/>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sz="700"/>
                        <a:t>-RST</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700" dirty="0"/>
                        <a:t>Reset: Causes all device controls to disconnect from the bus and assume their start-up state.</a:t>
                      </a:r>
                    </a:p>
                  </a:txBody>
                  <a:tcPr marL="7347" marR="7347" marT="3674" marB="367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5260112"/>
                  </a:ext>
                </a:extLst>
              </a:tr>
            </a:tbl>
          </a:graphicData>
        </a:graphic>
      </p:graphicFrame>
    </p:spTree>
    <p:extLst>
      <p:ext uri="{BB962C8B-B14F-4D97-AF65-F5344CB8AC3E}">
        <p14:creationId xmlns:p14="http://schemas.microsoft.com/office/powerpoint/2010/main" val="2328573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a:extLst>
            <a:ext uri="{FF2B5EF4-FFF2-40B4-BE49-F238E27FC236}">
              <a16:creationId xmlns:a16="http://schemas.microsoft.com/office/drawing/2014/main" id="{C4B9DEB3-2956-3D42-D34F-7D74D7528FA7}"/>
            </a:ext>
          </a:extLst>
        </p:cNvPr>
        <p:cNvGrpSpPr/>
        <p:nvPr/>
      </p:nvGrpSpPr>
      <p:grpSpPr>
        <a:xfrm>
          <a:off x="0" y="0"/>
          <a:ext cx="0" cy="0"/>
          <a:chOff x="0" y="0"/>
          <a:chExt cx="0" cy="0"/>
        </a:xfrm>
      </p:grpSpPr>
      <p:sp>
        <p:nvSpPr>
          <p:cNvPr id="383" name="Google Shape;383;p20">
            <a:extLst>
              <a:ext uri="{FF2B5EF4-FFF2-40B4-BE49-F238E27FC236}">
                <a16:creationId xmlns:a16="http://schemas.microsoft.com/office/drawing/2014/main" id="{1A0575CF-6793-34B1-1188-EA0A1B6114B7}"/>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4" name="Google Shape;384;p20">
            <a:extLst>
              <a:ext uri="{FF2B5EF4-FFF2-40B4-BE49-F238E27FC236}">
                <a16:creationId xmlns:a16="http://schemas.microsoft.com/office/drawing/2014/main" id="{EE99A48F-09E3-8A16-2323-551781D6BB0D}"/>
              </a:ext>
            </a:extLst>
          </p:cNvPr>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SCSI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85" name="Google Shape;385;p20">
            <a:extLst>
              <a:ext uri="{FF2B5EF4-FFF2-40B4-BE49-F238E27FC236}">
                <a16:creationId xmlns:a16="http://schemas.microsoft.com/office/drawing/2014/main" id="{E1B846A2-12C4-F64D-D8A1-5E7956A0EAB6}"/>
              </a:ext>
            </a:extLst>
          </p:cNvPr>
          <p:cNvSpPr txBox="1"/>
          <p:nvPr/>
        </p:nvSpPr>
        <p:spPr>
          <a:xfrm>
            <a:off x="49098" y="933228"/>
            <a:ext cx="2917126" cy="1603595"/>
          </a:xfrm>
          <a:prstGeom prst="rect">
            <a:avLst/>
          </a:prstGeom>
          <a:noFill/>
          <a:ln>
            <a:noFill/>
          </a:ln>
        </p:spPr>
        <p:txBody>
          <a:bodyPr spcFirstLastPara="1" wrap="square" lIns="91425" tIns="45700" rIns="91425" bIns="45700" anchor="t" anchorCtr="0">
            <a:noAutofit/>
          </a:bodyPr>
          <a:lstStyle/>
          <a:p>
            <a:r>
              <a:rPr lang="en-US" sz="1200" dirty="0"/>
              <a:t>• Bus free when -BSY inactive (high voltage).</a:t>
            </a:r>
          </a:p>
          <a:p>
            <a:r>
              <a:rPr lang="en-US" sz="1200" dirty="0"/>
              <a:t>• Multiple controllers may request bus access simultaneously.</a:t>
            </a:r>
          </a:p>
          <a:p>
            <a:r>
              <a:rPr lang="en-US" sz="1200" dirty="0"/>
              <a:t>• Each controller has fixed priority (ID 7 = highest).</a:t>
            </a:r>
          </a:p>
          <a:p>
            <a:r>
              <a:rPr lang="en-US" sz="1200" dirty="0"/>
              <a:t>• Controller with highest ID wins arbitration.</a:t>
            </a:r>
          </a:p>
          <a:p>
            <a:r>
              <a:rPr lang="en-US" sz="1200" dirty="0"/>
              <a:t>• After winning, initiator asserts -SEL and -BSY to select target.</a:t>
            </a:r>
          </a:p>
          <a:p>
            <a:r>
              <a:rPr lang="en-US" sz="1200" dirty="0"/>
              <a:t>• Target acknowledges by asserting -BSY and begins data transfer phase.</a:t>
            </a:r>
          </a:p>
        </p:txBody>
      </p:sp>
      <p:sp>
        <p:nvSpPr>
          <p:cNvPr id="386" name="Google Shape;386;p20">
            <a:extLst>
              <a:ext uri="{FF2B5EF4-FFF2-40B4-BE49-F238E27FC236}">
                <a16:creationId xmlns:a16="http://schemas.microsoft.com/office/drawing/2014/main" id="{18D7B756-71CF-CCD7-C2D2-3299D8DFB910}"/>
              </a:ext>
            </a:extLst>
          </p:cNvPr>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7.2</a:t>
            </a:r>
            <a:endParaRPr sz="600">
              <a:solidFill>
                <a:srgbClr val="000000"/>
              </a:solidFill>
            </a:endParaRPr>
          </a:p>
        </p:txBody>
      </p:sp>
      <p:sp>
        <p:nvSpPr>
          <p:cNvPr id="3" name="TextBox 2">
            <a:extLst>
              <a:ext uri="{FF2B5EF4-FFF2-40B4-BE49-F238E27FC236}">
                <a16:creationId xmlns:a16="http://schemas.microsoft.com/office/drawing/2014/main" id="{A40093CC-E1BA-2D38-3817-25026D982BA6}"/>
              </a:ext>
            </a:extLst>
          </p:cNvPr>
          <p:cNvSpPr txBox="1"/>
          <p:nvPr/>
        </p:nvSpPr>
        <p:spPr>
          <a:xfrm>
            <a:off x="76666" y="708024"/>
            <a:ext cx="3041494" cy="307777"/>
          </a:xfrm>
          <a:prstGeom prst="rect">
            <a:avLst/>
          </a:prstGeom>
          <a:noFill/>
        </p:spPr>
        <p:txBody>
          <a:bodyPr wrap="square">
            <a:spAutoFit/>
          </a:bodyPr>
          <a:lstStyle/>
          <a:p>
            <a:r>
              <a:rPr lang="en-US" dirty="0"/>
              <a:t>SCSI Bus Arbitration and Selection</a:t>
            </a:r>
            <a:endParaRPr lang="en-IN" dirty="0"/>
          </a:p>
        </p:txBody>
      </p:sp>
      <p:pic>
        <p:nvPicPr>
          <p:cNvPr id="5" name="Picture 4">
            <a:extLst>
              <a:ext uri="{FF2B5EF4-FFF2-40B4-BE49-F238E27FC236}">
                <a16:creationId xmlns:a16="http://schemas.microsoft.com/office/drawing/2014/main" id="{3D34FAF2-4451-0DE9-0CA0-D2AAB468F2AA}"/>
              </a:ext>
            </a:extLst>
          </p:cNvPr>
          <p:cNvPicPr>
            <a:picLocks noChangeAspect="1"/>
          </p:cNvPicPr>
          <p:nvPr/>
        </p:nvPicPr>
        <p:blipFill>
          <a:blip r:embed="rId3"/>
          <a:stretch>
            <a:fillRect/>
          </a:stretch>
        </p:blipFill>
        <p:spPr>
          <a:xfrm>
            <a:off x="3177888" y="812726"/>
            <a:ext cx="2538814" cy="2432124"/>
          </a:xfrm>
          <a:prstGeom prst="rect">
            <a:avLst/>
          </a:prstGeom>
        </p:spPr>
      </p:pic>
    </p:spTree>
    <p:extLst>
      <p:ext uri="{BB962C8B-B14F-4D97-AF65-F5344CB8AC3E}">
        <p14:creationId xmlns:p14="http://schemas.microsoft.com/office/powerpoint/2010/main" val="2138093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2">
          <a:extLst>
            <a:ext uri="{FF2B5EF4-FFF2-40B4-BE49-F238E27FC236}">
              <a16:creationId xmlns:a16="http://schemas.microsoft.com/office/drawing/2014/main" id="{FF40BBB3-2F5D-8CE6-283F-A8D2829B54E7}"/>
            </a:ext>
          </a:extLst>
        </p:cNvPr>
        <p:cNvGrpSpPr/>
        <p:nvPr/>
      </p:nvGrpSpPr>
      <p:grpSpPr>
        <a:xfrm>
          <a:off x="0" y="0"/>
          <a:ext cx="0" cy="0"/>
          <a:chOff x="0" y="0"/>
          <a:chExt cx="0" cy="0"/>
        </a:xfrm>
      </p:grpSpPr>
      <p:sp>
        <p:nvSpPr>
          <p:cNvPr id="383" name="Google Shape;383;p20">
            <a:extLst>
              <a:ext uri="{FF2B5EF4-FFF2-40B4-BE49-F238E27FC236}">
                <a16:creationId xmlns:a16="http://schemas.microsoft.com/office/drawing/2014/main" id="{B98B7EC5-6D3C-ED97-3041-17B41AFB96FC}"/>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4" name="Google Shape;384;p20">
            <a:extLst>
              <a:ext uri="{FF2B5EF4-FFF2-40B4-BE49-F238E27FC236}">
                <a16:creationId xmlns:a16="http://schemas.microsoft.com/office/drawing/2014/main" id="{11F606EB-0F2B-81CA-4AEF-E57F7E8E120C}"/>
              </a:ext>
            </a:extLst>
          </p:cNvPr>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SCSI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385" name="Google Shape;385;p20">
            <a:extLst>
              <a:ext uri="{FF2B5EF4-FFF2-40B4-BE49-F238E27FC236}">
                <a16:creationId xmlns:a16="http://schemas.microsoft.com/office/drawing/2014/main" id="{5147000C-84B7-AF71-000B-4E564098C80D}"/>
              </a:ext>
            </a:extLst>
          </p:cNvPr>
          <p:cNvSpPr txBox="1"/>
          <p:nvPr/>
        </p:nvSpPr>
        <p:spPr>
          <a:xfrm>
            <a:off x="139700" y="1188342"/>
            <a:ext cx="5420574" cy="1603595"/>
          </a:xfrm>
          <a:prstGeom prst="rect">
            <a:avLst/>
          </a:prstGeom>
          <a:noFill/>
          <a:ln>
            <a:noFill/>
          </a:ln>
        </p:spPr>
        <p:txBody>
          <a:bodyPr spcFirstLastPara="1" wrap="square" lIns="91425" tIns="45700" rIns="91425" bIns="45700" anchor="t" anchorCtr="0">
            <a:noAutofit/>
          </a:bodyPr>
          <a:lstStyle/>
          <a:p>
            <a:r>
              <a:rPr lang="en-US" sz="1200" dirty="0"/>
              <a:t>• Data transfer may include commands, status, or data packets.</a:t>
            </a:r>
          </a:p>
          <a:p>
            <a:r>
              <a:rPr lang="en-US" sz="1200" dirty="0"/>
              <a:t>• Uses -REQ and -ACK handshake similar to PCI transfer.</a:t>
            </a:r>
          </a:p>
          <a:p>
            <a:r>
              <a:rPr lang="en-US" sz="1200" dirty="0"/>
              <a:t>• Target acts as bus master during data transfer.</a:t>
            </a:r>
          </a:p>
          <a:p>
            <a:r>
              <a:rPr lang="en-US" sz="1200" dirty="0"/>
              <a:t>•  After transfer, bus released for use by others.</a:t>
            </a:r>
          </a:p>
          <a:p>
            <a:r>
              <a:rPr lang="en-US" sz="1200" dirty="0"/>
              <a:t>• Reselection: Target can reconnect to initiator when ready to continue transfer.</a:t>
            </a:r>
          </a:p>
          <a:p>
            <a:endParaRPr lang="en-US" sz="1200" dirty="0"/>
          </a:p>
        </p:txBody>
      </p:sp>
      <p:sp>
        <p:nvSpPr>
          <p:cNvPr id="386" name="Google Shape;386;p20">
            <a:extLst>
              <a:ext uri="{FF2B5EF4-FFF2-40B4-BE49-F238E27FC236}">
                <a16:creationId xmlns:a16="http://schemas.microsoft.com/office/drawing/2014/main" id="{4640608F-82A1-B29E-97D0-A324CD9125FA}"/>
              </a:ext>
            </a:extLst>
          </p:cNvPr>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7.2</a:t>
            </a:r>
            <a:endParaRPr sz="600">
              <a:solidFill>
                <a:srgbClr val="000000"/>
              </a:solidFill>
            </a:endParaRPr>
          </a:p>
        </p:txBody>
      </p:sp>
      <p:sp>
        <p:nvSpPr>
          <p:cNvPr id="3" name="TextBox 2">
            <a:extLst>
              <a:ext uri="{FF2B5EF4-FFF2-40B4-BE49-F238E27FC236}">
                <a16:creationId xmlns:a16="http://schemas.microsoft.com/office/drawing/2014/main" id="{276B1965-2ABE-B28B-BCF1-7FE8117901E1}"/>
              </a:ext>
            </a:extLst>
          </p:cNvPr>
          <p:cNvSpPr txBox="1"/>
          <p:nvPr/>
        </p:nvSpPr>
        <p:spPr>
          <a:xfrm>
            <a:off x="76665" y="708024"/>
            <a:ext cx="5393007" cy="307777"/>
          </a:xfrm>
          <a:prstGeom prst="rect">
            <a:avLst/>
          </a:prstGeom>
          <a:noFill/>
        </p:spPr>
        <p:txBody>
          <a:bodyPr wrap="square">
            <a:spAutoFit/>
          </a:bodyPr>
          <a:lstStyle/>
          <a:p>
            <a:r>
              <a:rPr lang="en-IN" dirty="0"/>
              <a:t>Information Transfer and Reselection</a:t>
            </a:r>
          </a:p>
        </p:txBody>
      </p:sp>
    </p:spTree>
    <p:extLst>
      <p:ext uri="{BB962C8B-B14F-4D97-AF65-F5344CB8AC3E}">
        <p14:creationId xmlns:p14="http://schemas.microsoft.com/office/powerpoint/2010/main" val="832175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2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2" name="Google Shape;582;p24"/>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USB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83" name="Google Shape;583;p24"/>
          <p:cNvSpPr txBox="1"/>
          <p:nvPr/>
        </p:nvSpPr>
        <p:spPr>
          <a:xfrm>
            <a:off x="67675" y="659975"/>
            <a:ext cx="5047800" cy="2403300"/>
          </a:xfrm>
          <a:prstGeom prst="rect">
            <a:avLst/>
          </a:prstGeom>
          <a:noFill/>
          <a:ln>
            <a:noFill/>
          </a:ln>
        </p:spPr>
        <p:txBody>
          <a:bodyPr spcFirstLastPara="1" wrap="square" lIns="91425" tIns="45700" rIns="91425" bIns="45700" anchor="t" anchorCtr="0">
            <a:noAutofit/>
          </a:bodyPr>
          <a:lstStyle/>
          <a:p>
            <a:pPr marL="457200" marR="0" lvl="0" indent="-304800" algn="just" rtl="0">
              <a:lnSpc>
                <a:spcPct val="90000"/>
              </a:lnSpc>
              <a:spcBef>
                <a:spcPts val="52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Universal Serial Bus (USB) is an industry standard developed through a collaborative effort of several computer and communication companies, including Compaq, Hewlett-Packard, Intel, Lucent, Microsoft, Nortel Networks, and Philips.</a:t>
            </a:r>
            <a:endParaRPr sz="1200" b="0" i="0" u="none" strike="noStrike" cap="none">
              <a:solidFill>
                <a:srgbClr val="000000"/>
              </a:solidFill>
              <a:latin typeface="Arial"/>
              <a:ea typeface="Arial"/>
              <a:cs typeface="Arial"/>
              <a:sym typeface="Arial"/>
            </a:endParaRPr>
          </a:p>
          <a:p>
            <a:pPr marL="457200" marR="0" lvl="0" indent="0" algn="just" rtl="0">
              <a:lnSpc>
                <a:spcPct val="90000"/>
              </a:lnSpc>
              <a:spcBef>
                <a:spcPts val="52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457200" marR="0" lvl="0" indent="-304800" algn="just" rtl="0">
              <a:lnSpc>
                <a:spcPct val="90000"/>
              </a:lnSpc>
              <a:spcBef>
                <a:spcPts val="52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Speed</a:t>
            </a:r>
            <a:endParaRPr sz="1200" b="0" i="0" u="none" strike="noStrike" cap="none">
              <a:solidFill>
                <a:srgbClr val="000000"/>
              </a:solidFill>
              <a:latin typeface="Arial"/>
              <a:ea typeface="Arial"/>
              <a:cs typeface="Arial"/>
              <a:sym typeface="Arial"/>
            </a:endParaRPr>
          </a:p>
          <a:p>
            <a:pPr marL="914400" marR="0" lvl="1" indent="-304800" algn="just" rtl="0">
              <a:lnSpc>
                <a:spcPct val="9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Low-speed(1.5 Mb/s)</a:t>
            </a:r>
            <a:endParaRPr sz="1200" b="0" i="0" u="none" strike="noStrike" cap="none">
              <a:solidFill>
                <a:srgbClr val="000000"/>
              </a:solidFill>
              <a:latin typeface="Arial"/>
              <a:ea typeface="Arial"/>
              <a:cs typeface="Arial"/>
              <a:sym typeface="Arial"/>
            </a:endParaRPr>
          </a:p>
          <a:p>
            <a:pPr marL="914400" marR="0" lvl="1" indent="-304800" algn="just" rtl="0">
              <a:lnSpc>
                <a:spcPct val="9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Full-speed(12 Mb/s)</a:t>
            </a:r>
            <a:endParaRPr sz="1200" b="0" i="0" u="none" strike="noStrike" cap="none">
              <a:solidFill>
                <a:srgbClr val="000000"/>
              </a:solidFill>
              <a:latin typeface="Arial"/>
              <a:ea typeface="Arial"/>
              <a:cs typeface="Arial"/>
              <a:sym typeface="Arial"/>
            </a:endParaRPr>
          </a:p>
          <a:p>
            <a:pPr marL="914400" marR="0" lvl="1" indent="-304800" algn="just" rtl="0">
              <a:lnSpc>
                <a:spcPct val="9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High-speed(480 Mb/s)</a:t>
            </a:r>
            <a:endParaRPr sz="1200" b="0" i="0" u="none" strike="noStrike" cap="none">
              <a:solidFill>
                <a:srgbClr val="000000"/>
              </a:solidFill>
              <a:latin typeface="Arial"/>
              <a:ea typeface="Arial"/>
              <a:cs typeface="Arial"/>
              <a:sym typeface="Arial"/>
            </a:endParaRPr>
          </a:p>
          <a:p>
            <a:pPr marL="457200" marR="0" lvl="0" indent="-304800" algn="just" rtl="0">
              <a:lnSpc>
                <a:spcPct val="9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Port Limitation</a:t>
            </a:r>
            <a:endParaRPr sz="1200" b="0" i="0" u="none" strike="noStrike" cap="none">
              <a:solidFill>
                <a:srgbClr val="000000"/>
              </a:solidFill>
              <a:latin typeface="Arial"/>
              <a:ea typeface="Arial"/>
              <a:cs typeface="Arial"/>
              <a:sym typeface="Arial"/>
            </a:endParaRPr>
          </a:p>
          <a:p>
            <a:pPr marL="457200" marR="0" lvl="0" indent="-304800" algn="just" rtl="0">
              <a:lnSpc>
                <a:spcPct val="9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Device Characteristics</a:t>
            </a:r>
            <a:endParaRPr sz="1200" b="0" i="0" u="none" strike="noStrike" cap="none">
              <a:solidFill>
                <a:srgbClr val="000000"/>
              </a:solidFill>
              <a:latin typeface="Arial"/>
              <a:ea typeface="Arial"/>
              <a:cs typeface="Arial"/>
              <a:sym typeface="Arial"/>
            </a:endParaRPr>
          </a:p>
          <a:p>
            <a:pPr marL="457200" marR="0" lvl="0" indent="-304800" algn="just" rtl="0">
              <a:lnSpc>
                <a:spcPct val="9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Plug-and-play</a:t>
            </a:r>
            <a:endParaRPr sz="1200" b="0" i="0" u="none" strike="noStrike" cap="none">
              <a:solidFill>
                <a:srgbClr val="000000"/>
              </a:solidFill>
              <a:latin typeface="Arial"/>
              <a:ea typeface="Arial"/>
              <a:cs typeface="Arial"/>
              <a:sym typeface="Arial"/>
            </a:endParaRPr>
          </a:p>
          <a:p>
            <a:pPr marL="0" marR="0" lvl="0" indent="0" algn="just" rtl="0">
              <a:lnSpc>
                <a:spcPct val="90000"/>
              </a:lnSpc>
              <a:spcBef>
                <a:spcPts val="52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584" name="Google Shape;584;p24"/>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7.3</a:t>
            </a:r>
            <a:endParaRPr sz="6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0">
          <a:extLst>
            <a:ext uri="{FF2B5EF4-FFF2-40B4-BE49-F238E27FC236}">
              <a16:creationId xmlns:a16="http://schemas.microsoft.com/office/drawing/2014/main" id="{10276664-627D-6B37-5D28-21601F98B6A7}"/>
            </a:ext>
          </a:extLst>
        </p:cNvPr>
        <p:cNvGrpSpPr/>
        <p:nvPr/>
      </p:nvGrpSpPr>
      <p:grpSpPr>
        <a:xfrm>
          <a:off x="0" y="0"/>
          <a:ext cx="0" cy="0"/>
          <a:chOff x="0" y="0"/>
          <a:chExt cx="0" cy="0"/>
        </a:xfrm>
      </p:grpSpPr>
      <p:sp>
        <p:nvSpPr>
          <p:cNvPr id="581" name="Google Shape;581;p24">
            <a:extLst>
              <a:ext uri="{FF2B5EF4-FFF2-40B4-BE49-F238E27FC236}">
                <a16:creationId xmlns:a16="http://schemas.microsoft.com/office/drawing/2014/main" id="{0A1FC547-A84A-E6D2-3F4B-DDAAAE3DFA14}"/>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2" name="Google Shape;582;p24">
            <a:extLst>
              <a:ext uri="{FF2B5EF4-FFF2-40B4-BE49-F238E27FC236}">
                <a16:creationId xmlns:a16="http://schemas.microsoft.com/office/drawing/2014/main" id="{1CABA7DD-D15E-D6B3-D736-9CD779B59D0C}"/>
              </a:ext>
            </a:extLst>
          </p:cNvPr>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USB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583" name="Google Shape;583;p24">
            <a:extLst>
              <a:ext uri="{FF2B5EF4-FFF2-40B4-BE49-F238E27FC236}">
                <a16:creationId xmlns:a16="http://schemas.microsoft.com/office/drawing/2014/main" id="{7DF53179-E308-E4E6-D473-EDA64B43F52A}"/>
              </a:ext>
            </a:extLst>
          </p:cNvPr>
          <p:cNvSpPr txBox="1"/>
          <p:nvPr/>
        </p:nvSpPr>
        <p:spPr>
          <a:xfrm>
            <a:off x="67675" y="659975"/>
            <a:ext cx="5047800" cy="24033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520"/>
              </a:spcBef>
              <a:spcAft>
                <a:spcPts val="0"/>
              </a:spcAft>
              <a:buClr>
                <a:srgbClr val="000000"/>
              </a:buClr>
              <a:buSzPts val="1200"/>
              <a:buFont typeface="Arial"/>
              <a:buNone/>
            </a:pPr>
            <a:endParaRPr sz="12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DBBCF15B-EA78-F3D6-54B5-C2C76D876CB3}"/>
              </a:ext>
            </a:extLst>
          </p:cNvPr>
          <p:cNvPicPr>
            <a:picLocks noChangeAspect="1"/>
          </p:cNvPicPr>
          <p:nvPr/>
        </p:nvPicPr>
        <p:blipFill>
          <a:blip r:embed="rId3"/>
          <a:stretch>
            <a:fillRect/>
          </a:stretch>
        </p:blipFill>
        <p:spPr>
          <a:xfrm>
            <a:off x="1321420" y="701953"/>
            <a:ext cx="2572908" cy="2398494"/>
          </a:xfrm>
          <a:prstGeom prst="rect">
            <a:avLst/>
          </a:prstGeom>
        </p:spPr>
      </p:pic>
      <p:sp>
        <p:nvSpPr>
          <p:cNvPr id="4" name="Rectangle 1">
            <a:extLst>
              <a:ext uri="{FF2B5EF4-FFF2-40B4-BE49-F238E27FC236}">
                <a16:creationId xmlns:a16="http://schemas.microsoft.com/office/drawing/2014/main" id="{0B74AF43-1291-5C46-A033-227610EB8558}"/>
              </a:ext>
            </a:extLst>
          </p:cNvPr>
          <p:cNvSpPr>
            <a:spLocks noChangeArrowheads="1"/>
          </p:cNvSpPr>
          <p:nvPr/>
        </p:nvSpPr>
        <p:spPr bwMode="auto">
          <a:xfrm>
            <a:off x="3766323" y="816730"/>
            <a:ext cx="1973319" cy="219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USB = </a:t>
            </a:r>
            <a:r>
              <a:rPr kumimoji="0" lang="en-US" altLang="en-US" sz="1050" b="1" i="0" u="none" strike="noStrike" cap="none" normalizeH="0" baseline="0" dirty="0">
                <a:ln>
                  <a:noFill/>
                </a:ln>
                <a:solidFill>
                  <a:schemeClr val="tx1"/>
                </a:solidFill>
                <a:effectLst/>
                <a:latin typeface="Arial" panose="020B0604020202020204" pitchFamily="34" charset="0"/>
              </a:rPr>
              <a:t>Universal Serial Bus</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Developed to simplify connection between computers and peripherals.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Supports </a:t>
            </a:r>
            <a:r>
              <a:rPr kumimoji="0" lang="en-US" altLang="en-US" sz="1050" b="1" i="0" u="none" strike="noStrike" cap="none" normalizeH="0" baseline="0" dirty="0">
                <a:ln>
                  <a:noFill/>
                </a:ln>
                <a:solidFill>
                  <a:schemeClr val="tx1"/>
                </a:solidFill>
                <a:effectLst/>
                <a:latin typeface="Arial" panose="020B0604020202020204" pitchFamily="34" charset="0"/>
              </a:rPr>
              <a:t>hot-plugging</a:t>
            </a:r>
            <a:r>
              <a:rPr kumimoji="0" lang="en-US" altLang="en-US" sz="1050" b="0" i="0" u="none" strike="noStrike" cap="none" normalizeH="0" baseline="0" dirty="0">
                <a:ln>
                  <a:noFill/>
                </a:ln>
                <a:solidFill>
                  <a:schemeClr val="tx1"/>
                </a:solidFill>
                <a:effectLst/>
                <a:latin typeface="Arial" panose="020B0604020202020204" pitchFamily="34" charset="0"/>
              </a:rPr>
              <a:t> and </a:t>
            </a:r>
            <a:r>
              <a:rPr kumimoji="0" lang="en-US" altLang="en-US" sz="1050" b="1" i="0" u="none" strike="noStrike" cap="none" normalizeH="0" baseline="0" dirty="0">
                <a:ln>
                  <a:noFill/>
                </a:ln>
                <a:solidFill>
                  <a:schemeClr val="tx1"/>
                </a:solidFill>
                <a:effectLst/>
                <a:latin typeface="Arial" panose="020B0604020202020204" pitchFamily="34" charset="0"/>
              </a:rPr>
              <a:t>automatic device configuration</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Uses </a:t>
            </a:r>
            <a:r>
              <a:rPr kumimoji="0" lang="en-US" altLang="en-US" sz="1050" b="1" i="0" u="none" strike="noStrike" cap="none" normalizeH="0" baseline="0" dirty="0">
                <a:ln>
                  <a:noFill/>
                </a:ln>
                <a:solidFill>
                  <a:schemeClr val="tx1"/>
                </a:solidFill>
                <a:effectLst/>
                <a:latin typeface="Arial" panose="020B0604020202020204" pitchFamily="34" charset="0"/>
              </a:rPr>
              <a:t>tiered star topology</a:t>
            </a:r>
            <a:r>
              <a:rPr kumimoji="0" lang="en-US" altLang="en-US" sz="1050" b="0" i="0" u="none" strike="noStrike" cap="none" normalizeH="0" baseline="0" dirty="0">
                <a:ln>
                  <a:noFill/>
                </a:ln>
                <a:solidFill>
                  <a:schemeClr val="tx1"/>
                </a:solidFill>
                <a:effectLst/>
                <a:latin typeface="Arial" panose="020B0604020202020204" pitchFamily="34" charset="0"/>
              </a:rPr>
              <a:t> – a host connected to multiple devices via hubs.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Allows </a:t>
            </a:r>
            <a:r>
              <a:rPr kumimoji="0" lang="en-US" altLang="en-US" sz="1050" b="1" i="0" u="none" strike="noStrike" cap="none" normalizeH="0" baseline="0" dirty="0">
                <a:ln>
                  <a:noFill/>
                </a:ln>
                <a:solidFill>
                  <a:schemeClr val="tx1"/>
                </a:solidFill>
                <a:effectLst/>
                <a:latin typeface="Arial" panose="020B0604020202020204" pitchFamily="34" charset="0"/>
              </a:rPr>
              <a:t>up to 127 devices</a:t>
            </a:r>
            <a:r>
              <a:rPr kumimoji="0" lang="en-US" altLang="en-US" sz="1050" b="0" i="0" u="none" strike="noStrike" cap="none" normalizeH="0" baseline="0" dirty="0">
                <a:ln>
                  <a:noFill/>
                </a:ln>
                <a:solidFill>
                  <a:schemeClr val="tx1"/>
                </a:solidFill>
                <a:effectLst/>
                <a:latin typeface="Arial" panose="020B0604020202020204" pitchFamily="34" charset="0"/>
              </a:rPr>
              <a:t> on a single bus.</a:t>
            </a:r>
          </a:p>
        </p:txBody>
      </p:sp>
      <p:sp>
        <p:nvSpPr>
          <p:cNvPr id="5" name="Rectangle 2">
            <a:extLst>
              <a:ext uri="{FF2B5EF4-FFF2-40B4-BE49-F238E27FC236}">
                <a16:creationId xmlns:a16="http://schemas.microsoft.com/office/drawing/2014/main" id="{546E270A-6A25-B620-C4BD-58EEBE2FCD8A}"/>
              </a:ext>
            </a:extLst>
          </p:cNvPr>
          <p:cNvSpPr>
            <a:spLocks noChangeArrowheads="1"/>
          </p:cNvSpPr>
          <p:nvPr/>
        </p:nvSpPr>
        <p:spPr bwMode="auto">
          <a:xfrm>
            <a:off x="-2" y="748400"/>
            <a:ext cx="212988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Main Components:</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Host Controller:</a:t>
            </a:r>
            <a:r>
              <a:rPr kumimoji="0" lang="en-US" altLang="en-US" sz="1050" b="0" i="0" u="none" strike="noStrike" cap="none" normalizeH="0" baseline="0" dirty="0">
                <a:ln>
                  <a:noFill/>
                </a:ln>
                <a:solidFill>
                  <a:schemeClr val="tx1"/>
                </a:solidFill>
                <a:effectLst/>
                <a:latin typeface="Arial" panose="020B0604020202020204" pitchFamily="34" charset="0"/>
              </a:rPr>
              <a:t> Manages all communication and bus access.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Hub:</a:t>
            </a:r>
            <a:r>
              <a:rPr kumimoji="0" lang="en-US" altLang="en-US" sz="1050" b="0" i="0" u="none" strike="noStrike" cap="none" normalizeH="0" baseline="0" dirty="0">
                <a:ln>
                  <a:noFill/>
                </a:ln>
                <a:solidFill>
                  <a:schemeClr val="tx1"/>
                </a:solidFill>
                <a:effectLst/>
                <a:latin typeface="Arial" panose="020B0604020202020204" pitchFamily="34" charset="0"/>
              </a:rPr>
              <a:t> Expands a single port into multiple downstream ports.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Function (Device):</a:t>
            </a:r>
            <a:r>
              <a:rPr kumimoji="0" lang="en-US" altLang="en-US" sz="1050" b="0" i="0" u="none" strike="noStrike" cap="none" normalizeH="0" baseline="0" dirty="0">
                <a:ln>
                  <a:noFill/>
                </a:ln>
                <a:solidFill>
                  <a:schemeClr val="tx1"/>
                </a:solidFill>
                <a:effectLst/>
                <a:latin typeface="Arial" panose="020B0604020202020204" pitchFamily="34" charset="0"/>
              </a:rPr>
              <a:t> Endpoint device like keyboard, printer, camera, etc.</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Communication always </a:t>
            </a:r>
            <a:r>
              <a:rPr kumimoji="0" lang="en-US" altLang="en-US" sz="1050" b="1" i="0" u="none" strike="noStrike" cap="none" normalizeH="0" baseline="0" dirty="0">
                <a:ln>
                  <a:noFill/>
                </a:ln>
                <a:solidFill>
                  <a:schemeClr val="tx1"/>
                </a:solidFill>
                <a:effectLst/>
                <a:latin typeface="Arial" panose="020B0604020202020204" pitchFamily="34" charset="0"/>
              </a:rPr>
              <a:t>initiated by the host</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Devices cannot directly communicate with each other.</a:t>
            </a:r>
          </a:p>
        </p:txBody>
      </p:sp>
    </p:spTree>
    <p:extLst>
      <p:ext uri="{BB962C8B-B14F-4D97-AF65-F5344CB8AC3E}">
        <p14:creationId xmlns:p14="http://schemas.microsoft.com/office/powerpoint/2010/main" val="3530139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2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6" name="Google Shape;646;p26"/>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USB </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47" name="Google Shape;647;p26"/>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pPr marL="274320" marR="0" lvl="0" indent="-274320" algn="l" rtl="0">
              <a:lnSpc>
                <a:spcPct val="100000"/>
              </a:lnSpc>
              <a:spcBef>
                <a:spcPts val="0"/>
              </a:spcBef>
              <a:spcAft>
                <a:spcPts val="0"/>
              </a:spcAft>
              <a:buClr>
                <a:schemeClr val="accent3"/>
              </a:buClr>
              <a:buSzPts val="998"/>
              <a:buFont typeface="Noto Sans Symbols"/>
              <a:buChar char="⚫"/>
            </a:pPr>
            <a:r>
              <a:rPr lang="en-US" sz="1050" b="0" i="0" u="none" strike="noStrike" cap="none">
                <a:solidFill>
                  <a:schemeClr val="dk1"/>
                </a:solidFill>
                <a:latin typeface="Calibri"/>
                <a:ea typeface="Calibri"/>
                <a:cs typeface="Calibri"/>
                <a:sym typeface="Calibri"/>
              </a:rPr>
              <a:t>To accommodate a large number of devices that can be added or removed at any time, the </a:t>
            </a:r>
            <a:r>
              <a:rPr lang="en-US" sz="1050" b="1" i="0" u="none" strike="noStrike" cap="none">
                <a:solidFill>
                  <a:schemeClr val="dk1"/>
                </a:solidFill>
                <a:latin typeface="Calibri"/>
                <a:ea typeface="Calibri"/>
                <a:cs typeface="Calibri"/>
                <a:sym typeface="Calibri"/>
              </a:rPr>
              <a:t>USB has the tree structure</a:t>
            </a:r>
            <a:r>
              <a:rPr lang="en-US" sz="1050" b="0" i="0" u="none" strike="noStrike" cap="none">
                <a:solidFill>
                  <a:schemeClr val="dk1"/>
                </a:solidFill>
                <a:latin typeface="Calibri"/>
                <a:ea typeface="Calibri"/>
                <a:cs typeface="Calibri"/>
                <a:sym typeface="Calibri"/>
              </a:rPr>
              <a:t> as shown in the figure.</a:t>
            </a:r>
            <a:endParaRPr sz="1400" b="0" i="0" u="none" strike="noStrike" cap="none">
              <a:solidFill>
                <a:srgbClr val="000000"/>
              </a:solidFill>
              <a:latin typeface="Arial"/>
              <a:ea typeface="Arial"/>
              <a:cs typeface="Arial"/>
              <a:sym typeface="Arial"/>
            </a:endParaRPr>
          </a:p>
          <a:p>
            <a:pPr marL="274320" marR="0" lvl="0" indent="-274320" algn="l" rtl="0">
              <a:lnSpc>
                <a:spcPct val="100000"/>
              </a:lnSpc>
              <a:spcBef>
                <a:spcPts val="403"/>
              </a:spcBef>
              <a:spcAft>
                <a:spcPts val="0"/>
              </a:spcAft>
              <a:buClr>
                <a:schemeClr val="accent3"/>
              </a:buClr>
              <a:buSzPts val="998"/>
              <a:buFont typeface="Noto Sans Symbols"/>
              <a:buChar char="⚫"/>
            </a:pPr>
            <a:r>
              <a:rPr lang="en-US" sz="1050" b="1" i="0" u="none" strike="noStrike" cap="none">
                <a:solidFill>
                  <a:schemeClr val="dk1"/>
                </a:solidFill>
                <a:latin typeface="Calibri"/>
                <a:ea typeface="Calibri"/>
                <a:cs typeface="Calibri"/>
                <a:sym typeface="Calibri"/>
              </a:rPr>
              <a:t>Each node of the tree has a device called a hub</a:t>
            </a:r>
            <a:r>
              <a:rPr lang="en-US" sz="1050" b="0" i="0" u="none" strike="noStrike" cap="none">
                <a:solidFill>
                  <a:schemeClr val="dk1"/>
                </a:solidFill>
                <a:latin typeface="Calibri"/>
                <a:ea typeface="Calibri"/>
                <a:cs typeface="Calibri"/>
                <a:sym typeface="Calibri"/>
              </a:rPr>
              <a:t>, which acts as an intermediate control point between the host and the I/O devices. At the root of the tree, a root hub connects the entire tree to the host computer. </a:t>
            </a:r>
            <a:r>
              <a:rPr lang="en-US" sz="1050" b="1" i="0" u="none" strike="noStrike" cap="none">
                <a:solidFill>
                  <a:schemeClr val="dk1"/>
                </a:solidFill>
                <a:latin typeface="Calibri"/>
                <a:ea typeface="Calibri"/>
                <a:cs typeface="Calibri"/>
                <a:sym typeface="Calibri"/>
              </a:rPr>
              <a:t>The leaves of the tree </a:t>
            </a:r>
            <a:r>
              <a:rPr lang="en-US" sz="1050" b="0" i="0" u="none" strike="noStrike" cap="none">
                <a:solidFill>
                  <a:schemeClr val="dk1"/>
                </a:solidFill>
                <a:latin typeface="Calibri"/>
                <a:ea typeface="Calibri"/>
                <a:cs typeface="Calibri"/>
                <a:sym typeface="Calibri"/>
              </a:rPr>
              <a:t>are the </a:t>
            </a:r>
            <a:r>
              <a:rPr lang="en-US" sz="1050" b="1" i="0" u="none" strike="noStrike" cap="none">
                <a:solidFill>
                  <a:schemeClr val="dk1"/>
                </a:solidFill>
                <a:latin typeface="Calibri"/>
                <a:ea typeface="Calibri"/>
                <a:cs typeface="Calibri"/>
                <a:sym typeface="Calibri"/>
              </a:rPr>
              <a:t>I/O devices</a:t>
            </a:r>
            <a:r>
              <a:rPr lang="en-US" sz="1050" b="0" i="0" u="none" strike="noStrike" cap="none">
                <a:solidFill>
                  <a:schemeClr val="dk1"/>
                </a:solidFill>
                <a:latin typeface="Calibri"/>
                <a:ea typeface="Calibri"/>
                <a:cs typeface="Calibri"/>
                <a:sym typeface="Calibri"/>
              </a:rPr>
              <a:t> being served (for example, keyboard, Internet connection, speaker, or digital TV) </a:t>
            </a:r>
            <a:endParaRPr sz="1400" b="0" i="0" u="none" strike="noStrike" cap="none">
              <a:solidFill>
                <a:srgbClr val="000000"/>
              </a:solidFill>
              <a:latin typeface="Arial"/>
              <a:ea typeface="Arial"/>
              <a:cs typeface="Arial"/>
              <a:sym typeface="Arial"/>
            </a:endParaRPr>
          </a:p>
          <a:p>
            <a:pPr marL="274320" marR="0" lvl="0" indent="-274320" algn="l" rtl="0">
              <a:lnSpc>
                <a:spcPct val="100000"/>
              </a:lnSpc>
              <a:spcBef>
                <a:spcPts val="403"/>
              </a:spcBef>
              <a:spcAft>
                <a:spcPts val="0"/>
              </a:spcAft>
              <a:buClr>
                <a:schemeClr val="accent3"/>
              </a:buClr>
              <a:buSzPts val="998"/>
              <a:buFont typeface="Noto Sans Symbols"/>
              <a:buChar char="⚫"/>
            </a:pPr>
            <a:r>
              <a:rPr lang="en-US" sz="1050" b="0" i="0" u="none" strike="noStrike" cap="none">
                <a:solidFill>
                  <a:schemeClr val="dk1"/>
                </a:solidFill>
                <a:latin typeface="Calibri"/>
                <a:ea typeface="Calibri"/>
                <a:cs typeface="Calibri"/>
                <a:sym typeface="Calibri"/>
              </a:rPr>
              <a:t>In normal operation, </a:t>
            </a:r>
            <a:r>
              <a:rPr lang="en-US" sz="1050" b="1" i="0" u="none" strike="noStrike" cap="none">
                <a:solidFill>
                  <a:schemeClr val="dk1"/>
                </a:solidFill>
                <a:latin typeface="Calibri"/>
                <a:ea typeface="Calibri"/>
                <a:cs typeface="Calibri"/>
                <a:sym typeface="Calibri"/>
              </a:rPr>
              <a:t>a hub copies a message that it receives from its upstream connection to all its downstream ports</a:t>
            </a:r>
            <a:r>
              <a:rPr lang="en-US" sz="1050" b="0" i="0" u="none" strike="noStrike" cap="none">
                <a:solidFill>
                  <a:schemeClr val="dk1"/>
                </a:solidFill>
                <a:latin typeface="Calibri"/>
                <a:ea typeface="Calibri"/>
                <a:cs typeface="Calibri"/>
                <a:sym typeface="Calibri"/>
              </a:rPr>
              <a:t>. As a result, a message sent by the </a:t>
            </a:r>
            <a:r>
              <a:rPr lang="en-US" sz="1050" b="1" i="0" u="none" strike="noStrike" cap="none">
                <a:solidFill>
                  <a:schemeClr val="dk1"/>
                </a:solidFill>
                <a:latin typeface="Calibri"/>
                <a:ea typeface="Calibri"/>
                <a:cs typeface="Calibri"/>
                <a:sym typeface="Calibri"/>
              </a:rPr>
              <a:t>host computer </a:t>
            </a:r>
            <a:r>
              <a:rPr lang="en-US" sz="1050" b="0" i="0" u="none" strike="noStrike" cap="none">
                <a:solidFill>
                  <a:schemeClr val="dk1"/>
                </a:solidFill>
                <a:latin typeface="Calibri"/>
                <a:ea typeface="Calibri"/>
                <a:cs typeface="Calibri"/>
                <a:sym typeface="Calibri"/>
              </a:rPr>
              <a:t>is broadcast to all </a:t>
            </a:r>
            <a:r>
              <a:rPr lang="en-US" sz="1050" b="1" i="0" u="none" strike="noStrike" cap="none">
                <a:solidFill>
                  <a:schemeClr val="dk1"/>
                </a:solidFill>
                <a:latin typeface="Calibri"/>
                <a:ea typeface="Calibri"/>
                <a:cs typeface="Calibri"/>
                <a:sym typeface="Calibri"/>
              </a:rPr>
              <a:t>I/O devices</a:t>
            </a:r>
            <a:r>
              <a:rPr lang="en-US" sz="1050" b="0" i="0" u="none" strike="noStrike" cap="none">
                <a:solidFill>
                  <a:schemeClr val="dk1"/>
                </a:solidFill>
                <a:latin typeface="Calibri"/>
                <a:ea typeface="Calibri"/>
                <a:cs typeface="Calibri"/>
                <a:sym typeface="Calibri"/>
              </a:rPr>
              <a:t>, but only the addressed device will respond to that message. </a:t>
            </a:r>
            <a:r>
              <a:rPr lang="en-US" sz="1050" b="1" i="0" u="none" strike="noStrike" cap="none">
                <a:solidFill>
                  <a:schemeClr val="dk1"/>
                </a:solidFill>
                <a:latin typeface="Calibri"/>
                <a:ea typeface="Calibri"/>
                <a:cs typeface="Calibri"/>
                <a:sym typeface="Calibri"/>
              </a:rPr>
              <a:t>However, a message from an I/O device is sent only upstream towards the root of the tree and is not seen by other devices</a:t>
            </a:r>
            <a:r>
              <a:rPr lang="en-US" sz="1050" b="0" i="0" u="none" strike="noStrike" cap="none">
                <a:solidFill>
                  <a:schemeClr val="dk1"/>
                </a:solidFill>
                <a:latin typeface="Calibri"/>
                <a:ea typeface="Calibri"/>
                <a:cs typeface="Calibri"/>
                <a:sym typeface="Calibri"/>
              </a:rPr>
              <a:t>. </a:t>
            </a:r>
            <a:r>
              <a:rPr lang="en-US" sz="1050" b="1" i="0" u="none" strike="noStrike" cap="none">
                <a:solidFill>
                  <a:schemeClr val="dk1"/>
                </a:solidFill>
                <a:latin typeface="Calibri"/>
                <a:ea typeface="Calibri"/>
                <a:cs typeface="Calibri"/>
                <a:sym typeface="Calibri"/>
              </a:rPr>
              <a:t>Hence, the USB enables the host to communicate with the I/O devices, but it does not enable these devices to communicate with each other.</a:t>
            </a:r>
            <a:endParaRPr sz="1400" b="1" i="0" u="none" strike="noStrike" cap="none">
              <a:solidFill>
                <a:srgbClr val="000000"/>
              </a:solidFill>
              <a:latin typeface="Arial"/>
              <a:ea typeface="Arial"/>
              <a:cs typeface="Arial"/>
              <a:sym typeface="Arial"/>
            </a:endParaRPr>
          </a:p>
          <a:p>
            <a:pPr marL="274320" marR="0" lvl="0" indent="-274320" algn="l" rtl="0">
              <a:lnSpc>
                <a:spcPct val="100000"/>
              </a:lnSpc>
              <a:spcBef>
                <a:spcPts val="403"/>
              </a:spcBef>
              <a:spcAft>
                <a:spcPts val="0"/>
              </a:spcAft>
              <a:buClr>
                <a:schemeClr val="accent3"/>
              </a:buClr>
              <a:buSzPts val="998"/>
              <a:buFont typeface="Noto Sans Symbols"/>
              <a:buNone/>
            </a:pPr>
            <a:endParaRPr sz="1050" b="0" i="0" u="none" strike="noStrike" cap="none">
              <a:solidFill>
                <a:schemeClr val="dk1"/>
              </a:solidFill>
              <a:latin typeface="Calibri"/>
              <a:ea typeface="Calibri"/>
              <a:cs typeface="Calibri"/>
              <a:sym typeface="Calibri"/>
            </a:endParaRPr>
          </a:p>
        </p:txBody>
      </p:sp>
      <p:sp>
        <p:nvSpPr>
          <p:cNvPr id="648" name="Google Shape;648;p26"/>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7.3</a:t>
            </a:r>
            <a:endParaRPr sz="6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2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4" name="Google Shape;654;p28"/>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Standard Input and Output</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USB Addressing</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655" name="Google Shape;655;p28"/>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pPr marL="457200" marR="0" lvl="0" indent="-304800" algn="l" rtl="0">
              <a:lnSpc>
                <a:spcPct val="100000"/>
              </a:lnSpc>
              <a:spcBef>
                <a:spcPts val="364"/>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When a USB is connected to a host computer, its root hub is attached to the processor bus, where it appears as a single device. The host software communicates with individual devices attached to the USB by sending packets of information, which the root hub forwards to the appropriate device in the USB tree.</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Each device on the USB, whether it is a hub or an I/O device, is assigned a 7-bit address. This address is local to the USB tree and is not related in any way to the addresses used on the processor bus. </a:t>
            </a:r>
            <a:endParaRPr sz="1200" b="1" i="0" u="none" strike="noStrike" cap="none">
              <a:solidFill>
                <a:schemeClr val="dk1"/>
              </a:solidFill>
              <a:latin typeface="Calibri"/>
              <a:ea typeface="Calibri"/>
              <a:cs typeface="Calibri"/>
              <a:sym typeface="Calibri"/>
            </a:endParaRPr>
          </a:p>
          <a:p>
            <a:pPr marL="0" marR="0" lvl="0" indent="0" algn="l" rtl="0">
              <a:lnSpc>
                <a:spcPct val="100000"/>
              </a:lnSpc>
              <a:spcBef>
                <a:spcPts val="364"/>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656" name="Google Shape;656;p28"/>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7.3</a:t>
            </a:r>
            <a:endParaRPr sz="6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2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2" name="Google Shape;662;p29"/>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lvl="0">
              <a:buSzPts val="1800"/>
            </a:pPr>
            <a:r>
              <a:rPr lang="en-US" sz="1800" b="1" i="0" u="none" strike="noStrike" cap="none" dirty="0">
                <a:solidFill>
                  <a:srgbClr val="2E5497"/>
                </a:solidFill>
                <a:latin typeface="Calibri"/>
                <a:ea typeface="Calibri"/>
                <a:cs typeface="Calibri"/>
                <a:sym typeface="Calibri"/>
              </a:rPr>
              <a:t>Standard Input and Output</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USB </a:t>
            </a:r>
            <a:r>
              <a:rPr lang="en-US" sz="1800" b="1" dirty="0">
                <a:solidFill>
                  <a:srgbClr val="C55911"/>
                </a:solidFill>
                <a:latin typeface="Calibri"/>
                <a:ea typeface="Calibri"/>
                <a:cs typeface="Calibri"/>
                <a:sym typeface="Calibri"/>
              </a:rPr>
              <a:t>Addressing</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663" name="Google Shape;663;p29"/>
          <p:cNvSpPr txBox="1"/>
          <p:nvPr/>
        </p:nvSpPr>
        <p:spPr>
          <a:xfrm>
            <a:off x="-75225" y="668000"/>
            <a:ext cx="5607000" cy="2255400"/>
          </a:xfrm>
          <a:prstGeom prst="rect">
            <a:avLst/>
          </a:prstGeom>
          <a:noFill/>
          <a:ln>
            <a:noFill/>
          </a:ln>
        </p:spPr>
        <p:txBody>
          <a:bodyPr spcFirstLastPara="1" wrap="square" lIns="91425" tIns="45700" rIns="91425" bIns="45700" anchor="t" anchorCtr="0">
            <a:noAutofit/>
          </a:bodyPr>
          <a:lstStyle/>
          <a:p>
            <a:pPr marL="457200" marR="0" lvl="0" indent="-298450" algn="just" rtl="0">
              <a:lnSpc>
                <a:spcPct val="100000"/>
              </a:lnSpc>
              <a:spcBef>
                <a:spcPts val="364"/>
              </a:spcBef>
              <a:spcAft>
                <a:spcPts val="0"/>
              </a:spcAft>
              <a:buClr>
                <a:srgbClr val="000000"/>
              </a:buClr>
              <a:buSzPts val="1100"/>
              <a:buFont typeface="Arial"/>
              <a:buChar char="●"/>
            </a:pPr>
            <a:r>
              <a:rPr lang="en-US" sz="1100" b="0" i="0" u="none" strike="noStrike" cap="none">
                <a:solidFill>
                  <a:srgbClr val="000000"/>
                </a:solidFill>
                <a:latin typeface="Arial"/>
                <a:ea typeface="Arial"/>
                <a:cs typeface="Arial"/>
                <a:sym typeface="Arial"/>
              </a:rPr>
              <a:t>A hub may have any number of devices or other hubs connected to it, and </a:t>
            </a:r>
            <a:r>
              <a:rPr lang="en-US" sz="1100" b="1" i="0" u="none" strike="noStrike" cap="none">
                <a:solidFill>
                  <a:srgbClr val="000000"/>
                </a:solidFill>
                <a:latin typeface="Arial"/>
                <a:ea typeface="Arial"/>
                <a:cs typeface="Arial"/>
                <a:sym typeface="Arial"/>
              </a:rPr>
              <a:t>addresses are assigned arbitrarily</a:t>
            </a:r>
            <a:r>
              <a:rPr lang="en-US" sz="1100" b="0" i="0" u="none" strike="noStrike" cap="none">
                <a:solidFill>
                  <a:srgbClr val="000000"/>
                </a:solidFill>
                <a:latin typeface="Arial"/>
                <a:ea typeface="Arial"/>
                <a:cs typeface="Arial"/>
                <a:sym typeface="Arial"/>
              </a:rPr>
              <a:t>. </a:t>
            </a:r>
            <a:r>
              <a:rPr lang="en-US" sz="1100" b="1" i="0" u="none" strike="noStrike" cap="none">
                <a:solidFill>
                  <a:srgbClr val="000000"/>
                </a:solidFill>
                <a:latin typeface="Arial"/>
                <a:ea typeface="Arial"/>
                <a:cs typeface="Arial"/>
                <a:sym typeface="Arial"/>
              </a:rPr>
              <a:t>When a device is first connected to a hub, or when it is powered on, it has the address 0</a:t>
            </a:r>
            <a:r>
              <a:rPr lang="en-US" sz="1100" b="0" i="0" u="none" strike="noStrike" cap="none">
                <a:solidFill>
                  <a:srgbClr val="000000"/>
                </a:solidFill>
                <a:latin typeface="Arial"/>
                <a:ea typeface="Arial"/>
                <a:cs typeface="Arial"/>
                <a:sym typeface="Arial"/>
              </a:rPr>
              <a:t>. The hardware of the hub to which this device is connected is capable of detecting that the device has been connected, and it records this fact as part of its own status information. Periodically, the </a:t>
            </a:r>
            <a:r>
              <a:rPr lang="en-US" sz="1100" b="1" i="0" u="none" strike="noStrike" cap="none">
                <a:solidFill>
                  <a:srgbClr val="000000"/>
                </a:solidFill>
                <a:latin typeface="Arial"/>
                <a:ea typeface="Arial"/>
                <a:cs typeface="Arial"/>
                <a:sym typeface="Arial"/>
              </a:rPr>
              <a:t>host polls each hub to collect status information and learn about new devices that may have been added or disconnected.</a:t>
            </a:r>
            <a:endParaRPr sz="1100" b="1" i="0" u="none" strike="noStrike" cap="none">
              <a:solidFill>
                <a:srgbClr val="000000"/>
              </a:solidFill>
              <a:latin typeface="Arial"/>
              <a:ea typeface="Arial"/>
              <a:cs typeface="Arial"/>
              <a:sym typeface="Arial"/>
            </a:endParaRPr>
          </a:p>
          <a:p>
            <a:pPr marL="457200" marR="0" lvl="0" indent="-298450" algn="just" rtl="0">
              <a:lnSpc>
                <a:spcPct val="100000"/>
              </a:lnSpc>
              <a:spcBef>
                <a:spcPts val="0"/>
              </a:spcBef>
              <a:spcAft>
                <a:spcPts val="0"/>
              </a:spcAft>
              <a:buClr>
                <a:srgbClr val="000000"/>
              </a:buClr>
              <a:buSzPts val="1100"/>
              <a:buFont typeface="Arial"/>
              <a:buChar char="●"/>
            </a:pPr>
            <a:r>
              <a:rPr lang="en-US" sz="1100" b="1" i="0" u="none" strike="noStrike" cap="none">
                <a:solidFill>
                  <a:srgbClr val="000000"/>
                </a:solidFill>
                <a:latin typeface="Arial"/>
                <a:ea typeface="Arial"/>
                <a:cs typeface="Arial"/>
                <a:sym typeface="Arial"/>
              </a:rPr>
              <a:t>When the host is informed that a new device has been connected, it uses a sequence of commands to send a reset signal on the corresponding hub port, read information from the device about its capabilities, send configuration information to the device, and assign the device a unique USB address. </a:t>
            </a:r>
            <a:r>
              <a:rPr lang="en-US" sz="1100" b="0" i="0" u="none" strike="noStrike" cap="none">
                <a:solidFill>
                  <a:srgbClr val="000000"/>
                </a:solidFill>
                <a:latin typeface="Arial"/>
                <a:ea typeface="Arial"/>
                <a:cs typeface="Arial"/>
                <a:sym typeface="Arial"/>
              </a:rPr>
              <a:t>Once this sequence is completed the device begins normal operation and responds only to the new address.</a:t>
            </a:r>
            <a:endParaRPr sz="1100" b="0" i="0" u="none" strike="noStrike" cap="none">
              <a:solidFill>
                <a:srgbClr val="000000"/>
              </a:solidFill>
              <a:latin typeface="Arial"/>
              <a:ea typeface="Arial"/>
              <a:cs typeface="Arial"/>
              <a:sym typeface="Arial"/>
            </a:endParaRPr>
          </a:p>
          <a:p>
            <a:pPr marL="0" marR="0" lvl="0" indent="0" algn="just" rtl="0">
              <a:lnSpc>
                <a:spcPct val="100000"/>
              </a:lnSpc>
              <a:spcBef>
                <a:spcPts val="364"/>
              </a:spcBef>
              <a:spcAft>
                <a:spcPts val="0"/>
              </a:spcAft>
              <a:buClr>
                <a:schemeClr val="dk1"/>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just" rtl="0">
              <a:lnSpc>
                <a:spcPct val="100000"/>
              </a:lnSpc>
              <a:spcBef>
                <a:spcPts val="364"/>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
        <p:nvSpPr>
          <p:cNvPr id="664" name="Google Shape;664;p29"/>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7.3</a:t>
            </a:r>
            <a:endParaRPr sz="6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895edc7e51_0_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0" name="Google Shape;170;g2895edc7e51_0_0"/>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Basic Structure of computers</a:t>
            </a:r>
            <a:br>
              <a:rPr lang="en-US" sz="1800" b="1" i="0" u="none" strike="noStrike" cap="none">
                <a:solidFill>
                  <a:srgbClr val="2E5497"/>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Outline</a:t>
            </a:r>
            <a:endParaRPr sz="1800" b="1" i="0" u="none" strike="noStrike" cap="none">
              <a:solidFill>
                <a:srgbClr val="C55911"/>
              </a:solidFill>
              <a:latin typeface="Calibri"/>
              <a:ea typeface="Calibri"/>
              <a:cs typeface="Calibri"/>
              <a:sym typeface="Calibri"/>
            </a:endParaRPr>
          </a:p>
        </p:txBody>
      </p:sp>
      <p:sp>
        <p:nvSpPr>
          <p:cNvPr id="171" name="Google Shape;171;g2895edc7e51_0_0"/>
          <p:cNvSpPr txBox="1"/>
          <p:nvPr/>
        </p:nvSpPr>
        <p:spPr>
          <a:xfrm>
            <a:off x="431800" y="805525"/>
            <a:ext cx="5334000" cy="962100"/>
          </a:xfrm>
          <a:prstGeom prst="rect">
            <a:avLst/>
          </a:prstGeom>
          <a:noFill/>
          <a:ln>
            <a:noFill/>
          </a:ln>
        </p:spPr>
        <p:txBody>
          <a:bodyPr spcFirstLastPara="1" wrap="square" lIns="0" tIns="0" rIns="0" bIns="0" anchor="t" anchorCtr="0">
            <a:spAutoFit/>
          </a:bodyPr>
          <a:lstStyle/>
          <a:p>
            <a:pPr marL="457200" marR="0" lvl="0" indent="-304800" algn="l" rtl="0">
              <a:lnSpc>
                <a:spcPct val="100000"/>
              </a:lnSpc>
              <a:spcBef>
                <a:spcPts val="300"/>
              </a:spcBef>
              <a:spcAft>
                <a:spcPts val="0"/>
              </a:spcAft>
              <a:buClr>
                <a:srgbClr val="000000"/>
              </a:buClr>
              <a:buSzPts val="1200"/>
              <a:buFont typeface="Calibri"/>
              <a:buChar char="●"/>
            </a:pPr>
            <a:r>
              <a:rPr lang="en-US" sz="1200" b="1" i="0" u="none" strike="noStrike" cap="none">
                <a:solidFill>
                  <a:srgbClr val="000000"/>
                </a:solidFill>
                <a:latin typeface="Calibri"/>
                <a:ea typeface="Calibri"/>
                <a:cs typeface="Calibri"/>
                <a:sym typeface="Calibri"/>
              </a:rPr>
              <a:t>Standard I/O Interfaces</a:t>
            </a:r>
            <a:endParaRPr sz="1200" b="1" i="0" u="none" strike="noStrike" cap="none">
              <a:solidFill>
                <a:srgbClr val="000000"/>
              </a:solidFill>
              <a:latin typeface="Calibri"/>
              <a:ea typeface="Calibri"/>
              <a:cs typeface="Calibri"/>
              <a:sym typeface="Calibri"/>
            </a:endParaRPr>
          </a:p>
          <a:p>
            <a:pPr marL="914400" marR="0" lvl="1" indent="-304800" algn="l" rtl="0">
              <a:lnSpc>
                <a:spcPct val="100000"/>
              </a:lnSpc>
              <a:spcBef>
                <a:spcPts val="0"/>
              </a:spcBef>
              <a:spcAft>
                <a:spcPts val="0"/>
              </a:spcAft>
              <a:buClr>
                <a:srgbClr val="000000"/>
              </a:buClr>
              <a:buSzPts val="1200"/>
              <a:buFont typeface="Calibri"/>
              <a:buChar char="○"/>
            </a:pPr>
            <a:r>
              <a:rPr lang="en-US" sz="1200" b="1" i="0" u="none" strike="noStrike" cap="none">
                <a:solidFill>
                  <a:srgbClr val="000000"/>
                </a:solidFill>
                <a:latin typeface="Calibri"/>
                <a:ea typeface="Calibri"/>
                <a:cs typeface="Calibri"/>
                <a:sym typeface="Calibri"/>
              </a:rPr>
              <a:t>Peripheral Component Interconnect Bus</a:t>
            </a:r>
            <a:endParaRPr sz="1200" b="1" i="0" u="none" strike="noStrike" cap="none">
              <a:solidFill>
                <a:srgbClr val="000000"/>
              </a:solidFill>
              <a:latin typeface="Calibri"/>
              <a:ea typeface="Calibri"/>
              <a:cs typeface="Calibri"/>
              <a:sym typeface="Calibri"/>
            </a:endParaRPr>
          </a:p>
          <a:p>
            <a:pPr marL="914400" marR="0" lvl="1" indent="-304800" algn="l" rtl="0">
              <a:lnSpc>
                <a:spcPct val="100000"/>
              </a:lnSpc>
              <a:spcBef>
                <a:spcPts val="0"/>
              </a:spcBef>
              <a:spcAft>
                <a:spcPts val="0"/>
              </a:spcAft>
              <a:buClr>
                <a:srgbClr val="000000"/>
              </a:buClr>
              <a:buSzPts val="1200"/>
              <a:buFont typeface="Calibri"/>
              <a:buChar char="○"/>
            </a:pPr>
            <a:r>
              <a:rPr lang="en-US" sz="1200" b="1" i="0" u="none" strike="noStrike" cap="none">
                <a:solidFill>
                  <a:srgbClr val="000000"/>
                </a:solidFill>
                <a:latin typeface="Calibri"/>
                <a:ea typeface="Calibri"/>
                <a:cs typeface="Calibri"/>
                <a:sym typeface="Calibri"/>
              </a:rPr>
              <a:t>SCSI Bus</a:t>
            </a:r>
            <a:endParaRPr sz="1200" b="1" i="0" u="none" strike="noStrike" cap="none">
              <a:solidFill>
                <a:srgbClr val="000000"/>
              </a:solidFill>
              <a:latin typeface="Calibri"/>
              <a:ea typeface="Calibri"/>
              <a:cs typeface="Calibri"/>
              <a:sym typeface="Calibri"/>
            </a:endParaRPr>
          </a:p>
          <a:p>
            <a:pPr marL="914400" marR="0" lvl="1" indent="-304800" algn="l" rtl="0">
              <a:lnSpc>
                <a:spcPct val="100000"/>
              </a:lnSpc>
              <a:spcBef>
                <a:spcPts val="0"/>
              </a:spcBef>
              <a:spcAft>
                <a:spcPts val="0"/>
              </a:spcAft>
              <a:buClr>
                <a:srgbClr val="000000"/>
              </a:buClr>
              <a:buSzPts val="1200"/>
              <a:buFont typeface="Calibri"/>
              <a:buChar char="○"/>
            </a:pPr>
            <a:r>
              <a:rPr lang="en-US" sz="1200" b="1" i="0" u="none" strike="noStrike" cap="none">
                <a:solidFill>
                  <a:srgbClr val="000000"/>
                </a:solidFill>
                <a:latin typeface="Calibri"/>
                <a:ea typeface="Calibri"/>
                <a:cs typeface="Calibri"/>
                <a:sym typeface="Calibri"/>
              </a:rPr>
              <a:t>Universal Serial Bus</a:t>
            </a:r>
            <a:endParaRPr sz="1200" b="1" i="0" u="none" strike="noStrike" cap="none">
              <a:solidFill>
                <a:srgbClr val="000000"/>
              </a:solidFill>
              <a:latin typeface="Calibri"/>
              <a:ea typeface="Calibri"/>
              <a:cs typeface="Calibri"/>
              <a:sym typeface="Calibri"/>
            </a:endParaRPr>
          </a:p>
          <a:p>
            <a:pPr marL="0" marR="0" lvl="0" indent="0" algn="l" rtl="0">
              <a:lnSpc>
                <a:spcPct val="100000"/>
              </a:lnSpc>
              <a:spcBef>
                <a:spcPts val="300"/>
              </a:spcBef>
              <a:spcAft>
                <a:spcPts val="300"/>
              </a:spcAft>
              <a:buClr>
                <a:srgbClr val="000000"/>
              </a:buClr>
              <a:buSzPts val="1200"/>
              <a:buFont typeface="Arial"/>
              <a:buNone/>
            </a:pPr>
            <a:endParaRPr sz="1200" b="1" i="0" u="none" strike="noStrike" cap="non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0" name="Google Shape;670;p30"/>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USB Protocols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71" name="Google Shape;671;p30"/>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All information transferred over the USB is organized in </a:t>
            </a:r>
            <a:r>
              <a:rPr lang="en-US" sz="1200" b="1" i="0" u="none" strike="noStrike" cap="none">
                <a:solidFill>
                  <a:srgbClr val="000000"/>
                </a:solidFill>
                <a:latin typeface="Arial"/>
                <a:ea typeface="Arial"/>
                <a:cs typeface="Arial"/>
                <a:sym typeface="Arial"/>
              </a:rPr>
              <a:t>packets</a:t>
            </a:r>
            <a:r>
              <a:rPr lang="en-US" sz="1200" b="0" i="0" u="none" strike="noStrike" cap="none">
                <a:solidFill>
                  <a:srgbClr val="000000"/>
                </a:solidFill>
                <a:latin typeface="Arial"/>
                <a:ea typeface="Arial"/>
                <a:cs typeface="Arial"/>
                <a:sym typeface="Arial"/>
              </a:rPr>
              <a:t>, where a packet consists of one or more bytes of information. There are many types of packets that perform a variety of control functions. </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The information transferred on the USB can be divided into two broad categories</a:t>
            </a:r>
            <a:r>
              <a:rPr lang="en-US" sz="1200" b="1" i="0" u="none" strike="noStrike" cap="none">
                <a:solidFill>
                  <a:srgbClr val="000000"/>
                </a:solidFill>
                <a:latin typeface="Arial"/>
                <a:ea typeface="Arial"/>
                <a:cs typeface="Arial"/>
                <a:sym typeface="Arial"/>
              </a:rPr>
              <a:t>: control and data</a:t>
            </a:r>
            <a:r>
              <a:rPr lang="en-US" sz="1200" b="0" i="0" u="none" strike="noStrike" cap="none">
                <a:solidFill>
                  <a:srgbClr val="000000"/>
                </a:solidFill>
                <a:latin typeface="Arial"/>
                <a:ea typeface="Arial"/>
                <a:cs typeface="Arial"/>
                <a:sym typeface="Arial"/>
              </a:rPr>
              <a:t>.</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 Control packets perform such tasks as addressing a device to initiate data transfer, acknowledging that data have been received correctly, or indicating an error. </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Data packets carry information that is delivered to a device.</a:t>
            </a:r>
            <a:endParaRPr sz="1200" b="0" i="0" u="none" strike="noStrike" cap="none">
              <a:solidFill>
                <a:srgbClr val="000000"/>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672" name="Google Shape;672;p30"/>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7.3</a:t>
            </a:r>
            <a:endParaRPr sz="6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3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8" name="Google Shape;678;p31"/>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USB Protocols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679" name="Google Shape;679;p31"/>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pPr marL="457200" marR="0" lvl="0" indent="-304800" algn="l" rtl="0">
              <a:lnSpc>
                <a:spcPct val="100000"/>
              </a:lnSpc>
              <a:spcBef>
                <a:spcPts val="403"/>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A packet consists of one or more fields containing different kinds of information. </a:t>
            </a:r>
            <a:r>
              <a:rPr lang="en-US" sz="1200" b="1" i="0" u="none" strike="noStrike" cap="none">
                <a:solidFill>
                  <a:srgbClr val="000000"/>
                </a:solidFill>
                <a:latin typeface="Arial"/>
                <a:ea typeface="Arial"/>
                <a:cs typeface="Arial"/>
                <a:sym typeface="Arial"/>
              </a:rPr>
              <a:t>The first field of any packet is called the packet identifier, PID, which identifies the type of that packet.</a:t>
            </a:r>
            <a:endParaRPr sz="1200" b="1"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1" i="0" u="none" strike="noStrike" cap="none">
                <a:solidFill>
                  <a:srgbClr val="000000"/>
                </a:solidFill>
                <a:latin typeface="Arial"/>
                <a:ea typeface="Arial"/>
                <a:cs typeface="Arial"/>
                <a:sym typeface="Arial"/>
              </a:rPr>
              <a:t>They are transmitted twice</a:t>
            </a:r>
            <a:r>
              <a:rPr lang="en-US" sz="1200" b="0" i="0" u="none" strike="noStrike" cap="none">
                <a:solidFill>
                  <a:srgbClr val="000000"/>
                </a:solidFill>
                <a:latin typeface="Arial"/>
                <a:ea typeface="Arial"/>
                <a:cs typeface="Arial"/>
                <a:sym typeface="Arial"/>
              </a:rPr>
              <a:t>. </a:t>
            </a:r>
            <a:r>
              <a:rPr lang="en-US" sz="1200" b="1" i="0" u="none" strike="noStrike" cap="none">
                <a:solidFill>
                  <a:srgbClr val="000000"/>
                </a:solidFill>
                <a:latin typeface="Arial"/>
                <a:ea typeface="Arial"/>
                <a:cs typeface="Arial"/>
                <a:sym typeface="Arial"/>
              </a:rPr>
              <a:t>The first time they are sent with their true values, and the second time with each bit complemented</a:t>
            </a:r>
            <a:endParaRPr sz="1200" b="1"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The four PID bits identify one of 16 different packet types. Some control packets, such as ACK (Acknowledge), consist only of the PID byte.</a:t>
            </a:r>
            <a:endParaRPr sz="1200" b="0" i="0" u="none" strike="noStrike" cap="none">
              <a:solidFill>
                <a:srgbClr val="000000"/>
              </a:solidFill>
              <a:latin typeface="Arial"/>
              <a:ea typeface="Arial"/>
              <a:cs typeface="Arial"/>
              <a:sym typeface="Arial"/>
            </a:endParaRPr>
          </a:p>
          <a:p>
            <a:pPr marL="914400" marR="0" lvl="0" indent="0" algn="l" rtl="0">
              <a:lnSpc>
                <a:spcPct val="100000"/>
              </a:lnSpc>
              <a:spcBef>
                <a:spcPts val="403"/>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680" name="Google Shape;680;p31"/>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7.3</a:t>
            </a:r>
            <a:endParaRPr sz="6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6" name="Google Shape;686;p32"/>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USB Protocols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pic>
        <p:nvPicPr>
          <p:cNvPr id="687" name="Google Shape;687;p32"/>
          <p:cNvPicPr preferRelativeResize="0"/>
          <p:nvPr/>
        </p:nvPicPr>
        <p:blipFill rotWithShape="1">
          <a:blip r:embed="rId3">
            <a:alphaModFix/>
          </a:blip>
          <a:srcRect/>
          <a:stretch/>
        </p:blipFill>
        <p:spPr>
          <a:xfrm>
            <a:off x="67553" y="664489"/>
            <a:ext cx="3310438" cy="2478011"/>
          </a:xfrm>
          <a:prstGeom prst="rect">
            <a:avLst/>
          </a:prstGeom>
          <a:noFill/>
          <a:ln>
            <a:noFill/>
          </a:ln>
        </p:spPr>
      </p:pic>
      <p:sp>
        <p:nvSpPr>
          <p:cNvPr id="2" name="Rectangle 1">
            <a:extLst>
              <a:ext uri="{FF2B5EF4-FFF2-40B4-BE49-F238E27FC236}">
                <a16:creationId xmlns:a16="http://schemas.microsoft.com/office/drawing/2014/main" id="{CB5BFC0A-FB60-FA68-6514-5E8110C5CC9C}"/>
              </a:ext>
            </a:extLst>
          </p:cNvPr>
          <p:cNvSpPr>
            <a:spLocks noChangeArrowheads="1"/>
          </p:cNvSpPr>
          <p:nvPr/>
        </p:nvSpPr>
        <p:spPr bwMode="auto">
          <a:xfrm>
            <a:off x="3700376" y="622802"/>
            <a:ext cx="1791599"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t>Data transfer occurs through packets: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t>Token packets: Identify type and direction of transfer.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t>Data packets: Contain payload data (Data0, Data1).</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t>Handshake packets: ACK, NAK, STALL signals for flow control.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t>Frame-based communication: Each frame = 1 </a:t>
            </a:r>
            <a:r>
              <a:rPr lang="en-US" altLang="en-US" sz="1000" dirty="0" err="1"/>
              <a:t>ms</a:t>
            </a:r>
            <a:r>
              <a:rPr lang="en-US" altLang="en-US" sz="1000" dirty="0"/>
              <a:t> (for full-speed).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t>Endpoints: Logical channels in each device for communication.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pic>
        <p:nvPicPr>
          <p:cNvPr id="707" name="Google Shape;707;p56"/>
          <p:cNvPicPr preferRelativeResize="0"/>
          <p:nvPr/>
        </p:nvPicPr>
        <p:blipFill rotWithShape="1">
          <a:blip r:embed="rId3">
            <a:alphaModFix/>
          </a:blip>
          <a:srcRect/>
          <a:stretch/>
        </p:blipFill>
        <p:spPr>
          <a:xfrm>
            <a:off x="68821" y="-1"/>
            <a:ext cx="2374280" cy="3244851"/>
          </a:xfrm>
          <a:prstGeom prst="rect">
            <a:avLst/>
          </a:prstGeom>
          <a:noFill/>
          <a:ln>
            <a:noFill/>
          </a:ln>
        </p:spPr>
      </p:pic>
      <p:sp>
        <p:nvSpPr>
          <p:cNvPr id="2" name="Rectangle 1">
            <a:extLst>
              <a:ext uri="{FF2B5EF4-FFF2-40B4-BE49-F238E27FC236}">
                <a16:creationId xmlns:a16="http://schemas.microsoft.com/office/drawing/2014/main" id="{237D13F1-D20B-CAE9-02B7-6FF4EC222094}"/>
              </a:ext>
            </a:extLst>
          </p:cNvPr>
          <p:cNvSpPr>
            <a:spLocks noChangeArrowheads="1"/>
          </p:cNvSpPr>
          <p:nvPr/>
        </p:nvSpPr>
        <p:spPr bwMode="auto">
          <a:xfrm>
            <a:off x="2443101" y="382528"/>
            <a:ext cx="295537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tx1"/>
                </a:solidFill>
                <a:effectLst/>
                <a:latin typeface="Arial" panose="020B0604020202020204" pitchFamily="34" charset="0"/>
              </a:rPr>
              <a:t>Token Packet</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The host begins by sending a </a:t>
            </a:r>
            <a:r>
              <a:rPr kumimoji="0" lang="en-US" altLang="en-US" sz="900" b="0" i="1" u="none" strike="noStrike" cap="none" normalizeH="0" baseline="0" dirty="0">
                <a:ln>
                  <a:noFill/>
                </a:ln>
                <a:solidFill>
                  <a:schemeClr val="tx1"/>
                </a:solidFill>
                <a:effectLst/>
                <a:latin typeface="Arial" panose="020B0604020202020204" pitchFamily="34" charset="0"/>
              </a:rPr>
              <a:t>Token</a:t>
            </a:r>
            <a:r>
              <a:rPr kumimoji="0" lang="en-US" altLang="en-US" sz="900" b="0" i="0" u="none" strike="noStrike" cap="none" normalizeH="0" baseline="0" dirty="0">
                <a:ln>
                  <a:noFill/>
                </a:ln>
                <a:solidFill>
                  <a:schemeClr val="tx1"/>
                </a:solidFill>
                <a:effectLst/>
                <a:latin typeface="Arial" panose="020B0604020202020204" pitchFamily="34" charset="0"/>
              </a:rPr>
              <a:t> to indicate the start of an output transaction.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tx1"/>
                </a:solidFill>
                <a:effectLst/>
                <a:latin typeface="Arial" panose="020B0604020202020204" pitchFamily="34" charset="0"/>
              </a:rPr>
              <a:t>Data Packet (Data0 / Data1)</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The host sends the data packet immediately after the token.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1" u="none" strike="noStrike" cap="none" normalizeH="0" baseline="0" dirty="0">
                <a:ln>
                  <a:noFill/>
                </a:ln>
                <a:solidFill>
                  <a:schemeClr val="tx1"/>
                </a:solidFill>
                <a:effectLst/>
                <a:latin typeface="Arial" panose="020B0604020202020204" pitchFamily="34" charset="0"/>
              </a:rPr>
              <a:t>Data0</a:t>
            </a:r>
            <a:r>
              <a:rPr kumimoji="0" lang="en-US" altLang="en-US" sz="900" b="0" i="0" u="none" strike="noStrike" cap="none" normalizeH="0" baseline="0" dirty="0">
                <a:ln>
                  <a:noFill/>
                </a:ln>
                <a:solidFill>
                  <a:schemeClr val="tx1"/>
                </a:solidFill>
                <a:effectLst/>
                <a:latin typeface="Arial" panose="020B0604020202020204" pitchFamily="34" charset="0"/>
              </a:rPr>
              <a:t> and </a:t>
            </a:r>
            <a:r>
              <a:rPr kumimoji="0" lang="en-US" altLang="en-US" sz="900" b="0" i="1" u="none" strike="noStrike" cap="none" normalizeH="0" baseline="0" dirty="0">
                <a:ln>
                  <a:noFill/>
                </a:ln>
                <a:solidFill>
                  <a:schemeClr val="tx1"/>
                </a:solidFill>
                <a:effectLst/>
                <a:latin typeface="Arial" panose="020B0604020202020204" pitchFamily="34" charset="0"/>
              </a:rPr>
              <a:t>Data1</a:t>
            </a:r>
            <a:r>
              <a:rPr kumimoji="0" lang="en-US" altLang="en-US" sz="900" b="0" i="0" u="none" strike="noStrike" cap="none" normalizeH="0" baseline="0" dirty="0">
                <a:ln>
                  <a:noFill/>
                </a:ln>
                <a:solidFill>
                  <a:schemeClr val="tx1"/>
                </a:solidFill>
                <a:effectLst/>
                <a:latin typeface="Arial" panose="020B0604020202020204" pitchFamily="34" charset="0"/>
              </a:rPr>
              <a:t> alternate to ensure data integrity and synchronization.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tx1"/>
                </a:solidFill>
                <a:effectLst/>
                <a:latin typeface="Arial" panose="020B0604020202020204" pitchFamily="34" charset="0"/>
              </a:rPr>
              <a:t>Acknowledgement (ACK)</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The I/O device sends an ACK signal back through the hub to confirm correct reception of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tx1"/>
                </a:solidFill>
                <a:effectLst/>
                <a:latin typeface="Arial" panose="020B0604020202020204" pitchFamily="34" charset="0"/>
              </a:rPr>
              <a:t>Repeat Cycle</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The process repeats for subsequent data packets (e.g., another </a:t>
            </a:r>
            <a:r>
              <a:rPr kumimoji="0" lang="en-US" altLang="en-US" sz="900" b="0" i="1" u="none" strike="noStrike" cap="none" normalizeH="0" baseline="0" dirty="0">
                <a:ln>
                  <a:noFill/>
                </a:ln>
                <a:solidFill>
                  <a:schemeClr val="tx1"/>
                </a:solidFill>
                <a:effectLst/>
                <a:latin typeface="Arial" panose="020B0604020202020204" pitchFamily="34" charset="0"/>
              </a:rPr>
              <a:t>Token → Data1 → ACK</a:t>
            </a:r>
            <a:r>
              <a:rPr kumimoji="0" lang="en-US" altLang="en-US" sz="900" b="0" i="0" u="none" strike="noStrike" cap="none" normalizeH="0" baseline="0" dirty="0">
                <a:ln>
                  <a:noFill/>
                </a:ln>
                <a:solidFill>
                  <a:schemeClr val="tx1"/>
                </a:solidFill>
                <a:effectLst/>
                <a:latin typeface="Arial" panose="020B0604020202020204" pitchFamily="34" charset="0"/>
              </a:rPr>
              <a:t> cycle).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tx1"/>
                </a:solidFill>
                <a:effectLst/>
                <a:latin typeface="Arial" panose="020B0604020202020204" pitchFamily="34" charset="0"/>
              </a:rPr>
              <a:t>Direction of Communication</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Always </a:t>
            </a:r>
            <a:r>
              <a:rPr kumimoji="0" lang="en-US" altLang="en-US" sz="900" b="1" i="0" u="none" strike="noStrike" cap="none" normalizeH="0" baseline="0" dirty="0">
                <a:ln>
                  <a:noFill/>
                </a:ln>
                <a:solidFill>
                  <a:schemeClr val="tx1"/>
                </a:solidFill>
                <a:effectLst/>
                <a:latin typeface="Arial" panose="020B0604020202020204" pitchFamily="34" charset="0"/>
              </a:rPr>
              <a:t>from Host → Device</a:t>
            </a:r>
            <a:r>
              <a:rPr kumimoji="0" lang="en-US" altLang="en-US" sz="900" b="0" i="0" u="none" strike="noStrike" cap="none" normalizeH="0" baseline="0" dirty="0">
                <a:ln>
                  <a:noFill/>
                </a:ln>
                <a:solidFill>
                  <a:schemeClr val="tx1"/>
                </a:solidFill>
                <a:effectLst/>
                <a:latin typeface="Arial" panose="020B0604020202020204" pitchFamily="34" charset="0"/>
              </a:rPr>
              <a:t> (for output transfer).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1" i="0" u="none" strike="noStrike" cap="none" normalizeH="0" baseline="0" dirty="0">
                <a:ln>
                  <a:noFill/>
                </a:ln>
                <a:solidFill>
                  <a:schemeClr val="tx1"/>
                </a:solidFill>
                <a:effectLst/>
                <a:latin typeface="Arial" panose="020B0604020202020204" pitchFamily="34" charset="0"/>
              </a:rPr>
              <a:t>Timing</a:t>
            </a:r>
            <a:r>
              <a:rPr kumimoji="0" lang="en-US" altLang="en-US" sz="9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b="0" i="0" u="none" strike="noStrike" cap="none" normalizeH="0" baseline="0" dirty="0">
                <a:ln>
                  <a:noFill/>
                </a:ln>
                <a:solidFill>
                  <a:schemeClr val="tx1"/>
                </a:solidFill>
                <a:effectLst/>
                <a:latin typeface="Arial" panose="020B0604020202020204" pitchFamily="34" charset="0"/>
              </a:rPr>
              <a:t>Events progress vertically in time, ensuring synchronized packet exchange.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2"/>
        <p:cNvGrpSpPr/>
        <p:nvPr/>
      </p:nvGrpSpPr>
      <p:grpSpPr>
        <a:xfrm>
          <a:off x="0" y="0"/>
          <a:ext cx="0" cy="0"/>
          <a:chOff x="0" y="0"/>
          <a:chExt cx="0" cy="0"/>
        </a:xfrm>
      </p:grpSpPr>
      <p:sp>
        <p:nvSpPr>
          <p:cNvPr id="713" name="Google Shape;713;p3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4" name="Google Shape;714;p35"/>
          <p:cNvSpPr txBox="1"/>
          <p:nvPr/>
        </p:nvSpPr>
        <p:spPr>
          <a:xfrm>
            <a:off x="0" y="76670"/>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Isochronous Traffic on USB</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15" name="Google Shape;715;p35"/>
          <p:cNvSpPr txBox="1"/>
          <p:nvPr/>
        </p:nvSpPr>
        <p:spPr>
          <a:xfrm>
            <a:off x="292100" y="784226"/>
            <a:ext cx="5334000" cy="2041544"/>
          </a:xfrm>
          <a:prstGeom prst="rect">
            <a:avLst/>
          </a:prstGeom>
          <a:noFill/>
          <a:ln>
            <a:noFill/>
          </a:ln>
        </p:spPr>
        <p:txBody>
          <a:bodyPr spcFirstLastPara="1" wrap="square" lIns="91425" tIns="45700" rIns="91425" bIns="45700" anchor="t" anchorCtr="0">
            <a:spAutoFit/>
          </a:bodyPr>
          <a:lstStyle/>
          <a:p>
            <a:pPr marL="457200" marR="0" lvl="0" indent="-304800" algn="l" rtl="0">
              <a:lnSpc>
                <a:spcPct val="100000"/>
              </a:lnSpc>
              <a:spcBef>
                <a:spcPts val="403"/>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 One of the key objectives of the USB is to support the transfer of isochronous data. </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Devices that generates or receives isochronous </a:t>
            </a:r>
            <a:r>
              <a:rPr lang="en-US" sz="1200" b="1" i="0" u="none" strike="noStrike" cap="none">
                <a:solidFill>
                  <a:schemeClr val="dk1"/>
                </a:solidFill>
                <a:latin typeface="Calibri"/>
                <a:ea typeface="Calibri"/>
                <a:cs typeface="Calibri"/>
                <a:sym typeface="Calibri"/>
              </a:rPr>
              <a:t>data require a time reference to control the sampling process. </a:t>
            </a:r>
            <a:endParaRPr sz="1200" b="1"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To provide this reference. </a:t>
            </a:r>
            <a:r>
              <a:rPr lang="en-US" sz="1200" b="1" i="0" u="none" strike="noStrike" cap="none">
                <a:solidFill>
                  <a:schemeClr val="dk1"/>
                </a:solidFill>
                <a:latin typeface="Calibri"/>
                <a:ea typeface="Calibri"/>
                <a:cs typeface="Calibri"/>
                <a:sym typeface="Calibri"/>
              </a:rPr>
              <a:t>Transmission over the USB is divided into frames of equal length. </a:t>
            </a:r>
            <a:endParaRPr sz="1200" b="1"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A frame is 1ms long for low-and full-speed data. </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The root hub generates </a:t>
            </a:r>
            <a:r>
              <a:rPr lang="en-US" sz="1200" b="1" i="0" u="none" strike="noStrike" cap="none">
                <a:solidFill>
                  <a:schemeClr val="dk1"/>
                </a:solidFill>
                <a:latin typeface="Calibri"/>
                <a:ea typeface="Calibri"/>
                <a:cs typeface="Calibri"/>
                <a:sym typeface="Calibri"/>
              </a:rPr>
              <a:t>a Start of Frame control packet (SOF) precisely once every 1 ms to mark the beginning of a new frame.</a:t>
            </a:r>
            <a:endParaRPr sz="1200" b="1" i="0" u="none" strike="noStrike" cap="none">
              <a:solidFill>
                <a:schemeClr val="dk1"/>
              </a:solidFill>
              <a:latin typeface="Calibri"/>
              <a:ea typeface="Calibri"/>
              <a:cs typeface="Calibri"/>
              <a:sym typeface="Calibri"/>
            </a:endParaRPr>
          </a:p>
          <a:p>
            <a:pPr marL="0" marR="0" lvl="0" indent="0" algn="l" rtl="0">
              <a:lnSpc>
                <a:spcPct val="100000"/>
              </a:lnSpc>
              <a:spcBef>
                <a:spcPts val="403"/>
              </a:spcBef>
              <a:spcAft>
                <a:spcPts val="0"/>
              </a:spcAft>
              <a:buClr>
                <a:schemeClr val="accent3"/>
              </a:buClr>
              <a:buSzPts val="1140"/>
              <a:buFont typeface="Noto Sans Symbols"/>
              <a:buNone/>
            </a:pPr>
            <a:endParaRPr sz="1200" b="0" i="0" u="none" strike="noStrike" cap="none">
              <a:solidFill>
                <a:schemeClr val="dk1"/>
              </a:solidFill>
              <a:latin typeface="Calibri"/>
              <a:ea typeface="Calibri"/>
              <a:cs typeface="Calibri"/>
              <a:sym typeface="Calibri"/>
            </a:endParaRPr>
          </a:p>
        </p:txBody>
      </p:sp>
      <p:sp>
        <p:nvSpPr>
          <p:cNvPr id="716" name="Google Shape;716;p35"/>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7.3</a:t>
            </a:r>
            <a:endParaRPr sz="6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3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2" name="Google Shape;722;p36"/>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Inochronous Traffic on USB</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723" name="Google Shape;723;p36"/>
          <p:cNvSpPr txBox="1"/>
          <p:nvPr/>
        </p:nvSpPr>
        <p:spPr>
          <a:xfrm>
            <a:off x="260600" y="910775"/>
            <a:ext cx="5244600" cy="16623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The </a:t>
            </a:r>
            <a:r>
              <a:rPr lang="en-US" sz="1200" b="1" i="0" u="none" strike="noStrike" cap="none">
                <a:solidFill>
                  <a:srgbClr val="000000"/>
                </a:solidFill>
                <a:latin typeface="Arial"/>
                <a:ea typeface="Arial"/>
                <a:cs typeface="Arial"/>
                <a:sym typeface="Arial"/>
              </a:rPr>
              <a:t>arrival of an SOF packet at any device constitutes a regular clock signal </a:t>
            </a:r>
            <a:r>
              <a:rPr lang="en-US" sz="1200" b="0" i="0" u="none" strike="noStrike" cap="none">
                <a:solidFill>
                  <a:srgbClr val="000000"/>
                </a:solidFill>
                <a:latin typeface="Arial"/>
                <a:ea typeface="Arial"/>
                <a:cs typeface="Arial"/>
                <a:sym typeface="Arial"/>
              </a:rPr>
              <a:t>that the device can use for its own purposes. </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To assist devices that may need longer periods of time, the SOF packet carries </a:t>
            </a:r>
            <a:r>
              <a:rPr lang="en-US" sz="1200" b="1" i="0" u="none" strike="noStrike" cap="none">
                <a:solidFill>
                  <a:srgbClr val="000000"/>
                </a:solidFill>
                <a:latin typeface="Arial"/>
                <a:ea typeface="Arial"/>
                <a:cs typeface="Arial"/>
                <a:sym typeface="Arial"/>
              </a:rPr>
              <a:t>an 11-bit frame number</a:t>
            </a:r>
            <a:r>
              <a:rPr lang="en-US"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Following each SOF packet, the host carries out </a:t>
            </a:r>
            <a:r>
              <a:rPr lang="en-US" sz="1200" b="1" i="0" u="none" strike="noStrike" cap="none">
                <a:solidFill>
                  <a:srgbClr val="000000"/>
                </a:solidFill>
                <a:latin typeface="Arial"/>
                <a:ea typeface="Arial"/>
                <a:cs typeface="Arial"/>
                <a:sym typeface="Arial"/>
              </a:rPr>
              <a:t>input and output transfers </a:t>
            </a:r>
            <a:r>
              <a:rPr lang="en-US" sz="1200" b="0" i="0" u="none" strike="noStrike" cap="none">
                <a:solidFill>
                  <a:srgbClr val="000000"/>
                </a:solidFill>
                <a:latin typeface="Arial"/>
                <a:ea typeface="Arial"/>
                <a:cs typeface="Arial"/>
                <a:sym typeface="Arial"/>
              </a:rPr>
              <a:t>for isochronous devices. </a:t>
            </a:r>
            <a:endParaRPr sz="12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Arial"/>
                <a:ea typeface="Arial"/>
                <a:cs typeface="Arial"/>
                <a:sym typeface="Arial"/>
              </a:rPr>
              <a:t>This means that each device will have an opportunity for an input or output transfer once every 1 ms.</a:t>
            </a:r>
            <a:endParaRPr sz="1200" b="0" i="0" u="none" strike="noStrike" cap="none">
              <a:solidFill>
                <a:srgbClr val="000000"/>
              </a:solidFill>
              <a:latin typeface="Arial"/>
              <a:ea typeface="Arial"/>
              <a:cs typeface="Arial"/>
              <a:sym typeface="Arial"/>
            </a:endParaRPr>
          </a:p>
        </p:txBody>
      </p:sp>
      <p:sp>
        <p:nvSpPr>
          <p:cNvPr id="724" name="Google Shape;724;p36"/>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7.3</a:t>
            </a:r>
            <a:endParaRPr sz="6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pic>
        <p:nvPicPr>
          <p:cNvPr id="729" name="Google Shape;729;p57"/>
          <p:cNvPicPr preferRelativeResize="0"/>
          <p:nvPr/>
        </p:nvPicPr>
        <p:blipFill rotWithShape="1">
          <a:blip r:embed="rId3">
            <a:alphaModFix/>
          </a:blip>
          <a:srcRect/>
          <a:stretch/>
        </p:blipFill>
        <p:spPr>
          <a:xfrm>
            <a:off x="165924" y="116362"/>
            <a:ext cx="3885100" cy="3012125"/>
          </a:xfrm>
          <a:prstGeom prst="rect">
            <a:avLst/>
          </a:prstGeom>
          <a:noFill/>
          <a:ln>
            <a:noFill/>
          </a:ln>
        </p:spPr>
      </p:pic>
      <p:sp>
        <p:nvSpPr>
          <p:cNvPr id="730" name="Google Shape;730;p57"/>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7.3</a:t>
            </a:r>
            <a:endParaRPr sz="6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CE16A6CB-417B-C350-3FC8-82FBA121FD4B}"/>
            </a:ext>
          </a:extLst>
        </p:cNvPr>
        <p:cNvGrpSpPr/>
        <p:nvPr/>
      </p:nvGrpSpPr>
      <p:grpSpPr>
        <a:xfrm>
          <a:off x="0" y="0"/>
          <a:ext cx="0" cy="0"/>
          <a:chOff x="0" y="0"/>
          <a:chExt cx="0" cy="0"/>
        </a:xfrm>
      </p:grpSpPr>
      <p:sp>
        <p:nvSpPr>
          <p:cNvPr id="735" name="Google Shape;735;p37">
            <a:extLst>
              <a:ext uri="{FF2B5EF4-FFF2-40B4-BE49-F238E27FC236}">
                <a16:creationId xmlns:a16="http://schemas.microsoft.com/office/drawing/2014/main" id="{68073526-F228-4EA9-4817-08752379F35C}"/>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6" name="Google Shape;736;p37">
            <a:extLst>
              <a:ext uri="{FF2B5EF4-FFF2-40B4-BE49-F238E27FC236}">
                <a16:creationId xmlns:a16="http://schemas.microsoft.com/office/drawing/2014/main" id="{EFA733E7-6BE0-DDA5-ED18-458ED436F195}"/>
              </a:ext>
            </a:extLst>
          </p:cNvPr>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Standard Input and Output</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Electrical Characteristics of USB</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737" name="Google Shape;737;p37">
            <a:extLst>
              <a:ext uri="{FF2B5EF4-FFF2-40B4-BE49-F238E27FC236}">
                <a16:creationId xmlns:a16="http://schemas.microsoft.com/office/drawing/2014/main" id="{03BE1F8B-67EB-0DD5-62FE-DC279C747887}"/>
              </a:ext>
            </a:extLst>
          </p:cNvPr>
          <p:cNvSpPr txBox="1"/>
          <p:nvPr/>
        </p:nvSpPr>
        <p:spPr>
          <a:xfrm>
            <a:off x="292100" y="784226"/>
            <a:ext cx="5334000" cy="2001000"/>
          </a:xfrm>
          <a:prstGeom prst="rect">
            <a:avLst/>
          </a:prstGeom>
          <a:noFill/>
          <a:ln>
            <a:noFill/>
          </a:ln>
        </p:spPr>
        <p:txBody>
          <a:bodyPr spcFirstLastPara="1" wrap="square" lIns="91425" tIns="45700" rIns="91425" bIns="45700" anchor="t" anchorCtr="0">
            <a:spAutoFit/>
          </a:bodyPr>
          <a:lstStyle/>
          <a:p>
            <a:pPr marL="457200" marR="0" lvl="0" indent="-304800" algn="l" rtl="0">
              <a:lnSpc>
                <a:spcPct val="100000"/>
              </a:lnSpc>
              <a:spcBef>
                <a:spcPts val="481"/>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The cables used for USB connections consist of four wires. </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Two are used to carry power, +5V and Ground. </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Thus, a hub or an I/O device may be powered directly from the bus, or it may have its own external power connection. </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The other two wires are used to carry data. </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Different signaling schemes are used for different speeds of transmission. </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At low speed, 1s and 0s are transmitted by sending a high voltage state (5V) on one or the other o the two signal wires. For high-speed links, differential transmission is used.</a:t>
            </a:r>
            <a:endParaRPr sz="1200" b="0" i="0" u="none" strike="noStrike" cap="none">
              <a:solidFill>
                <a:schemeClr val="dk1"/>
              </a:solidFill>
              <a:latin typeface="Calibri"/>
              <a:ea typeface="Calibri"/>
              <a:cs typeface="Calibri"/>
              <a:sym typeface="Calibri"/>
            </a:endParaRPr>
          </a:p>
          <a:p>
            <a:pPr marL="274320" marR="0" lvl="0" indent="-129238" algn="l" rtl="0">
              <a:lnSpc>
                <a:spcPct val="100000"/>
              </a:lnSpc>
              <a:spcBef>
                <a:spcPts val="481"/>
              </a:spcBef>
              <a:spcAft>
                <a:spcPts val="0"/>
              </a:spcAft>
              <a:buClr>
                <a:schemeClr val="accent3"/>
              </a:buClr>
              <a:buSzPts val="1140"/>
              <a:buFont typeface="Noto Sans Symbols"/>
              <a:buNone/>
            </a:pPr>
            <a:endParaRPr sz="1200" b="0" i="0" u="none" strike="noStrike" cap="none">
              <a:solidFill>
                <a:schemeClr val="dk1"/>
              </a:solidFill>
              <a:latin typeface="Calibri"/>
              <a:ea typeface="Calibri"/>
              <a:cs typeface="Calibri"/>
              <a:sym typeface="Calibri"/>
            </a:endParaRPr>
          </a:p>
        </p:txBody>
      </p:sp>
      <p:sp>
        <p:nvSpPr>
          <p:cNvPr id="738" name="Google Shape;738;p37">
            <a:extLst>
              <a:ext uri="{FF2B5EF4-FFF2-40B4-BE49-F238E27FC236}">
                <a16:creationId xmlns:a16="http://schemas.microsoft.com/office/drawing/2014/main" id="{80F6EE99-F12B-A5BD-1EE2-F249ADCF53A4}"/>
              </a:ext>
            </a:extLst>
          </p:cNvPr>
          <p:cNvSpPr txBox="1"/>
          <p:nvPr/>
        </p:nvSpPr>
        <p:spPr>
          <a:xfrm>
            <a:off x="3659025" y="2948550"/>
            <a:ext cx="2426100" cy="387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600">
                <a:solidFill>
                  <a:srgbClr val="000000"/>
                </a:solidFill>
              </a:rPr>
              <a:t>Carl Hamacher, Zvonko Vranesic, Safwat Zaky, </a:t>
            </a:r>
            <a:r>
              <a:rPr lang="en-US" sz="600" i="1">
                <a:solidFill>
                  <a:srgbClr val="000000"/>
                </a:solidFill>
              </a:rPr>
              <a:t>Computer Organization</a:t>
            </a:r>
            <a:r>
              <a:rPr lang="en-US" sz="600">
                <a:solidFill>
                  <a:srgbClr val="000000"/>
                </a:solidFill>
              </a:rPr>
              <a:t>, 5th ed., McGraw Hill, 2002, Section 4.</a:t>
            </a:r>
            <a:r>
              <a:rPr lang="en-US" sz="600"/>
              <a:t>7.3</a:t>
            </a:r>
            <a:endParaRPr sz="600">
              <a:solidFill>
                <a:srgbClr val="000000"/>
              </a:solidFill>
            </a:endParaRPr>
          </a:p>
        </p:txBody>
      </p:sp>
    </p:spTree>
    <p:extLst>
      <p:ext uri="{BB962C8B-B14F-4D97-AF65-F5344CB8AC3E}">
        <p14:creationId xmlns:p14="http://schemas.microsoft.com/office/powerpoint/2010/main" val="200461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E810CD1E-236E-1329-1A9B-8873F2520757}"/>
            </a:ext>
          </a:extLst>
        </p:cNvPr>
        <p:cNvGrpSpPr/>
        <p:nvPr/>
      </p:nvGrpSpPr>
      <p:grpSpPr>
        <a:xfrm>
          <a:off x="0" y="0"/>
          <a:ext cx="0" cy="0"/>
          <a:chOff x="0" y="0"/>
          <a:chExt cx="0" cy="0"/>
        </a:xfrm>
      </p:grpSpPr>
      <p:sp>
        <p:nvSpPr>
          <p:cNvPr id="735" name="Google Shape;735;p37">
            <a:extLst>
              <a:ext uri="{FF2B5EF4-FFF2-40B4-BE49-F238E27FC236}">
                <a16:creationId xmlns:a16="http://schemas.microsoft.com/office/drawing/2014/main" id="{FEDB910A-DB5E-F17B-60BF-64244826D6B0}"/>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6" name="Google Shape;736;p37">
            <a:extLst>
              <a:ext uri="{FF2B5EF4-FFF2-40B4-BE49-F238E27FC236}">
                <a16:creationId xmlns:a16="http://schemas.microsoft.com/office/drawing/2014/main" id="{9C3D780C-9B85-7F19-D30A-BD65AA4EDE8C}"/>
              </a:ext>
            </a:extLst>
          </p:cNvPr>
          <p:cNvSpPr txBox="1"/>
          <p:nvPr/>
        </p:nvSpPr>
        <p:spPr>
          <a:xfrm>
            <a:off x="139700" y="57263"/>
            <a:ext cx="4503954" cy="873311"/>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Standard Input and Output</a:t>
            </a:r>
            <a:endParaRPr lang="en-US" sz="1800" dirty="0">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FF"/>
                </a:solidFill>
                <a:latin typeface="Calibri"/>
                <a:ea typeface="Calibri"/>
                <a:cs typeface="Calibri"/>
                <a:sym typeface="Calibri"/>
              </a:rPr>
              <a:t>MCQ</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737" name="Google Shape;737;p37">
            <a:extLst>
              <a:ext uri="{FF2B5EF4-FFF2-40B4-BE49-F238E27FC236}">
                <a16:creationId xmlns:a16="http://schemas.microsoft.com/office/drawing/2014/main" id="{99F23ADB-3FBF-CDF6-60EF-E40587CE1F95}"/>
              </a:ext>
            </a:extLst>
          </p:cNvPr>
          <p:cNvSpPr txBox="1"/>
          <p:nvPr/>
        </p:nvSpPr>
        <p:spPr>
          <a:xfrm>
            <a:off x="0" y="703620"/>
            <a:ext cx="5720576" cy="1956906"/>
          </a:xfrm>
          <a:prstGeom prst="rect">
            <a:avLst/>
          </a:prstGeom>
          <a:noFill/>
          <a:ln>
            <a:noFill/>
          </a:ln>
        </p:spPr>
        <p:txBody>
          <a:bodyPr spcFirstLastPara="1" wrap="square" lIns="91425" tIns="45700" rIns="91425" bIns="45700" anchor="t" anchorCtr="0">
            <a:spAutoFit/>
          </a:bodyPr>
          <a:lstStyle/>
          <a:p>
            <a:r>
              <a:rPr lang="en-US" sz="900" dirty="0"/>
              <a:t>In a </a:t>
            </a:r>
            <a:r>
              <a:rPr lang="en-US" sz="900" b="1" dirty="0"/>
              <a:t>PCI transaction</a:t>
            </a:r>
            <a:r>
              <a:rPr lang="en-US" sz="900" dirty="0"/>
              <a:t>, data transfer takes place when:</a:t>
            </a:r>
            <a:br>
              <a:rPr lang="en-US" sz="900" dirty="0"/>
            </a:br>
            <a:r>
              <a:rPr lang="en-US" sz="900" dirty="0"/>
              <a:t>a) Both IRDY# and TRDY# signals are low.</a:t>
            </a:r>
            <a:br>
              <a:rPr lang="en-US" sz="900" dirty="0"/>
            </a:br>
            <a:r>
              <a:rPr lang="en-US" sz="900" dirty="0"/>
              <a:t>b) Either IRDY# or TRDY# is high.</a:t>
            </a:r>
            <a:br>
              <a:rPr lang="en-US" sz="900" dirty="0"/>
            </a:br>
            <a:r>
              <a:rPr lang="en-US" sz="900" dirty="0"/>
              <a:t>c) FRAME# and DEVSEL# are high.</a:t>
            </a:r>
            <a:br>
              <a:rPr lang="en-US" sz="900" dirty="0"/>
            </a:br>
            <a:r>
              <a:rPr lang="en-US" sz="900" dirty="0"/>
              <a:t>d) DEVSEL# is low and TRDY# is high.</a:t>
            </a:r>
          </a:p>
          <a:p>
            <a:endParaRPr lang="en-US" sz="900" dirty="0"/>
          </a:p>
          <a:p>
            <a:endParaRPr lang="en-US" sz="900" dirty="0"/>
          </a:p>
          <a:p>
            <a:r>
              <a:rPr lang="en-US" sz="900" dirty="0"/>
              <a:t>Which of the following represents the correct sequence of phases during a PCI bus read operation?</a:t>
            </a:r>
            <a:br>
              <a:rPr lang="en-US" sz="900" dirty="0"/>
            </a:br>
            <a:r>
              <a:rPr lang="en-US" sz="900" dirty="0"/>
              <a:t>a) Data → Address → Handshake → Completion</a:t>
            </a:r>
            <a:br>
              <a:rPr lang="en-US" sz="900" dirty="0"/>
            </a:br>
            <a:r>
              <a:rPr lang="en-US" sz="900" dirty="0"/>
              <a:t>b) Address → Data → Handshake → Completion</a:t>
            </a:r>
            <a:br>
              <a:rPr lang="en-US" sz="900" dirty="0"/>
            </a:br>
            <a:r>
              <a:rPr lang="en-US" sz="900" dirty="0"/>
              <a:t>c) Handshake → Address → Data → Completion</a:t>
            </a:r>
            <a:br>
              <a:rPr lang="en-US" sz="900" dirty="0"/>
            </a:br>
            <a:r>
              <a:rPr lang="en-US" sz="900" dirty="0"/>
              <a:t>d) Address → Handshake → Data → Completion</a:t>
            </a:r>
          </a:p>
          <a:p>
            <a:pPr marL="274320" marR="0" lvl="0" indent="-129238" algn="l" rtl="0">
              <a:lnSpc>
                <a:spcPct val="100000"/>
              </a:lnSpc>
              <a:spcBef>
                <a:spcPts val="481"/>
              </a:spcBef>
              <a:spcAft>
                <a:spcPts val="0"/>
              </a:spcAft>
              <a:buClr>
                <a:schemeClr val="accent3"/>
              </a:buClr>
              <a:buSzPts val="1140"/>
              <a:buFont typeface="Noto Sans Symbols"/>
              <a:buNone/>
            </a:pPr>
            <a:endParaRPr sz="9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13537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42489AC7-E85A-639F-3401-CD6576D17029}"/>
            </a:ext>
          </a:extLst>
        </p:cNvPr>
        <p:cNvGrpSpPr/>
        <p:nvPr/>
      </p:nvGrpSpPr>
      <p:grpSpPr>
        <a:xfrm>
          <a:off x="0" y="0"/>
          <a:ext cx="0" cy="0"/>
          <a:chOff x="0" y="0"/>
          <a:chExt cx="0" cy="0"/>
        </a:xfrm>
      </p:grpSpPr>
      <p:sp>
        <p:nvSpPr>
          <p:cNvPr id="735" name="Google Shape;735;p37">
            <a:extLst>
              <a:ext uri="{FF2B5EF4-FFF2-40B4-BE49-F238E27FC236}">
                <a16:creationId xmlns:a16="http://schemas.microsoft.com/office/drawing/2014/main" id="{DC11E2C7-0E56-2C9A-0FD6-0BE218785C5D}"/>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6" name="Google Shape;736;p37">
            <a:extLst>
              <a:ext uri="{FF2B5EF4-FFF2-40B4-BE49-F238E27FC236}">
                <a16:creationId xmlns:a16="http://schemas.microsoft.com/office/drawing/2014/main" id="{4ADC6234-5316-0337-E3FC-8AE2475C8EF1}"/>
              </a:ext>
            </a:extLst>
          </p:cNvPr>
          <p:cNvSpPr txBox="1"/>
          <p:nvPr/>
        </p:nvSpPr>
        <p:spPr>
          <a:xfrm>
            <a:off x="139700" y="57263"/>
            <a:ext cx="4503954" cy="873311"/>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Standard Input and Output</a:t>
            </a:r>
            <a:endParaRPr lang="en-US" sz="1800" dirty="0">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FF"/>
                </a:solidFill>
                <a:latin typeface="Calibri"/>
                <a:ea typeface="Calibri"/>
                <a:cs typeface="Calibri"/>
                <a:sym typeface="Calibri"/>
              </a:rPr>
              <a:t>MCQ</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737" name="Google Shape;737;p37">
            <a:extLst>
              <a:ext uri="{FF2B5EF4-FFF2-40B4-BE49-F238E27FC236}">
                <a16:creationId xmlns:a16="http://schemas.microsoft.com/office/drawing/2014/main" id="{9F206FF3-BB27-A6EE-5611-EA4F0CDBD61E}"/>
              </a:ext>
            </a:extLst>
          </p:cNvPr>
          <p:cNvSpPr txBox="1"/>
          <p:nvPr/>
        </p:nvSpPr>
        <p:spPr>
          <a:xfrm>
            <a:off x="0" y="703620"/>
            <a:ext cx="5720576" cy="2510903"/>
          </a:xfrm>
          <a:prstGeom prst="rect">
            <a:avLst/>
          </a:prstGeom>
          <a:noFill/>
          <a:ln>
            <a:noFill/>
          </a:ln>
        </p:spPr>
        <p:txBody>
          <a:bodyPr spcFirstLastPara="1" wrap="square" lIns="91425" tIns="45700" rIns="91425" bIns="45700" anchor="t" anchorCtr="0">
            <a:spAutoFit/>
          </a:bodyPr>
          <a:lstStyle/>
          <a:p>
            <a:r>
              <a:rPr lang="en-US" sz="900" dirty="0"/>
              <a:t>In a </a:t>
            </a:r>
            <a:r>
              <a:rPr lang="en-US" sz="900" b="1" dirty="0"/>
              <a:t>PCI transaction</a:t>
            </a:r>
            <a:r>
              <a:rPr lang="en-US" sz="900" dirty="0"/>
              <a:t>, data transfer takes place when:</a:t>
            </a:r>
            <a:br>
              <a:rPr lang="en-US" sz="900" dirty="0"/>
            </a:br>
            <a:r>
              <a:rPr lang="en-US" sz="900" dirty="0"/>
              <a:t>a) Both IRDY# and TRDY# signals are low.</a:t>
            </a:r>
            <a:br>
              <a:rPr lang="en-US" sz="900" dirty="0"/>
            </a:br>
            <a:r>
              <a:rPr lang="en-US" sz="900" dirty="0"/>
              <a:t>b) Either IRDY# or TRDY# is high.</a:t>
            </a:r>
            <a:br>
              <a:rPr lang="en-US" sz="900" dirty="0"/>
            </a:br>
            <a:r>
              <a:rPr lang="en-US" sz="900" dirty="0"/>
              <a:t>c) FRAME# and DEVSEL# are high.</a:t>
            </a:r>
            <a:br>
              <a:rPr lang="en-US" sz="900" dirty="0"/>
            </a:br>
            <a:r>
              <a:rPr lang="en-US" sz="900" dirty="0"/>
              <a:t>d) DEVSEL# is low and TRDY# is high.</a:t>
            </a:r>
          </a:p>
          <a:p>
            <a:r>
              <a:rPr lang="en-US" sz="900" dirty="0"/>
              <a:t> </a:t>
            </a:r>
            <a:r>
              <a:rPr lang="en-US" sz="900" b="1" dirty="0"/>
              <a:t>Answer:</a:t>
            </a:r>
            <a:r>
              <a:rPr lang="en-US" sz="900" dirty="0"/>
              <a:t> (a)</a:t>
            </a:r>
            <a:br>
              <a:rPr lang="en-US" sz="900" dirty="0"/>
            </a:br>
            <a:r>
              <a:rPr lang="en-US" sz="900" dirty="0"/>
              <a:t> </a:t>
            </a:r>
            <a:r>
              <a:rPr lang="en-US" sz="900" i="1" dirty="0"/>
              <a:t>Explanation:</a:t>
            </a:r>
            <a:r>
              <a:rPr lang="en-US" sz="900" dirty="0"/>
              <a:t> Data is transferred only when both Initiator Ready (IRDY#) and Target Ready (TRDY#) are asserted low — ensuring handshake completion</a:t>
            </a:r>
          </a:p>
          <a:p>
            <a:r>
              <a:rPr lang="en-US" sz="900" dirty="0"/>
              <a:t>Which of the following represents the correct sequence of phases during a PCI bus read operation?</a:t>
            </a:r>
            <a:br>
              <a:rPr lang="en-US" sz="900" dirty="0"/>
            </a:br>
            <a:r>
              <a:rPr lang="en-US" sz="900" dirty="0"/>
              <a:t>a) Data → Address → Handshake → Completion</a:t>
            </a:r>
            <a:br>
              <a:rPr lang="en-US" sz="900" dirty="0"/>
            </a:br>
            <a:r>
              <a:rPr lang="en-US" sz="900" dirty="0"/>
              <a:t>b) Address → Data → Handshake → Completion</a:t>
            </a:r>
            <a:br>
              <a:rPr lang="en-US" sz="900" dirty="0"/>
            </a:br>
            <a:r>
              <a:rPr lang="en-US" sz="900" dirty="0"/>
              <a:t>c) Handshake → Address → Data → Completion</a:t>
            </a:r>
            <a:br>
              <a:rPr lang="en-US" sz="900" dirty="0"/>
            </a:br>
            <a:r>
              <a:rPr lang="en-US" sz="900" dirty="0"/>
              <a:t>d) Address → Handshake → Data → Completion</a:t>
            </a:r>
          </a:p>
          <a:p>
            <a:r>
              <a:rPr lang="en-US" sz="900" dirty="0"/>
              <a:t> </a:t>
            </a:r>
            <a:r>
              <a:rPr lang="en-US" sz="900" b="1" dirty="0"/>
              <a:t>Answer:</a:t>
            </a:r>
            <a:r>
              <a:rPr lang="en-US" sz="900" dirty="0"/>
              <a:t> (b)</a:t>
            </a:r>
            <a:br>
              <a:rPr lang="en-US" sz="900" dirty="0"/>
            </a:br>
            <a:r>
              <a:rPr lang="en-US" sz="900" i="1" dirty="0"/>
              <a:t>Explanation:</a:t>
            </a:r>
            <a:r>
              <a:rPr lang="en-US" sz="900" dirty="0"/>
              <a:t> Address phase comes first, followed by one or more data phases controlled by IRDY#/TRDY#, then handshake and bus release (FRAME# </a:t>
            </a:r>
            <a:r>
              <a:rPr lang="en-US" sz="900" dirty="0" err="1"/>
              <a:t>deasserted</a:t>
            </a:r>
            <a:r>
              <a:rPr lang="en-US" sz="900" dirty="0"/>
              <a:t>)</a:t>
            </a:r>
          </a:p>
          <a:p>
            <a:pPr marL="274320" marR="0" lvl="0" indent="-129238" algn="l" rtl="0">
              <a:lnSpc>
                <a:spcPct val="100000"/>
              </a:lnSpc>
              <a:spcBef>
                <a:spcPts val="481"/>
              </a:spcBef>
              <a:spcAft>
                <a:spcPts val="0"/>
              </a:spcAft>
              <a:buClr>
                <a:schemeClr val="accent3"/>
              </a:buClr>
              <a:buSzPts val="1140"/>
              <a:buFont typeface="Noto Sans Symbols"/>
              <a:buNone/>
            </a:pPr>
            <a:endParaRPr sz="9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73648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ff69078416_0_0"/>
          <p:cNvSpPr/>
          <p:nvPr/>
        </p:nvSpPr>
        <p:spPr>
          <a:xfrm>
            <a:off x="4306400" y="3138175"/>
            <a:ext cx="43179"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8" name="Google Shape;178;g2ff69078416_0_0"/>
          <p:cNvSpPr/>
          <p:nvPr/>
        </p:nvSpPr>
        <p:spPr>
          <a:xfrm>
            <a:off x="4226783" y="313421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9" name="Google Shape;179;g2ff69078416_0_0"/>
          <p:cNvSpPr/>
          <p:nvPr/>
        </p:nvSpPr>
        <p:spPr>
          <a:xfrm>
            <a:off x="4404585" y="313421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80" name="Google Shape;180;g2ff69078416_0_0"/>
          <p:cNvGrpSpPr/>
          <p:nvPr/>
        </p:nvGrpSpPr>
        <p:grpSpPr>
          <a:xfrm>
            <a:off x="4497750" y="3127863"/>
            <a:ext cx="203200" cy="50800"/>
            <a:chOff x="4412475" y="3144913"/>
            <a:chExt cx="203200" cy="50800"/>
          </a:xfrm>
        </p:grpSpPr>
        <p:sp>
          <p:nvSpPr>
            <p:cNvPr id="181" name="Google Shape;181;g2ff69078416_0_0"/>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2" name="Google Shape;182;g2ff69078416_0_0"/>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83" name="Google Shape;183;g2ff69078416_0_0"/>
          <p:cNvGrpSpPr/>
          <p:nvPr/>
        </p:nvGrpSpPr>
        <p:grpSpPr>
          <a:xfrm>
            <a:off x="4768717" y="3127862"/>
            <a:ext cx="203200" cy="50800"/>
            <a:chOff x="4683442" y="3144912"/>
            <a:chExt cx="203200" cy="50800"/>
          </a:xfrm>
        </p:grpSpPr>
        <p:sp>
          <p:nvSpPr>
            <p:cNvPr id="184" name="Google Shape;184;g2ff69078416_0_0"/>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5" name="Google Shape;185;g2ff69078416_0_0"/>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6" name="Google Shape;186;g2ff69078416_0_0"/>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187" name="Google Shape;187;g2ff69078416_0_0"/>
          <p:cNvGrpSpPr/>
          <p:nvPr/>
        </p:nvGrpSpPr>
        <p:grpSpPr>
          <a:xfrm>
            <a:off x="5039684" y="3127862"/>
            <a:ext cx="203200" cy="50801"/>
            <a:chOff x="4954409" y="3144912"/>
            <a:chExt cx="203200" cy="50801"/>
          </a:xfrm>
        </p:grpSpPr>
        <p:sp>
          <p:nvSpPr>
            <p:cNvPr id="188" name="Google Shape;188;g2ff69078416_0_0"/>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g2ff69078416_0_0"/>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0" name="Google Shape;190;g2ff69078416_0_0"/>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91" name="Google Shape;191;g2ff69078416_0_0"/>
          <p:cNvSpPr/>
          <p:nvPr/>
        </p:nvSpPr>
        <p:spPr>
          <a:xfrm>
            <a:off x="5386852" y="312786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nvGrpSpPr>
          <p:cNvPr id="192" name="Google Shape;192;g2ff69078416_0_0"/>
          <p:cNvGrpSpPr/>
          <p:nvPr/>
        </p:nvGrpSpPr>
        <p:grpSpPr>
          <a:xfrm>
            <a:off x="5566379" y="3127863"/>
            <a:ext cx="233679" cy="50800"/>
            <a:chOff x="5481104" y="3144913"/>
            <a:chExt cx="233679" cy="50800"/>
          </a:xfrm>
        </p:grpSpPr>
        <p:sp>
          <p:nvSpPr>
            <p:cNvPr id="193" name="Google Shape;193;g2ff69078416_0_0"/>
            <p:cNvSpPr/>
            <p:nvPr/>
          </p:nvSpPr>
          <p:spPr>
            <a:xfrm>
              <a:off x="5603025" y="3175393"/>
              <a:ext cx="20320" cy="20319"/>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g2ff69078416_0_0"/>
            <p:cNvSpPr/>
            <p:nvPr/>
          </p:nvSpPr>
          <p:spPr>
            <a:xfrm>
              <a:off x="5575961" y="3148898"/>
              <a:ext cx="30479"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g2ff69078416_0_0"/>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sp>
        <p:nvSpPr>
          <p:cNvPr id="196" name="Google Shape;196;g2ff69078416_0_0"/>
          <p:cNvSpPr/>
          <p:nvPr/>
        </p:nvSpPr>
        <p:spPr>
          <a:xfrm>
            <a:off x="265274" y="2538959"/>
            <a:ext cx="504190" cy="504189"/>
          </a:xfrm>
          <a:custGeom>
            <a:avLst/>
            <a:gdLst/>
            <a:ahLst/>
            <a:cxnLst/>
            <a:rect l="l" t="t" r="r" b="b"/>
            <a:pathLst>
              <a:path w="504190" h="504189" extrusionOk="0">
                <a:moveTo>
                  <a:pt x="0" y="0"/>
                </a:moveTo>
                <a:lnTo>
                  <a:pt x="0" y="504006"/>
                </a:lnTo>
                <a:lnTo>
                  <a:pt x="504006" y="504006"/>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g2ff69078416_0_0"/>
          <p:cNvSpPr/>
          <p:nvPr/>
        </p:nvSpPr>
        <p:spPr>
          <a:xfrm>
            <a:off x="85273" y="1206942"/>
            <a:ext cx="3744595" cy="0"/>
          </a:xfrm>
          <a:custGeom>
            <a:avLst/>
            <a:gdLst/>
            <a:ahLst/>
            <a:cxnLst/>
            <a:rect l="l" t="t" r="r" b="b"/>
            <a:pathLst>
              <a:path w="3744595" h="120000" extrusionOk="0">
                <a:moveTo>
                  <a:pt x="0" y="0"/>
                </a:moveTo>
                <a:lnTo>
                  <a:pt x="3744048" y="0"/>
                </a:lnTo>
              </a:path>
            </a:pathLst>
          </a:custGeom>
          <a:noFill/>
          <a:ln w="19800" cap="flat" cmpd="sng">
            <a:solidFill>
              <a:srgbClr val="DFA1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g2ff69078416_0_0"/>
          <p:cNvSpPr txBox="1"/>
          <p:nvPr/>
        </p:nvSpPr>
        <p:spPr>
          <a:xfrm>
            <a:off x="473026" y="503250"/>
            <a:ext cx="2507400" cy="593400"/>
          </a:xfrm>
          <a:prstGeom prst="rect">
            <a:avLst/>
          </a:prstGeom>
          <a:noFill/>
          <a:ln>
            <a:noFill/>
          </a:ln>
        </p:spPr>
        <p:txBody>
          <a:bodyPr spcFirstLastPara="1" wrap="square" lIns="0" tIns="25400" rIns="0" bIns="0" anchor="t" anchorCtr="0">
            <a:spAutoFit/>
          </a:bodyPr>
          <a:lstStyle/>
          <a:p>
            <a:pPr marL="12700" marR="5080" lvl="0" indent="0" algn="l" rtl="0">
              <a:lnSpc>
                <a:spcPct val="117000"/>
              </a:lnSpc>
              <a:spcBef>
                <a:spcPts val="0"/>
              </a:spcBef>
              <a:spcAft>
                <a:spcPts val="0"/>
              </a:spcAft>
              <a:buClr>
                <a:srgbClr val="000000"/>
              </a:buClr>
              <a:buSzPts val="1700"/>
              <a:buFont typeface="Arial"/>
              <a:buNone/>
            </a:pPr>
            <a:r>
              <a:rPr lang="en-US" sz="1700" b="1" i="0" u="none" strike="noStrike" cap="none">
                <a:solidFill>
                  <a:srgbClr val="000000"/>
                </a:solidFill>
                <a:latin typeface="Calibri"/>
                <a:ea typeface="Calibri"/>
                <a:cs typeface="Calibri"/>
                <a:sym typeface="Calibri"/>
              </a:rPr>
              <a:t>DIGITAL DESIGN AND  COMPUTER ORGANIZATION</a:t>
            </a:r>
            <a:endParaRPr sz="1700" b="1" i="0" u="none" strike="noStrike" cap="none">
              <a:solidFill>
                <a:srgbClr val="2E5497"/>
              </a:solidFill>
              <a:latin typeface="Calibri"/>
              <a:ea typeface="Calibri"/>
              <a:cs typeface="Calibri"/>
              <a:sym typeface="Calibri"/>
            </a:endParaRPr>
          </a:p>
        </p:txBody>
      </p:sp>
      <p:sp>
        <p:nvSpPr>
          <p:cNvPr id="199" name="Google Shape;199;g2ff69078416_0_0"/>
          <p:cNvSpPr txBox="1"/>
          <p:nvPr/>
        </p:nvSpPr>
        <p:spPr>
          <a:xfrm>
            <a:off x="451929" y="1317248"/>
            <a:ext cx="4642800" cy="2886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I/O Interfaces </a:t>
            </a:r>
            <a:r>
              <a:rPr lang="en-US" sz="700" b="1" i="0" u="none" strike="noStrike" cap="none">
                <a:solidFill>
                  <a:srgbClr val="2E5497"/>
                </a:solidFill>
                <a:latin typeface="Calibri"/>
                <a:ea typeface="Calibri"/>
                <a:cs typeface="Calibri"/>
                <a:sym typeface="Calibri"/>
              </a:rPr>
              <a:t>T2:Ch4 4.7</a:t>
            </a:r>
            <a:endParaRPr sz="700" b="0" i="0" u="none" strike="noStrike" cap="none">
              <a:solidFill>
                <a:srgbClr val="000000"/>
              </a:solidFill>
              <a:latin typeface="Calibri"/>
              <a:ea typeface="Calibri"/>
              <a:cs typeface="Calibri"/>
              <a:sym typeface="Calibri"/>
            </a:endParaRPr>
          </a:p>
        </p:txBody>
      </p:sp>
      <p:sp>
        <p:nvSpPr>
          <p:cNvPr id="200" name="Google Shape;200;g2ff69078416_0_0"/>
          <p:cNvSpPr txBox="1"/>
          <p:nvPr/>
        </p:nvSpPr>
        <p:spPr>
          <a:xfrm>
            <a:off x="451935" y="2266396"/>
            <a:ext cx="2973300" cy="472800"/>
          </a:xfrm>
          <a:prstGeom prst="rect">
            <a:avLst/>
          </a:prstGeom>
          <a:noFill/>
          <a:ln>
            <a:noFill/>
          </a:ln>
        </p:spPr>
        <p:txBody>
          <a:bodyPr spcFirstLastPara="1" wrap="square" lIns="0" tIns="98425"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12700" marR="5080" lvl="0" indent="0" algn="l" rtl="0">
              <a:lnSpc>
                <a:spcPct val="110700"/>
              </a:lnSpc>
              <a:spcBef>
                <a:spcPts val="390"/>
              </a:spcBef>
              <a:spcAft>
                <a:spcPts val="0"/>
              </a:spcAft>
              <a:buClr>
                <a:srgbClr val="000000"/>
              </a:buClr>
              <a:buSzPts val="900"/>
              <a:buFont typeface="Arial"/>
              <a:buNone/>
            </a:pPr>
            <a:r>
              <a:rPr lang="en-US" sz="900" b="0" i="0" u="none" strike="noStrike" cap="none">
                <a:solidFill>
                  <a:srgbClr val="000000"/>
                </a:solidFill>
                <a:latin typeface="Calibri"/>
                <a:ea typeface="Calibri"/>
                <a:cs typeface="Calibri"/>
                <a:sym typeface="Calibri"/>
              </a:rPr>
              <a:t>Department of Computer Science and  Engineering</a:t>
            </a:r>
            <a:endParaRPr sz="900" b="0" i="0" u="none" strike="noStrike" cap="non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DF6E0354-F7F5-761B-8361-6F8093623603}"/>
            </a:ext>
          </a:extLst>
        </p:cNvPr>
        <p:cNvGrpSpPr/>
        <p:nvPr/>
      </p:nvGrpSpPr>
      <p:grpSpPr>
        <a:xfrm>
          <a:off x="0" y="0"/>
          <a:ext cx="0" cy="0"/>
          <a:chOff x="0" y="0"/>
          <a:chExt cx="0" cy="0"/>
        </a:xfrm>
      </p:grpSpPr>
      <p:sp>
        <p:nvSpPr>
          <p:cNvPr id="735" name="Google Shape;735;p37">
            <a:extLst>
              <a:ext uri="{FF2B5EF4-FFF2-40B4-BE49-F238E27FC236}">
                <a16:creationId xmlns:a16="http://schemas.microsoft.com/office/drawing/2014/main" id="{A682FD8A-D748-892E-EEA2-10B8AB52C717}"/>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6" name="Google Shape;736;p37">
            <a:extLst>
              <a:ext uri="{FF2B5EF4-FFF2-40B4-BE49-F238E27FC236}">
                <a16:creationId xmlns:a16="http://schemas.microsoft.com/office/drawing/2014/main" id="{6A43851F-1C2A-3FCA-8ED0-16763430408C}"/>
              </a:ext>
            </a:extLst>
          </p:cNvPr>
          <p:cNvSpPr txBox="1"/>
          <p:nvPr/>
        </p:nvSpPr>
        <p:spPr>
          <a:xfrm>
            <a:off x="139700" y="57263"/>
            <a:ext cx="4503954" cy="873311"/>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Standard Input and Output</a:t>
            </a:r>
            <a:endParaRPr lang="en-US" sz="1800" dirty="0">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FF"/>
                </a:solidFill>
                <a:latin typeface="Calibri"/>
                <a:ea typeface="Calibri"/>
                <a:cs typeface="Calibri"/>
                <a:sym typeface="Calibri"/>
              </a:rPr>
              <a:t>MCQ</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737" name="Google Shape;737;p37">
            <a:extLst>
              <a:ext uri="{FF2B5EF4-FFF2-40B4-BE49-F238E27FC236}">
                <a16:creationId xmlns:a16="http://schemas.microsoft.com/office/drawing/2014/main" id="{F47AA440-DA1C-1EAF-5722-063AFF100252}"/>
              </a:ext>
            </a:extLst>
          </p:cNvPr>
          <p:cNvSpPr txBox="1"/>
          <p:nvPr/>
        </p:nvSpPr>
        <p:spPr>
          <a:xfrm>
            <a:off x="0" y="703620"/>
            <a:ext cx="5720576" cy="923289"/>
          </a:xfrm>
          <a:prstGeom prst="rect">
            <a:avLst/>
          </a:prstGeom>
          <a:noFill/>
          <a:ln>
            <a:noFill/>
          </a:ln>
        </p:spPr>
        <p:txBody>
          <a:bodyPr spcFirstLastPara="1" wrap="square" lIns="91425" tIns="45700" rIns="91425" bIns="45700" anchor="t" anchorCtr="0">
            <a:spAutoFit/>
          </a:bodyPr>
          <a:lstStyle/>
          <a:p>
            <a:r>
              <a:rPr lang="en-US" sz="900" dirty="0"/>
              <a:t>In USB communication:</a:t>
            </a:r>
            <a:br>
              <a:rPr lang="en-US" sz="900" dirty="0"/>
            </a:br>
            <a:r>
              <a:rPr lang="en-US" sz="900" dirty="0"/>
              <a:t>a) Devices can communicate directly with each other.</a:t>
            </a:r>
            <a:br>
              <a:rPr lang="en-US" sz="900" dirty="0"/>
            </a:br>
            <a:r>
              <a:rPr lang="en-US" sz="900" dirty="0"/>
              <a:t>b) Communication is always initiated by the host.</a:t>
            </a:r>
            <a:br>
              <a:rPr lang="en-US" sz="900" dirty="0"/>
            </a:br>
            <a:r>
              <a:rPr lang="en-US" sz="900" dirty="0"/>
              <a:t>c) Hubs can transfer data without host intervention.</a:t>
            </a:r>
            <a:br>
              <a:rPr lang="en-US" sz="900" dirty="0"/>
            </a:br>
            <a:r>
              <a:rPr lang="en-US" sz="900" dirty="0"/>
              <a:t>d) Devices use interrupt lines to alert the host.</a:t>
            </a:r>
          </a:p>
          <a:p>
            <a:r>
              <a:rPr lang="en-US" sz="900" dirty="0"/>
              <a:t> </a:t>
            </a:r>
            <a:endParaRPr sz="900" b="0" i="0" u="none" strike="noStrike" cap="none" dirty="0">
              <a:solidFill>
                <a:schemeClr val="dk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F5D4DC50-8D2E-6F49-214E-578E1F371D65}"/>
              </a:ext>
            </a:extLst>
          </p:cNvPr>
          <p:cNvSpPr>
            <a:spLocks noChangeArrowheads="1"/>
          </p:cNvSpPr>
          <p:nvPr/>
        </p:nvSpPr>
        <p:spPr bwMode="auto">
          <a:xfrm>
            <a:off x="-1" y="2033398"/>
            <a:ext cx="564809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SCSI supports high-speed transfers by:</a:t>
            </a:r>
            <a:br>
              <a:rPr kumimoji="0" lang="en-US" altLang="en-US" sz="1000" b="0" i="0" u="none" strike="noStrike" cap="none" normalizeH="0" baseline="0" dirty="0">
                <a:ln>
                  <a:noFill/>
                </a:ln>
                <a:solidFill>
                  <a:schemeClr val="tx1"/>
                </a:solidFill>
                <a:effectLst/>
                <a:latin typeface="Arial" panose="020B0604020202020204" pitchFamily="34" charset="0"/>
              </a:rPr>
            </a:br>
            <a:r>
              <a:rPr kumimoji="0" lang="en-US" altLang="en-US" sz="1000" b="0" i="0" u="none" strike="noStrike" cap="none" normalizeH="0" baseline="0" dirty="0">
                <a:ln>
                  <a:noFill/>
                </a:ln>
                <a:solidFill>
                  <a:schemeClr val="tx1"/>
                </a:solidFill>
                <a:effectLst/>
                <a:latin typeface="Arial" panose="020B0604020202020204" pitchFamily="34" charset="0"/>
              </a:rPr>
              <a:t>a) Using interrupts for each byte.</a:t>
            </a:r>
            <a:br>
              <a:rPr kumimoji="0" lang="en-US" altLang="en-US" sz="1000" b="0" i="0" u="none" strike="noStrike" cap="none" normalizeH="0" baseline="0" dirty="0">
                <a:ln>
                  <a:noFill/>
                </a:ln>
                <a:solidFill>
                  <a:schemeClr val="tx1"/>
                </a:solidFill>
                <a:effectLst/>
                <a:latin typeface="Arial" panose="020B0604020202020204" pitchFamily="34" charset="0"/>
              </a:rPr>
            </a:br>
            <a:r>
              <a:rPr kumimoji="0" lang="en-US" altLang="en-US" sz="1000" b="0" i="0" u="none" strike="noStrike" cap="none" normalizeH="0" baseline="0" dirty="0">
                <a:ln>
                  <a:noFill/>
                </a:ln>
                <a:solidFill>
                  <a:schemeClr val="tx1"/>
                </a:solidFill>
                <a:effectLst/>
                <a:latin typeface="Arial" panose="020B0604020202020204" pitchFamily="34" charset="0"/>
              </a:rPr>
              <a:t>b) Direct memory access (DMA) block transfers.</a:t>
            </a:r>
            <a:br>
              <a:rPr kumimoji="0" lang="en-US" altLang="en-US" sz="1000" b="0" i="0" u="none" strike="noStrike" cap="none" normalizeH="0" baseline="0" dirty="0">
                <a:ln>
                  <a:noFill/>
                </a:ln>
                <a:solidFill>
                  <a:schemeClr val="tx1"/>
                </a:solidFill>
                <a:effectLst/>
                <a:latin typeface="Arial" panose="020B0604020202020204" pitchFamily="34" charset="0"/>
              </a:rPr>
            </a:br>
            <a:r>
              <a:rPr kumimoji="0" lang="en-US" altLang="en-US" sz="1000" b="0" i="0" u="none" strike="noStrike" cap="none" normalizeH="0" baseline="0" dirty="0">
                <a:ln>
                  <a:noFill/>
                </a:ln>
                <a:solidFill>
                  <a:schemeClr val="tx1"/>
                </a:solidFill>
                <a:effectLst/>
                <a:latin typeface="Arial" panose="020B0604020202020204" pitchFamily="34" charset="0"/>
              </a:rPr>
              <a:t>c) Polling I/O ports continuously.</a:t>
            </a:r>
            <a:br>
              <a:rPr kumimoji="0" lang="en-US" altLang="en-US" sz="1000" b="0" i="0" u="none" strike="noStrike" cap="none" normalizeH="0" baseline="0" dirty="0">
                <a:ln>
                  <a:noFill/>
                </a:ln>
                <a:solidFill>
                  <a:schemeClr val="tx1"/>
                </a:solidFill>
                <a:effectLst/>
                <a:latin typeface="Arial" panose="020B0604020202020204" pitchFamily="34" charset="0"/>
              </a:rPr>
            </a:br>
            <a:r>
              <a:rPr kumimoji="0" lang="en-US" altLang="en-US" sz="1000" b="0" i="0" u="none" strike="noStrike" cap="none" normalizeH="0" baseline="0" dirty="0">
                <a:ln>
                  <a:noFill/>
                </a:ln>
                <a:solidFill>
                  <a:schemeClr val="tx1"/>
                </a:solidFill>
                <a:effectLst/>
                <a:latin typeface="Arial" panose="020B0604020202020204" pitchFamily="34" charset="0"/>
              </a:rPr>
              <a:t>d) Bit-serial CPU register copy.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431834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F5DF5064-9477-5822-1756-5A340354AF4C}"/>
            </a:ext>
          </a:extLst>
        </p:cNvPr>
        <p:cNvGrpSpPr/>
        <p:nvPr/>
      </p:nvGrpSpPr>
      <p:grpSpPr>
        <a:xfrm>
          <a:off x="0" y="0"/>
          <a:ext cx="0" cy="0"/>
          <a:chOff x="0" y="0"/>
          <a:chExt cx="0" cy="0"/>
        </a:xfrm>
      </p:grpSpPr>
      <p:sp>
        <p:nvSpPr>
          <p:cNvPr id="735" name="Google Shape;735;p37">
            <a:extLst>
              <a:ext uri="{FF2B5EF4-FFF2-40B4-BE49-F238E27FC236}">
                <a16:creationId xmlns:a16="http://schemas.microsoft.com/office/drawing/2014/main" id="{C09D1E0A-6DBA-F07D-72BC-DE7100FA21B8}"/>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6" name="Google Shape;736;p37">
            <a:extLst>
              <a:ext uri="{FF2B5EF4-FFF2-40B4-BE49-F238E27FC236}">
                <a16:creationId xmlns:a16="http://schemas.microsoft.com/office/drawing/2014/main" id="{C2AB0A2D-AE7C-D6FB-CE1C-97DECB3D295F}"/>
              </a:ext>
            </a:extLst>
          </p:cNvPr>
          <p:cNvSpPr txBox="1"/>
          <p:nvPr/>
        </p:nvSpPr>
        <p:spPr>
          <a:xfrm>
            <a:off x="139700" y="57263"/>
            <a:ext cx="4503954" cy="873311"/>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Standard Input and Output</a:t>
            </a:r>
            <a:endParaRPr lang="en-US" sz="1800" dirty="0">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FF"/>
                </a:solidFill>
                <a:latin typeface="Calibri"/>
                <a:ea typeface="Calibri"/>
                <a:cs typeface="Calibri"/>
                <a:sym typeface="Calibri"/>
              </a:rPr>
              <a:t>MCQ</a:t>
            </a:r>
            <a:br>
              <a:rPr lang="en-US" sz="2000" b="0" i="0" u="none" strike="noStrike" cap="none" dirty="0">
                <a:solidFill>
                  <a:srgbClr val="0000FF"/>
                </a:solidFill>
                <a:latin typeface="Times New Roman"/>
                <a:ea typeface="Times New Roman"/>
                <a:cs typeface="Times New Roman"/>
                <a:sym typeface="Times New Roman"/>
              </a:rPr>
            </a:br>
            <a:endParaRPr sz="1800" b="0" i="0" u="none" strike="noStrike" cap="none" dirty="0">
              <a:solidFill>
                <a:srgbClr val="C55911"/>
              </a:solidFill>
              <a:latin typeface="Calibri"/>
              <a:ea typeface="Calibri"/>
              <a:cs typeface="Calibri"/>
              <a:sym typeface="Calibri"/>
            </a:endParaRPr>
          </a:p>
        </p:txBody>
      </p:sp>
      <p:sp>
        <p:nvSpPr>
          <p:cNvPr id="737" name="Google Shape;737;p37">
            <a:extLst>
              <a:ext uri="{FF2B5EF4-FFF2-40B4-BE49-F238E27FC236}">
                <a16:creationId xmlns:a16="http://schemas.microsoft.com/office/drawing/2014/main" id="{2A626D34-0099-539D-5141-42EAB7288873}"/>
              </a:ext>
            </a:extLst>
          </p:cNvPr>
          <p:cNvSpPr txBox="1"/>
          <p:nvPr/>
        </p:nvSpPr>
        <p:spPr>
          <a:xfrm>
            <a:off x="0" y="703620"/>
            <a:ext cx="5720576" cy="1541407"/>
          </a:xfrm>
          <a:prstGeom prst="rect">
            <a:avLst/>
          </a:prstGeom>
          <a:noFill/>
          <a:ln>
            <a:noFill/>
          </a:ln>
        </p:spPr>
        <p:txBody>
          <a:bodyPr spcFirstLastPara="1" wrap="square" lIns="91425" tIns="45700" rIns="91425" bIns="45700" anchor="t" anchorCtr="0">
            <a:spAutoFit/>
          </a:bodyPr>
          <a:lstStyle/>
          <a:p>
            <a:r>
              <a:rPr lang="en-US" sz="900" dirty="0"/>
              <a:t>In USB communication:</a:t>
            </a:r>
            <a:br>
              <a:rPr lang="en-US" sz="900" dirty="0"/>
            </a:br>
            <a:r>
              <a:rPr lang="en-US" sz="900" dirty="0"/>
              <a:t>a) Devices can communicate directly with each other.</a:t>
            </a:r>
            <a:br>
              <a:rPr lang="en-US" sz="900" dirty="0"/>
            </a:br>
            <a:r>
              <a:rPr lang="en-US" sz="900" dirty="0"/>
              <a:t>b) Communication is always initiated by the host.</a:t>
            </a:r>
            <a:br>
              <a:rPr lang="en-US" sz="900" dirty="0"/>
            </a:br>
            <a:r>
              <a:rPr lang="en-US" sz="900" dirty="0"/>
              <a:t>c) Hubs can transfer data without host intervention.</a:t>
            </a:r>
            <a:br>
              <a:rPr lang="en-US" sz="900" dirty="0"/>
            </a:br>
            <a:r>
              <a:rPr lang="en-US" sz="900" dirty="0"/>
              <a:t>d) Devices use interrupt lines to alert the host.</a:t>
            </a:r>
          </a:p>
          <a:p>
            <a:r>
              <a:rPr lang="en-US" sz="900" dirty="0"/>
              <a:t> </a:t>
            </a:r>
            <a:r>
              <a:rPr lang="en-US" sz="900" b="1" dirty="0"/>
              <a:t>Answer:</a:t>
            </a:r>
            <a:r>
              <a:rPr lang="en-US" sz="900" dirty="0"/>
              <a:t> (b)</a:t>
            </a:r>
            <a:br>
              <a:rPr lang="en-US" sz="900" dirty="0"/>
            </a:br>
            <a:r>
              <a:rPr lang="en-US" sz="900" i="1" dirty="0"/>
              <a:t>Explanation:</a:t>
            </a:r>
            <a:r>
              <a:rPr lang="en-US" sz="900" dirty="0"/>
              <a:t> USB uses a </a:t>
            </a:r>
            <a:r>
              <a:rPr lang="en-US" sz="900" b="1" dirty="0"/>
              <a:t>host-controlled polling</a:t>
            </a:r>
            <a:r>
              <a:rPr lang="en-US" sz="900" dirty="0"/>
              <a:t> mechanism — all transactions are host-initiated</a:t>
            </a:r>
          </a:p>
          <a:p>
            <a:endParaRPr lang="en-US" sz="900" dirty="0"/>
          </a:p>
          <a:p>
            <a:endParaRPr lang="en-US" sz="900" dirty="0"/>
          </a:p>
          <a:p>
            <a:pPr marL="274320" marR="0" lvl="0" indent="-129238" algn="l" rtl="0">
              <a:lnSpc>
                <a:spcPct val="100000"/>
              </a:lnSpc>
              <a:spcBef>
                <a:spcPts val="481"/>
              </a:spcBef>
              <a:spcAft>
                <a:spcPts val="0"/>
              </a:spcAft>
              <a:buClr>
                <a:schemeClr val="accent3"/>
              </a:buClr>
              <a:buSzPts val="1140"/>
              <a:buFont typeface="Noto Sans Symbols"/>
              <a:buNone/>
            </a:pPr>
            <a:endParaRPr sz="900" b="0" i="0" u="none" strike="noStrike" cap="none" dirty="0">
              <a:solidFill>
                <a:schemeClr val="dk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F8F99215-172C-964F-375B-5375D86C7B22}"/>
              </a:ext>
            </a:extLst>
          </p:cNvPr>
          <p:cNvSpPr>
            <a:spLocks noChangeArrowheads="1"/>
          </p:cNvSpPr>
          <p:nvPr/>
        </p:nvSpPr>
        <p:spPr bwMode="auto">
          <a:xfrm>
            <a:off x="0" y="1879510"/>
            <a:ext cx="501932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SCSI supports high-speed transfers by:</a:t>
            </a:r>
            <a:br>
              <a:rPr kumimoji="0" lang="en-US" altLang="en-US" sz="1000" b="0" i="0" u="none" strike="noStrike" cap="none" normalizeH="0" baseline="0" dirty="0">
                <a:ln>
                  <a:noFill/>
                </a:ln>
                <a:solidFill>
                  <a:schemeClr val="tx1"/>
                </a:solidFill>
                <a:effectLst/>
                <a:latin typeface="Arial" panose="020B0604020202020204" pitchFamily="34" charset="0"/>
              </a:rPr>
            </a:br>
            <a:r>
              <a:rPr kumimoji="0" lang="en-US" altLang="en-US" sz="1000" b="0" i="0" u="none" strike="noStrike" cap="none" normalizeH="0" baseline="0" dirty="0">
                <a:ln>
                  <a:noFill/>
                </a:ln>
                <a:solidFill>
                  <a:schemeClr val="tx1"/>
                </a:solidFill>
                <a:effectLst/>
                <a:latin typeface="Arial" panose="020B0604020202020204" pitchFamily="34" charset="0"/>
              </a:rPr>
              <a:t>a) Using interrupts for each byte.</a:t>
            </a:r>
            <a:br>
              <a:rPr kumimoji="0" lang="en-US" altLang="en-US" sz="1000" b="0" i="0" u="none" strike="noStrike" cap="none" normalizeH="0" baseline="0" dirty="0">
                <a:ln>
                  <a:noFill/>
                </a:ln>
                <a:solidFill>
                  <a:schemeClr val="tx1"/>
                </a:solidFill>
                <a:effectLst/>
                <a:latin typeface="Arial" panose="020B0604020202020204" pitchFamily="34" charset="0"/>
              </a:rPr>
            </a:br>
            <a:r>
              <a:rPr kumimoji="0" lang="en-US" altLang="en-US" sz="1000" b="0" i="0" u="none" strike="noStrike" cap="none" normalizeH="0" baseline="0" dirty="0">
                <a:ln>
                  <a:noFill/>
                </a:ln>
                <a:solidFill>
                  <a:schemeClr val="tx1"/>
                </a:solidFill>
                <a:effectLst/>
                <a:latin typeface="Arial" panose="020B0604020202020204" pitchFamily="34" charset="0"/>
              </a:rPr>
              <a:t>b) Direct memory access (DMA) block transfers.</a:t>
            </a:r>
            <a:br>
              <a:rPr kumimoji="0" lang="en-US" altLang="en-US" sz="1000" b="0" i="0" u="none" strike="noStrike" cap="none" normalizeH="0" baseline="0" dirty="0">
                <a:ln>
                  <a:noFill/>
                </a:ln>
                <a:solidFill>
                  <a:schemeClr val="tx1"/>
                </a:solidFill>
                <a:effectLst/>
                <a:latin typeface="Arial" panose="020B0604020202020204" pitchFamily="34" charset="0"/>
              </a:rPr>
            </a:br>
            <a:r>
              <a:rPr kumimoji="0" lang="en-US" altLang="en-US" sz="1000" b="0" i="0" u="none" strike="noStrike" cap="none" normalizeH="0" baseline="0" dirty="0">
                <a:ln>
                  <a:noFill/>
                </a:ln>
                <a:solidFill>
                  <a:schemeClr val="tx1"/>
                </a:solidFill>
                <a:effectLst/>
                <a:latin typeface="Arial" panose="020B0604020202020204" pitchFamily="34" charset="0"/>
              </a:rPr>
              <a:t>c) Polling I/O ports continuously.</a:t>
            </a:r>
            <a:br>
              <a:rPr kumimoji="0" lang="en-US" altLang="en-US" sz="1000" b="0" i="0" u="none" strike="noStrike" cap="none" normalizeH="0" baseline="0" dirty="0">
                <a:ln>
                  <a:noFill/>
                </a:ln>
                <a:solidFill>
                  <a:schemeClr val="tx1"/>
                </a:solidFill>
                <a:effectLst/>
                <a:latin typeface="Arial" panose="020B0604020202020204" pitchFamily="34" charset="0"/>
              </a:rPr>
            </a:br>
            <a:r>
              <a:rPr kumimoji="0" lang="en-US" altLang="en-US" sz="1000" b="0" i="0" u="none" strike="noStrike" cap="none" normalizeH="0" baseline="0" dirty="0">
                <a:ln>
                  <a:noFill/>
                </a:ln>
                <a:solidFill>
                  <a:schemeClr val="tx1"/>
                </a:solidFill>
                <a:effectLst/>
                <a:latin typeface="Arial" panose="020B0604020202020204" pitchFamily="34" charset="0"/>
              </a:rPr>
              <a:t>d) Bit-serial CPU register copy.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Answer:</a:t>
            </a:r>
            <a:r>
              <a:rPr kumimoji="0" lang="en-US" altLang="en-US" sz="1000" b="0" i="0" u="none" strike="noStrike" cap="none" normalizeH="0" baseline="0" dirty="0">
                <a:ln>
                  <a:noFill/>
                </a:ln>
                <a:solidFill>
                  <a:schemeClr val="tx1"/>
                </a:solidFill>
                <a:effectLst/>
                <a:latin typeface="Arial" panose="020B0604020202020204" pitchFamily="34" charset="0"/>
              </a:rPr>
              <a:t> (b)</a:t>
            </a:r>
            <a:br>
              <a:rPr kumimoji="0" lang="en-US" altLang="en-US" sz="1000" b="0" i="0" u="none" strike="noStrike" cap="none" normalizeH="0" baseline="0" dirty="0">
                <a:ln>
                  <a:noFill/>
                </a:ln>
                <a:solidFill>
                  <a:schemeClr val="tx1"/>
                </a:solidFill>
                <a:effectLst/>
                <a:latin typeface="Arial" panose="020B0604020202020204" pitchFamily="34" charset="0"/>
              </a:rPr>
            </a:b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1" u="none" strike="noStrike" cap="none" normalizeH="0" baseline="0" dirty="0">
                <a:ln>
                  <a:noFill/>
                </a:ln>
                <a:solidFill>
                  <a:schemeClr val="tx1"/>
                </a:solidFill>
                <a:effectLst/>
                <a:latin typeface="Arial" panose="020B0604020202020204" pitchFamily="34" charset="0"/>
              </a:rPr>
              <a:t>Explanation:</a:t>
            </a:r>
            <a:r>
              <a:rPr kumimoji="0" lang="en-US" altLang="en-US" sz="1000" b="0" i="0" u="none" strike="noStrike" cap="none" normalizeH="0" baseline="0" dirty="0">
                <a:ln>
                  <a:noFill/>
                </a:ln>
                <a:solidFill>
                  <a:schemeClr val="tx1"/>
                </a:solidFill>
                <a:effectLst/>
                <a:latin typeface="Arial" panose="020B0604020202020204" pitchFamily="34" charset="0"/>
              </a:rPr>
              <a:t> SCSI bus uses DMA for direct block transfers between I/O and memory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without CPU intervention</a:t>
            </a:r>
          </a:p>
        </p:txBody>
      </p:sp>
    </p:spTree>
    <p:extLst>
      <p:ext uri="{BB962C8B-B14F-4D97-AF65-F5344CB8AC3E}">
        <p14:creationId xmlns:p14="http://schemas.microsoft.com/office/powerpoint/2010/main" val="21329476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cxnSp>
        <p:nvCxnSpPr>
          <p:cNvPr id="743" name="Google Shape;743;p38"/>
          <p:cNvCxnSpPr/>
          <p:nvPr/>
        </p:nvCxnSpPr>
        <p:spPr>
          <a:xfrm>
            <a:off x="2576529" y="1366250"/>
            <a:ext cx="2166644" cy="0"/>
          </a:xfrm>
          <a:prstGeom prst="straightConnector1">
            <a:avLst/>
          </a:prstGeom>
          <a:noFill/>
          <a:ln w="38100" cap="flat" cmpd="sng">
            <a:solidFill>
              <a:srgbClr val="C55911"/>
            </a:solidFill>
            <a:prstDash val="solid"/>
            <a:round/>
            <a:headEnd type="none" w="sm" len="sm"/>
            <a:tailEnd type="none" w="sm" len="sm"/>
          </a:ln>
        </p:spPr>
      </p:cxnSp>
      <p:grpSp>
        <p:nvGrpSpPr>
          <p:cNvPr id="744" name="Google Shape;744;p38"/>
          <p:cNvGrpSpPr/>
          <p:nvPr/>
        </p:nvGrpSpPr>
        <p:grpSpPr>
          <a:xfrm>
            <a:off x="63500" y="22225"/>
            <a:ext cx="5638800" cy="3124199"/>
            <a:chOff x="313844" y="349466"/>
            <a:chExt cx="11518407" cy="6218388"/>
          </a:xfrm>
        </p:grpSpPr>
        <p:sp>
          <p:nvSpPr>
            <p:cNvPr id="745" name="Google Shape;745;p38"/>
            <p:cNvSpPr/>
            <p:nvPr/>
          </p:nvSpPr>
          <p:spPr>
            <a:xfrm>
              <a:off x="11786532" y="360726"/>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746" name="Google Shape;746;p38"/>
            <p:cNvSpPr/>
            <p:nvPr/>
          </p:nvSpPr>
          <p:spPr>
            <a:xfrm rot="5400000">
              <a:off x="11275944" y="-161122"/>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747" name="Google Shape;747;p38"/>
            <p:cNvSpPr/>
            <p:nvPr/>
          </p:nvSpPr>
          <p:spPr>
            <a:xfrm rot="5400000">
              <a:off x="824432" y="6011547"/>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748" name="Google Shape;748;p38"/>
            <p:cNvSpPr/>
            <p:nvPr/>
          </p:nvSpPr>
          <p:spPr>
            <a:xfrm rot="10800000">
              <a:off x="313844" y="5489699"/>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grpSp>
      <p:sp>
        <p:nvSpPr>
          <p:cNvPr id="749" name="Google Shape;749;p38"/>
          <p:cNvSpPr/>
          <p:nvPr/>
        </p:nvSpPr>
        <p:spPr>
          <a:xfrm>
            <a:off x="2576529" y="970045"/>
            <a:ext cx="2177217" cy="354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2"/>
              <a:buFont typeface="Arial"/>
              <a:buNone/>
            </a:pPr>
            <a:r>
              <a:rPr lang="en-US" sz="1702" b="1" i="0" u="none" strike="noStrike" cap="none">
                <a:solidFill>
                  <a:srgbClr val="C55A1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750" name="Google Shape;750;p38"/>
          <p:cNvSpPr/>
          <p:nvPr/>
        </p:nvSpPr>
        <p:spPr>
          <a:xfrm>
            <a:off x="2576530" y="1480191"/>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1" i="0" u="none" strike="noStrike" cap="none">
                <a:solidFill>
                  <a:srgbClr val="000000"/>
                </a:solidFill>
                <a:latin typeface="Calibri"/>
                <a:ea typeface="Calibri"/>
                <a:cs typeface="Calibri"/>
                <a:sym typeface="Calibri"/>
              </a:rPr>
              <a:t>Team DDCO</a:t>
            </a:r>
            <a:endParaRPr sz="1135" b="1" i="0" u="none" strike="noStrike" cap="none">
              <a:solidFill>
                <a:srgbClr val="000000"/>
              </a:solidFill>
              <a:latin typeface="Calibri"/>
              <a:ea typeface="Calibri"/>
              <a:cs typeface="Calibri"/>
              <a:sym typeface="Calibri"/>
            </a:endParaRPr>
          </a:p>
        </p:txBody>
      </p:sp>
      <p:sp>
        <p:nvSpPr>
          <p:cNvPr id="751" name="Google Shape;751;p38"/>
          <p:cNvSpPr/>
          <p:nvPr/>
        </p:nvSpPr>
        <p:spPr>
          <a:xfrm>
            <a:off x="2576530" y="1668225"/>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0" i="0" u="none" strike="noStrike" cap="none">
                <a:solidFill>
                  <a:srgbClr val="000000"/>
                </a:solidFill>
                <a:latin typeface="Calibri"/>
                <a:ea typeface="Calibri"/>
                <a:cs typeface="Calibri"/>
                <a:sym typeface="Calibri"/>
              </a:rPr>
              <a:t>Department of Computer Science </a:t>
            </a:r>
            <a:endParaRPr sz="1135" b="0" i="0" u="none" strike="noStrike" cap="none">
              <a:solidFill>
                <a:srgbClr val="000000"/>
              </a:solidFill>
              <a:latin typeface="Calibri"/>
              <a:ea typeface="Calibri"/>
              <a:cs typeface="Calibri"/>
              <a:sym typeface="Calibri"/>
            </a:endParaRPr>
          </a:p>
        </p:txBody>
      </p:sp>
      <p:pic>
        <p:nvPicPr>
          <p:cNvPr id="752" name="Google Shape;752;p38"/>
          <p:cNvPicPr preferRelativeResize="0"/>
          <p:nvPr/>
        </p:nvPicPr>
        <p:blipFill rotWithShape="1">
          <a:blip r:embed="rId3">
            <a:alphaModFix/>
          </a:blip>
          <a:srcRect/>
          <a:stretch/>
        </p:blipFill>
        <p:spPr>
          <a:xfrm>
            <a:off x="908114" y="860425"/>
            <a:ext cx="1465193" cy="13511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6" name="Google Shape;206;p3"/>
          <p:cNvSpPr txBox="1">
            <a:spLocks noGrp="1"/>
          </p:cNvSpPr>
          <p:nvPr>
            <p:ph type="title"/>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sz="1800" b="1" dirty="0">
                <a:solidFill>
                  <a:srgbClr val="2E5497"/>
                </a:solidFill>
              </a:rPr>
              <a:t>Standard Input and Output</a:t>
            </a:r>
            <a:br>
              <a:rPr lang="en-US" sz="1800" dirty="0"/>
            </a:br>
            <a:r>
              <a:rPr lang="en-US" sz="1800" dirty="0">
                <a:solidFill>
                  <a:srgbClr val="C55911"/>
                </a:solidFill>
                <a:latin typeface="Calibri"/>
                <a:ea typeface="Calibri"/>
                <a:cs typeface="Calibri"/>
                <a:sym typeface="Calibri"/>
              </a:rPr>
              <a:t>Standard I/O Interfaces-T2 section 4.7</a:t>
            </a:r>
            <a:br>
              <a:rPr lang="en-US" sz="2000" dirty="0">
                <a:solidFill>
                  <a:srgbClr val="0000FF"/>
                </a:solidFill>
                <a:latin typeface="Times New Roman"/>
                <a:ea typeface="Times New Roman"/>
                <a:cs typeface="Times New Roman"/>
                <a:sym typeface="Times New Roman"/>
              </a:rPr>
            </a:br>
            <a:endParaRPr sz="1800" dirty="0">
              <a:solidFill>
                <a:srgbClr val="C55911"/>
              </a:solidFill>
            </a:endParaRPr>
          </a:p>
        </p:txBody>
      </p:sp>
      <p:sp>
        <p:nvSpPr>
          <p:cNvPr id="207" name="Google Shape;207;p3"/>
          <p:cNvSpPr txBox="1">
            <a:spLocks noGrp="1"/>
          </p:cNvSpPr>
          <p:nvPr>
            <p:ph type="body" idx="1"/>
          </p:nvPr>
        </p:nvSpPr>
        <p:spPr>
          <a:xfrm>
            <a:off x="139700" y="708025"/>
            <a:ext cx="5334000" cy="2403222"/>
          </a:xfrm>
          <a:prstGeom prst="rect">
            <a:avLst/>
          </a:prstGeom>
          <a:noFill/>
          <a:ln>
            <a:noFill/>
          </a:ln>
        </p:spPr>
        <p:txBody>
          <a:bodyPr spcFirstLastPara="1" wrap="square" lIns="0" tIns="0" rIns="0" bIns="0" anchor="t" anchorCtr="0">
            <a:spAutoFit/>
          </a:bodyPr>
          <a:lstStyle/>
          <a:p>
            <a:pPr marL="171450" lvl="0" indent="-171450" algn="l" rtl="0">
              <a:lnSpc>
                <a:spcPct val="100000"/>
              </a:lnSpc>
              <a:spcBef>
                <a:spcPts val="0"/>
              </a:spcBef>
              <a:spcAft>
                <a:spcPts val="0"/>
              </a:spcAft>
              <a:buClr>
                <a:schemeClr val="accent3"/>
              </a:buClr>
              <a:buSzPts val="1140"/>
              <a:buFont typeface="Arial"/>
              <a:buChar char="•"/>
            </a:pPr>
            <a:r>
              <a:rPr lang="en-US" sz="1200" dirty="0">
                <a:solidFill>
                  <a:srgbClr val="000099"/>
                </a:solidFill>
                <a:latin typeface="Calibri"/>
                <a:ea typeface="Calibri"/>
                <a:cs typeface="Calibri"/>
                <a:sym typeface="Calibri"/>
              </a:rPr>
              <a:t>I/O device is connected to a computer using an interface circuit. </a:t>
            </a:r>
            <a:endParaRPr sz="1200" dirty="0">
              <a:latin typeface="Calibri"/>
              <a:ea typeface="Calibri"/>
              <a:cs typeface="Calibri"/>
              <a:sym typeface="Calibri"/>
            </a:endParaRPr>
          </a:p>
          <a:p>
            <a:pPr marL="171450" lvl="0" indent="-171450" algn="l" rtl="0">
              <a:lnSpc>
                <a:spcPct val="100000"/>
              </a:lnSpc>
              <a:spcBef>
                <a:spcPts val="481"/>
              </a:spcBef>
              <a:spcAft>
                <a:spcPts val="0"/>
              </a:spcAft>
              <a:buClr>
                <a:schemeClr val="accent3"/>
              </a:buClr>
              <a:buSzPts val="1140"/>
              <a:buFont typeface="Arial"/>
              <a:buChar char="•"/>
            </a:pPr>
            <a:r>
              <a:rPr lang="en-US" sz="1200" dirty="0">
                <a:solidFill>
                  <a:srgbClr val="000099"/>
                </a:solidFill>
                <a:latin typeface="Calibri"/>
                <a:ea typeface="Calibri"/>
                <a:cs typeface="Calibri"/>
                <a:sym typeface="Calibri"/>
              </a:rPr>
              <a:t>Do we have to design a different interface for every combination of an I/O device and a computer?</a:t>
            </a:r>
            <a:r>
              <a:rPr lang="en-US" sz="1200" dirty="0">
                <a:latin typeface="Calibri"/>
                <a:ea typeface="Calibri"/>
                <a:cs typeface="Calibri"/>
                <a:sym typeface="Calibri"/>
              </a:rPr>
              <a:t> </a:t>
            </a:r>
            <a:endParaRPr dirty="0"/>
          </a:p>
          <a:p>
            <a:pPr marL="171450" lvl="0" indent="-171450" algn="l" rtl="0">
              <a:lnSpc>
                <a:spcPct val="100000"/>
              </a:lnSpc>
              <a:spcBef>
                <a:spcPts val="481"/>
              </a:spcBef>
              <a:spcAft>
                <a:spcPts val="0"/>
              </a:spcAft>
              <a:buClr>
                <a:schemeClr val="accent3"/>
              </a:buClr>
              <a:buSzPts val="1140"/>
              <a:buFont typeface="Arial"/>
              <a:buChar char="•"/>
            </a:pPr>
            <a:r>
              <a:rPr lang="en-US" sz="1200" dirty="0">
                <a:solidFill>
                  <a:srgbClr val="000099"/>
                </a:solidFill>
                <a:latin typeface="Calibri"/>
                <a:ea typeface="Calibri"/>
                <a:cs typeface="Calibri"/>
                <a:sym typeface="Calibri"/>
              </a:rPr>
              <a:t>A practical approach is to develop standard interfaces and protocols. </a:t>
            </a:r>
            <a:endParaRPr sz="1200" dirty="0">
              <a:latin typeface="Calibri"/>
              <a:ea typeface="Calibri"/>
              <a:cs typeface="Calibri"/>
              <a:sym typeface="Calibri"/>
            </a:endParaRPr>
          </a:p>
          <a:p>
            <a:pPr marL="171450" lvl="0" indent="-171450" algn="l" rtl="0">
              <a:lnSpc>
                <a:spcPct val="100000"/>
              </a:lnSpc>
              <a:spcBef>
                <a:spcPts val="481"/>
              </a:spcBef>
              <a:spcAft>
                <a:spcPts val="0"/>
              </a:spcAft>
              <a:buClr>
                <a:schemeClr val="accent3"/>
              </a:buClr>
              <a:buSzPts val="1140"/>
              <a:buFont typeface="Arial"/>
              <a:buChar char="•"/>
            </a:pPr>
            <a:r>
              <a:rPr lang="en-US" sz="1200" dirty="0">
                <a:solidFill>
                  <a:srgbClr val="000099"/>
                </a:solidFill>
                <a:latin typeface="Calibri"/>
                <a:ea typeface="Calibri"/>
                <a:cs typeface="Calibri"/>
                <a:sym typeface="Calibri"/>
              </a:rPr>
              <a:t>A personal computer has:</a:t>
            </a:r>
            <a:r>
              <a:rPr lang="en-US" sz="1200" dirty="0">
                <a:latin typeface="Calibri"/>
                <a:ea typeface="Calibri"/>
                <a:cs typeface="Calibri"/>
                <a:sym typeface="Calibri"/>
              </a:rPr>
              <a:t> </a:t>
            </a:r>
            <a:endParaRPr dirty="0"/>
          </a:p>
          <a:p>
            <a:pPr marL="564642" lvl="1" indent="-171450" algn="l" rtl="0">
              <a:lnSpc>
                <a:spcPct val="100000"/>
              </a:lnSpc>
              <a:spcBef>
                <a:spcPts val="333"/>
              </a:spcBef>
              <a:spcAft>
                <a:spcPts val="0"/>
              </a:spcAft>
              <a:buSzPts val="1020"/>
              <a:buFont typeface="Arial"/>
              <a:buChar char="•"/>
            </a:pPr>
            <a:r>
              <a:rPr lang="en-US" sz="1200" dirty="0"/>
              <a:t>A </a:t>
            </a:r>
            <a:r>
              <a:rPr lang="en-US" sz="1200" b="1" dirty="0"/>
              <a:t>motherboard</a:t>
            </a:r>
            <a:r>
              <a:rPr lang="en-US" sz="1200" dirty="0"/>
              <a:t> which houses the processor chip, main memory and some I/O interfaces. </a:t>
            </a:r>
            <a:endParaRPr dirty="0"/>
          </a:p>
          <a:p>
            <a:pPr marL="564642" lvl="1" indent="-171450" algn="l" rtl="0">
              <a:lnSpc>
                <a:spcPct val="100000"/>
              </a:lnSpc>
              <a:spcBef>
                <a:spcPts val="333"/>
              </a:spcBef>
              <a:spcAft>
                <a:spcPts val="0"/>
              </a:spcAft>
              <a:buSzPts val="1020"/>
              <a:buFont typeface="Arial"/>
              <a:buChar char="•"/>
            </a:pPr>
            <a:r>
              <a:rPr lang="en-US" sz="1200" dirty="0"/>
              <a:t>A few connectors into which additional interfaces can be plugged.</a:t>
            </a:r>
            <a:endParaRPr dirty="0"/>
          </a:p>
          <a:p>
            <a:pPr marL="171450" lvl="0" indent="-171450" algn="l" rtl="0">
              <a:lnSpc>
                <a:spcPct val="100000"/>
              </a:lnSpc>
              <a:spcBef>
                <a:spcPts val="481"/>
              </a:spcBef>
              <a:spcAft>
                <a:spcPts val="0"/>
              </a:spcAft>
              <a:buClr>
                <a:schemeClr val="accent3"/>
              </a:buClr>
              <a:buSzPts val="1140"/>
              <a:buFont typeface="Arial"/>
              <a:buChar char="•"/>
            </a:pPr>
            <a:r>
              <a:rPr lang="en-US" sz="1200" dirty="0">
                <a:solidFill>
                  <a:srgbClr val="000099"/>
                </a:solidFill>
                <a:latin typeface="Calibri"/>
                <a:ea typeface="Calibri"/>
                <a:cs typeface="Calibri"/>
                <a:sym typeface="Calibri"/>
              </a:rPr>
              <a:t>Processor bus is defined by the signals on the processor chip.</a:t>
            </a:r>
            <a:r>
              <a:rPr lang="en-US" sz="1200" dirty="0">
                <a:latin typeface="Calibri"/>
                <a:ea typeface="Calibri"/>
                <a:cs typeface="Calibri"/>
                <a:sym typeface="Calibri"/>
              </a:rPr>
              <a:t> </a:t>
            </a:r>
            <a:endParaRPr dirty="0"/>
          </a:p>
          <a:p>
            <a:pPr marL="564642" lvl="1" indent="-171450" algn="l" rtl="0">
              <a:lnSpc>
                <a:spcPct val="100000"/>
              </a:lnSpc>
              <a:spcBef>
                <a:spcPts val="333"/>
              </a:spcBef>
              <a:spcAft>
                <a:spcPts val="0"/>
              </a:spcAft>
              <a:buSzPts val="1020"/>
              <a:buFont typeface="Arial"/>
              <a:buChar char="•"/>
            </a:pPr>
            <a:r>
              <a:rPr lang="en-US" sz="1200" dirty="0"/>
              <a:t>Devices which require high-speed connection to the processor are connected directly to this bus.</a:t>
            </a:r>
            <a:endParaRPr sz="1200" dirty="0"/>
          </a:p>
        </p:txBody>
      </p:sp>
      <p:sp>
        <p:nvSpPr>
          <p:cNvPr id="208" name="Google Shape;208;p3"/>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700">
                <a:solidFill>
                  <a:srgbClr val="000000"/>
                </a:solidFill>
              </a:rPr>
              <a:t>Carl Hamacher, Zvonko Vranesic, Safwat Zaky, </a:t>
            </a:r>
            <a:r>
              <a:rPr lang="en-US" sz="700" i="1">
                <a:solidFill>
                  <a:srgbClr val="000000"/>
                </a:solidFill>
              </a:rPr>
              <a:t>Computer Organization</a:t>
            </a:r>
            <a:r>
              <a:rPr lang="en-US" sz="700">
                <a:solidFill>
                  <a:srgbClr val="000000"/>
                </a:solidFill>
              </a:rPr>
              <a:t>, 5th ed., McGraw Hill, 2002, Section 4.</a:t>
            </a:r>
            <a:r>
              <a:rPr lang="en-US" sz="700"/>
              <a:t>7</a:t>
            </a:r>
            <a:endParaRPr sz="7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4" name="Google Shape;214;p4"/>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Standard I/O Interfaces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15" name="Google Shape;215;p4"/>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chemeClr val="accent3"/>
              </a:buClr>
              <a:buSzPts val="1140"/>
              <a:buFont typeface="Arial"/>
              <a:buChar char="•"/>
            </a:pPr>
            <a:r>
              <a:rPr lang="en-US" sz="1200" b="1" i="0" u="none" strike="noStrike" cap="none">
                <a:solidFill>
                  <a:schemeClr val="accent2"/>
                </a:solidFill>
                <a:latin typeface="Calibri"/>
                <a:ea typeface="Calibri"/>
                <a:cs typeface="Calibri"/>
                <a:sym typeface="Calibri"/>
              </a:rPr>
              <a:t>Because of electrical reasons only a few devices can be connected directly to the processor bus. </a:t>
            </a:r>
            <a:endParaRPr sz="1200" b="1" i="0" u="none" strike="noStrike" cap="none">
              <a:solidFill>
                <a:schemeClr val="dk1"/>
              </a:solidFill>
              <a:latin typeface="Calibri"/>
              <a:ea typeface="Calibri"/>
              <a:cs typeface="Calibri"/>
              <a:sym typeface="Calibri"/>
            </a:endParaRPr>
          </a:p>
          <a:p>
            <a:pPr marL="171450" marR="0" lvl="0" indent="-171450" algn="l" rtl="0">
              <a:lnSpc>
                <a:spcPct val="100000"/>
              </a:lnSpc>
              <a:spcBef>
                <a:spcPts val="481"/>
              </a:spcBef>
              <a:spcAft>
                <a:spcPts val="0"/>
              </a:spcAft>
              <a:buClr>
                <a:schemeClr val="accent3"/>
              </a:buClr>
              <a:buSzPts val="1140"/>
              <a:buFont typeface="Arial"/>
              <a:buChar char="•"/>
            </a:pPr>
            <a:r>
              <a:rPr lang="en-US" sz="1200" b="0" i="0" u="none" strike="noStrike" cap="none">
                <a:solidFill>
                  <a:schemeClr val="accent2"/>
                </a:solidFill>
                <a:latin typeface="Calibri"/>
                <a:ea typeface="Calibri"/>
                <a:cs typeface="Calibri"/>
                <a:sym typeface="Calibri"/>
              </a:rPr>
              <a:t>Motherboard usually provides another bus that can support more devices. </a:t>
            </a:r>
            <a:endParaRPr sz="1200" b="0" i="0" u="none" strike="noStrike" cap="none">
              <a:solidFill>
                <a:schemeClr val="dk1"/>
              </a:solidFill>
              <a:latin typeface="Calibri"/>
              <a:ea typeface="Calibri"/>
              <a:cs typeface="Calibri"/>
              <a:sym typeface="Calibri"/>
            </a:endParaRPr>
          </a:p>
          <a:p>
            <a:pPr marL="564642" marR="0" lvl="1" indent="-171450" algn="l" rtl="0">
              <a:lnSpc>
                <a:spcPct val="100000"/>
              </a:lnSpc>
              <a:spcBef>
                <a:spcPts val="333"/>
              </a:spcBef>
              <a:spcAft>
                <a:spcPts val="0"/>
              </a:spcAft>
              <a:buClr>
                <a:schemeClr val="dk1"/>
              </a:buClr>
              <a:buSzPts val="1020"/>
              <a:buFont typeface="Arial"/>
              <a:buChar char="•"/>
            </a:pPr>
            <a:r>
              <a:rPr lang="en-US" sz="1200" b="0" i="0" u="none" strike="noStrike" cap="none">
                <a:solidFill>
                  <a:schemeClr val="dk1"/>
                </a:solidFill>
                <a:latin typeface="Calibri"/>
                <a:ea typeface="Calibri"/>
                <a:cs typeface="Calibri"/>
                <a:sym typeface="Calibri"/>
              </a:rPr>
              <a:t>Processor bus and the other bus (called as </a:t>
            </a:r>
            <a:r>
              <a:rPr lang="en-US" sz="1200" b="1" i="0" u="none" strike="noStrike" cap="none">
                <a:solidFill>
                  <a:schemeClr val="dk1"/>
                </a:solidFill>
                <a:latin typeface="Calibri"/>
                <a:ea typeface="Calibri"/>
                <a:cs typeface="Calibri"/>
                <a:sym typeface="Calibri"/>
              </a:rPr>
              <a:t>expansion bus</a:t>
            </a:r>
            <a:r>
              <a:rPr lang="en-US" sz="1200" b="0" i="0" u="none" strike="noStrike" cap="none">
                <a:solidFill>
                  <a:schemeClr val="dk1"/>
                </a:solidFill>
                <a:latin typeface="Calibri"/>
                <a:ea typeface="Calibri"/>
                <a:cs typeface="Calibri"/>
                <a:sym typeface="Calibri"/>
              </a:rPr>
              <a:t>) are interconnected by a circuit called “</a:t>
            </a:r>
            <a:r>
              <a:rPr lang="en-US" sz="1200" b="1" i="0" u="none" strike="noStrike" cap="none">
                <a:solidFill>
                  <a:schemeClr val="dk1"/>
                </a:solidFill>
                <a:latin typeface="Calibri"/>
                <a:ea typeface="Calibri"/>
                <a:cs typeface="Calibri"/>
                <a:sym typeface="Calibri"/>
              </a:rPr>
              <a:t>bridge</a:t>
            </a:r>
            <a:r>
              <a:rPr lang="en-US" sz="12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564642" marR="0" lvl="1" indent="-171450" algn="l" rtl="0">
              <a:lnSpc>
                <a:spcPct val="100000"/>
              </a:lnSpc>
              <a:spcBef>
                <a:spcPts val="333"/>
              </a:spcBef>
              <a:spcAft>
                <a:spcPts val="0"/>
              </a:spcAft>
              <a:buClr>
                <a:schemeClr val="dk1"/>
              </a:buClr>
              <a:buSzPts val="1020"/>
              <a:buFont typeface="Arial"/>
              <a:buChar char="•"/>
            </a:pPr>
            <a:r>
              <a:rPr lang="en-US" sz="1200" b="0" i="0" u="none" strike="noStrike" cap="none">
                <a:solidFill>
                  <a:schemeClr val="dk1"/>
                </a:solidFill>
                <a:latin typeface="Calibri"/>
                <a:ea typeface="Calibri"/>
                <a:cs typeface="Calibri"/>
                <a:sym typeface="Calibri"/>
              </a:rPr>
              <a:t>Devices connected to the expansion bus experience a </a:t>
            </a:r>
            <a:r>
              <a:rPr lang="en-US" sz="1200" b="1" i="0" u="none" strike="noStrike" cap="none">
                <a:solidFill>
                  <a:schemeClr val="dk1"/>
                </a:solidFill>
                <a:latin typeface="Calibri"/>
                <a:ea typeface="Calibri"/>
                <a:cs typeface="Calibri"/>
                <a:sym typeface="Calibri"/>
              </a:rPr>
              <a:t>small delay </a:t>
            </a:r>
            <a:r>
              <a:rPr lang="en-US" sz="1200" b="0" i="0" u="none" strike="noStrike" cap="none">
                <a:solidFill>
                  <a:schemeClr val="dk1"/>
                </a:solidFill>
                <a:latin typeface="Calibri"/>
                <a:ea typeface="Calibri"/>
                <a:cs typeface="Calibri"/>
                <a:sym typeface="Calibri"/>
              </a:rPr>
              <a:t>in data transfers.</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481"/>
              </a:spcBef>
              <a:spcAft>
                <a:spcPts val="0"/>
              </a:spcAft>
              <a:buClr>
                <a:schemeClr val="accent3"/>
              </a:buClr>
              <a:buSzPts val="1140"/>
              <a:buFont typeface="Arial"/>
              <a:buChar char="•"/>
            </a:pPr>
            <a:r>
              <a:rPr lang="en-US" sz="1200" b="0" i="0" u="none" strike="noStrike" cap="none">
                <a:solidFill>
                  <a:schemeClr val="accent2"/>
                </a:solidFill>
                <a:latin typeface="Calibri"/>
                <a:ea typeface="Calibri"/>
                <a:cs typeface="Calibri"/>
                <a:sym typeface="Calibri"/>
              </a:rPr>
              <a:t>Design of a processor bus is closely tied to the architecture of the processor.</a:t>
            </a:r>
            <a:endParaRPr sz="1200" b="0" i="0" u="none" strike="noStrike" cap="none">
              <a:solidFill>
                <a:schemeClr val="dk1"/>
              </a:solidFill>
              <a:latin typeface="Calibri"/>
              <a:ea typeface="Calibri"/>
              <a:cs typeface="Calibri"/>
              <a:sym typeface="Calibri"/>
            </a:endParaRPr>
          </a:p>
          <a:p>
            <a:pPr marL="564642" marR="0" lvl="1" indent="-171450" algn="l" rtl="0">
              <a:lnSpc>
                <a:spcPct val="100000"/>
              </a:lnSpc>
              <a:spcBef>
                <a:spcPts val="333"/>
              </a:spcBef>
              <a:spcAft>
                <a:spcPts val="0"/>
              </a:spcAft>
              <a:buClr>
                <a:schemeClr val="dk1"/>
              </a:buClr>
              <a:buSzPts val="1020"/>
              <a:buFont typeface="Arial"/>
              <a:buChar char="•"/>
            </a:pPr>
            <a:r>
              <a:rPr lang="en-US" sz="1200" b="0" i="0" u="none" strike="noStrike" cap="none">
                <a:solidFill>
                  <a:schemeClr val="dk1"/>
                </a:solidFill>
                <a:latin typeface="Calibri"/>
                <a:ea typeface="Calibri"/>
                <a:cs typeface="Calibri"/>
                <a:sym typeface="Calibri"/>
              </a:rPr>
              <a:t>No uniform standard can be defined.</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481"/>
              </a:spcBef>
              <a:spcAft>
                <a:spcPts val="0"/>
              </a:spcAft>
              <a:buClr>
                <a:schemeClr val="accent3"/>
              </a:buClr>
              <a:buSzPts val="1140"/>
              <a:buFont typeface="Arial"/>
              <a:buChar char="•"/>
            </a:pPr>
            <a:r>
              <a:rPr lang="en-US" sz="1200" b="0" i="0" u="none" strike="noStrike" cap="none">
                <a:solidFill>
                  <a:schemeClr val="accent2"/>
                </a:solidFill>
                <a:latin typeface="Calibri"/>
                <a:ea typeface="Calibri"/>
                <a:cs typeface="Calibri"/>
                <a:sym typeface="Calibri"/>
              </a:rPr>
              <a:t>Expansion bus however can have uniform standard defined.</a:t>
            </a:r>
            <a:endParaRPr sz="1200" b="0" i="0" u="none" strike="noStrike" cap="none">
              <a:solidFill>
                <a:schemeClr val="dk1"/>
              </a:solidFill>
              <a:latin typeface="Calibri"/>
              <a:ea typeface="Calibri"/>
              <a:cs typeface="Calibri"/>
              <a:sym typeface="Calibri"/>
            </a:endParaRPr>
          </a:p>
        </p:txBody>
      </p:sp>
      <p:sp>
        <p:nvSpPr>
          <p:cNvPr id="216" name="Google Shape;216;p4"/>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700">
                <a:solidFill>
                  <a:srgbClr val="000000"/>
                </a:solidFill>
              </a:rPr>
              <a:t>Carl Hamacher, Zvonko Vranesic, Safwat Zaky, </a:t>
            </a:r>
            <a:r>
              <a:rPr lang="en-US" sz="700" i="1">
                <a:solidFill>
                  <a:srgbClr val="000000"/>
                </a:solidFill>
              </a:rPr>
              <a:t>Computer Organization</a:t>
            </a:r>
            <a:r>
              <a:rPr lang="en-US" sz="700">
                <a:solidFill>
                  <a:srgbClr val="000000"/>
                </a:solidFill>
              </a:rPr>
              <a:t>, 5th ed., McGraw Hill, 2002, Section 4.</a:t>
            </a:r>
            <a:r>
              <a:rPr lang="en-US" sz="700"/>
              <a:t>7</a:t>
            </a:r>
            <a:endParaRPr sz="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2" name="Google Shape;222;p5"/>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Standard I/O Interfaces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23" name="Google Shape;223;p5"/>
          <p:cNvSpPr txBox="1"/>
          <p:nvPr/>
        </p:nvSpPr>
        <p:spPr>
          <a:xfrm>
            <a:off x="139700" y="708025"/>
            <a:ext cx="5334000" cy="2403222"/>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99"/>
              </a:buClr>
              <a:buSzPts val="2470"/>
              <a:buFont typeface="Arial"/>
              <a:buChar char="•"/>
            </a:pPr>
            <a:r>
              <a:rPr lang="en-US" sz="1200" b="0" i="0" u="none" strike="noStrike" cap="none">
                <a:solidFill>
                  <a:srgbClr val="000099"/>
                </a:solidFill>
                <a:latin typeface="Calibri"/>
                <a:ea typeface="Calibri"/>
                <a:cs typeface="Calibri"/>
                <a:sym typeface="Calibri"/>
              </a:rPr>
              <a:t>A number of standards have been developed for the expansion bus.</a:t>
            </a:r>
            <a:endParaRPr sz="1200" b="0" i="0" u="none" strike="noStrike" cap="none">
              <a:solidFill>
                <a:schemeClr val="dk1"/>
              </a:solidFill>
              <a:latin typeface="Calibri"/>
              <a:ea typeface="Calibri"/>
              <a:cs typeface="Calibri"/>
              <a:sym typeface="Calibri"/>
            </a:endParaRPr>
          </a:p>
          <a:p>
            <a:pPr marL="565151" marR="0" lvl="1" indent="-171450" algn="l" rtl="0">
              <a:lnSpc>
                <a:spcPct val="100000"/>
              </a:lnSpc>
              <a:spcBef>
                <a:spcPts val="360"/>
              </a:spcBef>
              <a:spcAft>
                <a:spcPts val="0"/>
              </a:spcAft>
              <a:buClr>
                <a:schemeClr val="dk1"/>
              </a:buClr>
              <a:buSzPts val="1530"/>
              <a:buFont typeface="Arial"/>
              <a:buChar char="•"/>
            </a:pPr>
            <a:r>
              <a:rPr lang="en-US" sz="1200" b="0" i="0" u="none" strike="noStrike" cap="none">
                <a:solidFill>
                  <a:schemeClr val="dk1"/>
                </a:solidFill>
                <a:latin typeface="Calibri"/>
                <a:ea typeface="Calibri"/>
                <a:cs typeface="Calibri"/>
                <a:sym typeface="Calibri"/>
              </a:rPr>
              <a:t>Some have evolved by default.</a:t>
            </a:r>
            <a:endParaRPr sz="1400" b="0" i="0" u="none" strike="noStrike" cap="none">
              <a:solidFill>
                <a:srgbClr val="000000"/>
              </a:solidFill>
              <a:latin typeface="Arial"/>
              <a:ea typeface="Arial"/>
              <a:cs typeface="Arial"/>
              <a:sym typeface="Arial"/>
            </a:endParaRPr>
          </a:p>
          <a:p>
            <a:pPr marL="565151" marR="0" lvl="1" indent="-171450" algn="l" rtl="0">
              <a:lnSpc>
                <a:spcPct val="100000"/>
              </a:lnSpc>
              <a:spcBef>
                <a:spcPts val="360"/>
              </a:spcBef>
              <a:spcAft>
                <a:spcPts val="0"/>
              </a:spcAft>
              <a:buClr>
                <a:schemeClr val="dk1"/>
              </a:buClr>
              <a:buSzPts val="1530"/>
              <a:buFont typeface="Arial"/>
              <a:buChar char="•"/>
            </a:pPr>
            <a:r>
              <a:rPr lang="en-US" sz="1200" b="0" i="0" u="none" strike="noStrike" cap="none">
                <a:solidFill>
                  <a:schemeClr val="dk1"/>
                </a:solidFill>
                <a:latin typeface="Calibri"/>
                <a:ea typeface="Calibri"/>
                <a:cs typeface="Calibri"/>
                <a:sym typeface="Calibri"/>
              </a:rPr>
              <a:t>For example, IBM’s Industry Standard Architecture.</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520"/>
              </a:spcBef>
              <a:spcAft>
                <a:spcPts val="0"/>
              </a:spcAft>
              <a:buClr>
                <a:srgbClr val="000099"/>
              </a:buClr>
              <a:buSzPts val="2470"/>
              <a:buFont typeface="Arial"/>
              <a:buChar char="•"/>
            </a:pPr>
            <a:r>
              <a:rPr lang="en-US" sz="1200" b="0" i="0" u="none" strike="noStrike" cap="none">
                <a:solidFill>
                  <a:srgbClr val="000099"/>
                </a:solidFill>
                <a:latin typeface="Calibri"/>
                <a:ea typeface="Calibri"/>
                <a:cs typeface="Calibri"/>
                <a:sym typeface="Calibri"/>
              </a:rPr>
              <a:t>Three widely used bus standards:</a:t>
            </a:r>
            <a:endParaRPr sz="1200" b="0" i="0" u="none" strike="noStrike" cap="none">
              <a:solidFill>
                <a:schemeClr val="dk1"/>
              </a:solidFill>
              <a:latin typeface="Calibri"/>
              <a:ea typeface="Calibri"/>
              <a:cs typeface="Calibri"/>
              <a:sym typeface="Calibri"/>
            </a:endParaRPr>
          </a:p>
          <a:p>
            <a:pPr marL="565151" marR="0" lvl="1" indent="-171450" algn="l" rtl="0">
              <a:lnSpc>
                <a:spcPct val="100000"/>
              </a:lnSpc>
              <a:spcBef>
                <a:spcPts val="360"/>
              </a:spcBef>
              <a:spcAft>
                <a:spcPts val="0"/>
              </a:spcAft>
              <a:buClr>
                <a:schemeClr val="dk1"/>
              </a:buClr>
              <a:buSzPts val="1530"/>
              <a:buFont typeface="Arial"/>
              <a:buChar char="•"/>
            </a:pPr>
            <a:r>
              <a:rPr lang="en-US" sz="1200" b="0" i="0" u="none" strike="noStrike" cap="none">
                <a:solidFill>
                  <a:schemeClr val="dk1"/>
                </a:solidFill>
                <a:latin typeface="Calibri"/>
                <a:ea typeface="Calibri"/>
                <a:cs typeface="Calibri"/>
                <a:sym typeface="Calibri"/>
              </a:rPr>
              <a:t>PCI (Peripheral Component Interconnect)</a:t>
            </a:r>
            <a:endParaRPr sz="1400" b="0" i="0" u="none" strike="noStrike" cap="none">
              <a:solidFill>
                <a:srgbClr val="000000"/>
              </a:solidFill>
              <a:latin typeface="Arial"/>
              <a:ea typeface="Arial"/>
              <a:cs typeface="Arial"/>
              <a:sym typeface="Arial"/>
            </a:endParaRPr>
          </a:p>
          <a:p>
            <a:pPr marL="565151" marR="0" lvl="1" indent="-171450" algn="l" rtl="0">
              <a:lnSpc>
                <a:spcPct val="100000"/>
              </a:lnSpc>
              <a:spcBef>
                <a:spcPts val="360"/>
              </a:spcBef>
              <a:spcAft>
                <a:spcPts val="0"/>
              </a:spcAft>
              <a:buClr>
                <a:schemeClr val="dk1"/>
              </a:buClr>
              <a:buSzPts val="1530"/>
              <a:buFont typeface="Arial"/>
              <a:buChar char="•"/>
            </a:pPr>
            <a:r>
              <a:rPr lang="en-US" sz="1200" b="0" i="0" u="none" strike="noStrike" cap="none">
                <a:solidFill>
                  <a:schemeClr val="dk1"/>
                </a:solidFill>
                <a:latin typeface="Calibri"/>
                <a:ea typeface="Calibri"/>
                <a:cs typeface="Calibri"/>
                <a:sym typeface="Calibri"/>
              </a:rPr>
              <a:t>SCSI (Small Computer System Interface)</a:t>
            </a:r>
            <a:endParaRPr sz="1400" b="0" i="0" u="none" strike="noStrike" cap="none">
              <a:solidFill>
                <a:srgbClr val="000000"/>
              </a:solidFill>
              <a:latin typeface="Arial"/>
              <a:ea typeface="Arial"/>
              <a:cs typeface="Arial"/>
              <a:sym typeface="Arial"/>
            </a:endParaRPr>
          </a:p>
          <a:p>
            <a:pPr marL="565151" marR="0" lvl="1" indent="-171450" algn="l" rtl="0">
              <a:lnSpc>
                <a:spcPct val="100000"/>
              </a:lnSpc>
              <a:spcBef>
                <a:spcPts val="360"/>
              </a:spcBef>
              <a:spcAft>
                <a:spcPts val="0"/>
              </a:spcAft>
              <a:buClr>
                <a:schemeClr val="dk1"/>
              </a:buClr>
              <a:buSzPts val="1530"/>
              <a:buFont typeface="Arial"/>
              <a:buChar char="•"/>
            </a:pPr>
            <a:r>
              <a:rPr lang="en-US" sz="1200" b="0" i="0" u="none" strike="noStrike" cap="none">
                <a:solidFill>
                  <a:schemeClr val="dk1"/>
                </a:solidFill>
                <a:latin typeface="Calibri"/>
                <a:ea typeface="Calibri"/>
                <a:cs typeface="Calibri"/>
                <a:sym typeface="Calibri"/>
              </a:rPr>
              <a:t>USB (Universal Serial Bus)</a:t>
            </a:r>
            <a:endParaRPr sz="1400" b="0" i="0" u="none" strike="noStrike" cap="none">
              <a:solidFill>
                <a:srgbClr val="000000"/>
              </a:solidFill>
              <a:latin typeface="Arial"/>
              <a:ea typeface="Arial"/>
              <a:cs typeface="Arial"/>
              <a:sym typeface="Arial"/>
            </a:endParaRPr>
          </a:p>
          <a:p>
            <a:pPr marL="280035" marR="0" lvl="0" indent="-62863" algn="l" rtl="0">
              <a:lnSpc>
                <a:spcPct val="100000"/>
              </a:lnSpc>
              <a:spcBef>
                <a:spcPts val="360"/>
              </a:spcBef>
              <a:spcAft>
                <a:spcPts val="0"/>
              </a:spcAft>
              <a:buClr>
                <a:schemeClr val="dk1"/>
              </a:buClr>
              <a:buSzPts val="1710"/>
              <a:buFont typeface="Arial"/>
              <a:buNone/>
            </a:pPr>
            <a:endParaRPr sz="1200" b="0" i="0" u="none" strike="noStrike" cap="none">
              <a:solidFill>
                <a:schemeClr val="dk1"/>
              </a:solidFill>
              <a:latin typeface="Calibri"/>
              <a:ea typeface="Calibri"/>
              <a:cs typeface="Calibri"/>
              <a:sym typeface="Calibri"/>
            </a:endParaRPr>
          </a:p>
        </p:txBody>
      </p:sp>
      <p:sp>
        <p:nvSpPr>
          <p:cNvPr id="224" name="Google Shape;224;p5"/>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700">
                <a:solidFill>
                  <a:srgbClr val="000000"/>
                </a:solidFill>
              </a:rPr>
              <a:t>Carl Hamacher, Zvonko Vranesic, Safwat Zaky, </a:t>
            </a:r>
            <a:r>
              <a:rPr lang="en-US" sz="700" i="1">
                <a:solidFill>
                  <a:srgbClr val="000000"/>
                </a:solidFill>
              </a:rPr>
              <a:t>Computer Organization</a:t>
            </a:r>
            <a:r>
              <a:rPr lang="en-US" sz="700">
                <a:solidFill>
                  <a:srgbClr val="000000"/>
                </a:solidFill>
              </a:rPr>
              <a:t>, 5th ed., McGraw Hill, 2002, Section 4.</a:t>
            </a:r>
            <a:r>
              <a:rPr lang="en-US" sz="700"/>
              <a:t>7</a:t>
            </a:r>
            <a:endParaRPr sz="7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0" name="Google Shape;230;p6"/>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Standard I/O Interfaces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31" name="Google Shape;231;p6"/>
          <p:cNvSpPr txBox="1"/>
          <p:nvPr/>
        </p:nvSpPr>
        <p:spPr>
          <a:xfrm>
            <a:off x="139700" y="708025"/>
            <a:ext cx="4585500" cy="2403300"/>
          </a:xfrm>
          <a:prstGeom prst="rect">
            <a:avLst/>
          </a:prstGeom>
          <a:noFill/>
          <a:ln>
            <a:noFill/>
          </a:ln>
        </p:spPr>
        <p:txBody>
          <a:bodyPr spcFirstLastPara="1" wrap="square" lIns="91425" tIns="45700" rIns="91425" bIns="45700" anchor="t" anchorCtr="0">
            <a:noAutofit/>
          </a:bodyPr>
          <a:lstStyle/>
          <a:p>
            <a:pPr marL="171450" marR="0" lvl="0" indent="-99060" algn="l" rtl="0">
              <a:lnSpc>
                <a:spcPct val="100000"/>
              </a:lnSpc>
              <a:spcBef>
                <a:spcPts val="0"/>
              </a:spcBef>
              <a:spcAft>
                <a:spcPts val="0"/>
              </a:spcAft>
              <a:buClr>
                <a:schemeClr val="accent3"/>
              </a:buClr>
              <a:buSzPts val="1140"/>
              <a:buFont typeface="Arial"/>
              <a:buNone/>
            </a:pPr>
            <a:endParaRPr sz="1200" b="0" i="0" u="none" strike="noStrike" cap="none">
              <a:solidFill>
                <a:schemeClr val="dk1"/>
              </a:solidFill>
              <a:latin typeface="Calibri"/>
              <a:ea typeface="Calibri"/>
              <a:cs typeface="Calibri"/>
              <a:sym typeface="Calibri"/>
            </a:endParaRPr>
          </a:p>
        </p:txBody>
      </p:sp>
      <p:pic>
        <p:nvPicPr>
          <p:cNvPr id="232" name="Google Shape;232;p6"/>
          <p:cNvPicPr preferRelativeResize="0"/>
          <p:nvPr/>
        </p:nvPicPr>
        <p:blipFill rotWithShape="1">
          <a:blip r:embed="rId3">
            <a:alphaModFix/>
          </a:blip>
          <a:srcRect/>
          <a:stretch/>
        </p:blipFill>
        <p:spPr>
          <a:xfrm>
            <a:off x="318725" y="755961"/>
            <a:ext cx="3823431" cy="2209800"/>
          </a:xfrm>
          <a:prstGeom prst="rect">
            <a:avLst/>
          </a:prstGeom>
          <a:noFill/>
          <a:ln>
            <a:noFill/>
          </a:ln>
        </p:spPr>
      </p:pic>
      <p:sp>
        <p:nvSpPr>
          <p:cNvPr id="233" name="Google Shape;233;p6"/>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700">
                <a:solidFill>
                  <a:srgbClr val="000000"/>
                </a:solidFill>
              </a:rPr>
              <a:t>Carl Hamacher, Zvonko Vranesic, Safwat Zaky, </a:t>
            </a:r>
            <a:r>
              <a:rPr lang="en-US" sz="700" i="1">
                <a:solidFill>
                  <a:srgbClr val="000000"/>
                </a:solidFill>
              </a:rPr>
              <a:t>Computer Organization</a:t>
            </a:r>
            <a:r>
              <a:rPr lang="en-US" sz="700">
                <a:solidFill>
                  <a:srgbClr val="000000"/>
                </a:solidFill>
              </a:rPr>
              <a:t>, 5th ed., McGraw Hill, 2002, Section 4.</a:t>
            </a:r>
            <a:r>
              <a:rPr lang="en-US" sz="700"/>
              <a:t>7</a:t>
            </a:r>
            <a:endParaRPr sz="7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Google Shape;239;p7"/>
          <p:cNvSpPr txBox="1"/>
          <p:nvPr/>
        </p:nvSpPr>
        <p:spPr>
          <a:xfrm>
            <a:off x="139700" y="57263"/>
            <a:ext cx="4503954" cy="873316"/>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Standard Input and Output</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PCI BUS</a:t>
            </a:r>
            <a:br>
              <a:rPr lang="en-US" sz="2000" b="0" i="0" u="none" strike="noStrike" cap="none">
                <a:solidFill>
                  <a:srgbClr val="0000FF"/>
                </a:solidFill>
                <a:latin typeface="Times New Roman"/>
                <a:ea typeface="Times New Roman"/>
                <a:cs typeface="Times New Roman"/>
                <a:sym typeface="Times New Roman"/>
              </a:rPr>
            </a:br>
            <a:endParaRPr sz="1800" b="0" i="0" u="none" strike="noStrike" cap="none">
              <a:solidFill>
                <a:srgbClr val="C55911"/>
              </a:solidFill>
              <a:latin typeface="Calibri"/>
              <a:ea typeface="Calibri"/>
              <a:cs typeface="Calibri"/>
              <a:sym typeface="Calibri"/>
            </a:endParaRPr>
          </a:p>
        </p:txBody>
      </p:sp>
      <p:sp>
        <p:nvSpPr>
          <p:cNvPr id="240" name="Google Shape;240;p7"/>
          <p:cNvSpPr txBox="1"/>
          <p:nvPr/>
        </p:nvSpPr>
        <p:spPr>
          <a:xfrm>
            <a:off x="139700" y="708025"/>
            <a:ext cx="3356207" cy="2403222"/>
          </a:xfrm>
          <a:prstGeom prst="rect">
            <a:avLst/>
          </a:prstGeom>
          <a:noFill/>
          <a:ln>
            <a:noFill/>
          </a:ln>
        </p:spPr>
        <p:txBody>
          <a:bodyPr spcFirstLastPara="1" wrap="square" lIns="91425" tIns="45700" rIns="91425" bIns="45700" anchor="t" anchorCtr="0">
            <a:noAutofit/>
          </a:bodyPr>
          <a:lstStyle/>
          <a:p>
            <a:r>
              <a:rPr lang="en-US" sz="1050" b="1" dirty="0"/>
              <a:t>Introduction to PCI Bus</a:t>
            </a:r>
          </a:p>
          <a:p>
            <a:r>
              <a:rPr lang="en-US" sz="1050" b="1" dirty="0"/>
              <a:t>PCI (Peripheral Component Interconnect)</a:t>
            </a:r>
            <a:r>
              <a:rPr lang="en-US" sz="1050" dirty="0"/>
              <a:t> – standardized bus system connecting I/O devices to the processor.</a:t>
            </a:r>
          </a:p>
          <a:p>
            <a:endParaRPr lang="en-US" sz="1050" dirty="0"/>
          </a:p>
          <a:p>
            <a:r>
              <a:rPr lang="en-US" sz="1050" dirty="0"/>
              <a:t>Enables </a:t>
            </a:r>
            <a:r>
              <a:rPr lang="en-US" sz="1050" b="1" dirty="0"/>
              <a:t>plug-and-play</a:t>
            </a:r>
            <a:r>
              <a:rPr lang="en-US" sz="1050" dirty="0"/>
              <a:t> device connection </a:t>
            </a:r>
          </a:p>
          <a:p>
            <a:r>
              <a:rPr lang="en-US" sz="1050" dirty="0"/>
              <a:t>independent of CPU architecture.</a:t>
            </a:r>
          </a:p>
          <a:p>
            <a:r>
              <a:rPr lang="en-US" sz="1050" dirty="0"/>
              <a:t>Devices appear as if connected directly to processor memory space.</a:t>
            </a:r>
          </a:p>
          <a:p>
            <a:endParaRPr lang="en-US" sz="1050" b="1" dirty="0"/>
          </a:p>
          <a:p>
            <a:r>
              <a:rPr lang="en-US" sz="1050" b="1" dirty="0"/>
              <a:t>Supports high-speed peripherals</a:t>
            </a:r>
            <a:r>
              <a:rPr lang="en-US" sz="1050" dirty="0"/>
              <a:t> (disk, graphics, network, etc.). Widely used due to </a:t>
            </a:r>
            <a:r>
              <a:rPr lang="en-US" sz="1050" b="1" dirty="0"/>
              <a:t>low cost</a:t>
            </a:r>
            <a:r>
              <a:rPr lang="en-US" sz="1050" dirty="0"/>
              <a:t>, </a:t>
            </a:r>
            <a:r>
              <a:rPr lang="en-US" sz="1050" b="1" dirty="0"/>
              <a:t>processor independence</a:t>
            </a:r>
            <a:r>
              <a:rPr lang="en-US" sz="1050" dirty="0"/>
              <a:t>, and </a:t>
            </a:r>
            <a:r>
              <a:rPr lang="en-US" sz="1050" b="1" dirty="0"/>
              <a:t>high bandwidth</a:t>
            </a:r>
            <a:r>
              <a:rPr lang="en-US" sz="1050" dirty="0"/>
              <a:t>.</a:t>
            </a:r>
          </a:p>
        </p:txBody>
      </p:sp>
      <p:sp>
        <p:nvSpPr>
          <p:cNvPr id="241" name="Google Shape;241;p7"/>
          <p:cNvSpPr txBox="1"/>
          <p:nvPr/>
        </p:nvSpPr>
        <p:spPr>
          <a:xfrm>
            <a:off x="3339650" y="2917825"/>
            <a:ext cx="2938800" cy="4218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rgbClr val="000000"/>
              </a:buClr>
              <a:buSzPts val="1100"/>
              <a:buFont typeface="Arial"/>
              <a:buNone/>
            </a:pPr>
            <a:r>
              <a:rPr lang="en-US" sz="700">
                <a:solidFill>
                  <a:srgbClr val="000000"/>
                </a:solidFill>
              </a:rPr>
              <a:t>Carl Hamacher, Zvonko Vranesic, Safwat Zaky, </a:t>
            </a:r>
            <a:r>
              <a:rPr lang="en-US" sz="700" i="1">
                <a:solidFill>
                  <a:srgbClr val="000000"/>
                </a:solidFill>
              </a:rPr>
              <a:t>Computer Organization</a:t>
            </a:r>
            <a:r>
              <a:rPr lang="en-US" sz="700">
                <a:solidFill>
                  <a:srgbClr val="000000"/>
                </a:solidFill>
              </a:rPr>
              <a:t>, 5th ed., McGraw Hill, 2002, Section 4.</a:t>
            </a:r>
            <a:r>
              <a:rPr lang="en-US" sz="700"/>
              <a:t>7.1</a:t>
            </a:r>
            <a:endParaRPr sz="700">
              <a:solidFill>
                <a:srgbClr val="000000"/>
              </a:solidFill>
            </a:endParaRPr>
          </a:p>
        </p:txBody>
      </p:sp>
      <p:pic>
        <p:nvPicPr>
          <p:cNvPr id="2" name="Google Shape;246;p9">
            <a:extLst>
              <a:ext uri="{FF2B5EF4-FFF2-40B4-BE49-F238E27FC236}">
                <a16:creationId xmlns:a16="http://schemas.microsoft.com/office/drawing/2014/main" id="{928000CF-0FD0-68C2-9973-9AC4DD995C27}"/>
              </a:ext>
            </a:extLst>
          </p:cNvPr>
          <p:cNvPicPr preferRelativeResize="0"/>
          <p:nvPr/>
        </p:nvPicPr>
        <p:blipFill rotWithShape="1">
          <a:blip r:embed="rId3">
            <a:alphaModFix/>
          </a:blip>
          <a:srcRect/>
          <a:stretch/>
        </p:blipFill>
        <p:spPr>
          <a:xfrm>
            <a:off x="3540295" y="841917"/>
            <a:ext cx="2085805" cy="196224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4644</Words>
  <Application>Microsoft Office PowerPoint</Application>
  <PresentationFormat>Custom</PresentationFormat>
  <Paragraphs>333</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Times New Roman</vt:lpstr>
      <vt:lpstr>Noto Sans Symbols</vt:lpstr>
      <vt:lpstr>Calibri</vt:lpstr>
      <vt:lpstr>Arial</vt:lpstr>
      <vt:lpstr>Office Theme</vt:lpstr>
      <vt:lpstr>PowerPoint Presentation</vt:lpstr>
      <vt:lpstr>DIGITAL DESIGN AND  COMPUTER ORGANIZATION</vt:lpstr>
      <vt:lpstr>PowerPoint Presentation</vt:lpstr>
      <vt:lpstr>PowerPoint Presentation</vt:lpstr>
      <vt:lpstr>Standard Input and Output Standard I/O Interfaces-T2 section 4.7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Ananth Kashyap</dc:creator>
  <cp:lastModifiedBy>prajwala talanki</cp:lastModifiedBy>
  <cp:revision>19</cp:revision>
  <dcterms:created xsi:type="dcterms:W3CDTF">2021-08-21T17:00:56Z</dcterms:created>
  <dcterms:modified xsi:type="dcterms:W3CDTF">2025-10-08T13:55:47Z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2020-07-12T00:00:00Z</vt:filetime>
  </property>
  <property fmtid="{D5CDD505-2E9C-101B-9397-08002B2CF9AE}" pid="3" name="Creator">
    <vt:lpwstr>LaTeX with Beamer class</vt:lpwstr>
  </property>
  <property fmtid="{D5CDD505-2E9C-101B-9397-08002B2CF9AE}" pid="4" name="LastSaved">
    <vt:filetime>2021-08-21T00:00:00Z</vt:filetime>
  </property>
</Properties>
</file>