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61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6" r:id="rId24"/>
    <p:sldId id="289" r:id="rId25"/>
    <p:sldId id="290" r:id="rId26"/>
    <p:sldId id="26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f1c6040f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f1c6040f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f1c6040f2_0_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38f1c6040f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f1c6040f2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38f1c6040f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f1c6040f2_0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8f1c6040f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f1c6040f2_0_2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8f1c6040f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64A6460-FA23-6C7A-EC28-AB00731E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f1c6040f2_0_269:notes">
            <a:extLst>
              <a:ext uri="{FF2B5EF4-FFF2-40B4-BE49-F238E27FC236}">
                <a16:creationId xmlns:a16="http://schemas.microsoft.com/office/drawing/2014/main" id="{A05CC129-B923-5957-4672-C6CE52514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8f1c6040f2_0_269:notes">
            <a:extLst>
              <a:ext uri="{FF2B5EF4-FFF2-40B4-BE49-F238E27FC236}">
                <a16:creationId xmlns:a16="http://schemas.microsoft.com/office/drawing/2014/main" id="{E5B28B93-4D10-2DA7-071D-276611F3CC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640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87EA5D83-BEAF-6DAE-2034-38FC4DE25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B4930F7D-1DDB-FC7D-2FEE-C9C6C4D0EC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347F264E-247C-A10B-5DEF-BB0D43D2DF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393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44D96A57-F261-8882-230D-F3D403FF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9C40EADA-5822-6470-F28A-5310BA5D95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29F6AD5A-57A1-BDCF-D26B-4069FC7237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803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33F76920-79BA-A597-0D5E-E4E0CDFDA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A7914BEF-8ECD-ACD9-650E-46D47F81AE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3476C524-227E-424A-F61A-F545514CC2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148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8A1503D8-8EC0-2CE8-C830-FF3C74AB0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659C48AE-5CB5-A060-E8FF-DCE6C7DCFF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E65E52BF-F5C1-3B5B-4B1E-76C0440C92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705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EF409519-AAE2-BEFA-E27A-233B603C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B18F1B09-836E-D5F8-F990-E1A008D779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BE6DFA61-A24D-0374-E6C6-A58A10810E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61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A779119B-29C3-9798-DF7E-BEB70469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f1c6040f2_0_161:notes">
            <a:extLst>
              <a:ext uri="{FF2B5EF4-FFF2-40B4-BE49-F238E27FC236}">
                <a16:creationId xmlns:a16="http://schemas.microsoft.com/office/drawing/2014/main" id="{25753986-33D4-7816-C6EE-DE2B76DF8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8f1c6040f2_0_161:notes">
            <a:extLst>
              <a:ext uri="{FF2B5EF4-FFF2-40B4-BE49-F238E27FC236}">
                <a16:creationId xmlns:a16="http://schemas.microsoft.com/office/drawing/2014/main" id="{949ED2CD-407A-F2BB-E603-4DCBB63623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062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4699B621-5B6E-872B-0E73-E4EC4903C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78E0452D-7258-E4B8-F5B8-42915176D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909F2109-C541-426C-68C0-9F05591397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7567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E02A398D-E869-252B-882C-FDA3F0236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EB06FCFE-94EE-32BC-813E-12A2B86013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75959244-56F5-661A-2D3C-8B2A8586B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332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DEAEDC77-67AE-091B-A321-D69D14C9A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87EBC646-1238-BD6D-0FA0-2DEAE13035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B4150DC2-4DDB-2353-1333-140B97DA1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321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87FCC043-9BC4-C383-5A88-EB82505E5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788C5585-138D-E863-C529-2BFC73BB1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8C55BC4F-463C-E4C2-905F-1146652BA3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0197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E50C7EDE-EB53-8609-4AA3-7B2CF9D70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7D19CCF3-B4A5-3F5E-F00E-5BD7BBE99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012D8CFC-6826-216B-8CFD-7E4D02A26F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287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4E06E3D9-0805-1635-8C92-94D1CD02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f1c6040f2_0_278:notes">
            <a:extLst>
              <a:ext uri="{FF2B5EF4-FFF2-40B4-BE49-F238E27FC236}">
                <a16:creationId xmlns:a16="http://schemas.microsoft.com/office/drawing/2014/main" id="{AD1A0C07-8802-B532-7EA8-CA5CF6266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f1c6040f2_0_278:notes">
            <a:extLst>
              <a:ext uri="{FF2B5EF4-FFF2-40B4-BE49-F238E27FC236}">
                <a16:creationId xmlns:a16="http://schemas.microsoft.com/office/drawing/2014/main" id="{9214318C-38BF-0C36-C42C-F594415E13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829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f1c6040f2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8f1c6040f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09C2A778-B05B-FD49-9DC4-10063685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f1c6040f2_0_161:notes">
            <a:extLst>
              <a:ext uri="{FF2B5EF4-FFF2-40B4-BE49-F238E27FC236}">
                <a16:creationId xmlns:a16="http://schemas.microsoft.com/office/drawing/2014/main" id="{1926F3F0-03F6-4DAD-4BC8-235063DB81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8f1c6040f2_0_161:notes">
            <a:extLst>
              <a:ext uri="{FF2B5EF4-FFF2-40B4-BE49-F238E27FC236}">
                <a16:creationId xmlns:a16="http://schemas.microsoft.com/office/drawing/2014/main" id="{82637FBF-3506-E252-98E6-F4096BBADC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14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5E64BDBF-05E5-5D27-2D56-D44BAA1D1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f1c6040f2_0_161:notes">
            <a:extLst>
              <a:ext uri="{FF2B5EF4-FFF2-40B4-BE49-F238E27FC236}">
                <a16:creationId xmlns:a16="http://schemas.microsoft.com/office/drawing/2014/main" id="{87492929-DCE4-423D-CD9D-48ECB7E94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8f1c6040f2_0_161:notes">
            <a:extLst>
              <a:ext uri="{FF2B5EF4-FFF2-40B4-BE49-F238E27FC236}">
                <a16:creationId xmlns:a16="http://schemas.microsoft.com/office/drawing/2014/main" id="{322CEBED-6731-AAC7-EC78-BD8456D2D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52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452BD241-6006-9D4B-6ED0-C0DBC65B4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f1c6040f2_0_161:notes">
            <a:extLst>
              <a:ext uri="{FF2B5EF4-FFF2-40B4-BE49-F238E27FC236}">
                <a16:creationId xmlns:a16="http://schemas.microsoft.com/office/drawing/2014/main" id="{B1489A7C-D0D6-546E-1F48-4386C3CE8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8f1c6040f2_0_161:notes">
            <a:extLst>
              <a:ext uri="{FF2B5EF4-FFF2-40B4-BE49-F238E27FC236}">
                <a16:creationId xmlns:a16="http://schemas.microsoft.com/office/drawing/2014/main" id="{F6BB7DCC-57FB-DED4-C451-0EF2604100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18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73446636-B5E9-3A88-70D8-D19C954E7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f1c6040f2_0_161:notes">
            <a:extLst>
              <a:ext uri="{FF2B5EF4-FFF2-40B4-BE49-F238E27FC236}">
                <a16:creationId xmlns:a16="http://schemas.microsoft.com/office/drawing/2014/main" id="{EB0A1F29-231F-EE4F-756C-62877E6CA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8f1c6040f2_0_161:notes">
            <a:extLst>
              <a:ext uri="{FF2B5EF4-FFF2-40B4-BE49-F238E27FC236}">
                <a16:creationId xmlns:a16="http://schemas.microsoft.com/office/drawing/2014/main" id="{CFBFBEB4-0A1E-C194-B0A3-93FF849C8A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14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B9F5D089-B394-E86B-7B30-10DAC0AC3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f1c6040f2_0_161:notes">
            <a:extLst>
              <a:ext uri="{FF2B5EF4-FFF2-40B4-BE49-F238E27FC236}">
                <a16:creationId xmlns:a16="http://schemas.microsoft.com/office/drawing/2014/main" id="{31AE8A55-FCAC-A223-A9C6-C17FFCBC13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8f1c6040f2_0_161:notes">
            <a:extLst>
              <a:ext uri="{FF2B5EF4-FFF2-40B4-BE49-F238E27FC236}">
                <a16:creationId xmlns:a16="http://schemas.microsoft.com/office/drawing/2014/main" id="{AA2A749F-9793-B792-70AE-34685D30A1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214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E4889B13-2518-ED10-124D-6BE310787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f1c6040f2_0_161:notes">
            <a:extLst>
              <a:ext uri="{FF2B5EF4-FFF2-40B4-BE49-F238E27FC236}">
                <a16:creationId xmlns:a16="http://schemas.microsoft.com/office/drawing/2014/main" id="{D9AF1C9B-6396-1CE5-A728-F146F2DBE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8f1c6040f2_0_161:notes">
            <a:extLst>
              <a:ext uri="{FF2B5EF4-FFF2-40B4-BE49-F238E27FC236}">
                <a16:creationId xmlns:a16="http://schemas.microsoft.com/office/drawing/2014/main" id="{B720FFED-AFAE-6774-905A-C68675C58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255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f1c6040f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8f1c6040f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OBJECT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5"/>
          <p:cNvGrpSpPr/>
          <p:nvPr/>
        </p:nvGrpSpPr>
        <p:grpSpPr>
          <a:xfrm>
            <a:off x="275626" y="228273"/>
            <a:ext cx="8592749" cy="4686974"/>
            <a:chOff x="246976" y="233573"/>
            <a:chExt cx="8592749" cy="4686974"/>
          </a:xfrm>
        </p:grpSpPr>
        <p:pic>
          <p:nvPicPr>
            <p:cNvPr id="67" name="Google Shape;6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1350" y="1424875"/>
              <a:ext cx="2760100" cy="276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5"/>
            <p:cNvSpPr/>
            <p:nvPr/>
          </p:nvSpPr>
          <p:spPr>
            <a:xfrm>
              <a:off x="7875464" y="233573"/>
              <a:ext cx="964261" cy="891156"/>
            </a:xfrm>
            <a:custGeom>
              <a:avLst/>
              <a:gdLst/>
              <a:ahLst/>
              <a:cxnLst/>
              <a:rect l="l" t="t" r="r" b="b"/>
              <a:pathLst>
                <a:path w="504189" h="504190" extrusionOk="0">
                  <a:moveTo>
                    <a:pt x="0" y="0"/>
                  </a:moveTo>
                  <a:lnTo>
                    <a:pt x="504006" y="0"/>
                  </a:lnTo>
                  <a:lnTo>
                    <a:pt x="504006" y="504006"/>
                  </a:lnTo>
                </a:path>
              </a:pathLst>
            </a:custGeom>
            <a:noFill/>
            <a:ln w="19800" cap="flat" cmpd="sng">
              <a:solidFill>
                <a:srgbClr val="C559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46976" y="4029393"/>
              <a:ext cx="964263" cy="891154"/>
            </a:xfrm>
            <a:custGeom>
              <a:avLst/>
              <a:gdLst/>
              <a:ahLst/>
              <a:cxnLst/>
              <a:rect l="l" t="t" r="r" b="b"/>
              <a:pathLst>
                <a:path w="504190" h="504189" extrusionOk="0">
                  <a:moveTo>
                    <a:pt x="0" y="0"/>
                  </a:moveTo>
                  <a:lnTo>
                    <a:pt x="0" y="504006"/>
                  </a:lnTo>
                  <a:lnTo>
                    <a:pt x="504006" y="504006"/>
                  </a:lnTo>
                </a:path>
              </a:pathLst>
            </a:custGeom>
            <a:noFill/>
            <a:ln w="19800" cap="flat" cmpd="sng">
              <a:solidFill>
                <a:srgbClr val="C559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3241450" y="1424875"/>
              <a:ext cx="5061000" cy="10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2700" marR="5080" lvl="0" indent="0" algn="l" rtl="0">
                <a:lnSpc>
                  <a:spcPct val="11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rgbClr val="C5591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DIGITAL DESIGN AND  COMPUTER ORGANIZATION</a:t>
              </a:r>
              <a:endParaRPr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3241450" y="2477875"/>
              <a:ext cx="5384700" cy="1855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6841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93" b="1" dirty="0">
                  <a:solidFill>
                    <a:srgbClr val="2E549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Semiconductor RAM Memories</a:t>
              </a:r>
              <a:br>
                <a:rPr lang="en" sz="2593" b="1" dirty="0">
                  <a:solidFill>
                    <a:srgbClr val="2E549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193" b="1" dirty="0">
                  <a:solidFill>
                    <a:srgbClr val="2E549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T2 Chapter 5: 5.1 and 5.2</a:t>
              </a:r>
              <a:endParaRPr sz="1193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11"/>
                </a:spcBef>
                <a:spcAft>
                  <a:spcPts val="0"/>
                </a:spcAft>
                <a:buNone/>
              </a:pPr>
              <a:endParaRPr sz="195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6841" marR="10736" lvl="0" indent="0" algn="l" rtl="0">
                <a:lnSpc>
                  <a:spcPct val="115851"/>
                </a:lnSpc>
                <a:spcBef>
                  <a:spcPts val="1268"/>
                </a:spcBef>
                <a:spcAft>
                  <a:spcPts val="0"/>
                </a:spcAft>
                <a:buNone/>
              </a:pPr>
              <a:r>
                <a:rPr lang="en" sz="1736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Team DDCO</a:t>
              </a:r>
              <a:br>
                <a:rPr lang="en" sz="6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736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Science and Engineering</a:t>
              </a:r>
              <a:endParaRPr sz="1736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374349" y="3223554"/>
              <a:ext cx="4563570" cy="0"/>
            </a:xfrm>
            <a:custGeom>
              <a:avLst/>
              <a:gdLst/>
              <a:ahLst/>
              <a:cxnLst/>
              <a:rect l="l" t="t" r="r" b="b"/>
              <a:pathLst>
                <a:path w="2160270" h="120000" extrusionOk="0">
                  <a:moveTo>
                    <a:pt x="0" y="0"/>
                  </a:moveTo>
                  <a:lnTo>
                    <a:pt x="2160027" y="0"/>
                  </a:lnTo>
                </a:path>
              </a:pathLst>
            </a:custGeom>
            <a:noFill/>
            <a:ln w="19800" cap="flat" cmpd="sng">
              <a:solidFill>
                <a:srgbClr val="C559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-63171" y="1246616"/>
            <a:ext cx="4852480" cy="345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100" rIns="0" bIns="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cells are usually organized in the form of an array, where each cell stores one bit of information.</a:t>
            </a:r>
            <a:b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row of cells constitutes a memory word, and all cells in that row are connected to a common word line driven by the address decoder.</a:t>
            </a:r>
            <a:b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cells in each column are connected to a Sense/Write circuit by two bit lines.</a:t>
            </a:r>
            <a:b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Sense/Write circuits are connected to the data input/output lines of the chip.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1600" dirty="0"/>
              <a:t>The </a:t>
            </a:r>
            <a:r>
              <a:rPr lang="en-US" sz="1600" b="1" dirty="0"/>
              <a:t>address decoder</a:t>
            </a:r>
            <a:r>
              <a:rPr lang="en-US" sz="1600" dirty="0"/>
              <a:t> activates one </a:t>
            </a:r>
            <a:r>
              <a:rPr lang="en-US" sz="1600" i="1" dirty="0"/>
              <a:t>word line (W₀ – W₁₅)</a:t>
            </a:r>
            <a:r>
              <a:rPr lang="en-US" sz="1600" dirty="0"/>
              <a:t> based on the input address (A₀–A₃).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 title="PESLogotras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20" b="1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Organization of Memory Chips</a:t>
            </a:r>
            <a:endParaRPr sz="3020" b="1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5CAD246-7754-252D-52CF-28380399D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696" y="1246616"/>
            <a:ext cx="4603898" cy="31044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27750" y="1211625"/>
            <a:ext cx="8448000" cy="28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100" rIns="0" bIns="0" anchor="t" anchorCtr="0">
            <a:spAutoFit/>
          </a:bodyPr>
          <a:lstStyle/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a Read operation, the Sense/Write circuits sense or read the information stored in the selected cells and transmit it to the output data lines.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a Write operation, the Sense/Write circuits receive input information and store it in the selected cells.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input and data output of each Sense/Write circuit are connected to a single bidirectional data line linked to the system data bus.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 title="PESLogotras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20" b="1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and Write Operations</a:t>
            </a:r>
            <a:endParaRPr sz="3020" b="1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327750" y="1211625"/>
            <a:ext cx="8448000" cy="387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100" rIns="0" bIns="0" anchor="t" anchorCtr="0">
            <a:spAutoFit/>
          </a:bodyPr>
          <a:lstStyle/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small memory chip example consists of 16 words of 8 bits each, referred to as a 16 × 8 organization.</a:t>
            </a:r>
            <a:b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control lines, R/W (Read/Write) and CS (Chip Select), are provided in addition to address and data lines.</a:t>
            </a:r>
            <a:b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R/W input specifies the required operation, while the CS input selects a given chip in a multichip memory system.</a:t>
            </a:r>
            <a:b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memory circuit stores 128 bits and requires external connections for address, data, and control lines.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9" title="PESLogotras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20" b="1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– 16 × 8 Memory Organization</a:t>
            </a:r>
            <a:endParaRPr sz="3020" b="1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 title="PESLogotras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20" b="1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Memory Org. (1K Memory Ex.)</a:t>
            </a:r>
            <a:endParaRPr sz="3020" b="1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A70DE0E-DB53-B08C-0FEA-A965939C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01" y="1650770"/>
            <a:ext cx="8618896" cy="263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larger chip (e.g.,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K × 1 = 1024 bits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uses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10-bit 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10-bit address is divided into two 5-bit parts: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 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selects 1 of 32 rows via a decoder.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 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selects 1 bit of the 32 via a multiplexer/demultiplexer.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 × 32 cell 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 provides parallel access within a row.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Sense/Write circuit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32-to-1 output multiplexer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demultiplexer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data flow.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EE10BCA-5DF9-3B99-409B-3E46815AB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 title="PESLogotrasns.png">
            <a:extLst>
              <a:ext uri="{FF2B5EF4-FFF2-40B4-BE49-F238E27FC236}">
                <a16:creationId xmlns:a16="http://schemas.microsoft.com/office/drawing/2014/main" id="{3CFED860-3198-590C-3D08-98B6B97F39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B6E4845F-11DD-29A8-5352-743064972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20" b="1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Memory Org. (1K Memory Ex.)</a:t>
            </a:r>
            <a:endParaRPr sz="3020" b="1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20">
            <a:extLst>
              <a:ext uri="{FF2B5EF4-FFF2-40B4-BE49-F238E27FC236}">
                <a16:creationId xmlns:a16="http://schemas.microsoft.com/office/drawing/2014/main" id="{4DAEF8C8-824B-C555-901E-726CB685919F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E118BC4-FE75-EEC9-162D-8C4AB263A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37" y="1035116"/>
            <a:ext cx="5409150" cy="41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3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09D83258-B56B-3737-7F6A-70BB77326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>
            <a:extLst>
              <a:ext uri="{FF2B5EF4-FFF2-40B4-BE49-F238E27FC236}">
                <a16:creationId xmlns:a16="http://schemas.microsoft.com/office/drawing/2014/main" id="{EDA7516C-036D-5DFD-1081-7A20DBCF5824}"/>
              </a:ext>
            </a:extLst>
          </p:cNvPr>
          <p:cNvSpPr txBox="1"/>
          <p:nvPr/>
        </p:nvSpPr>
        <p:spPr>
          <a:xfrm>
            <a:off x="327750" y="1211625"/>
            <a:ext cx="8448000" cy="27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100" rIns="0" bIns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Semiconductor memories are classified into </a:t>
            </a:r>
            <a:r>
              <a:rPr lang="en-US" sz="2000" b="1" dirty="0"/>
              <a:t>Static RAM (SRAM)</a:t>
            </a:r>
            <a:r>
              <a:rPr lang="en-US" sz="2000" dirty="0"/>
              <a:t> and </a:t>
            </a:r>
            <a:r>
              <a:rPr lang="en-US" sz="2000" b="1" dirty="0"/>
              <a:t>Dynamic RAM (DRAM)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store information in binary form but differ in </a:t>
            </a:r>
            <a:r>
              <a:rPr lang="en-US" sz="2000" b="1" dirty="0"/>
              <a:t>circuit structure, speed, cost, and refresh requirements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SRAM and DRAM form the </a:t>
            </a:r>
            <a:r>
              <a:rPr lang="en-US" sz="2000" b="1" dirty="0"/>
              <a:t>primary storage components</a:t>
            </a:r>
            <a:r>
              <a:rPr lang="en-US" sz="2000" dirty="0"/>
              <a:t> of computer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SRAM</a:t>
            </a:r>
            <a:r>
              <a:rPr lang="en-US" sz="2000" dirty="0"/>
              <a:t> → used for </a:t>
            </a:r>
            <a:r>
              <a:rPr lang="en-US" sz="2000" i="1" dirty="0"/>
              <a:t>cache memory</a:t>
            </a:r>
            <a:r>
              <a:rPr lang="en-US" sz="2000" dirty="0"/>
              <a:t>; </a:t>
            </a:r>
            <a:r>
              <a:rPr lang="en-US" sz="2000" b="1" dirty="0"/>
              <a:t>DRAM</a:t>
            </a:r>
            <a:r>
              <a:rPr lang="en-US" sz="2000" dirty="0"/>
              <a:t> → used for </a:t>
            </a:r>
            <a:r>
              <a:rPr lang="en-US" sz="2000" i="1" dirty="0"/>
              <a:t>main memory</a:t>
            </a:r>
            <a:r>
              <a:rPr lang="en-US" sz="2000" dirty="0"/>
              <a:t>.</a:t>
            </a:r>
          </a:p>
        </p:txBody>
      </p:sp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BEF68CBD-F236-C2A6-871F-9CF45920FA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548BAA7A-A9AC-5132-0DBE-9B18216BE6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Memories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523E72C5-4122-D4C7-CD11-FAA10D092C1F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7250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0AF7BCC0-F4C4-F174-69D8-20D453DD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>
            <a:extLst>
              <a:ext uri="{FF2B5EF4-FFF2-40B4-BE49-F238E27FC236}">
                <a16:creationId xmlns:a16="http://schemas.microsoft.com/office/drawing/2014/main" id="{73A8D494-4E61-0AFC-BEDC-F56D4F3F3402}"/>
              </a:ext>
            </a:extLst>
          </p:cNvPr>
          <p:cNvSpPr txBox="1"/>
          <p:nvPr/>
        </p:nvSpPr>
        <p:spPr>
          <a:xfrm>
            <a:off x="327751" y="1211625"/>
            <a:ext cx="4697096" cy="395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100" rIns="0" bIns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Static RAM (SRAM)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Each cell is made of a </a:t>
            </a:r>
            <a:r>
              <a:rPr lang="en-US" sz="1600" b="1" dirty="0"/>
              <a:t>bistable latch (flip-flop)</a:t>
            </a:r>
            <a:r>
              <a:rPr lang="en-US" sz="1600" dirty="0"/>
              <a:t> that stores one bit.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No refresh</a:t>
            </a:r>
            <a:r>
              <a:rPr lang="en-US" sz="1600" dirty="0"/>
              <a:t> is required as data is maintained as long as power is supplied.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Read operation:</a:t>
            </a:r>
            <a:r>
              <a:rPr lang="en-US" sz="1600" dirty="0"/>
              <a:t> Word line activates cell, output drives bit 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Write operation:</a:t>
            </a:r>
            <a:r>
              <a:rPr lang="en-US" sz="1600" dirty="0"/>
              <a:t> Data from bit lines overwrites stored latch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Advantages:</a:t>
            </a:r>
            <a:r>
              <a:rPr lang="en-US" sz="1600" dirty="0"/>
              <a:t> Very fast access time, stable, simple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Disadvantages:</a:t>
            </a:r>
            <a:r>
              <a:rPr lang="en-US" sz="1600" dirty="0"/>
              <a:t> Large cell area, low density, expensive.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Applications:</a:t>
            </a:r>
            <a:r>
              <a:rPr lang="en-US" sz="1600" dirty="0"/>
              <a:t> CPU cache, register files, buffering circuits.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4EFA808C-C09A-72C2-45FA-5E29873F04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7DC2D8A9-9F5C-9D7B-3116-C305A44FB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Memories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7C96C39A-ABAB-543A-A8AD-5D3A418E8053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7C433CE-8E38-6CC6-4D75-47F37DBC3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847" y="1325442"/>
            <a:ext cx="3998403" cy="32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0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279B02FC-6938-6DDA-6C51-5CAEB095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>
            <a:extLst>
              <a:ext uri="{FF2B5EF4-FFF2-40B4-BE49-F238E27FC236}">
                <a16:creationId xmlns:a16="http://schemas.microsoft.com/office/drawing/2014/main" id="{0C868D50-7F90-0F5A-3787-E523B3C37165}"/>
              </a:ext>
            </a:extLst>
          </p:cNvPr>
          <p:cNvSpPr txBox="1"/>
          <p:nvPr/>
        </p:nvSpPr>
        <p:spPr>
          <a:xfrm>
            <a:off x="327751" y="1211625"/>
            <a:ext cx="4697096" cy="371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100" rIns="0" bIns="0" anchor="t" anchorCtr="0">
            <a:spAutoFit/>
          </a:bodyPr>
          <a:lstStyle/>
          <a:p>
            <a:r>
              <a:rPr lang="en-US" sz="1600" b="1" dirty="0"/>
              <a:t>Dynamic RAM (DRAM)</a:t>
            </a:r>
          </a:p>
          <a:p>
            <a:r>
              <a:rPr lang="en-US" sz="1600" dirty="0"/>
              <a:t>Each memory cell uses a </a:t>
            </a:r>
            <a:r>
              <a:rPr lang="en-US" sz="1600" b="1" dirty="0"/>
              <a:t>capacitor</a:t>
            </a:r>
            <a:r>
              <a:rPr lang="en-US" sz="1600" dirty="0"/>
              <a:t> to store charge (1 bit) and a </a:t>
            </a:r>
            <a:r>
              <a:rPr lang="en-US" sz="1600" b="1" dirty="0"/>
              <a:t>transistor</a:t>
            </a:r>
            <a:r>
              <a:rPr lang="en-US" sz="1600" dirty="0"/>
              <a:t> to control access.</a:t>
            </a:r>
          </a:p>
          <a:p>
            <a:r>
              <a:rPr lang="en-US" sz="1600" dirty="0"/>
              <a:t>Charge leaks over time → requires </a:t>
            </a:r>
            <a:r>
              <a:rPr lang="en-US" sz="1600" b="1" dirty="0"/>
              <a:t>periodic refresh cycles</a:t>
            </a:r>
            <a:r>
              <a:rPr lang="en-US" sz="1600" dirty="0"/>
              <a:t>.</a:t>
            </a:r>
          </a:p>
          <a:p>
            <a:r>
              <a:rPr lang="en-US" sz="1600" b="1" dirty="0"/>
              <a:t>Read operation:</a:t>
            </a:r>
            <a:r>
              <a:rPr lang="en-US" sz="1600" dirty="0"/>
              <a:t> Word line enables transistor; charge on capacitor sensed on bit line, then rewritten.</a:t>
            </a:r>
          </a:p>
          <a:p>
            <a:r>
              <a:rPr lang="en-US" sz="1600" b="1" dirty="0"/>
              <a:t>Write operation:</a:t>
            </a:r>
            <a:r>
              <a:rPr lang="en-US" sz="1600" dirty="0"/>
              <a:t> Bit line drives charge into capacitor.</a:t>
            </a:r>
          </a:p>
          <a:p>
            <a:r>
              <a:rPr lang="en-US" sz="1600" b="1" dirty="0"/>
              <a:t>Advantages:</a:t>
            </a:r>
            <a:r>
              <a:rPr lang="en-US" sz="1600" dirty="0"/>
              <a:t> High density, low cost per bit.</a:t>
            </a:r>
          </a:p>
          <a:p>
            <a:r>
              <a:rPr lang="en-US" sz="1600" b="1" dirty="0"/>
              <a:t>Disadvantages:</a:t>
            </a:r>
            <a:r>
              <a:rPr lang="en-US" sz="1600" dirty="0"/>
              <a:t> Slower access, refresh overhead, destructive read.</a:t>
            </a:r>
          </a:p>
          <a:p>
            <a:r>
              <a:rPr lang="en-US" sz="1600" b="1" dirty="0"/>
              <a:t>Applications:</a:t>
            </a:r>
            <a:r>
              <a:rPr lang="en-US" sz="1600" dirty="0"/>
              <a:t> Main memory in PCs, laptops, and servers.</a:t>
            </a:r>
          </a:p>
        </p:txBody>
      </p:sp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FB13BAD8-3B3F-3177-8842-72BD5639E1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F3AE3749-9C38-0E0C-9DB2-5ED3770CE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Memories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8C5520CF-E030-AFE0-7035-63E3DC342593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33D14E-20BF-B5A3-7999-A7C747DB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860" y="1635858"/>
            <a:ext cx="3532437" cy="32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0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009F40F-060F-FCE0-A3FA-507D7AB71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FDE90DA8-2C40-B04C-E18F-E639F6D1C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64D37229-1612-2B3F-150C-A3EE5C9A79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Memories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8FCE480B-89EA-C3EE-ECCE-76DCB1EAF47D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125370-DBB3-914A-9504-D0C05B1C2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6" y="1009073"/>
            <a:ext cx="8040222" cy="38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BB89F911-5BB8-761E-A407-1A3F7459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29C01C1E-9690-0884-7880-A4F5E4E6F5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FF552910-F5DC-6CA0-A88D-BBA205429D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 V/S  SRAM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D3BA1957-5F52-B83B-F765-2426958F80CC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F0A7AFB-2E17-44AD-96D3-A7DF90DB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5" y="1192981"/>
            <a:ext cx="787254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 vs SRAM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SRAM: fast but expensive (6-transistor cell).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DRAM: slower but cheaper (1-transistor + 1-capacitor cell).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 principle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stored as charge on a capacitor (C).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 leaks in milliseconds → requires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periodic refresh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 structure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(Fig. 5.6)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Transistor (T) + 1 Capacitor (C).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line controls transistor gate; bit line connects to I/O.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Read/Write operation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voltage → charge or discharge capacitor.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Sense small voltage on bit line → refresh automatically after 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99EC-2620-6FF8-9C99-5538C9B3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58" y="1254568"/>
            <a:ext cx="298174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4FDCEBB2-D83F-5357-E1E3-76D4555C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B0F49C0B-BFF9-AD7D-427C-E18B364003C5}"/>
              </a:ext>
            </a:extLst>
          </p:cNvPr>
          <p:cNvSpPr txBox="1"/>
          <p:nvPr/>
        </p:nvSpPr>
        <p:spPr>
          <a:xfrm>
            <a:off x="327750" y="1211625"/>
            <a:ext cx="8448000" cy="366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100" rIns="0" bIns="0" anchor="t" anchorCtr="0">
            <a:spAutoFit/>
          </a:bodyPr>
          <a:lstStyle/>
          <a:p>
            <a:pPr algn="just"/>
            <a:r>
              <a:rPr lang="en-US" sz="1800" b="1" dirty="0"/>
              <a:t>Role of Memory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Programs and data are stored in the </a:t>
            </a:r>
            <a:r>
              <a:rPr lang="en-US" sz="1800" b="1" dirty="0"/>
              <a:t>main memory</a:t>
            </a:r>
            <a:r>
              <a:rPr lang="en-US" sz="1800" dirty="0"/>
              <a:t> of the computer.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Execution speed depends on </a:t>
            </a:r>
            <a:r>
              <a:rPr lang="en-US" sz="1800" b="1" dirty="0"/>
              <a:t>how fast data and instructions</a:t>
            </a:r>
            <a:r>
              <a:rPr lang="en-US" sz="1800" dirty="0"/>
              <a:t> are transferred between processor and memory.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Larger memory is needed for executing complex programs that process huge data sets.</a:t>
            </a:r>
          </a:p>
          <a:p>
            <a:pPr algn="just"/>
            <a:r>
              <a:rPr lang="en-US" sz="1800" b="1" dirty="0"/>
              <a:t>The Memory Design Challenge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Ideally, memory should be </a:t>
            </a:r>
            <a:r>
              <a:rPr lang="en-US" sz="1800" b="1" dirty="0"/>
              <a:t>fast, large, and inexpensive</a:t>
            </a:r>
            <a:r>
              <a:rPr lang="en-US" sz="18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However, achieving all three simultaneously is </a:t>
            </a:r>
            <a:r>
              <a:rPr lang="en-US" sz="1800" b="1" dirty="0"/>
              <a:t>impossible</a:t>
            </a:r>
            <a:r>
              <a:rPr lang="en-US" sz="1800" dirty="0"/>
              <a:t> due to cost and technology limitations.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Increasing memory </a:t>
            </a:r>
            <a:r>
              <a:rPr lang="en-US" sz="1800" b="1" dirty="0"/>
              <a:t>speed or size</a:t>
            </a:r>
            <a:r>
              <a:rPr lang="en-US" sz="1800" dirty="0"/>
              <a:t> results in </a:t>
            </a:r>
            <a:r>
              <a:rPr lang="en-US" sz="1800" b="1" dirty="0"/>
              <a:t>higher cost</a:t>
            </a:r>
            <a:r>
              <a:rPr lang="en-US" sz="18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Designers use </a:t>
            </a:r>
            <a:r>
              <a:rPr lang="en-US" sz="1800" b="1" dirty="0"/>
              <a:t>hierarchical structures</a:t>
            </a:r>
            <a:r>
              <a:rPr lang="en-US" sz="1800" dirty="0"/>
              <a:t> to balance speed, capacity, and cost.</a:t>
            </a:r>
          </a:p>
          <a:p>
            <a:pPr marL="101600" lvl="0" algn="just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 title="PESLogotrasns.png">
            <a:extLst>
              <a:ext uri="{FF2B5EF4-FFF2-40B4-BE49-F238E27FC236}">
                <a16:creationId xmlns:a16="http://schemas.microsoft.com/office/drawing/2014/main" id="{7E7EF7E6-6ABF-2C32-2F23-25F29BF8FC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06ABEB97-D826-16DB-5A01-3C98C98EEE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57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Introduction(T2- section 5.1 and 5.2)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E768BFAD-319A-E41D-7E15-C53D1F068132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8068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CC89D027-7294-AC83-9487-7E02568D8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80AEA519-F213-4947-ECD3-FA7A033357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C3F19E6D-EAFD-AA67-F4AD-9AA0976B69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DRAM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74E4235F-1D87-9AF1-DA96-E9683E1E26A9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A2BF8A9-3E91-4215-0C94-63CCEF4D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5" y="1131426"/>
            <a:ext cx="787254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Internal Organization of DRAM</a:t>
            </a:r>
          </a:p>
          <a:p>
            <a:r>
              <a:rPr lang="en-US" b="1" dirty="0"/>
              <a:t>Example:</a:t>
            </a:r>
            <a:r>
              <a:rPr lang="en-US" dirty="0"/>
              <a:t> 16-Mbit chip.</a:t>
            </a:r>
          </a:p>
          <a:p>
            <a:r>
              <a:rPr lang="en-US" b="1" dirty="0"/>
              <a:t>Array structure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4K × 4K cell array</a:t>
            </a:r>
          </a:p>
          <a:p>
            <a:r>
              <a:rPr lang="en-US" b="1" dirty="0"/>
              <a:t>Control signals</a:t>
            </a:r>
            <a:endParaRPr lang="en-US" dirty="0"/>
          </a:p>
          <a:p>
            <a:pPr lvl="1"/>
            <a:r>
              <a:rPr lang="en-US" b="1" dirty="0"/>
              <a:t>RAS (Row Address Strobe)</a:t>
            </a:r>
            <a:r>
              <a:rPr lang="en-US" dirty="0"/>
              <a:t> – latches row address.</a:t>
            </a:r>
          </a:p>
          <a:p>
            <a:pPr lvl="1"/>
            <a:r>
              <a:rPr lang="en-US" b="1" dirty="0"/>
              <a:t>CAS (Column Address Strobe)</a:t>
            </a:r>
            <a:r>
              <a:rPr lang="en-US" dirty="0"/>
              <a:t> – latches column address.</a:t>
            </a:r>
          </a:p>
          <a:p>
            <a:pPr lvl="1"/>
            <a:r>
              <a:rPr lang="en-US" b="1" dirty="0"/>
              <a:t>R/ W line</a:t>
            </a:r>
            <a:r>
              <a:rPr lang="en-US" dirty="0"/>
              <a:t> – specifies read or write.</a:t>
            </a:r>
          </a:p>
          <a:p>
            <a:pPr lvl="1"/>
            <a:r>
              <a:rPr lang="en-US" b="1" dirty="0"/>
              <a:t>CS (Chip Select)</a:t>
            </a:r>
            <a:r>
              <a:rPr lang="en-US" dirty="0"/>
              <a:t> – enables the chip.</a:t>
            </a:r>
          </a:p>
          <a:p>
            <a:r>
              <a:rPr lang="en-US" b="1" dirty="0"/>
              <a:t>Read/Write sequence</a:t>
            </a:r>
            <a:endParaRPr lang="en-US" dirty="0"/>
          </a:p>
          <a:p>
            <a:pPr lvl="1"/>
            <a:r>
              <a:rPr lang="en-US" dirty="0"/>
              <a:t>Apply row address → RAS asserted.</a:t>
            </a:r>
          </a:p>
          <a:p>
            <a:pPr lvl="1"/>
            <a:r>
              <a:rPr lang="en-US" dirty="0"/>
              <a:t>Apply column address → CAS asserted.</a:t>
            </a:r>
          </a:p>
          <a:p>
            <a:pPr lvl="1"/>
            <a:r>
              <a:rPr lang="en-US" dirty="0"/>
              <a:t>Data transferred to/from bit lines (D₀–D₇).</a:t>
            </a:r>
          </a:p>
          <a:p>
            <a:r>
              <a:rPr lang="en-US" b="1" dirty="0"/>
              <a:t>Automatic refresh</a:t>
            </a:r>
            <a:endParaRPr lang="en-US" dirty="0"/>
          </a:p>
          <a:p>
            <a:pPr lvl="1"/>
            <a:r>
              <a:rPr lang="en-US" dirty="0"/>
              <a:t>Reading a row refreshes all cells in that row.</a:t>
            </a:r>
          </a:p>
          <a:p>
            <a:pPr lvl="1"/>
            <a:r>
              <a:rPr lang="en-US" dirty="0"/>
              <a:t>Dedicated </a:t>
            </a:r>
            <a:r>
              <a:rPr lang="en-US" b="1" dirty="0"/>
              <a:t>refresh circuit</a:t>
            </a:r>
            <a:r>
              <a:rPr lang="en-US" dirty="0"/>
              <a:t> handles periodic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3E6F3-4D8A-614F-FF91-559415D4F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635" y="1131426"/>
            <a:ext cx="4232366" cy="40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C1EB62C4-3015-D8B4-2C6B-6EA5677F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7A3CD0EA-540B-C3C9-D249-CFB772F6F5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6B9C6071-8ABC-022D-3D8F-BD64A4D71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DRAM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0BA5F574-4095-22E0-CD46-CFDC92F42A3F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0783211B-681C-925F-4653-BE923526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5" y="1035106"/>
            <a:ext cx="813614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SDRAM is a type of DRAM whose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 are synchronized with the system clock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commands—read, write, refresh—are triggered on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edge of the clock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Similar cell array as asynchronous DRAM.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Row/column address latch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registers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align transfers with the clock.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passes through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input/output registers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pipelined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 register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defines timing parameters and burst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Clock + control signals (RAS, CAS, CS, R/W)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determine data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 transfers supported — data placed on output pins each clock cycle.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data appears after fixed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then continues sequentially (burst mode).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than asynchronous DRAM (no waiting for timing signals).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pipelining and block (burst) transfers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0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678D5814-9DC3-7D14-9673-980B54D90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851411A6-9352-8733-A18A-FFE5DB3A88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59B5994E-C53F-786E-8C86-E86F5B25B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DRAM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949E8D93-DA61-1E7A-AA2C-900D37E7E44E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CA02DF8-2550-DE1D-CB9B-EDD3DB94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17" y="1075306"/>
            <a:ext cx="6461760" cy="40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C1E0B469-3309-DE71-FA02-8B902391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DE7E01AF-657F-FAF2-826D-5D6A9CAA7B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39164573-4CAE-37A4-FC29-792F5BF217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Rambus Memory (RDRAM)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CFE5B91B-8FF0-AE81-F19A-39B90F6F6793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81BFE7-9D9D-F779-20EE-57E054070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5" y="952900"/>
            <a:ext cx="789427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&amp; Background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/>
              <a:t>A </a:t>
            </a:r>
            <a:r>
              <a:rPr lang="en-US" sz="1600" b="1" dirty="0"/>
              <a:t>RAM Bus</a:t>
            </a:r>
            <a:r>
              <a:rPr lang="en-US" sz="1600" dirty="0"/>
              <a:t> is a </a:t>
            </a:r>
            <a:r>
              <a:rPr lang="en-US" sz="1600" b="1" dirty="0"/>
              <a:t>specialized data bus architecture</a:t>
            </a:r>
            <a:r>
              <a:rPr lang="en-US" sz="1600" dirty="0"/>
              <a:t> designed by </a:t>
            </a:r>
            <a:r>
              <a:rPr lang="en-US" sz="1600" b="1" dirty="0"/>
              <a:t>Rambus Inc.</a:t>
            </a:r>
            <a:r>
              <a:rPr lang="en-US" sz="1600" dirty="0"/>
              <a:t> to connect the processor (or memory controller) with </a:t>
            </a:r>
            <a:r>
              <a:rPr lang="en-US" sz="1600" b="1" dirty="0"/>
              <a:t>RDRAM chips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It allows </a:t>
            </a:r>
            <a:r>
              <a:rPr lang="en-US" sz="1600" b="1" dirty="0"/>
              <a:t>very high data transfer rates</a:t>
            </a:r>
            <a:r>
              <a:rPr lang="en-US" sz="1600" dirty="0"/>
              <a:t> through </a:t>
            </a:r>
            <a:r>
              <a:rPr lang="en-US" sz="1600" b="1" dirty="0"/>
              <a:t>fast signaling</a:t>
            </a:r>
            <a:r>
              <a:rPr lang="en-US" sz="1600" dirty="0"/>
              <a:t> on a </a:t>
            </a:r>
            <a:r>
              <a:rPr lang="en-US" sz="1600" b="1" dirty="0"/>
              <a:t>narrow bus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1" dirty="0"/>
              <a:t>Purpose</a:t>
            </a:r>
          </a:p>
          <a:p>
            <a:r>
              <a:rPr lang="en-US" sz="1600" dirty="0"/>
              <a:t>Traditional SDRAM uses wide buses (64 bits or more) but operates at moderate speeds.</a:t>
            </a:r>
            <a:br>
              <a:rPr lang="en-US" sz="1600" dirty="0"/>
            </a:br>
            <a:r>
              <a:rPr lang="en-US" sz="1600" dirty="0"/>
              <a:t>Rambus Memory aimed to </a:t>
            </a:r>
            <a:r>
              <a:rPr lang="en-US" sz="1600" b="1" dirty="0"/>
              <a:t>increase bandwidth</a:t>
            </a:r>
            <a:r>
              <a:rPr lang="en-US" sz="1600" dirty="0"/>
              <a:t> without making the bus wider — instead, it made the </a:t>
            </a:r>
            <a:r>
              <a:rPr lang="en-US" sz="1600" b="1" dirty="0"/>
              <a:t>bus faster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1600" b="1" dirty="0"/>
              <a:t>Rambus Channel Communication Flow</a:t>
            </a:r>
          </a:p>
          <a:p>
            <a:r>
              <a:rPr lang="en-IN" sz="1600" dirty="0"/>
              <a:t>Processor (Master) --&gt; Request Packet --&gt; RAM (Slave)</a:t>
            </a:r>
          </a:p>
          <a:p>
            <a:r>
              <a:rPr lang="en-IN" sz="1600" dirty="0"/>
              <a:t>RAM (Slave) --&gt; Acknowledge Packet --&gt; Processor (Master)</a:t>
            </a:r>
          </a:p>
          <a:p>
            <a:r>
              <a:rPr lang="en-IN" sz="1600" dirty="0"/>
              <a:t>RAM (Slave) --&gt; Data Packet --&gt; Processor (Master)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9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2668577D-3646-C43A-26A5-4DB77E928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DC703819-6FB7-C663-5533-DF20529600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EDEA5C1C-6796-7866-7403-171F138E9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18051694-A71B-FBDC-4E85-46477FA51165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F348CB-885A-25FA-977C-3318B1D7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27" y="1035106"/>
            <a:ext cx="92270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1K × 1 memory chip requires how many address lines?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8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12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address lines = log₂(1024) = 10.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address accesses one bit (1K × 1 = 1024 × 1-bit array)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2E0926-F680-370A-1747-2AB7A955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28" y="3174153"/>
            <a:ext cx="87829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term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“burst mode”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Writing multiple rows simultaneously.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Reading or writing a sequence of data words in consecutive clock cycles after a single address.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Refreshing multiple rows in one clock cycle.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Transferring data on both clock edges.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SDRAM burst mode allows sequential access to a series of columns within a row in consecutive cycles, improving data throughput</a:t>
            </a:r>
          </a:p>
        </p:txBody>
      </p:sp>
    </p:spTree>
    <p:extLst>
      <p:ext uri="{BB962C8B-B14F-4D97-AF65-F5344CB8AC3E}">
        <p14:creationId xmlns:p14="http://schemas.microsoft.com/office/powerpoint/2010/main" val="151429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829A7BDB-A7BD-C905-F9A1-1CBCFF975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 title="PESLogotrasns.png">
            <a:extLst>
              <a:ext uri="{FF2B5EF4-FFF2-40B4-BE49-F238E27FC236}">
                <a16:creationId xmlns:a16="http://schemas.microsoft.com/office/drawing/2014/main" id="{A7C1BC7E-A1F8-3F9C-A0B0-E6A679DAAB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1B3D6097-F0A3-02C4-B3D6-7B52CA3338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965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21">
            <a:extLst>
              <a:ext uri="{FF2B5EF4-FFF2-40B4-BE49-F238E27FC236}">
                <a16:creationId xmlns:a16="http://schemas.microsoft.com/office/drawing/2014/main" id="{EB66DAB4-F360-6513-74F1-65E02AF9F7BE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5B4AB1A1-1A59-6132-36F0-50EA75310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5" y="1014454"/>
            <a:ext cx="851781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combination of memory technologies provides the best compromise between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speed, cost, and capacity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typical computer?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SRAM + DRAM + Magnetic Disk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SRAM + Flash + Optical Disk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DRAM + PROM + Cache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Flash + EEPROM + Tape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Cache (fast)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Main memory (moderate speed, cost)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Magnetic Disk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Secondary storage (large capacity, cheap)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combination forms the standard memory hierarchy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2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2"/>
          <p:cNvGrpSpPr/>
          <p:nvPr/>
        </p:nvGrpSpPr>
        <p:grpSpPr>
          <a:xfrm>
            <a:off x="275626" y="228273"/>
            <a:ext cx="8592750" cy="4686974"/>
            <a:chOff x="246976" y="233573"/>
            <a:chExt cx="8592750" cy="4686974"/>
          </a:xfrm>
        </p:grpSpPr>
        <p:pic>
          <p:nvPicPr>
            <p:cNvPr id="126" name="Google Shape;126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1350" y="1424875"/>
              <a:ext cx="2760100" cy="276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2"/>
            <p:cNvSpPr/>
            <p:nvPr/>
          </p:nvSpPr>
          <p:spPr>
            <a:xfrm>
              <a:off x="7875464" y="233573"/>
              <a:ext cx="964261" cy="891156"/>
            </a:xfrm>
            <a:custGeom>
              <a:avLst/>
              <a:gdLst/>
              <a:ahLst/>
              <a:cxnLst/>
              <a:rect l="l" t="t" r="r" b="b"/>
              <a:pathLst>
                <a:path w="504189" h="504190" extrusionOk="0">
                  <a:moveTo>
                    <a:pt x="0" y="0"/>
                  </a:moveTo>
                  <a:lnTo>
                    <a:pt x="504006" y="0"/>
                  </a:lnTo>
                  <a:lnTo>
                    <a:pt x="504006" y="504006"/>
                  </a:lnTo>
                </a:path>
              </a:pathLst>
            </a:custGeom>
            <a:noFill/>
            <a:ln w="19800" cap="flat" cmpd="sng">
              <a:solidFill>
                <a:srgbClr val="C559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46976" y="4029393"/>
              <a:ext cx="964263" cy="891154"/>
            </a:xfrm>
            <a:custGeom>
              <a:avLst/>
              <a:gdLst/>
              <a:ahLst/>
              <a:cxnLst/>
              <a:rect l="l" t="t" r="r" b="b"/>
              <a:pathLst>
                <a:path w="504190" h="504189" extrusionOk="0">
                  <a:moveTo>
                    <a:pt x="0" y="0"/>
                  </a:moveTo>
                  <a:lnTo>
                    <a:pt x="0" y="504006"/>
                  </a:lnTo>
                  <a:lnTo>
                    <a:pt x="504006" y="504006"/>
                  </a:lnTo>
                </a:path>
              </a:pathLst>
            </a:custGeom>
            <a:noFill/>
            <a:ln w="19800" cap="flat" cmpd="sng">
              <a:solidFill>
                <a:srgbClr val="C559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 txBox="1"/>
            <p:nvPr/>
          </p:nvSpPr>
          <p:spPr>
            <a:xfrm>
              <a:off x="3241450" y="1992050"/>
              <a:ext cx="5061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2700" marR="5080" lvl="0" indent="0" algn="l" rtl="0">
                <a:lnSpc>
                  <a:spcPct val="11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rgbClr val="C5591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THANK YOU</a:t>
              </a:r>
              <a:endParaRPr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22"/>
            <p:cNvSpPr txBox="1"/>
            <p:nvPr/>
          </p:nvSpPr>
          <p:spPr>
            <a:xfrm>
              <a:off x="3241450" y="2904850"/>
              <a:ext cx="5384700" cy="7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6841" marR="10736" lvl="0" indent="0" algn="l" rtl="0">
                <a:lnSpc>
                  <a:spcPct val="115851"/>
                </a:lnSpc>
                <a:spcBef>
                  <a:spcPts val="1268"/>
                </a:spcBef>
                <a:spcAft>
                  <a:spcPts val="0"/>
                </a:spcAft>
                <a:buNone/>
              </a:pPr>
              <a:r>
                <a:rPr lang="en" sz="1736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Team DDCO</a:t>
              </a:r>
              <a:br>
                <a:rPr lang="en" sz="6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736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Science and Engineering</a:t>
              </a:r>
              <a:endParaRPr sz="1736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3311899" y="2740954"/>
              <a:ext cx="4563570" cy="0"/>
            </a:xfrm>
            <a:custGeom>
              <a:avLst/>
              <a:gdLst/>
              <a:ahLst/>
              <a:cxnLst/>
              <a:rect l="l" t="t" r="r" b="b"/>
              <a:pathLst>
                <a:path w="2160270" h="120000" extrusionOk="0">
                  <a:moveTo>
                    <a:pt x="0" y="0"/>
                  </a:moveTo>
                  <a:lnTo>
                    <a:pt x="2160027" y="0"/>
                  </a:lnTo>
                </a:path>
              </a:pathLst>
            </a:custGeom>
            <a:noFill/>
            <a:ln w="19800" cap="flat" cmpd="sng">
              <a:solidFill>
                <a:srgbClr val="C559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9362CE91-9FD3-13A3-6474-18D23630D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PESLogotrasns.png">
            <a:extLst>
              <a:ext uri="{FF2B5EF4-FFF2-40B4-BE49-F238E27FC236}">
                <a16:creationId xmlns:a16="http://schemas.microsoft.com/office/drawing/2014/main" id="{497BE562-7DFE-3C9D-A247-E3814A837F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9591454D-944B-928F-AE44-30ED90A178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57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Basic Concepts (T2- section 5.1 and 5.2)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4916B2F7-C99B-7451-693C-027BB3C92644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5C3030-E76A-9D7A-02CF-EE9B32D5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57" y="1322894"/>
            <a:ext cx="78725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size of memory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depends on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scheme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computer with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k-bit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addresses can access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2ᵏ memory locations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16-bit → 64 K locations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32-bit → 4 G locations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40-bit → 1 T locations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defines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computer.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address corresponds to one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(typically 1 byte).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B2C8B-F440-E2C7-4859-FA83B668D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8" y="3569673"/>
            <a:ext cx="805380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modern systems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byte-addressable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every byte has its own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Big-endian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significant byte stored at the lowest address (e.g., Motorola 68000).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Little-endian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Least significant byte stored at the lowest address (e.g., Intel x86).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processors can operate in either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Endianness affects data interpretation but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memory capacity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73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DA9D9D46-6F63-5578-F2B5-AEB2D7595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PESLogotrasns.png">
            <a:extLst>
              <a:ext uri="{FF2B5EF4-FFF2-40B4-BE49-F238E27FC236}">
                <a16:creationId xmlns:a16="http://schemas.microsoft.com/office/drawing/2014/main" id="{7A05C0F3-079E-BE59-DA90-678479676E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54A796A4-5066-B170-B8EF-8389D0FBD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57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1100"/>
            </a:pPr>
            <a:r>
              <a:rPr lang="en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Basic Concepts(T2- section 5.1 and 5.2)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09AE4253-69C9-854D-3590-1439F9EACD6A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9B18D68-7D66-8BC4-7848-FCA3F9D6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6883"/>
            <a:ext cx="569895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Memory stores and retrieves data in </a:t>
            </a:r>
            <a:r>
              <a:rPr lang="en-US" b="1" dirty="0"/>
              <a:t>word-length units</a:t>
            </a:r>
            <a:r>
              <a:rPr lang="en-US" dirty="0"/>
              <a:t>.</a:t>
            </a:r>
          </a:p>
          <a:p>
            <a:r>
              <a:rPr lang="en-US" dirty="0"/>
              <a:t>A computer’s </a:t>
            </a:r>
            <a:r>
              <a:rPr lang="en-US" b="1" dirty="0"/>
              <a:t>word length</a:t>
            </a:r>
            <a:r>
              <a:rPr lang="en-US" dirty="0"/>
              <a:t> = number of bits transferred in one access.</a:t>
            </a:r>
          </a:p>
          <a:p>
            <a:r>
              <a:rPr lang="en-US" dirty="0"/>
              <a:t>In a 32-bit system, the address bus (high 30 bits) selects the word; the low 2 bits identify the byte.</a:t>
            </a:r>
          </a:p>
          <a:p>
            <a:r>
              <a:rPr lang="en-US" b="1" dirty="0"/>
              <a:t>Read Operation:</a:t>
            </a:r>
            <a:r>
              <a:rPr lang="en-US" dirty="0"/>
              <a:t> Other bytes of the same word may be fetched but ignored by CPU.</a:t>
            </a:r>
          </a:p>
          <a:p>
            <a:r>
              <a:rPr lang="en-US" b="1" dirty="0"/>
              <a:t>Write Operation:</a:t>
            </a:r>
            <a:r>
              <a:rPr lang="en-US" dirty="0"/>
              <a:t> Control logic ensures only the targeted bytes are updated.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8E6603-5EDA-9901-69FE-1354D7F26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5" y="3646617"/>
            <a:ext cx="802490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 (Memory Address Register):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Holds k-bit address sent to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MDR (Memory Data Register):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Holds n-bit data to/from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Bus: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 bits → selects one of 2ᵏ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Bus: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 bits → transfers word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Lines: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Read/Write, Memory-Function-Complete (MFC),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94C31-FD5F-9DA4-0A48-8C2F6B33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627" y="1496883"/>
            <a:ext cx="3118659" cy="18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6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95959816-5D2F-0AFA-0F93-F41655561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PESLogotrasns.png">
            <a:extLst>
              <a:ext uri="{FF2B5EF4-FFF2-40B4-BE49-F238E27FC236}">
                <a16:creationId xmlns:a16="http://schemas.microsoft.com/office/drawing/2014/main" id="{5645B074-0AD1-E552-DD81-B97B35EBA9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D1F0FB95-9198-8C5B-8FA1-D75D9DBE5A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57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1100"/>
            </a:pPr>
            <a:r>
              <a:rPr lang="en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Basic Concepts(T2- section 5.1 and 5.2)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7964BD1B-7A29-372E-699E-190D54229D8C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08593982-E12C-029E-042B-AD66A7134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9" y="1248146"/>
            <a:ext cx="802490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memory unit</a:t>
            </a:r>
            <a:r>
              <a:rPr lang="en-US" dirty="0"/>
              <a:t> is viewed as a </a:t>
            </a:r>
            <a:r>
              <a:rPr lang="en-US" b="1" dirty="0"/>
              <a:t>black box</a:t>
            </a:r>
            <a:r>
              <a:rPr lang="en-US" dirty="0"/>
              <a:t> that communicates with the processor.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transfer between memory and processor is handled through two key registers: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MAR (Memory Address Register)</a:t>
            </a:r>
            <a:r>
              <a:rPr lang="en-US" dirty="0"/>
              <a:t> – holds the memory location address.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MDR (Memory Data Register)</a:t>
            </a:r>
            <a:r>
              <a:rPr lang="en-US" dirty="0"/>
              <a:t> – holds the data being read or written.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MAR is </a:t>
            </a:r>
            <a:r>
              <a:rPr lang="en-US" i="1" dirty="0"/>
              <a:t>k bits long</a:t>
            </a:r>
            <a:r>
              <a:rPr lang="en-US" dirty="0"/>
              <a:t>, the memory can have </a:t>
            </a:r>
            <a:r>
              <a:rPr lang="en-US" b="1" dirty="0"/>
              <a:t>2ᵏ addressable locations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MDR is </a:t>
            </a:r>
            <a:r>
              <a:rPr lang="en-US" i="1" dirty="0"/>
              <a:t>n bits long</a:t>
            </a:r>
            <a:r>
              <a:rPr lang="en-US" dirty="0"/>
              <a:t>, </a:t>
            </a:r>
            <a:r>
              <a:rPr lang="en-US" b="1" dirty="0"/>
              <a:t>n bits</a:t>
            </a:r>
            <a:r>
              <a:rPr lang="en-US" dirty="0"/>
              <a:t> of data are transferred in each memory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E6961F-9EE4-5CE4-B9C7-060CF922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01" y="2894916"/>
            <a:ext cx="631775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 bus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address 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(from MAR)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data 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(to/from MDR)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operations: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R/W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Read (1) or Write (0)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MFC (Memory Function Complete)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indicates operation completion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control lines may indicate the number of bytes to transfer.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these control signals.</a:t>
            </a:r>
          </a:p>
        </p:txBody>
      </p:sp>
    </p:spTree>
    <p:extLst>
      <p:ext uri="{BB962C8B-B14F-4D97-AF65-F5344CB8AC3E}">
        <p14:creationId xmlns:p14="http://schemas.microsoft.com/office/powerpoint/2010/main" val="216201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BF40A901-B588-2442-3D55-75621B04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PESLogotrasns.png">
            <a:extLst>
              <a:ext uri="{FF2B5EF4-FFF2-40B4-BE49-F238E27FC236}">
                <a16:creationId xmlns:a16="http://schemas.microsoft.com/office/drawing/2014/main" id="{6EDE7E21-90CB-6AD4-4E98-7E9255BB17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1198B709-5F96-B600-CAF2-28E1C2D1EA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57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1100"/>
            </a:pPr>
            <a:r>
              <a:rPr lang="en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Basic Concepts(T2- section 5.1 and 5.2)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57DADFC6-CFB9-5F22-96D9-A33A46BADE7A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165FC84E-5CEB-19E5-D746-AFB813F8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9" y="1140424"/>
            <a:ext cx="4765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Operation:</a:t>
            </a:r>
            <a:endParaRPr lang="en-US" dirty="0"/>
          </a:p>
          <a:p>
            <a:r>
              <a:rPr lang="en-US" dirty="0"/>
              <a:t>Processor loads the address into </a:t>
            </a:r>
            <a:r>
              <a:rPr lang="en-US" b="1" dirty="0"/>
              <a:t>MAR</a:t>
            </a:r>
            <a:r>
              <a:rPr lang="en-US" dirty="0"/>
              <a:t>.</a:t>
            </a:r>
          </a:p>
          <a:p>
            <a:r>
              <a:rPr lang="en-US" dirty="0"/>
              <a:t>Sets </a:t>
            </a:r>
            <a:r>
              <a:rPr lang="en-US" b="1" dirty="0"/>
              <a:t>R/W = 1</a:t>
            </a:r>
            <a:r>
              <a:rPr lang="en-US" dirty="0"/>
              <a:t> (read).</a:t>
            </a:r>
          </a:p>
          <a:p>
            <a:r>
              <a:rPr lang="en-US" dirty="0"/>
              <a:t>Memory places data on data lines and asserts </a:t>
            </a:r>
            <a:r>
              <a:rPr lang="en-US" b="1" dirty="0"/>
              <a:t>MFC</a:t>
            </a:r>
            <a:r>
              <a:rPr lang="en-US" dirty="0"/>
              <a:t>.</a:t>
            </a:r>
          </a:p>
          <a:p>
            <a:r>
              <a:rPr lang="en-US" dirty="0"/>
              <a:t>Processor transfers data into </a:t>
            </a:r>
            <a:r>
              <a:rPr lang="en-US" b="1" dirty="0"/>
              <a:t>MDR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Write Operation:</a:t>
            </a:r>
            <a:endParaRPr lang="en-US" dirty="0"/>
          </a:p>
          <a:p>
            <a:r>
              <a:rPr lang="en-US" dirty="0"/>
              <a:t>Processor loads address into </a:t>
            </a:r>
            <a:r>
              <a:rPr lang="en-US" b="1" dirty="0"/>
              <a:t>MAR</a:t>
            </a:r>
            <a:r>
              <a:rPr lang="en-US" dirty="0"/>
              <a:t> and data into </a:t>
            </a:r>
            <a:r>
              <a:rPr lang="en-US" b="1" dirty="0"/>
              <a:t>MDR</a:t>
            </a:r>
            <a:r>
              <a:rPr lang="en-US" dirty="0"/>
              <a:t>.</a:t>
            </a:r>
          </a:p>
          <a:p>
            <a:r>
              <a:rPr lang="en-US" dirty="0"/>
              <a:t>Sets </a:t>
            </a:r>
            <a:r>
              <a:rPr lang="en-US" b="1" dirty="0"/>
              <a:t>R/W = 0</a:t>
            </a:r>
            <a:r>
              <a:rPr lang="en-US" dirty="0"/>
              <a:t> (write).</a:t>
            </a:r>
          </a:p>
          <a:p>
            <a:r>
              <a:rPr lang="en-US" dirty="0"/>
              <a:t>Memory stores MDR contents into the addressed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592A8-D732-EB8B-0E68-57BE96076FAE}"/>
              </a:ext>
            </a:extLst>
          </p:cNvPr>
          <p:cNvSpPr txBox="1"/>
          <p:nvPr/>
        </p:nvSpPr>
        <p:spPr>
          <a:xfrm>
            <a:off x="199192" y="3158013"/>
            <a:ext cx="84919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Block Transfer: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for consecutive memory addresses.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the first address is sent; remaining data are transferred sequentially.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Synchronization: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Transfers may be </a:t>
            </a:r>
            <a:r>
              <a:rPr lang="en-US" b="1" dirty="0"/>
              <a:t>clocked</a:t>
            </a:r>
            <a:r>
              <a:rPr lang="en-US" dirty="0"/>
              <a:t> (synchronous) or </a:t>
            </a:r>
            <a:r>
              <a:rPr lang="en-US" b="1" dirty="0"/>
              <a:t>signal-controlled</a:t>
            </a:r>
            <a:r>
              <a:rPr lang="en-US" dirty="0"/>
              <a:t> (asynchronous).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 signaling schemes manage timing and coordination.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 and write transfers correspond to </a:t>
            </a:r>
            <a:r>
              <a:rPr lang="en-US" b="1" dirty="0"/>
              <a:t>input and output bus operations</a:t>
            </a:r>
            <a:r>
              <a:rPr lang="en-US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41022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32FEBCB8-806A-CB97-1EB8-E35157060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PESLogotrasns.png">
            <a:extLst>
              <a:ext uri="{FF2B5EF4-FFF2-40B4-BE49-F238E27FC236}">
                <a16:creationId xmlns:a16="http://schemas.microsoft.com/office/drawing/2014/main" id="{805D8B4E-8209-AA24-3EBD-F6C62CF0E5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12FF72F2-AB60-EDEC-FEC1-EC931C20A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57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1100"/>
            </a:pPr>
            <a:r>
              <a:rPr lang="en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Basic Concepts(T2- section 5.1 and 5.2)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D8208C48-FFF3-5107-6224-88CDB29C55C4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F1DB63-3C0F-09B3-49FC-499A89493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24" y="1382347"/>
            <a:ext cx="7657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Access Time: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between the start and completion of a read/write (e.g., Read → MFC).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Cycle Time: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Minimum time between two memory operations; slightly longer than access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Random-Access Memory (RAM):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 location can be accessed in a fixed time, unlike serial memories (e.g., tapes or disks).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semiconductor 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fast, reliable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processor executes faster than memory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 mismatch bottleneck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Hierarchy: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multiple levels (cache + main memory + secondary storage) to balance speed, size, and cost.</a:t>
            </a:r>
          </a:p>
        </p:txBody>
      </p:sp>
    </p:spTree>
    <p:extLst>
      <p:ext uri="{BB962C8B-B14F-4D97-AF65-F5344CB8AC3E}">
        <p14:creationId xmlns:p14="http://schemas.microsoft.com/office/powerpoint/2010/main" val="2397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492A076D-9F77-304B-96E6-FC797329B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PESLogotrasns.png">
            <a:extLst>
              <a:ext uri="{FF2B5EF4-FFF2-40B4-BE49-F238E27FC236}">
                <a16:creationId xmlns:a16="http://schemas.microsoft.com/office/drawing/2014/main" id="{74EAA7D6-5DD4-6EEB-B2DC-4DB319B4F6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2C430893-D235-271F-6D8E-FF48F2D233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57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1100"/>
            </a:pPr>
            <a:r>
              <a:rPr lang="en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Basic Concepts(T2- section 5.1 and 5.2)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B1F7B5B4-2253-F307-55A3-EB2A8C8E810E}"/>
              </a:ext>
            </a:extLst>
          </p:cNvPr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35098A-C3F3-7C30-9EE7-CEFC387D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96" y="1067647"/>
            <a:ext cx="8579901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Cache Memory:</a:t>
            </a:r>
            <a:endParaRPr lang="en-US" sz="1800" dirty="0"/>
          </a:p>
          <a:p>
            <a:pPr lvl="1"/>
            <a:r>
              <a:rPr lang="en-US" sz="1800" dirty="0"/>
              <a:t>Small, high-speed buffer between CPU and main memory.</a:t>
            </a:r>
          </a:p>
          <a:p>
            <a:pPr lvl="1"/>
            <a:r>
              <a:rPr lang="en-US" sz="1800" dirty="0"/>
              <a:t>Holds frequently used data/instructions.</a:t>
            </a:r>
          </a:p>
          <a:p>
            <a:pPr lvl="1"/>
            <a:r>
              <a:rPr lang="en-US" sz="1800" dirty="0"/>
              <a:t>Reduces average access time; exploits </a:t>
            </a:r>
            <a:r>
              <a:rPr lang="en-US" sz="1800" b="1" dirty="0"/>
              <a:t>temporal &amp; spatial locality</a:t>
            </a:r>
            <a:r>
              <a:rPr lang="en-US" sz="1800" dirty="0"/>
              <a:t>.</a:t>
            </a:r>
          </a:p>
          <a:p>
            <a:r>
              <a:rPr lang="en-US" sz="1800" b="1" dirty="0"/>
              <a:t>Virtual Memory:</a:t>
            </a:r>
            <a:endParaRPr lang="en-US" sz="1800" dirty="0"/>
          </a:p>
          <a:p>
            <a:pPr lvl="1"/>
            <a:r>
              <a:rPr lang="en-US" sz="1800" dirty="0"/>
              <a:t>Expands apparent size of physical RAM.</a:t>
            </a:r>
          </a:p>
          <a:p>
            <a:pPr lvl="1"/>
            <a:r>
              <a:rPr lang="en-US" sz="1800" dirty="0"/>
              <a:t>Uses </a:t>
            </a:r>
            <a:r>
              <a:rPr lang="en-US" sz="1800" b="1" dirty="0"/>
              <a:t>logical addresses</a:t>
            </a:r>
            <a:r>
              <a:rPr lang="en-US" sz="1800" dirty="0"/>
              <a:t> mapped to </a:t>
            </a:r>
            <a:r>
              <a:rPr lang="en-US" sz="1800" b="1" dirty="0"/>
              <a:t>physical addresses</a:t>
            </a:r>
            <a:r>
              <a:rPr lang="en-US" sz="1800" dirty="0"/>
              <a:t> by the </a:t>
            </a:r>
            <a:r>
              <a:rPr lang="en-US" sz="1800" b="1" dirty="0"/>
              <a:t>Memory Management Unit (MMU)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Only active portions of a program kept in RAM; inactive pages stored on disk.</a:t>
            </a:r>
          </a:p>
          <a:p>
            <a:pPr lvl="1"/>
            <a:r>
              <a:rPr lang="en-US" sz="1800" b="1" dirty="0"/>
              <a:t>Page replacement</a:t>
            </a:r>
            <a:r>
              <a:rPr lang="en-US" sz="1800" dirty="0"/>
              <a:t> dynamically loads required pages, maintaining program continuity.</a:t>
            </a:r>
          </a:p>
          <a:p>
            <a:pPr lvl="1"/>
            <a:endParaRPr lang="en-US" sz="1800" dirty="0"/>
          </a:p>
          <a:p>
            <a:r>
              <a:rPr lang="en-US" sz="1800" dirty="0"/>
              <a:t> </a:t>
            </a:r>
            <a:r>
              <a:rPr lang="en-US" sz="1800" b="1" dirty="0"/>
              <a:t>Summary:</a:t>
            </a:r>
            <a:r>
              <a:rPr lang="en-US" sz="1800" dirty="0"/>
              <a:t> Cache enhances speed; Virtual Memory expands capacity → together they provide the illusion of large, fast, and cost-efficient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8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27750" y="1211625"/>
            <a:ext cx="844800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100" rIns="0" bIns="0" anchor="t" anchorCtr="0">
            <a:spAutoFit/>
          </a:bodyPr>
          <a:lstStyle/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Semiconductor memories are available in a </a:t>
            </a: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range of speeds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</a:t>
            </a: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times ranging from 100 ns to less than 10 ns.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first introduced in the </a:t>
            </a: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 1960s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they were </a:t>
            </a: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expensive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the magnetic-core memories they replaced.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</a:t>
            </a: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 advances in Very Large Scale Integration (VLSI)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technology, their cost has </a:t>
            </a: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dropped dramatically.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9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result, </a:t>
            </a: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semiconductor memories are now used almost exclusively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implementing main memories.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 title="PESLogotras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1" y="134198"/>
            <a:ext cx="1596856" cy="8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87275" y="257200"/>
            <a:ext cx="6570600" cy="53528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Semiconductor RAM Memories</a:t>
            </a:r>
            <a:br>
              <a:rPr lang="en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020" b="1" dirty="0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(T2- section 5.2)</a:t>
            </a:r>
            <a:endParaRPr sz="3020" b="1" dirty="0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 rot="10800000" flipH="1">
            <a:off x="-63171" y="912108"/>
            <a:ext cx="7020900" cy="408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2502</Words>
  <Application>Microsoft Office PowerPoint</Application>
  <PresentationFormat>On-screen Show (16:9)</PresentationFormat>
  <Paragraphs>223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Simple Light</vt:lpstr>
      <vt:lpstr>PowerPoint Presentation</vt:lpstr>
      <vt:lpstr>Introduction(T2- section 5.1 and 5.2)</vt:lpstr>
      <vt:lpstr>Some Basic Concepts (T2- section 5.1 and 5.2)</vt:lpstr>
      <vt:lpstr>Some Basic Concepts(T2- section 5.1 and 5.2)</vt:lpstr>
      <vt:lpstr>Some Basic Concepts(T2- section 5.1 and 5.2)</vt:lpstr>
      <vt:lpstr>Some Basic Concepts(T2- section 5.1 and 5.2)</vt:lpstr>
      <vt:lpstr>Some Basic Concepts(T2- section 5.1 and 5.2)</vt:lpstr>
      <vt:lpstr>Some Basic Concepts(T2- section 5.1 and 5.2)</vt:lpstr>
      <vt:lpstr>Semiconductor RAM Memories (T2- section 5.2)</vt:lpstr>
      <vt:lpstr>Internal Organization of Memory Chips</vt:lpstr>
      <vt:lpstr>Read and Write Operations</vt:lpstr>
      <vt:lpstr>Example – 16 × 8 Memory Organization</vt:lpstr>
      <vt:lpstr>Larger Memory Org. (1K Memory Ex.)</vt:lpstr>
      <vt:lpstr>Larger Memory Org. (1K Memory Ex.)</vt:lpstr>
      <vt:lpstr>Static Memories</vt:lpstr>
      <vt:lpstr>Static Memories</vt:lpstr>
      <vt:lpstr>Static Memories</vt:lpstr>
      <vt:lpstr>Static Memories</vt:lpstr>
      <vt:lpstr>DRAM V/S  SRAM</vt:lpstr>
      <vt:lpstr>Asynchronous DRAM</vt:lpstr>
      <vt:lpstr>Synchronous DRAM</vt:lpstr>
      <vt:lpstr>Synchronous DRAM</vt:lpstr>
      <vt:lpstr>Rambus Memory (RDRAM)</vt:lpstr>
      <vt:lpstr>MCQ</vt:lpstr>
      <vt:lpstr>MCQ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prajwala talanki</cp:lastModifiedBy>
  <cp:revision>34</cp:revision>
  <dcterms:modified xsi:type="dcterms:W3CDTF">2025-10-15T06:55:46Z</dcterms:modified>
</cp:coreProperties>
</file>