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7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2bd54b267_0_392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49" name="Google Shape;149;g382bd54b267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2bd54b267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382bd54b267_0_463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30" name="Google Shape;230;g382bd54b267_0_463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10</a:t>
            </a:fld>
            <a:endParaRPr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2bd54b267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382bd54b267_0_470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38" name="Google Shape;238;g382bd54b267_0_470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11</a:t>
            </a:fld>
            <a:endParaRPr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2bd54b267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382bd54b267_0_504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46" name="Google Shape;246;g382bd54b267_0_504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12</a:t>
            </a:fld>
            <a:endParaRPr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2bd54b267_0_511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53" name="Google Shape;253;g382bd54b267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2bd54b26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382bd54b267_0_538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82" name="Google Shape;282;g382bd54b267_0_538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14</a:t>
            </a:fld>
            <a:endParaRPr sz="2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2bd54b26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382bd54b267_0_545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90" name="Google Shape;290;g382bd54b267_0_545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15</a:t>
            </a:fld>
            <a:endParaRPr sz="2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2bd54b267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382bd54b267_0_552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98" name="Google Shape;298;g382bd54b267_0_552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16</a:t>
            </a:fld>
            <a:endParaRPr sz="2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82bd54b26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382bd54b267_0_560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07" name="Google Shape;307;g382bd54b267_0_560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17</a:t>
            </a:fld>
            <a:endParaRPr sz="2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82bd54b267_0_570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82bd54b267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82bd54b267_0_576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24" name="Google Shape;324;g382bd54b267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2bd54b267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82bd54b267_0_401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60" name="Google Shape;160;g382bd54b267_0_401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2</a:t>
            </a:fld>
            <a:endParaRPr sz="2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2bd54b267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382bd54b267_0_603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53" name="Google Shape;353;g382bd54b267_0_603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20</a:t>
            </a:fld>
            <a:endParaRPr sz="2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82bd54b267_0_610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60" name="Google Shape;360;g382bd54b267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82bd54b267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382bd54b267_0_637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Integers can take 2 byte or 4 byte</a:t>
            </a:r>
            <a:endParaRPr/>
          </a:p>
        </p:txBody>
      </p:sp>
      <p:sp>
        <p:nvSpPr>
          <p:cNvPr id="389" name="Google Shape;389;g382bd54b267_0_637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22</a:t>
            </a:fld>
            <a:endParaRPr sz="2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>
          <a:extLst>
            <a:ext uri="{FF2B5EF4-FFF2-40B4-BE49-F238E27FC236}">
              <a16:creationId xmlns:a16="http://schemas.microsoft.com/office/drawing/2014/main" id="{1D850056-F8E0-AF8F-E23B-06630C8A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2bd54b267_0_603:notes">
            <a:extLst>
              <a:ext uri="{FF2B5EF4-FFF2-40B4-BE49-F238E27FC236}">
                <a16:creationId xmlns:a16="http://schemas.microsoft.com/office/drawing/2014/main" id="{A092DDDB-3BC7-4E61-7987-664F40A032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382bd54b267_0_603:notes">
            <a:extLst>
              <a:ext uri="{FF2B5EF4-FFF2-40B4-BE49-F238E27FC236}">
                <a16:creationId xmlns:a16="http://schemas.microsoft.com/office/drawing/2014/main" id="{9B276479-71E4-9F29-B3E9-84BDB637B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53" name="Google Shape;353;g382bd54b267_0_603:notes">
            <a:extLst>
              <a:ext uri="{FF2B5EF4-FFF2-40B4-BE49-F238E27FC236}">
                <a16:creationId xmlns:a16="http://schemas.microsoft.com/office/drawing/2014/main" id="{FA3FC477-2365-C943-69CE-0CF4E285DE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23</a:t>
            </a:fld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2942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>
          <a:extLst>
            <a:ext uri="{FF2B5EF4-FFF2-40B4-BE49-F238E27FC236}">
              <a16:creationId xmlns:a16="http://schemas.microsoft.com/office/drawing/2014/main" id="{5917CEEE-BC89-00EC-82A7-ECECEB919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2bd54b267_0_603:notes">
            <a:extLst>
              <a:ext uri="{FF2B5EF4-FFF2-40B4-BE49-F238E27FC236}">
                <a16:creationId xmlns:a16="http://schemas.microsoft.com/office/drawing/2014/main" id="{72FDD529-A3E4-4708-DEEA-D80DD1895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382bd54b267_0_603:notes">
            <a:extLst>
              <a:ext uri="{FF2B5EF4-FFF2-40B4-BE49-F238E27FC236}">
                <a16:creationId xmlns:a16="http://schemas.microsoft.com/office/drawing/2014/main" id="{6F1AC5A1-7DEF-D7A6-D943-E8E4E3FD3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53" name="Google Shape;353;g382bd54b267_0_603:notes">
            <a:extLst>
              <a:ext uri="{FF2B5EF4-FFF2-40B4-BE49-F238E27FC236}">
                <a16:creationId xmlns:a16="http://schemas.microsoft.com/office/drawing/2014/main" id="{CEFFDA99-C877-9DAF-7A7F-8A249D984E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24</a:t>
            </a:fld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94974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>
          <a:extLst>
            <a:ext uri="{FF2B5EF4-FFF2-40B4-BE49-F238E27FC236}">
              <a16:creationId xmlns:a16="http://schemas.microsoft.com/office/drawing/2014/main" id="{C7287D2A-484E-5B2F-65CE-DAC6E25D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2bd54b267_0_603:notes">
            <a:extLst>
              <a:ext uri="{FF2B5EF4-FFF2-40B4-BE49-F238E27FC236}">
                <a16:creationId xmlns:a16="http://schemas.microsoft.com/office/drawing/2014/main" id="{0F7EB6A6-B619-E150-6F56-41E121C3D2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382bd54b267_0_603:notes">
            <a:extLst>
              <a:ext uri="{FF2B5EF4-FFF2-40B4-BE49-F238E27FC236}">
                <a16:creationId xmlns:a16="http://schemas.microsoft.com/office/drawing/2014/main" id="{ED2A961B-637B-A39C-EC65-3389DE684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53" name="Google Shape;353;g382bd54b267_0_603:notes">
            <a:extLst>
              <a:ext uri="{FF2B5EF4-FFF2-40B4-BE49-F238E27FC236}">
                <a16:creationId xmlns:a16="http://schemas.microsoft.com/office/drawing/2014/main" id="{AB8DAD84-73B7-1C35-C731-8E3A0289B5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25</a:t>
            </a:fld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25185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>
          <a:extLst>
            <a:ext uri="{FF2B5EF4-FFF2-40B4-BE49-F238E27FC236}">
              <a16:creationId xmlns:a16="http://schemas.microsoft.com/office/drawing/2014/main" id="{E0C5B687-AE8C-E26F-952C-2455CE98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2bd54b267_0_603:notes">
            <a:extLst>
              <a:ext uri="{FF2B5EF4-FFF2-40B4-BE49-F238E27FC236}">
                <a16:creationId xmlns:a16="http://schemas.microsoft.com/office/drawing/2014/main" id="{3311DFF6-D19B-43B7-EF92-221B3F4AA7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382bd54b267_0_603:notes">
            <a:extLst>
              <a:ext uri="{FF2B5EF4-FFF2-40B4-BE49-F238E27FC236}">
                <a16:creationId xmlns:a16="http://schemas.microsoft.com/office/drawing/2014/main" id="{8D37053A-BF95-EF1D-8980-22ED70B18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53" name="Google Shape;353;g382bd54b267_0_603:notes">
            <a:extLst>
              <a:ext uri="{FF2B5EF4-FFF2-40B4-BE49-F238E27FC236}">
                <a16:creationId xmlns:a16="http://schemas.microsoft.com/office/drawing/2014/main" id="{585E2A15-1420-F250-2082-C98CE32395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26</a:t>
            </a:fld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21776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>
          <a:extLst>
            <a:ext uri="{FF2B5EF4-FFF2-40B4-BE49-F238E27FC236}">
              <a16:creationId xmlns:a16="http://schemas.microsoft.com/office/drawing/2014/main" id="{C4D44D9C-BF15-2FE0-38EA-76E39953A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2bd54b267_0_603:notes">
            <a:extLst>
              <a:ext uri="{FF2B5EF4-FFF2-40B4-BE49-F238E27FC236}">
                <a16:creationId xmlns:a16="http://schemas.microsoft.com/office/drawing/2014/main" id="{F25ED900-327C-B4FD-E45B-EFE1B71349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g382bd54b267_0_603:notes">
            <a:extLst>
              <a:ext uri="{FF2B5EF4-FFF2-40B4-BE49-F238E27FC236}">
                <a16:creationId xmlns:a16="http://schemas.microsoft.com/office/drawing/2014/main" id="{A8FEFBD7-331D-6BB2-700B-4E88F4D03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53" name="Google Shape;353;g382bd54b267_0_603:notes">
            <a:extLst>
              <a:ext uri="{FF2B5EF4-FFF2-40B4-BE49-F238E27FC236}">
                <a16:creationId xmlns:a16="http://schemas.microsoft.com/office/drawing/2014/main" id="{BBE022A2-49B1-6EE9-95AE-EBA220043F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27</a:t>
            </a:fld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96094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82bd54b267_0_645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97" name="Google Shape;397;g382bd54b267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2bd54b267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382bd54b267_0_408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68" name="Google Shape;168;g382bd54b267_0_408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3</a:t>
            </a:fld>
            <a:endParaRPr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2bd54b267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82bd54b267_0_415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76" name="Google Shape;176;g382bd54b267_0_415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4</a:t>
            </a:fld>
            <a:endParaRPr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2bd54b267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82bd54b267_0_422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84" name="Google Shape;184;g382bd54b267_0_422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5</a:t>
            </a:fld>
            <a:endParaRPr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2bd54b26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382bd54b267_0_429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92" name="Google Shape;192;g382bd54b267_0_429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6</a:t>
            </a:fld>
            <a:endParaRPr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2bd54b267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382bd54b267_0_437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01" name="Google Shape;201;g382bd54b267_0_437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7</a:t>
            </a:fld>
            <a:endParaRPr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2bd54b267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2846" y="1145237"/>
            <a:ext cx="2312400" cy="308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82bd54b267_0_445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0" name="Google Shape;210;g382bd54b267_0_445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8</a:t>
            </a:fld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2bd54b267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4588"/>
            <a:ext cx="5480050" cy="3082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22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82bd54b267_0_453:notes"/>
          <p:cNvSpPr txBox="1">
            <a:spLocks noGrp="1"/>
          </p:cNvSpPr>
          <p:nvPr>
            <p:ph type="body" idx="1"/>
          </p:nvPr>
        </p:nvSpPr>
        <p:spPr>
          <a:xfrm>
            <a:off x="685423" y="4402004"/>
            <a:ext cx="5487300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9" name="Google Shape;219;g382bd54b267_0_453:notes"/>
          <p:cNvSpPr txBox="1">
            <a:spLocks noGrp="1"/>
          </p:cNvSpPr>
          <p:nvPr>
            <p:ph type="sldNum" idx="12"/>
          </p:nvPr>
        </p:nvSpPr>
        <p:spPr>
          <a:xfrm>
            <a:off x="3884061" y="868769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375" tIns="79175" rIns="158375" bIns="791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" sz="2400"/>
              <a:t>9</a:t>
            </a:fld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329465" y="-6716"/>
            <a:ext cx="47229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11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108960" y="4783454"/>
            <a:ext cx="29259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4696" y="-6716"/>
            <a:ext cx="1329304" cy="121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6694295" y="5001433"/>
            <a:ext cx="68439" cy="48311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568030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850007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097938" y="4985087"/>
            <a:ext cx="101654" cy="80518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997758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568473" y="5005218"/>
            <a:ext cx="60388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427485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548333" y="4985086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978060" y="4985086"/>
            <a:ext cx="80518" cy="40259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857213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978060" y="5045480"/>
            <a:ext cx="80518" cy="20129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15100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8407787" y="4985087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8885855" y="5033402"/>
            <a:ext cx="32207" cy="32206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8842934" y="4991404"/>
            <a:ext cx="48309" cy="48311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692500" y="4985087"/>
            <a:ext cx="370381" cy="80518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29465" y="-6716"/>
            <a:ext cx="47229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139153" y="865294"/>
            <a:ext cx="4490400" cy="3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1700" b="0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3108960" y="4783454"/>
            <a:ext cx="29259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4696" y="0"/>
            <a:ext cx="1329304" cy="121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6694295" y="5001433"/>
            <a:ext cx="68439" cy="48311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568030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850007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7097938" y="4985087"/>
            <a:ext cx="101654" cy="80518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997758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568473" y="5005218"/>
            <a:ext cx="60388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427485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548333" y="4985086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978060" y="4985086"/>
            <a:ext cx="80518" cy="40259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857213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7978060" y="5045480"/>
            <a:ext cx="80518" cy="20129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15100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407787" y="4985087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8885855" y="5033402"/>
            <a:ext cx="32207" cy="32206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842934" y="4991404"/>
            <a:ext cx="48309" cy="48311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692500" y="4985087"/>
            <a:ext cx="370381" cy="80518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-3" y="987231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29465" y="-6716"/>
            <a:ext cx="47229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57200" y="1183004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2"/>
          </p:nvPr>
        </p:nvSpPr>
        <p:spPr>
          <a:xfrm>
            <a:off x="4709160" y="1183004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ftr" idx="11"/>
          </p:nvPr>
        </p:nvSpPr>
        <p:spPr>
          <a:xfrm>
            <a:off x="3108960" y="4783454"/>
            <a:ext cx="29259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4696" y="-6716"/>
            <a:ext cx="1329304" cy="121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6694295" y="5001433"/>
            <a:ext cx="68439" cy="48311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6568030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6850007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097938" y="4985087"/>
            <a:ext cx="101654" cy="80518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997758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7568473" y="5005218"/>
            <a:ext cx="60388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427485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548333" y="4985086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978060" y="4985086"/>
            <a:ext cx="80518" cy="40259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7857213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978060" y="5045480"/>
            <a:ext cx="80518" cy="20129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15100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07787" y="4985087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8885855" y="5033402"/>
            <a:ext cx="32207" cy="32206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8842934" y="4991404"/>
            <a:ext cx="48309" cy="48311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8692500" y="4985087"/>
            <a:ext cx="370381" cy="80518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329465" y="-6716"/>
            <a:ext cx="47229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ftr" idx="11"/>
          </p:nvPr>
        </p:nvSpPr>
        <p:spPr>
          <a:xfrm>
            <a:off x="3108960" y="4783454"/>
            <a:ext cx="29259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14696" y="0"/>
            <a:ext cx="1329304" cy="1213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694295" y="5001433"/>
            <a:ext cx="68439" cy="48311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6568030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6850007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7097938" y="4985087"/>
            <a:ext cx="101654" cy="80518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997758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568473" y="5005218"/>
            <a:ext cx="60388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427485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548333" y="4985086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978060" y="4985086"/>
            <a:ext cx="80518" cy="40259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7857213" y="4995153"/>
            <a:ext cx="322072" cy="60389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978060" y="5045480"/>
            <a:ext cx="80518" cy="20129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15100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8407787" y="4985087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885855" y="5033402"/>
            <a:ext cx="32207" cy="32206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842934" y="4991404"/>
            <a:ext cx="48309" cy="48311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8692500" y="4985087"/>
            <a:ext cx="370381" cy="80518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29465" y="-6716"/>
            <a:ext cx="47229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7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39153" y="865294"/>
            <a:ext cx="4490400" cy="3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1700" b="0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3108960" y="4783454"/>
            <a:ext cx="29259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57200" y="4783454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583680" y="4783454"/>
            <a:ext cx="210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  <a:defRPr sz="2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14696" y="3172"/>
            <a:ext cx="1329304" cy="12133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285461" y="4051599"/>
            <a:ext cx="799141" cy="799140"/>
          </a:xfrm>
          <a:custGeom>
            <a:avLst/>
            <a:gdLst/>
            <a:ahLst/>
            <a:cxnLst/>
            <a:rect l="l" t="t" r="r" b="b"/>
            <a:pathLst>
              <a:path w="504190" h="504189" extrusionOk="0">
                <a:moveTo>
                  <a:pt x="0" y="0"/>
                </a:moveTo>
                <a:lnTo>
                  <a:pt x="0" y="504006"/>
                </a:lnTo>
                <a:lnTo>
                  <a:pt x="504006" y="504006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8050142" y="156016"/>
            <a:ext cx="870986" cy="928970"/>
          </a:xfrm>
          <a:custGeom>
            <a:avLst/>
            <a:gdLst/>
            <a:ahLst/>
            <a:cxnLst/>
            <a:rect l="l" t="t" r="r" b="b"/>
            <a:pathLst>
              <a:path w="504189" h="504190" extrusionOk="0">
                <a:moveTo>
                  <a:pt x="0" y="0"/>
                </a:moveTo>
                <a:lnTo>
                  <a:pt x="504006" y="0"/>
                </a:lnTo>
                <a:lnTo>
                  <a:pt x="504006" y="504006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3596869" y="3081489"/>
            <a:ext cx="3424028" cy="0"/>
          </a:xfrm>
          <a:custGeom>
            <a:avLst/>
            <a:gdLst/>
            <a:ahLst/>
            <a:cxnLst/>
            <a:rect l="l" t="t" r="r" b="b"/>
            <a:pathLst>
              <a:path w="2160270" h="120000" extrusionOk="0">
                <a:moveTo>
                  <a:pt x="0" y="0"/>
                </a:moveTo>
                <a:lnTo>
                  <a:pt x="2160027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767553" y="1065632"/>
            <a:ext cx="42552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275" rIns="0" bIns="0" anchor="t" anchorCtr="0">
            <a:spAutoFit/>
          </a:bodyPr>
          <a:lstStyle/>
          <a:p>
            <a:pPr marL="25400" marR="12700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DIGITAL DESIGN AND  COMPUTER ORGANIZATION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2767550" y="2419300"/>
            <a:ext cx="6356100" cy="207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 And Addresses  </a:t>
            </a:r>
            <a:r>
              <a:rPr lang="en" sz="2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en" sz="2900" dirty="0">
              <a:latin typeface="Times New Roman"/>
              <a:ea typeface="Calibri"/>
              <a:cs typeface="Times New Roman"/>
              <a:sym typeface="Times New Roman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6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T2: Chapter 2: 2.2</a:t>
            </a:r>
            <a:endParaRPr sz="1600" b="1" i="0" u="none" strike="noStrike" cap="none" dirty="0">
              <a:solidFill>
                <a:srgbClr val="2E54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2E54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242" y="1535939"/>
            <a:ext cx="2187522" cy="199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995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Locations, Addresses, and Operation</a:t>
            </a:r>
            <a:br>
              <a:rPr lang="en" sz="2900"/>
            </a:br>
            <a:r>
              <a:rPr lang="en" sz="2900">
                <a:solidFill>
                  <a:srgbClr val="C55911"/>
                </a:solidFill>
              </a:rPr>
              <a:t>Instructions</a:t>
            </a:r>
            <a:endParaRPr sz="2900">
              <a:solidFill>
                <a:srgbClr val="C55911"/>
              </a:solidFill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221551" y="1169455"/>
            <a:ext cx="8459100" cy="4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noAutofit/>
          </a:bodyPr>
          <a:lstStyle/>
          <a:p>
            <a:pPr marL="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magnitude of the number in 16-bit memory word is computed as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b</a:t>
            </a:r>
            <a:r>
              <a:rPr lang="en" sz="19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" sz="19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+ b</a:t>
            </a:r>
            <a:r>
              <a:rPr lang="en" sz="19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2</a:t>
            </a:r>
            <a:r>
              <a:rPr lang="en" sz="19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……………+b</a:t>
            </a:r>
            <a:r>
              <a:rPr lang="en" sz="19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" sz="19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lang="en" sz="19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" sz="19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number in signed – magnitude representation, 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in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15(b</a:t>
            </a:r>
            <a:r>
              <a:rPr lang="en" sz="1900" b="1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specify a sign bit, a 0 or 1.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Now Binary number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0000 0010 0001 1101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the equivalent magnitude in decimal as: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+1x2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+0x2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+1x2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512 + 16 + 8 + 4 + 1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541</a:t>
            </a:r>
            <a:endParaRPr sz="2200"/>
          </a:p>
          <a:p>
            <a:pPr marL="0" marR="0" lvl="0" indent="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8513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 And Address</a:t>
            </a:r>
            <a:br>
              <a:rPr lang="en" sz="2900"/>
            </a:br>
            <a:r>
              <a:rPr lang="en" sz="2900">
                <a:solidFill>
                  <a:srgbClr val="C55911"/>
                </a:solidFill>
              </a:rPr>
              <a:t>Outline</a:t>
            </a:r>
            <a:endParaRPr sz="2900">
              <a:solidFill>
                <a:srgbClr val="C55911"/>
              </a:solidFill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720515" y="1263346"/>
            <a:ext cx="84591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41300" lvl="0" indent="-234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 b="1">
                <a:solidFill>
                  <a:schemeClr val="dk1"/>
                </a:solidFill>
              </a:rPr>
              <a:t>Byte Addressability</a:t>
            </a:r>
            <a:endParaRPr/>
          </a:p>
          <a:p>
            <a:pPr marL="241300" lvl="0" indent="-234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 b="1">
                <a:solidFill>
                  <a:schemeClr val="dk1"/>
                </a:solidFill>
              </a:rPr>
              <a:t>Big-Endian And Little-Endian Assignments</a:t>
            </a:r>
            <a:endParaRPr/>
          </a:p>
          <a:p>
            <a:pPr marL="241300" lvl="0" indent="-234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 b="1">
                <a:solidFill>
                  <a:schemeClr val="dk1"/>
                </a:solidFill>
              </a:rPr>
              <a:t>Word Alignment</a:t>
            </a:r>
            <a:endParaRPr/>
          </a:p>
          <a:p>
            <a:pPr marL="241300" lvl="0" indent="-2349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en" sz="1900" b="1">
                <a:solidFill>
                  <a:schemeClr val="dk1"/>
                </a:solidFill>
              </a:rPr>
              <a:t>Accessing Numbers, Characters, And Character Strings </a:t>
            </a:r>
            <a:endParaRPr/>
          </a:p>
          <a:p>
            <a:pPr marL="0" lvl="0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Byte Addressability   </a:t>
            </a:r>
            <a:r>
              <a:rPr lang="en" sz="1400" dirty="0"/>
              <a:t>T2:Ch2 2.2</a:t>
            </a:r>
            <a:endParaRPr sz="3600" dirty="0">
              <a:solidFill>
                <a:srgbClr val="C55911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90959" y="1087080"/>
            <a:ext cx="87624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spAutoFit/>
          </a:bodyPr>
          <a:lstStyle/>
          <a:p>
            <a:pPr marL="0" marR="0" lvl="0" indent="-1206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 smallest addressable unit in a computer is a word, then such computers are said to be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addressable computer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06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computer in which each byte stored can be addressed individually is called as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addressable computer.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/>
          </a:p>
          <a:p>
            <a:pPr marL="0" marR="0" lvl="0" indent="-1206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 word length of the given computer machine is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32 –bit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words, then sequence of memory words can be located subsequently at addresses 0 (word 0), 4 (word 1), 8 (word 2)… </a:t>
            </a:r>
            <a:endParaRPr sz="2200"/>
          </a:p>
          <a:p>
            <a:pPr marL="0" marR="0" lvl="0" indent="-1206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such word contains 4 bytes.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6694295" y="5001433"/>
            <a:ext cx="68439" cy="48311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6568030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6850007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30"/>
          <p:cNvGrpSpPr/>
          <p:nvPr/>
        </p:nvGrpSpPr>
        <p:grpSpPr>
          <a:xfrm>
            <a:off x="6997744" y="4985002"/>
            <a:ext cx="322255" cy="80523"/>
            <a:chOff x="4412475" y="3144913"/>
            <a:chExt cx="203200" cy="50800"/>
          </a:xfrm>
        </p:grpSpPr>
        <p:sp>
          <p:nvSpPr>
            <p:cNvPr id="259" name="Google Shape;259;p30"/>
            <p:cNvSpPr/>
            <p:nvPr/>
          </p:nvSpPr>
          <p:spPr>
            <a:xfrm>
              <a:off x="4475644" y="314491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 extrusionOk="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 extrusionOk="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 extrusionOk="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4412475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30"/>
          <p:cNvGrpSpPr/>
          <p:nvPr/>
        </p:nvGrpSpPr>
        <p:grpSpPr>
          <a:xfrm>
            <a:off x="7427471" y="4985000"/>
            <a:ext cx="322255" cy="80523"/>
            <a:chOff x="4683442" y="3144912"/>
            <a:chExt cx="203200" cy="50800"/>
          </a:xfrm>
        </p:grpSpPr>
        <p:sp>
          <p:nvSpPr>
            <p:cNvPr id="262" name="Google Shape;262;p30"/>
            <p:cNvSpPr/>
            <p:nvPr/>
          </p:nvSpPr>
          <p:spPr>
            <a:xfrm>
              <a:off x="4772343" y="3157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120000" extrusionOk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683442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4759643" y="31449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50800" extrusionOk="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 extrusionOk="0">
                  <a:moveTo>
                    <a:pt x="0" y="38100"/>
                  </a:moveTo>
                  <a:lnTo>
                    <a:pt x="38100" y="38100"/>
                  </a:lnTo>
                </a:path>
                <a:path w="50800" h="50800" extrusionOk="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15100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30"/>
          <p:cNvGrpSpPr/>
          <p:nvPr/>
        </p:nvGrpSpPr>
        <p:grpSpPr>
          <a:xfrm>
            <a:off x="7857197" y="4985000"/>
            <a:ext cx="322255" cy="80525"/>
            <a:chOff x="4954409" y="3144912"/>
            <a:chExt cx="203200" cy="50801"/>
          </a:xfrm>
        </p:grpSpPr>
        <p:sp>
          <p:nvSpPr>
            <p:cNvPr id="266" name="Google Shape;266;p30"/>
            <p:cNvSpPr/>
            <p:nvPr/>
          </p:nvSpPr>
          <p:spPr>
            <a:xfrm>
              <a:off x="5030610" y="314491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25400" extrusionOk="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 extrusionOk="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954409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5030610" y="31830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12700" extrusionOk="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15100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30"/>
          <p:cNvSpPr/>
          <p:nvPr/>
        </p:nvSpPr>
        <p:spPr>
          <a:xfrm>
            <a:off x="8407787" y="4985087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8692483" y="4985002"/>
            <a:ext cx="370592" cy="80523"/>
            <a:chOff x="5481104" y="3144913"/>
            <a:chExt cx="233679" cy="50800"/>
          </a:xfrm>
        </p:grpSpPr>
        <p:sp>
          <p:nvSpPr>
            <p:cNvPr id="271" name="Google Shape;271;p30"/>
            <p:cNvSpPr/>
            <p:nvPr/>
          </p:nvSpPr>
          <p:spPr>
            <a:xfrm>
              <a:off x="5603025" y="3175393"/>
              <a:ext cx="20320" cy="20319"/>
            </a:xfrm>
            <a:custGeom>
              <a:avLst/>
              <a:gdLst/>
              <a:ahLst/>
              <a:cxnLst/>
              <a:rect l="l" t="t" r="r" b="b"/>
              <a:pathLst>
                <a:path w="20320" h="20319" extrusionOk="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575961" y="3148898"/>
              <a:ext cx="30479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 extrusionOk="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481104" y="314491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 extrusionOk="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 extrusionOk="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 extrusionOk="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 extrusionOk="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30"/>
          <p:cNvSpPr/>
          <p:nvPr/>
        </p:nvSpPr>
        <p:spPr>
          <a:xfrm>
            <a:off x="285461" y="4051599"/>
            <a:ext cx="799141" cy="799140"/>
          </a:xfrm>
          <a:custGeom>
            <a:avLst/>
            <a:gdLst/>
            <a:ahLst/>
            <a:cxnLst/>
            <a:rect l="l" t="t" r="r" b="b"/>
            <a:pathLst>
              <a:path w="504190" h="504189" extrusionOk="0">
                <a:moveTo>
                  <a:pt x="0" y="0"/>
                </a:moveTo>
                <a:lnTo>
                  <a:pt x="0" y="504006"/>
                </a:lnTo>
                <a:lnTo>
                  <a:pt x="504006" y="504006"/>
                </a:lnTo>
              </a:path>
            </a:pathLst>
          </a:custGeom>
          <a:noFill/>
          <a:ln w="314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-3" y="1940183"/>
            <a:ext cx="5935183" cy="0"/>
          </a:xfrm>
          <a:custGeom>
            <a:avLst/>
            <a:gdLst/>
            <a:ahLst/>
            <a:cxnLst/>
            <a:rect l="l" t="t" r="r" b="b"/>
            <a:pathLst>
              <a:path w="3744595" h="120000" extrusionOk="0">
                <a:moveTo>
                  <a:pt x="0" y="0"/>
                </a:moveTo>
                <a:lnTo>
                  <a:pt x="3744048" y="0"/>
                </a:lnTo>
              </a:path>
            </a:pathLst>
          </a:custGeom>
          <a:noFill/>
          <a:ln w="314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397413" y="269014"/>
            <a:ext cx="39765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275" rIns="0" bIns="0" anchor="t" anchorCtr="0">
            <a:spAutoFit/>
          </a:bodyPr>
          <a:lstStyle/>
          <a:p>
            <a:pPr marL="25400" marR="12700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DIGITAL DESIGN AND  COMPUTER ORGANIZATION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581478" y="2115032"/>
            <a:ext cx="7362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2. Big-Endian &amp; Little-Endian Assignments </a:t>
            </a:r>
            <a:r>
              <a:rPr lang="en" sz="11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T2:Ch2 2.2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581487" y="3619552"/>
            <a:ext cx="47154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607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12700" lvl="0" indent="0" algn="l" rtl="0">
              <a:lnSpc>
                <a:spcPct val="1107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 Engineering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Big-Endian  And Little-Endian Assignment</a:t>
            </a:r>
            <a:br>
              <a:rPr lang="en" sz="2900"/>
            </a:br>
            <a:endParaRPr sz="2900">
              <a:solidFill>
                <a:srgbClr val="C55911"/>
              </a:solidFill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116198" y="1205050"/>
            <a:ext cx="8622000" cy="31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spAutoFit/>
          </a:bodyPr>
          <a:lstStyle/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kinds of representations in assigning bytes in a memory word are: </a:t>
            </a:r>
            <a:endParaRPr sz="220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(1) Big-endian assignment 		</a:t>
            </a:r>
            <a:endParaRPr sz="2200"/>
          </a:p>
          <a:p>
            <a:pPr marL="0" marR="0" lvl="0" indent="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(2) Little-endian assignment</a:t>
            </a: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06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– endian assignment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Here the bytes are assigned a number starting with most significant byte (left most byte) and successively next bytes in that word. Also the word is given the same memory address as its most significant byte. </a:t>
            </a:r>
            <a:endParaRPr sz="2200"/>
          </a:p>
          <a:p>
            <a:pPr marL="0" marR="0" lvl="0" indent="-1206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– Endian scheme of address assignment is used in 68000</a:t>
            </a:r>
            <a:r>
              <a:rPr lang="en" sz="1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(CISC processor) processor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1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PC (RISC processor) processors.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2"/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Big-Endian Assignment</a:t>
            </a:r>
            <a:br>
              <a:rPr lang="en" sz="2900"/>
            </a:br>
            <a:endParaRPr sz="2900">
              <a:solidFill>
                <a:srgbClr val="C55911"/>
              </a:solidFill>
            </a:endParaRPr>
          </a:p>
        </p:txBody>
      </p:sp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89" y="1367245"/>
            <a:ext cx="7855208" cy="3585007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/>
              <a:t>Little</a:t>
            </a: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-Endian Assignment</a:t>
            </a:r>
            <a:br>
              <a:rPr lang="en" sz="2900"/>
            </a:br>
            <a:endParaRPr sz="2900">
              <a:solidFill>
                <a:srgbClr val="C55911"/>
              </a:solidFill>
            </a:endParaRPr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63" y="1719018"/>
            <a:ext cx="8033224" cy="3243555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03" name="Google Shape;303;p33"/>
          <p:cNvSpPr/>
          <p:nvPr/>
        </p:nvSpPr>
        <p:spPr>
          <a:xfrm>
            <a:off x="170662" y="948066"/>
            <a:ext cx="8415000" cy="7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scheme byte 0 appears as the right most byte of word 0. </a:t>
            </a:r>
            <a:endParaRPr sz="22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order bytes represents least significant bytes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right most bytes.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/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7907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Conventions for numbering bits in a memory word</a:t>
            </a:r>
            <a:endParaRPr sz="2900">
              <a:solidFill>
                <a:srgbClr val="C55911"/>
              </a:solidFill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0" y="1020039"/>
            <a:ext cx="8515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ctr" anchorCtr="0">
            <a:noAutofit/>
          </a:bodyPr>
          <a:lstStyle/>
          <a:p>
            <a:pPr marL="0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68000 processor uses a convention in which bit 0 (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b0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treated as least significant bit (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LSB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of a word.</a:t>
            </a:r>
            <a:endParaRPr sz="2200"/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63" y="1676524"/>
            <a:ext cx="8668674" cy="1331064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13" name="Google Shape;313;p34"/>
          <p:cNvSpPr/>
          <p:nvPr/>
        </p:nvSpPr>
        <p:spPr>
          <a:xfrm>
            <a:off x="0" y="3094991"/>
            <a:ext cx="8544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ctr" anchorCtr="0">
            <a:noAutofit/>
          </a:bodyPr>
          <a:lstStyle/>
          <a:p>
            <a:pPr marL="0" marR="0" lvl="0" indent="-12065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 other convention, Power PC for example treats bit 0 (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b0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the most significant bit (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MSB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of a memory word. </a:t>
            </a:r>
            <a:endParaRPr sz="2200"/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891" y="3741209"/>
            <a:ext cx="8668675" cy="1247281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5" descr="Little-Endian vs Big-Endian in Embedded Systems - Open4Tech"/>
          <p:cNvPicPr preferRelativeResize="0"/>
          <p:nvPr/>
        </p:nvPicPr>
        <p:blipFill rotWithShape="1">
          <a:blip r:embed="rId3">
            <a:alphaModFix/>
          </a:blip>
          <a:srcRect b="7140"/>
          <a:stretch/>
        </p:blipFill>
        <p:spPr>
          <a:xfrm>
            <a:off x="2250" y="1168649"/>
            <a:ext cx="9139524" cy="39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7907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/>
              <a:t>Important</a:t>
            </a:r>
            <a:endParaRPr sz="2900">
              <a:solidFill>
                <a:srgbClr val="C5591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/>
          <p:nvPr/>
        </p:nvSpPr>
        <p:spPr>
          <a:xfrm>
            <a:off x="6694295" y="5001433"/>
            <a:ext cx="68439" cy="48311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6568030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6850007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36"/>
          <p:cNvGrpSpPr/>
          <p:nvPr/>
        </p:nvGrpSpPr>
        <p:grpSpPr>
          <a:xfrm>
            <a:off x="6997744" y="4985002"/>
            <a:ext cx="322255" cy="80523"/>
            <a:chOff x="4412475" y="3144913"/>
            <a:chExt cx="203200" cy="50800"/>
          </a:xfrm>
        </p:grpSpPr>
        <p:sp>
          <p:nvSpPr>
            <p:cNvPr id="330" name="Google Shape;330;p36"/>
            <p:cNvSpPr/>
            <p:nvPr/>
          </p:nvSpPr>
          <p:spPr>
            <a:xfrm>
              <a:off x="4475644" y="314491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 extrusionOk="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 extrusionOk="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 extrusionOk="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4412475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36"/>
          <p:cNvGrpSpPr/>
          <p:nvPr/>
        </p:nvGrpSpPr>
        <p:grpSpPr>
          <a:xfrm>
            <a:off x="7427471" y="4985000"/>
            <a:ext cx="322255" cy="80523"/>
            <a:chOff x="4683442" y="3144912"/>
            <a:chExt cx="203200" cy="50800"/>
          </a:xfrm>
        </p:grpSpPr>
        <p:sp>
          <p:nvSpPr>
            <p:cNvPr id="333" name="Google Shape;333;p36"/>
            <p:cNvSpPr/>
            <p:nvPr/>
          </p:nvSpPr>
          <p:spPr>
            <a:xfrm>
              <a:off x="4772343" y="3157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120000" extrusionOk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4683442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4759643" y="31449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50800" extrusionOk="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 extrusionOk="0">
                  <a:moveTo>
                    <a:pt x="0" y="38100"/>
                  </a:moveTo>
                  <a:lnTo>
                    <a:pt x="38100" y="38100"/>
                  </a:lnTo>
                </a:path>
                <a:path w="50800" h="50800" extrusionOk="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15100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36"/>
          <p:cNvGrpSpPr/>
          <p:nvPr/>
        </p:nvGrpSpPr>
        <p:grpSpPr>
          <a:xfrm>
            <a:off x="7857197" y="4985000"/>
            <a:ext cx="322255" cy="80525"/>
            <a:chOff x="4954409" y="3144912"/>
            <a:chExt cx="203200" cy="50801"/>
          </a:xfrm>
        </p:grpSpPr>
        <p:sp>
          <p:nvSpPr>
            <p:cNvPr id="337" name="Google Shape;337;p36"/>
            <p:cNvSpPr/>
            <p:nvPr/>
          </p:nvSpPr>
          <p:spPr>
            <a:xfrm>
              <a:off x="5030610" y="314491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25400" extrusionOk="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 extrusionOk="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4954409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5030610" y="31830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12700" extrusionOk="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15100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36"/>
          <p:cNvSpPr/>
          <p:nvPr/>
        </p:nvSpPr>
        <p:spPr>
          <a:xfrm>
            <a:off x="8407787" y="4985087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36"/>
          <p:cNvGrpSpPr/>
          <p:nvPr/>
        </p:nvGrpSpPr>
        <p:grpSpPr>
          <a:xfrm>
            <a:off x="8692483" y="4985002"/>
            <a:ext cx="370592" cy="80523"/>
            <a:chOff x="5481104" y="3144913"/>
            <a:chExt cx="233679" cy="50800"/>
          </a:xfrm>
        </p:grpSpPr>
        <p:sp>
          <p:nvSpPr>
            <p:cNvPr id="342" name="Google Shape;342;p36"/>
            <p:cNvSpPr/>
            <p:nvPr/>
          </p:nvSpPr>
          <p:spPr>
            <a:xfrm>
              <a:off x="5603025" y="3175393"/>
              <a:ext cx="20320" cy="20319"/>
            </a:xfrm>
            <a:custGeom>
              <a:avLst/>
              <a:gdLst/>
              <a:ahLst/>
              <a:cxnLst/>
              <a:rect l="l" t="t" r="r" b="b"/>
              <a:pathLst>
                <a:path w="20320" h="20319" extrusionOk="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5575961" y="3148898"/>
              <a:ext cx="30479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 extrusionOk="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5481104" y="314491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 extrusionOk="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 extrusionOk="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 extrusionOk="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 extrusionOk="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285461" y="4051599"/>
            <a:ext cx="799141" cy="799140"/>
          </a:xfrm>
          <a:custGeom>
            <a:avLst/>
            <a:gdLst/>
            <a:ahLst/>
            <a:cxnLst/>
            <a:rect l="l" t="t" r="r" b="b"/>
            <a:pathLst>
              <a:path w="504190" h="504189" extrusionOk="0">
                <a:moveTo>
                  <a:pt x="0" y="0"/>
                </a:moveTo>
                <a:lnTo>
                  <a:pt x="0" y="504006"/>
                </a:lnTo>
                <a:lnTo>
                  <a:pt x="504006" y="504006"/>
                </a:lnTo>
              </a:path>
            </a:pathLst>
          </a:custGeom>
          <a:noFill/>
          <a:ln w="314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-3" y="1940183"/>
            <a:ext cx="5935183" cy="0"/>
          </a:xfrm>
          <a:custGeom>
            <a:avLst/>
            <a:gdLst/>
            <a:ahLst/>
            <a:cxnLst/>
            <a:rect l="l" t="t" r="r" b="b"/>
            <a:pathLst>
              <a:path w="3744595" h="120000" extrusionOk="0">
                <a:moveTo>
                  <a:pt x="0" y="0"/>
                </a:moveTo>
                <a:lnTo>
                  <a:pt x="3744048" y="0"/>
                </a:lnTo>
              </a:path>
            </a:pathLst>
          </a:custGeom>
          <a:noFill/>
          <a:ln w="314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/>
          </p:nvPr>
        </p:nvSpPr>
        <p:spPr>
          <a:xfrm>
            <a:off x="397413" y="269014"/>
            <a:ext cx="39765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275" rIns="0" bIns="0" anchor="t" anchorCtr="0">
            <a:spAutoFit/>
          </a:bodyPr>
          <a:lstStyle/>
          <a:p>
            <a:pPr marL="25400" marR="12700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DIGITAL DESIGN AND  COMPUTER ORGANIZATION</a:t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581478" y="2115032"/>
            <a:ext cx="73629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3. Word Alignment </a:t>
            </a:r>
            <a:r>
              <a:rPr lang="en" sz="11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T2:Ch2 2.2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581487" y="3619552"/>
            <a:ext cx="47154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607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12700" lvl="0" indent="0" algn="l" rtl="0">
              <a:lnSpc>
                <a:spcPct val="1107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 Engineering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995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 And Addresses</a:t>
            </a:r>
            <a:br>
              <a:rPr lang="en" sz="2900" dirty="0"/>
            </a:br>
            <a:r>
              <a:rPr lang="en" sz="2900" dirty="0">
                <a:solidFill>
                  <a:srgbClr val="C55911"/>
                </a:solidFill>
              </a:rPr>
              <a:t>Introduction(T2- section 2.2)</a:t>
            </a:r>
            <a:endParaRPr sz="2900" dirty="0">
              <a:solidFill>
                <a:srgbClr val="C55911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0" y="972572"/>
            <a:ext cx="8679600" cy="416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spAutoFit/>
          </a:bodyPr>
          <a:lstStyle/>
          <a:p>
            <a:pPr marL="546100" marR="0" lvl="0" indent="-539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memory is a collection of semiconductor storage cells, </a:t>
            </a:r>
            <a:endParaRPr sz="2200" dirty="0"/>
          </a:p>
          <a:p>
            <a:pPr marL="546100" marR="0" lvl="0" indent="-539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Cell can store one bit of information say a </a:t>
            </a:r>
            <a:r>
              <a:rPr lang="en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“1” or a “0” bit.</a:t>
            </a:r>
            <a:endParaRPr sz="2200" dirty="0"/>
          </a:p>
          <a:p>
            <a:pPr marL="546100" marR="0" lvl="0" indent="-539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stores binary information in groups of bits called </a:t>
            </a:r>
            <a:r>
              <a:rPr lang="en" sz="1900" b="1" i="1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words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 dirty="0"/>
          </a:p>
          <a:p>
            <a:pPr marL="546100" marR="0" lvl="0" indent="-539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word is an addressable location to store a number, characters as data or an instruction in binary. </a:t>
            </a:r>
            <a:endParaRPr sz="2200" dirty="0"/>
          </a:p>
          <a:p>
            <a:pPr marL="546100" marR="0" lvl="0" indent="-539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length of a memory word can be specified as n-bits per word called the </a:t>
            </a:r>
            <a:r>
              <a:rPr lang="en" sz="1900" b="1" i="0" u="none" strike="noStrike" cap="none" dirty="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word length</a:t>
            </a:r>
            <a:r>
              <a:rPr lang="en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 dirty="0"/>
          </a:p>
          <a:p>
            <a:pPr marL="546100" marR="0" lvl="0" indent="-539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computers have word length of the order 16-bits to 64-bits.</a:t>
            </a:r>
          </a:p>
          <a:p>
            <a:pPr marL="546100" marR="0" lvl="0" indent="-539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bits= 1 byte</a:t>
            </a: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/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Word Alignment</a:t>
            </a:r>
            <a:br>
              <a:rPr lang="en" sz="2900"/>
            </a:br>
            <a:endParaRPr sz="2900">
              <a:solidFill>
                <a:srgbClr val="C55911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132930" y="987220"/>
            <a:ext cx="8519700" cy="3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refers to grouping of bytes in sequence in a given memory unit.</a:t>
            </a:r>
            <a:endParaRPr sz="2200"/>
          </a:p>
          <a:p>
            <a:pPr marL="1447800" marR="0" lvl="2" indent="-120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 a computer with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32-bit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word length</a:t>
            </a:r>
            <a:endParaRPr sz="22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address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(comprising bytes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,1,2,3), </a:t>
            </a:r>
            <a:endParaRPr sz="22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address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(comprising bytes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,5,6,7) </a:t>
            </a:r>
            <a:endParaRPr sz="22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address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(comprising bytes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,9,10,11)  . . .</a:t>
            </a:r>
            <a:endParaRPr sz="2200"/>
          </a:p>
          <a:p>
            <a:pPr marL="1447800" marR="0" lvl="2" indent="-120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Similarly for a computer with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16-bit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word length: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address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(comprising bytes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,1), 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address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(comprising bytes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,3) 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address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(comprising bytes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,5) . . .</a:t>
            </a:r>
            <a:endParaRPr sz="2200"/>
          </a:p>
          <a:p>
            <a:pPr marL="1447800" marR="0" lvl="2" indent="-120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Similarly for a computer with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64-bit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word length: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address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(comprising bytes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,1,2,3,4,5,6,7), 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address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(comprising bytes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,9,10,11,12,13,14,15) </a:t>
            </a:r>
            <a:endParaRPr sz="2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word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address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(comprising bytes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" sz="1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,17,18,19,20,21,22,23) . . .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/>
          <p:nvPr/>
        </p:nvSpPr>
        <p:spPr>
          <a:xfrm>
            <a:off x="6694295" y="5001433"/>
            <a:ext cx="68439" cy="48311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6568030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6850007" y="4995153"/>
            <a:ext cx="40259" cy="60389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38"/>
          <p:cNvGrpSpPr/>
          <p:nvPr/>
        </p:nvGrpSpPr>
        <p:grpSpPr>
          <a:xfrm>
            <a:off x="6997744" y="4985002"/>
            <a:ext cx="322255" cy="80523"/>
            <a:chOff x="4412475" y="3144913"/>
            <a:chExt cx="203200" cy="50800"/>
          </a:xfrm>
        </p:grpSpPr>
        <p:sp>
          <p:nvSpPr>
            <p:cNvPr id="366" name="Google Shape;366;p38"/>
            <p:cNvSpPr/>
            <p:nvPr/>
          </p:nvSpPr>
          <p:spPr>
            <a:xfrm>
              <a:off x="4475644" y="314491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 extrusionOk="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 extrusionOk="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 extrusionOk="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4412475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38"/>
          <p:cNvGrpSpPr/>
          <p:nvPr/>
        </p:nvGrpSpPr>
        <p:grpSpPr>
          <a:xfrm>
            <a:off x="7427471" y="4985000"/>
            <a:ext cx="322255" cy="80523"/>
            <a:chOff x="4683442" y="3144912"/>
            <a:chExt cx="203200" cy="50800"/>
          </a:xfrm>
        </p:grpSpPr>
        <p:sp>
          <p:nvSpPr>
            <p:cNvPr id="369" name="Google Shape;369;p38"/>
            <p:cNvSpPr/>
            <p:nvPr/>
          </p:nvSpPr>
          <p:spPr>
            <a:xfrm>
              <a:off x="4772343" y="3157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120000" extrusionOk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4683442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759643" y="31449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50800" extrusionOk="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 extrusionOk="0">
                  <a:moveTo>
                    <a:pt x="0" y="38100"/>
                  </a:moveTo>
                  <a:lnTo>
                    <a:pt x="38100" y="38100"/>
                  </a:lnTo>
                </a:path>
                <a:path w="50800" h="50800" extrusionOk="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15100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38"/>
          <p:cNvGrpSpPr/>
          <p:nvPr/>
        </p:nvGrpSpPr>
        <p:grpSpPr>
          <a:xfrm>
            <a:off x="7857197" y="4985000"/>
            <a:ext cx="322255" cy="80525"/>
            <a:chOff x="4954409" y="3144912"/>
            <a:chExt cx="203200" cy="50801"/>
          </a:xfrm>
        </p:grpSpPr>
        <p:sp>
          <p:nvSpPr>
            <p:cNvPr id="373" name="Google Shape;373;p38"/>
            <p:cNvSpPr/>
            <p:nvPr/>
          </p:nvSpPr>
          <p:spPr>
            <a:xfrm>
              <a:off x="5030610" y="314491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25400" extrusionOk="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 extrusionOk="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954409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5030610" y="31830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12700" extrusionOk="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15100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38"/>
          <p:cNvSpPr/>
          <p:nvPr/>
        </p:nvSpPr>
        <p:spPr>
          <a:xfrm>
            <a:off x="8407787" y="4985087"/>
            <a:ext cx="80518" cy="80518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15100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38"/>
          <p:cNvGrpSpPr/>
          <p:nvPr/>
        </p:nvGrpSpPr>
        <p:grpSpPr>
          <a:xfrm>
            <a:off x="8692483" y="4985002"/>
            <a:ext cx="370592" cy="80523"/>
            <a:chOff x="5481104" y="3144913"/>
            <a:chExt cx="233679" cy="50800"/>
          </a:xfrm>
        </p:grpSpPr>
        <p:sp>
          <p:nvSpPr>
            <p:cNvPr id="378" name="Google Shape;378;p38"/>
            <p:cNvSpPr/>
            <p:nvPr/>
          </p:nvSpPr>
          <p:spPr>
            <a:xfrm>
              <a:off x="5603025" y="3175393"/>
              <a:ext cx="20320" cy="20319"/>
            </a:xfrm>
            <a:custGeom>
              <a:avLst/>
              <a:gdLst/>
              <a:ahLst/>
              <a:cxnLst/>
              <a:rect l="l" t="t" r="r" b="b"/>
              <a:pathLst>
                <a:path w="20320" h="20319" extrusionOk="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5575961" y="3148898"/>
              <a:ext cx="30479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 extrusionOk="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5481104" y="314491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 extrusionOk="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 extrusionOk="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 extrusionOk="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 extrusionOk="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w="15100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8"/>
          <p:cNvSpPr/>
          <p:nvPr/>
        </p:nvSpPr>
        <p:spPr>
          <a:xfrm>
            <a:off x="285461" y="4051599"/>
            <a:ext cx="799141" cy="799140"/>
          </a:xfrm>
          <a:custGeom>
            <a:avLst/>
            <a:gdLst/>
            <a:ahLst/>
            <a:cxnLst/>
            <a:rect l="l" t="t" r="r" b="b"/>
            <a:pathLst>
              <a:path w="504190" h="504189" extrusionOk="0">
                <a:moveTo>
                  <a:pt x="0" y="0"/>
                </a:moveTo>
                <a:lnTo>
                  <a:pt x="0" y="504006"/>
                </a:lnTo>
                <a:lnTo>
                  <a:pt x="504006" y="504006"/>
                </a:lnTo>
              </a:path>
            </a:pathLst>
          </a:custGeom>
          <a:noFill/>
          <a:ln w="314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-3" y="1940183"/>
            <a:ext cx="5935183" cy="0"/>
          </a:xfrm>
          <a:custGeom>
            <a:avLst/>
            <a:gdLst/>
            <a:ahLst/>
            <a:cxnLst/>
            <a:rect l="l" t="t" r="r" b="b"/>
            <a:pathLst>
              <a:path w="3744595" h="120000" extrusionOk="0">
                <a:moveTo>
                  <a:pt x="0" y="0"/>
                </a:moveTo>
                <a:lnTo>
                  <a:pt x="3744048" y="0"/>
                </a:lnTo>
              </a:path>
            </a:pathLst>
          </a:custGeom>
          <a:noFill/>
          <a:ln w="314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8"/>
          <p:cNvSpPr txBox="1">
            <a:spLocks noGrp="1"/>
          </p:cNvSpPr>
          <p:nvPr>
            <p:ph type="title"/>
          </p:nvPr>
        </p:nvSpPr>
        <p:spPr>
          <a:xfrm>
            <a:off x="397413" y="269014"/>
            <a:ext cx="39765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275" rIns="0" bIns="0" anchor="t" anchorCtr="0">
            <a:spAutoFit/>
          </a:bodyPr>
          <a:lstStyle/>
          <a:p>
            <a:pPr marL="25400" marR="12700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DIGITAL DESIGN AND  COMPUTER ORGANIZATION</a:t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581476" y="2115032"/>
            <a:ext cx="8304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9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4. Numbers, Character and Character Strings </a:t>
            </a:r>
            <a:r>
              <a:rPr lang="en" sz="11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T2:Ch2 2.2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581487" y="3619552"/>
            <a:ext cx="47154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6075" rIns="0" bIns="0" anchor="t" anchorCtr="0">
            <a:sp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400" marR="12700" lvl="0" indent="0" algn="l" rtl="0">
              <a:lnSpc>
                <a:spcPct val="1107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 Engineering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9"/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Numbers, Character and Character Strings</a:t>
            </a:r>
            <a:br>
              <a:rPr lang="en" sz="2900"/>
            </a:br>
            <a:endParaRPr sz="2900">
              <a:solidFill>
                <a:srgbClr val="C55911"/>
              </a:solidFill>
            </a:endParaRPr>
          </a:p>
        </p:txBody>
      </p:sp>
      <p:sp>
        <p:nvSpPr>
          <p:cNvPr id="393" name="Google Shape;393;p39"/>
          <p:cNvSpPr txBox="1"/>
          <p:nvPr/>
        </p:nvSpPr>
        <p:spPr>
          <a:xfrm>
            <a:off x="124874" y="1019432"/>
            <a:ext cx="8588100" cy="20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spAutoFit/>
          </a:bodyPr>
          <a:lstStyle/>
          <a:p>
            <a:pPr marL="0" marR="0" lvl="0" indent="-1206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Numbers can be accessed from memory unit by specifying its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address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multiple byte address in memory.</a:t>
            </a:r>
            <a:endParaRPr sz="2200"/>
          </a:p>
          <a:p>
            <a:pPr marL="0" marR="0" lvl="0" indent="-1206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Character constants occupy </a:t>
            </a:r>
            <a:r>
              <a:rPr lang="en" sz="1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byte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memory. Therefore they can be accessed specifying their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address.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/>
          </a:p>
          <a:p>
            <a:pPr marL="0" marR="0" lvl="0" indent="-1206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example a character string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RAMYA 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array of char can be accessed at byte addresses in memory say bytes 0,1,2,3 &amp; 4</a:t>
            </a:r>
            <a:endParaRPr sz="19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093" y="3081677"/>
            <a:ext cx="4312458" cy="182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4333BCE2-613F-72B3-BBB5-78643935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>
            <a:extLst>
              <a:ext uri="{FF2B5EF4-FFF2-40B4-BE49-F238E27FC236}">
                <a16:creationId xmlns:a16="http://schemas.microsoft.com/office/drawing/2014/main" id="{CDADA71E-ED87-BBAC-B4CB-C3D32EDF5D18}"/>
              </a:ext>
            </a:extLst>
          </p:cNvPr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>
            <a:extLst>
              <a:ext uri="{FF2B5EF4-FFF2-40B4-BE49-F238E27FC236}">
                <a16:creationId xmlns:a16="http://schemas.microsoft.com/office/drawing/2014/main" id="{ECE74B70-3DE1-F3C6-117D-CE701EEBA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b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00" dirty="0">
              <a:solidFill>
                <a:srgbClr val="C55911"/>
              </a:solidFill>
            </a:endParaRPr>
          </a:p>
        </p:txBody>
      </p:sp>
      <p:sp>
        <p:nvSpPr>
          <p:cNvPr id="357" name="Google Shape;357;p37">
            <a:extLst>
              <a:ext uri="{FF2B5EF4-FFF2-40B4-BE49-F238E27FC236}">
                <a16:creationId xmlns:a16="http://schemas.microsoft.com/office/drawing/2014/main" id="{B8AC558C-584D-CDD8-84CE-F597D3EC80FF}"/>
              </a:ext>
            </a:extLst>
          </p:cNvPr>
          <p:cNvSpPr/>
          <p:nvPr/>
        </p:nvSpPr>
        <p:spPr>
          <a:xfrm>
            <a:off x="132930" y="987220"/>
            <a:ext cx="8519700" cy="3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130D5-7C56-9EDA-A7D2-BB54138330A0}"/>
              </a:ext>
            </a:extLst>
          </p:cNvPr>
          <p:cNvSpPr txBox="1"/>
          <p:nvPr/>
        </p:nvSpPr>
        <p:spPr>
          <a:xfrm>
            <a:off x="124221" y="1047604"/>
            <a:ext cx="874989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1.A system has 1K words of 16-bit memory. How many address lines are required to address the memory?</a:t>
            </a:r>
          </a:p>
          <a:p>
            <a:pPr marL="342900" indent="-342900">
              <a:buAutoNum type="alphaLcParenR"/>
            </a:pPr>
            <a:r>
              <a:rPr lang="en-IN" dirty="0"/>
              <a:t>8   b) 10    c) 16     d) 32</a:t>
            </a:r>
          </a:p>
          <a:p>
            <a:endParaRPr lang="en-IN" b="1" dirty="0"/>
          </a:p>
          <a:p>
            <a:endParaRPr lang="en-IN" dirty="0"/>
          </a:p>
          <a:p>
            <a:r>
              <a:rPr lang="en-IN" dirty="0"/>
              <a:t>2</a:t>
            </a:r>
            <a:r>
              <a:rPr lang="en-IN"/>
              <a:t>. Consider </a:t>
            </a:r>
            <a:r>
              <a:rPr lang="en-IN" dirty="0"/>
              <a:t>a computer with 32-bit word length using </a:t>
            </a:r>
            <a:r>
              <a:rPr lang="en-IN" b="1" dirty="0"/>
              <a:t>Big-Endian</a:t>
            </a:r>
            <a:r>
              <a:rPr lang="en-IN" dirty="0"/>
              <a:t> format. If a 32-bit integer is stored at address 1000, which byte holds the Most Significant Byte (MSB)?</a:t>
            </a:r>
          </a:p>
          <a:p>
            <a:r>
              <a:rPr lang="en-IN" dirty="0"/>
              <a:t>a) Address 1000</a:t>
            </a:r>
            <a:br>
              <a:rPr lang="en-IN" dirty="0"/>
            </a:br>
            <a:r>
              <a:rPr lang="en-IN" dirty="0"/>
              <a:t>b) Address 1001</a:t>
            </a:r>
            <a:br>
              <a:rPr lang="en-IN" dirty="0"/>
            </a:br>
            <a:r>
              <a:rPr lang="en-IN" dirty="0"/>
              <a:t>c) Address 1002</a:t>
            </a:r>
            <a:br>
              <a:rPr lang="en-IN" dirty="0"/>
            </a:br>
            <a:r>
              <a:rPr lang="en-IN" dirty="0"/>
              <a:t>d) Address 1003</a:t>
            </a:r>
          </a:p>
          <a:p>
            <a:endParaRPr lang="en-IN" dirty="0"/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69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245AC25B-12CE-9CA1-8CC8-BC1900E2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>
            <a:extLst>
              <a:ext uri="{FF2B5EF4-FFF2-40B4-BE49-F238E27FC236}">
                <a16:creationId xmlns:a16="http://schemas.microsoft.com/office/drawing/2014/main" id="{FB342DC2-DB18-314D-B54E-66B5A6218532}"/>
              </a:ext>
            </a:extLst>
          </p:cNvPr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>
            <a:extLst>
              <a:ext uri="{FF2B5EF4-FFF2-40B4-BE49-F238E27FC236}">
                <a16:creationId xmlns:a16="http://schemas.microsoft.com/office/drawing/2014/main" id="{811E6C31-28CE-68A5-C990-C3E0E2F05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b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00" dirty="0">
              <a:solidFill>
                <a:srgbClr val="C55911"/>
              </a:solidFill>
            </a:endParaRPr>
          </a:p>
        </p:txBody>
      </p:sp>
      <p:sp>
        <p:nvSpPr>
          <p:cNvPr id="357" name="Google Shape;357;p37">
            <a:extLst>
              <a:ext uri="{FF2B5EF4-FFF2-40B4-BE49-F238E27FC236}">
                <a16:creationId xmlns:a16="http://schemas.microsoft.com/office/drawing/2014/main" id="{12BA8B16-A647-CC17-36D6-C49250D7EAB3}"/>
              </a:ext>
            </a:extLst>
          </p:cNvPr>
          <p:cNvSpPr/>
          <p:nvPr/>
        </p:nvSpPr>
        <p:spPr>
          <a:xfrm>
            <a:off x="132930" y="987220"/>
            <a:ext cx="8519700" cy="3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D68FC9-640D-7F13-136C-579B28907160}"/>
                  </a:ext>
                </a:extLst>
              </p:cNvPr>
              <p:cNvSpPr txBox="1"/>
              <p:nvPr/>
            </p:nvSpPr>
            <p:spPr>
              <a:xfrm>
                <a:off x="124221" y="1047604"/>
                <a:ext cx="8749890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IN" dirty="0"/>
                  <a:t>1.A system has 1K words of 16-bit memory. How many address lines are required to address the memory?</a:t>
                </a:r>
              </a:p>
              <a:p>
                <a:pPr marL="342900" indent="-342900">
                  <a:buAutoNum type="alphaLcParenR"/>
                </a:pPr>
                <a:r>
                  <a:rPr lang="en-IN" dirty="0"/>
                  <a:t>8   b) 10    c) 16     d) 32</a:t>
                </a:r>
              </a:p>
              <a:p>
                <a:endParaRPr lang="en-IN" b="1" dirty="0"/>
              </a:p>
              <a:p>
                <a:r>
                  <a:rPr lang="en-IN" b="1" dirty="0"/>
                  <a:t>Answer:</a:t>
                </a:r>
                <a:r>
                  <a:rPr lang="en-IN" dirty="0"/>
                  <a:t> b) 10</a:t>
                </a:r>
                <a:br>
                  <a:rPr lang="en-IN" dirty="0"/>
                </a:br>
                <a:r>
                  <a:rPr lang="en-IN" dirty="0"/>
                  <a:t>(Reason: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ar-AE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i="0">
                        <a:latin typeface="Cambria Math" panose="02040503050406030204" pitchFamily="18" charset="0"/>
                      </a:rPr>
                      <m:t>1024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K words, independent of word size.)</a:t>
                </a:r>
              </a:p>
              <a:p>
                <a:endParaRPr lang="en-IN" dirty="0"/>
              </a:p>
              <a:p>
                <a:r>
                  <a:rPr lang="en-IN" dirty="0"/>
                  <a:t>2.  Consider a computer with 32-bit word length using </a:t>
                </a:r>
                <a:r>
                  <a:rPr lang="en-IN" b="1" dirty="0"/>
                  <a:t>Big-Endian</a:t>
                </a:r>
                <a:r>
                  <a:rPr lang="en-IN" dirty="0"/>
                  <a:t> format. If a 32-bit integer is stored at address 1000, which byte holds the Most Significant Byte (MSB)?</a:t>
                </a:r>
              </a:p>
              <a:p>
                <a:r>
                  <a:rPr lang="en-IN" dirty="0"/>
                  <a:t>a) Address 1000</a:t>
                </a:r>
                <a:br>
                  <a:rPr lang="en-IN" dirty="0"/>
                </a:br>
                <a:r>
                  <a:rPr lang="en-IN" dirty="0"/>
                  <a:t>b) Address 1001</a:t>
                </a:r>
                <a:br>
                  <a:rPr lang="en-IN" dirty="0"/>
                </a:br>
                <a:r>
                  <a:rPr lang="en-IN" dirty="0"/>
                  <a:t>c) Address 1002</a:t>
                </a:r>
                <a:br>
                  <a:rPr lang="en-IN" dirty="0"/>
                </a:br>
                <a:r>
                  <a:rPr lang="en-IN" dirty="0"/>
                  <a:t>d) Address 1003</a:t>
                </a:r>
              </a:p>
              <a:p>
                <a:endParaRPr lang="en-IN" dirty="0"/>
              </a:p>
              <a:p>
                <a:r>
                  <a:rPr lang="en-IN" dirty="0"/>
                  <a:t> </a:t>
                </a:r>
                <a:r>
                  <a:rPr lang="en-IN" b="1" dirty="0"/>
                  <a:t>Answer:</a:t>
                </a:r>
                <a:r>
                  <a:rPr lang="en-IN" dirty="0"/>
                  <a:t> a) Address 1000</a:t>
                </a:r>
                <a:br>
                  <a:rPr lang="en-IN" dirty="0"/>
                </a:br>
                <a:r>
                  <a:rPr lang="en-IN" dirty="0"/>
                  <a:t>(Big-endian → MSB stored at lowest memory address.)</a:t>
                </a:r>
              </a:p>
              <a:p>
                <a:r>
                  <a:rPr lang="en-IN" dirty="0"/>
                  <a:t> 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D68FC9-640D-7F13-136C-579B28907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1" y="1047604"/>
                <a:ext cx="8749890" cy="3754874"/>
              </a:xfrm>
              <a:prstGeom prst="rect">
                <a:avLst/>
              </a:prstGeom>
              <a:blipFill>
                <a:blip r:embed="rId3"/>
                <a:stretch>
                  <a:fillRect l="-209" t="-3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82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4813B942-8DA3-6D58-0F6A-30328119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>
            <a:extLst>
              <a:ext uri="{FF2B5EF4-FFF2-40B4-BE49-F238E27FC236}">
                <a16:creationId xmlns:a16="http://schemas.microsoft.com/office/drawing/2014/main" id="{C29CEB48-8F67-50F6-AE78-7D54F041AEAA}"/>
              </a:ext>
            </a:extLst>
          </p:cNvPr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>
            <a:extLst>
              <a:ext uri="{FF2B5EF4-FFF2-40B4-BE49-F238E27FC236}">
                <a16:creationId xmlns:a16="http://schemas.microsoft.com/office/drawing/2014/main" id="{48029688-55B9-0960-1817-438217034E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b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00" dirty="0">
              <a:solidFill>
                <a:srgbClr val="C55911"/>
              </a:solidFill>
            </a:endParaRPr>
          </a:p>
        </p:txBody>
      </p:sp>
      <p:sp>
        <p:nvSpPr>
          <p:cNvPr id="357" name="Google Shape;357;p37">
            <a:extLst>
              <a:ext uri="{FF2B5EF4-FFF2-40B4-BE49-F238E27FC236}">
                <a16:creationId xmlns:a16="http://schemas.microsoft.com/office/drawing/2014/main" id="{48A8F14D-1089-F55D-A208-2529321A5C91}"/>
              </a:ext>
            </a:extLst>
          </p:cNvPr>
          <p:cNvSpPr/>
          <p:nvPr/>
        </p:nvSpPr>
        <p:spPr>
          <a:xfrm>
            <a:off x="132930" y="987220"/>
            <a:ext cx="8519700" cy="3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E2CBF-FD0F-E3F9-24BE-979C7A6C0691}"/>
              </a:ext>
            </a:extLst>
          </p:cNvPr>
          <p:cNvSpPr txBox="1"/>
          <p:nvPr/>
        </p:nvSpPr>
        <p:spPr>
          <a:xfrm>
            <a:off x="124221" y="1047604"/>
            <a:ext cx="87498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memory unit has 16 address lines. If the memory is byte-addressable, what is the maximum memory capacity?</a:t>
            </a:r>
          </a:p>
          <a:p>
            <a:r>
              <a:rPr lang="en-IN" dirty="0"/>
              <a:t>a) 64 KB</a:t>
            </a:r>
            <a:br>
              <a:rPr lang="en-IN" dirty="0"/>
            </a:br>
            <a:r>
              <a:rPr lang="en-IN" dirty="0"/>
              <a:t>b) 128 KB</a:t>
            </a:r>
            <a:br>
              <a:rPr lang="en-IN" dirty="0"/>
            </a:br>
            <a:r>
              <a:rPr lang="en-IN" dirty="0"/>
              <a:t>c) 256 KB</a:t>
            </a:r>
            <a:br>
              <a:rPr lang="en-IN" dirty="0"/>
            </a:br>
            <a:r>
              <a:rPr lang="en-IN" dirty="0"/>
              <a:t>d) 512 KB</a:t>
            </a:r>
          </a:p>
          <a:p>
            <a:r>
              <a:rPr lang="en-IN" dirty="0"/>
              <a:t> </a:t>
            </a:r>
            <a:endParaRPr lang="en-IN" b="1" dirty="0"/>
          </a:p>
          <a:p>
            <a:r>
              <a:rPr lang="en-US" dirty="0"/>
              <a:t>A computer uses 32-bit word length. In a byte-addressable memory, what are the addresses of the first four words?</a:t>
            </a:r>
          </a:p>
          <a:p>
            <a:pPr marL="342900" indent="-342900">
              <a:buAutoNum type="alphaLcParenR"/>
            </a:pPr>
            <a:r>
              <a:rPr lang="en-US" dirty="0"/>
              <a:t>0, 1, 2, 3</a:t>
            </a:r>
          </a:p>
          <a:p>
            <a:pPr marL="342900" indent="-342900">
              <a:buAutoNum type="alphaLcParenR"/>
            </a:pPr>
            <a:r>
              <a:rPr lang="en-US" dirty="0"/>
              <a:t> 0, 4, 8, 12</a:t>
            </a:r>
          </a:p>
          <a:p>
            <a:pPr marL="342900" indent="-342900">
              <a:buAutoNum type="alphaLcParenR"/>
            </a:pPr>
            <a:r>
              <a:rPr lang="en-US" dirty="0"/>
              <a:t> 0, 2, 4, 6</a:t>
            </a:r>
          </a:p>
          <a:p>
            <a:pPr marL="342900" indent="-342900">
              <a:buAutoNum type="alphaLcParenR"/>
            </a:pPr>
            <a:r>
              <a:rPr lang="en-US" dirty="0"/>
              <a:t> 0, 8, 16, 24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2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F9EF0512-2AF4-139F-112A-F72A0757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>
            <a:extLst>
              <a:ext uri="{FF2B5EF4-FFF2-40B4-BE49-F238E27FC236}">
                <a16:creationId xmlns:a16="http://schemas.microsoft.com/office/drawing/2014/main" id="{ABD98357-FDA7-73FE-7D13-7C6BC58098AA}"/>
              </a:ext>
            </a:extLst>
          </p:cNvPr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>
            <a:extLst>
              <a:ext uri="{FF2B5EF4-FFF2-40B4-BE49-F238E27FC236}">
                <a16:creationId xmlns:a16="http://schemas.microsoft.com/office/drawing/2014/main" id="{191ABA68-647A-EAA2-ABAC-F727422CD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b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00" dirty="0">
              <a:solidFill>
                <a:srgbClr val="C55911"/>
              </a:solidFill>
            </a:endParaRPr>
          </a:p>
        </p:txBody>
      </p:sp>
      <p:sp>
        <p:nvSpPr>
          <p:cNvPr id="357" name="Google Shape;357;p37">
            <a:extLst>
              <a:ext uri="{FF2B5EF4-FFF2-40B4-BE49-F238E27FC236}">
                <a16:creationId xmlns:a16="http://schemas.microsoft.com/office/drawing/2014/main" id="{6ABA973E-2687-77E2-375C-FCA65B94722C}"/>
              </a:ext>
            </a:extLst>
          </p:cNvPr>
          <p:cNvSpPr/>
          <p:nvPr/>
        </p:nvSpPr>
        <p:spPr>
          <a:xfrm>
            <a:off x="132930" y="987220"/>
            <a:ext cx="8519700" cy="3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707804-F5ED-1737-66C3-1D623238B9E2}"/>
                  </a:ext>
                </a:extLst>
              </p:cNvPr>
              <p:cNvSpPr txBox="1"/>
              <p:nvPr/>
            </p:nvSpPr>
            <p:spPr>
              <a:xfrm>
                <a:off x="124221" y="1047604"/>
                <a:ext cx="8749890" cy="3975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A memory unit has 16 address lines. If the memory is byte-addressable, what is the maximum memory capacity?</a:t>
                </a:r>
              </a:p>
              <a:p>
                <a:r>
                  <a:rPr lang="en-IN" dirty="0"/>
                  <a:t>a) 64 KB</a:t>
                </a:r>
                <a:br>
                  <a:rPr lang="en-IN" dirty="0"/>
                </a:br>
                <a:r>
                  <a:rPr lang="en-IN" dirty="0"/>
                  <a:t>b) 128 KB</a:t>
                </a:r>
                <a:br>
                  <a:rPr lang="en-IN" dirty="0"/>
                </a:br>
                <a:r>
                  <a:rPr lang="en-IN" dirty="0"/>
                  <a:t>c) 256 KB</a:t>
                </a:r>
                <a:br>
                  <a:rPr lang="en-IN" dirty="0"/>
                </a:br>
                <a:r>
                  <a:rPr lang="en-IN" dirty="0"/>
                  <a:t>d) 512 KB</a:t>
                </a:r>
              </a:p>
              <a:p>
                <a:r>
                  <a:rPr lang="en-IN" dirty="0"/>
                  <a:t> </a:t>
                </a:r>
                <a:r>
                  <a:rPr lang="en-IN" b="1" dirty="0"/>
                  <a:t>Answer:</a:t>
                </a:r>
                <a:r>
                  <a:rPr lang="en-IN" dirty="0"/>
                  <a:t> </a:t>
                </a:r>
                <a:br>
                  <a:rPr lang="en-IN" dirty="0"/>
                </a:br>
                <a:r>
                  <a:rPr lang="en-IN" dirty="0"/>
                  <a:t>(Reason: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65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536</m:t>
                    </m:r>
                  </m:oMath>
                </a14:m>
                <a:r>
                  <a:rPr lang="en-IN" dirty="0"/>
                  <a:t>addresses → 64K bytes = 64 KB.)</a:t>
                </a:r>
              </a:p>
              <a:p>
                <a:endParaRPr lang="en-IN" dirty="0"/>
              </a:p>
              <a:p>
                <a:r>
                  <a:rPr lang="en-US" dirty="0"/>
                  <a:t>A computer uses 32-bit word length. In a byte-addressable memory, what are the addresses of the first four words?</a:t>
                </a:r>
              </a:p>
              <a:p>
                <a:pPr marL="342900" indent="-342900">
                  <a:buAutoNum type="alphaLcParenR"/>
                </a:pPr>
                <a:r>
                  <a:rPr lang="en-US" dirty="0"/>
                  <a:t>0, 1, 2, 3</a:t>
                </a:r>
              </a:p>
              <a:p>
                <a:pPr marL="342900" indent="-342900">
                  <a:buAutoNum type="alphaLcParenR"/>
                </a:pPr>
                <a:r>
                  <a:rPr lang="en-US" dirty="0"/>
                  <a:t> 0, 4, 8, 12</a:t>
                </a:r>
              </a:p>
              <a:p>
                <a:pPr marL="342900" indent="-342900">
                  <a:buAutoNum type="alphaLcParenR"/>
                </a:pPr>
                <a:r>
                  <a:rPr lang="en-US" dirty="0"/>
                  <a:t> 0, 2, 4, 6</a:t>
                </a:r>
              </a:p>
              <a:p>
                <a:pPr marL="342900" indent="-342900">
                  <a:buAutoNum type="alphaLcParenR"/>
                </a:pPr>
                <a:r>
                  <a:rPr lang="en-US" dirty="0"/>
                  <a:t> 0, 8, 16, 24</a:t>
                </a:r>
              </a:p>
              <a:p>
                <a:endParaRPr lang="en-US" dirty="0"/>
              </a:p>
              <a:p>
                <a:r>
                  <a:rPr lang="en-US" dirty="0"/>
                  <a:t> Answer: b) 0, 4, 8, 12(Reason: Each word = 4 bytes; hence addresses increase by 4 for successive words.)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707804-F5ED-1737-66C3-1D623238B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1" y="1047604"/>
                <a:ext cx="8749890" cy="3975127"/>
              </a:xfrm>
              <a:prstGeom prst="rect">
                <a:avLst/>
              </a:prstGeom>
              <a:blipFill>
                <a:blip r:embed="rId3"/>
                <a:stretch>
                  <a:fillRect l="-209" t="-3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941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D9CBA2BD-EE2D-89BB-A5C3-197A69B25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>
            <a:extLst>
              <a:ext uri="{FF2B5EF4-FFF2-40B4-BE49-F238E27FC236}">
                <a16:creationId xmlns:a16="http://schemas.microsoft.com/office/drawing/2014/main" id="{5080A181-AAF1-E4D0-CE48-EE8D6D2ECABF}"/>
              </a:ext>
            </a:extLst>
          </p:cNvPr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>
            <a:extLst>
              <a:ext uri="{FF2B5EF4-FFF2-40B4-BE49-F238E27FC236}">
                <a16:creationId xmlns:a16="http://schemas.microsoft.com/office/drawing/2014/main" id="{68869E5C-0A60-8995-D2BC-E1401EBE5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89" y="308185"/>
            <a:ext cx="7142700" cy="91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Think about it</a:t>
            </a:r>
            <a:br>
              <a:rPr lang="en" sz="29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00" dirty="0">
              <a:solidFill>
                <a:srgbClr val="C55911"/>
              </a:solidFill>
            </a:endParaRPr>
          </a:p>
        </p:txBody>
      </p:sp>
      <p:sp>
        <p:nvSpPr>
          <p:cNvPr id="357" name="Google Shape;357;p37">
            <a:extLst>
              <a:ext uri="{FF2B5EF4-FFF2-40B4-BE49-F238E27FC236}">
                <a16:creationId xmlns:a16="http://schemas.microsoft.com/office/drawing/2014/main" id="{6DF75610-DA21-95D3-9D8D-2D4FAE8F9AA5}"/>
              </a:ext>
            </a:extLst>
          </p:cNvPr>
          <p:cNvSpPr/>
          <p:nvPr/>
        </p:nvSpPr>
        <p:spPr>
          <a:xfrm>
            <a:off x="132930" y="987220"/>
            <a:ext cx="8519700" cy="3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DF3EF-1718-5762-F695-BCDCEDA652EE}"/>
              </a:ext>
            </a:extLst>
          </p:cNvPr>
          <p:cNvSpPr txBox="1"/>
          <p:nvPr/>
        </p:nvSpPr>
        <p:spPr>
          <a:xfrm>
            <a:off x="124221" y="1047604"/>
            <a:ext cx="87498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 computer system uses a </a:t>
            </a:r>
            <a:r>
              <a:rPr lang="en-US" sz="1800" b="1" dirty="0"/>
              <a:t>32-bit word length</a:t>
            </a:r>
            <a:r>
              <a:rPr lang="en-US" sz="1800" dirty="0"/>
              <a:t> with a </a:t>
            </a:r>
            <a:r>
              <a:rPr lang="en-US" sz="1800" b="1" dirty="0"/>
              <a:t>byte-addressable memory</a:t>
            </a:r>
            <a:r>
              <a:rPr lang="en-US" sz="1800" dirty="0"/>
              <a:t>. The system supports both </a:t>
            </a:r>
            <a:r>
              <a:rPr lang="en-US" sz="1800" b="1" dirty="0"/>
              <a:t>Big-Endian</a:t>
            </a:r>
            <a:r>
              <a:rPr lang="en-US" sz="1800" dirty="0"/>
              <a:t> and </a:t>
            </a:r>
            <a:r>
              <a:rPr lang="en-US" sz="1800" b="1" dirty="0"/>
              <a:t>Little-Endian</a:t>
            </a:r>
            <a:r>
              <a:rPr lang="en-US" sz="1800" dirty="0"/>
              <a:t> formats.</a:t>
            </a:r>
          </a:p>
          <a:p>
            <a:r>
              <a:rPr lang="en-US" sz="1800" dirty="0"/>
              <a:t>The system has </a:t>
            </a:r>
            <a:r>
              <a:rPr lang="en-US" sz="1800" b="1" dirty="0"/>
              <a:t>20 address lines</a:t>
            </a:r>
            <a:r>
              <a:rPr lang="en-US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Calculate the total size of the memory in bytes and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an integer 0x12345678 is stored at starting address 1000, show how the bytes will be stored in </a:t>
            </a:r>
            <a:r>
              <a:rPr lang="en-US" sz="1800" b="1" dirty="0"/>
              <a:t>Big-Endian</a:t>
            </a:r>
            <a:r>
              <a:rPr lang="en-US" sz="1800" dirty="0"/>
              <a:t> and </a:t>
            </a:r>
            <a:r>
              <a:rPr lang="en-US" sz="1800" b="1" dirty="0"/>
              <a:t>Little-Endian</a:t>
            </a:r>
            <a:r>
              <a:rPr lang="en-US" sz="1800" dirty="0"/>
              <a:t> format.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Demonstrate how </a:t>
            </a:r>
            <a:r>
              <a:rPr lang="en-US" sz="1800" b="1" dirty="0"/>
              <a:t>word alignment</a:t>
            </a:r>
            <a:r>
              <a:rPr lang="en-US" sz="1800" dirty="0"/>
              <a:t> affects storage by showing the addresses of the first four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If a character string "GATE" is stored beginning at address 2000, show how it is represented in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Briefly explain why byte-addressable memory and endianness conventions are important for </a:t>
            </a:r>
            <a:r>
              <a:rPr lang="en-US" sz="1800" b="1" dirty="0"/>
              <a:t>system compatibility</a:t>
            </a:r>
            <a:r>
              <a:rPr lang="en-US" sz="1800" dirty="0"/>
              <a:t>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6194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Google Shape;399;p40"/>
          <p:cNvCxnSpPr/>
          <p:nvPr/>
        </p:nvCxnSpPr>
        <p:spPr>
          <a:xfrm>
            <a:off x="4086125" y="2165680"/>
            <a:ext cx="3435900" cy="0"/>
          </a:xfrm>
          <a:prstGeom prst="straightConnector1">
            <a:avLst/>
          </a:prstGeom>
          <a:noFill/>
          <a:ln w="60425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0" name="Google Shape;400;p40"/>
          <p:cNvGrpSpPr/>
          <p:nvPr/>
        </p:nvGrpSpPr>
        <p:grpSpPr>
          <a:xfrm>
            <a:off x="100755" y="35233"/>
            <a:ext cx="8941666" cy="4952229"/>
            <a:chOff x="313939" y="349466"/>
            <a:chExt cx="11518312" cy="6218269"/>
          </a:xfrm>
        </p:grpSpPr>
        <p:sp>
          <p:nvSpPr>
            <p:cNvPr id="401" name="Google Shape;401;p40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144975" tIns="72475" rIns="144975" bIns="72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0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144975" tIns="72475" rIns="144975" bIns="72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144975" tIns="72475" rIns="144975" bIns="72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144975" tIns="72475" rIns="144975" bIns="72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40"/>
          <p:cNvSpPr/>
          <p:nvPr/>
        </p:nvSpPr>
        <p:spPr>
          <a:xfrm>
            <a:off x="4086125" y="1537645"/>
            <a:ext cx="34527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0"/>
          <p:cNvSpPr/>
          <p:nvPr/>
        </p:nvSpPr>
        <p:spPr>
          <a:xfrm>
            <a:off x="4086127" y="2346291"/>
            <a:ext cx="5623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DDCO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0"/>
          <p:cNvSpPr/>
          <p:nvPr/>
        </p:nvSpPr>
        <p:spPr>
          <a:xfrm>
            <a:off x="4086127" y="2644349"/>
            <a:ext cx="5623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0181" y="1822644"/>
            <a:ext cx="1825944" cy="16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995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 And Addresses</a:t>
            </a:r>
            <a:br>
              <a:rPr lang="en" sz="2900"/>
            </a:br>
            <a:r>
              <a:rPr lang="en" sz="2900">
                <a:solidFill>
                  <a:srgbClr val="C55911"/>
                </a:solidFill>
              </a:rPr>
              <a:t>Memory Addresses</a:t>
            </a:r>
            <a:endParaRPr sz="2900">
              <a:solidFill>
                <a:srgbClr val="C5591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295651" y="1139625"/>
            <a:ext cx="85527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spAutoFit/>
          </a:bodyPr>
          <a:lstStyle/>
          <a:p>
            <a:pPr marL="0" marR="0" lvl="0" indent="-1206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Each word of information to be stored or retrieved from memory requires an identifying name called its </a:t>
            </a:r>
            <a:r>
              <a:rPr lang="en" sz="19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 dirty="0"/>
          </a:p>
          <a:p>
            <a:pPr marL="0" marR="0" lvl="0" indent="-1206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 input lines called </a:t>
            </a:r>
            <a:r>
              <a:rPr lang="en" sz="1900" b="1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Address lines</a:t>
            </a:r>
            <a:r>
              <a:rPr lang="en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(wires) 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each and every word in memory distinctly. </a:t>
            </a:r>
            <a:endParaRPr sz="2200" dirty="0"/>
          </a:p>
          <a:p>
            <a:pPr marL="0" marR="0" lvl="0" indent="-1206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which each word in memory is assigned an identification number, called as address starting from 0 and continues 1,2,3,……….,up to 2</a:t>
            </a:r>
            <a:r>
              <a:rPr lang="en" sz="19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k is the number of address lines. </a:t>
            </a:r>
            <a:endParaRPr sz="2200" dirty="0"/>
          </a:p>
          <a:p>
            <a:pPr marL="0" marR="0" lvl="0" indent="-1206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selection of a specific memory word is achieved by applying the K-bit binary address to the address lines. </a:t>
            </a:r>
            <a:endParaRPr sz="2200" dirty="0"/>
          </a:p>
          <a:p>
            <a:pPr marL="0" marR="0" lvl="0" indent="-12065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address range from 0 to 2</a:t>
            </a:r>
            <a:r>
              <a:rPr lang="en" sz="19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 constitute </a:t>
            </a:r>
            <a:r>
              <a:rPr lang="en" sz="19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address space</a:t>
            </a:r>
            <a:r>
              <a:rPr lang="en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comprising 2</a:t>
            </a:r>
            <a:r>
              <a:rPr lang="en" sz="19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memory words.</a:t>
            </a: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995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 And Addresses</a:t>
            </a:r>
            <a:br>
              <a:rPr lang="en" sz="2900"/>
            </a:br>
            <a:r>
              <a:rPr lang="en" sz="2900">
                <a:solidFill>
                  <a:srgbClr val="C55911"/>
                </a:solidFill>
              </a:rPr>
              <a:t>Memory Organization and Addressing</a:t>
            </a:r>
            <a:endParaRPr sz="2900">
              <a:solidFill>
                <a:srgbClr val="C55911"/>
              </a:solidFill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92" y="1119919"/>
            <a:ext cx="8837858" cy="3941484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995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Locations, Addresses, and Operation</a:t>
            </a:r>
            <a:br>
              <a:rPr lang="en" sz="2900"/>
            </a:br>
            <a:endParaRPr sz="2900">
              <a:solidFill>
                <a:srgbClr val="C55911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156751" y="1108946"/>
            <a:ext cx="8688900" cy="413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723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impractical to assign distinct addresses to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bit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 in the memory.</a:t>
            </a:r>
            <a:endParaRPr sz="2000" dirty="0"/>
          </a:p>
          <a:p>
            <a:pPr marL="723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practical assignment is to have successive addresses refer to successive byte locations in the memory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byte-addressable memory.</a:t>
            </a:r>
            <a:endParaRPr sz="2000" dirty="0"/>
          </a:p>
          <a:p>
            <a:pPr marL="723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locations have addresses 0, 1, 2, … If word length is 32 bits, they successive words are located at addresses 0, 4, 8,…</a:t>
            </a:r>
          </a:p>
          <a:p>
            <a:pPr marL="368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endParaRPr lang="en"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3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Tera= 2</a:t>
            </a:r>
            <a:r>
              <a:rPr lang="en" sz="18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</a:p>
          <a:p>
            <a:pPr marL="723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1Giga=2</a:t>
            </a:r>
            <a:r>
              <a:rPr lang="en" sz="18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marL="723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Mega=2</a:t>
            </a:r>
            <a:r>
              <a:rPr lang="en" sz="18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marL="723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Kilo=2 </a:t>
            </a:r>
            <a:r>
              <a:rPr lang="en" sz="18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marL="368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endParaRPr lang="en" sz="1800" b="1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</a:pPr>
            <a:endParaRPr lang="en" sz="1800" b="1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39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8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also be called 16MB</a:t>
            </a:r>
            <a:endParaRPr sz="2000" baseline="30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995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Locations, Addresses, and Operation</a:t>
            </a:r>
            <a:br>
              <a:rPr lang="en" sz="2900"/>
            </a:br>
            <a:r>
              <a:rPr lang="en" sz="2900">
                <a:solidFill>
                  <a:srgbClr val="C55911"/>
                </a:solidFill>
              </a:rPr>
              <a:t>Encoding of Information</a:t>
            </a:r>
            <a:endParaRPr sz="2900">
              <a:solidFill>
                <a:srgbClr val="C55911"/>
              </a:solidFill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126385" y="1171631"/>
            <a:ext cx="86589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Numbers </a:t>
            </a:r>
            <a:endParaRPr sz="19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0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length of the operand depends on the specific data type. 16 - bit</a:t>
            </a:r>
            <a:endParaRPr sz="1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– bit memory word pattern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hold integer numbers.</a:t>
            </a:r>
            <a:endParaRPr sz="22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 15 indicate sign bit🡪 If it is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number is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+ve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If it is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number is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–ve</a:t>
            </a:r>
            <a:endParaRPr sz="19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number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000 0010 0001 1101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interpreted as a decimal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541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310" y="2232713"/>
            <a:ext cx="5350450" cy="1244103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995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Locations, Addresses, and Operation</a:t>
            </a:r>
            <a:br>
              <a:rPr lang="en" sz="2900"/>
            </a:br>
            <a:r>
              <a:rPr lang="en" sz="2900">
                <a:solidFill>
                  <a:srgbClr val="C55911"/>
                </a:solidFill>
              </a:rPr>
              <a:t>Encoding of Information</a:t>
            </a:r>
            <a:endParaRPr sz="2900">
              <a:solidFill>
                <a:srgbClr val="C55911"/>
              </a:solidFill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277949" y="1171929"/>
            <a:ext cx="8588100" cy="22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spAutoFit/>
          </a:bodyPr>
          <a:lstStyle/>
          <a:p>
            <a:pPr marL="0" marR="0" lvl="0" indent="-120650" algn="just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32-bit memory word pattern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hold integer numbers					</a:t>
            </a:r>
            <a:endParaRPr sz="2200"/>
          </a:p>
          <a:p>
            <a:pPr marL="0" marR="0" lvl="0" indent="-12065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Magnitude of the number can be computed using </a:t>
            </a:r>
            <a:r>
              <a:rPr lang="en" sz="19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binary positional weight notation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as: </a:t>
            </a:r>
            <a:endParaRPr sz="2200"/>
          </a:p>
          <a:p>
            <a:pPr marL="0" marR="0" lvl="0" indent="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= b</a:t>
            </a:r>
            <a:r>
              <a:rPr lang="en" sz="19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" sz="19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lang="en" sz="19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" sz="19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……………+b</a:t>
            </a:r>
            <a:r>
              <a:rPr lang="en" sz="19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" sz="19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b</a:t>
            </a:r>
            <a:r>
              <a:rPr lang="en" sz="19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 2</a:t>
            </a:r>
            <a:r>
              <a:rPr lang="en" sz="1900" b="0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 sz="2200"/>
          </a:p>
          <a:p>
            <a:pPr marL="0" marR="0" lvl="0" indent="0" algn="just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 baseline="3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Magnitude represented in 32 –bit memory words using signed – magnitude representation can range from 0 to 2</a:t>
            </a:r>
            <a:r>
              <a:rPr lang="en" sz="19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1.</a:t>
            </a:r>
            <a:endParaRPr sz="2200"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143" y="3460923"/>
            <a:ext cx="7673711" cy="1446231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995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Locations, Addresses, and Operation</a:t>
            </a:r>
            <a:br>
              <a:rPr lang="en" sz="2900"/>
            </a:br>
            <a:r>
              <a:rPr lang="en" sz="2900">
                <a:solidFill>
                  <a:srgbClr val="C55911"/>
                </a:solidFill>
              </a:rPr>
              <a:t>Characters </a:t>
            </a:r>
            <a:endParaRPr sz="2900">
              <a:solidFill>
                <a:srgbClr val="C55911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32930" y="1034976"/>
            <a:ext cx="8346300" cy="3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noAutofit/>
          </a:bodyPr>
          <a:lstStyle/>
          <a:p>
            <a:pPr marL="546100" marR="0" lvl="0" indent="-546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Characters</a:t>
            </a:r>
            <a:endParaRPr sz="19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539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memory word can also store character information such as alphabets, decimal digits, symbols like +, -, $, ?, punctuation marks like; :,’ “ etc., Such characters can be represented using a 7-bit ASCII code. 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Word Bit pattern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represent characters </a:t>
            </a:r>
            <a:endParaRPr sz="2200"/>
          </a:p>
          <a:p>
            <a:pPr marL="546100" marR="0" lvl="0" indent="-546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546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546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546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5461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904" y="2571750"/>
            <a:ext cx="8346419" cy="2480982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-3" y="987220"/>
            <a:ext cx="6213977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314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221551" y="90769"/>
            <a:ext cx="79959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125" rIns="0" bIns="0" anchor="t" anchorCtr="0">
            <a:sp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9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Locations, Addresses, and Operation</a:t>
            </a:r>
            <a:br>
              <a:rPr lang="en" sz="2900"/>
            </a:br>
            <a:r>
              <a:rPr lang="en" sz="2900">
                <a:solidFill>
                  <a:srgbClr val="C55911"/>
                </a:solidFill>
              </a:rPr>
              <a:t>Instructions</a:t>
            </a:r>
            <a:endParaRPr sz="2900">
              <a:solidFill>
                <a:srgbClr val="C55911"/>
              </a:solidFill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78045" y="956088"/>
            <a:ext cx="85020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spAutoFit/>
          </a:bodyPr>
          <a:lstStyle/>
          <a:p>
            <a:pPr marL="546100" marR="0" lvl="0" indent="-546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6100" marR="0" lvl="0" indent="-539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instructions are also stored in main memory words. An instruction has two parts : </a:t>
            </a:r>
            <a:r>
              <a:rPr lang="en" sz="1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operation code (opcode)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900" b="0" i="0" u="none" strike="noStrike" cap="none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operand field</a:t>
            </a: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/>
          </a:p>
        </p:txBody>
      </p:sp>
      <p:sp>
        <p:nvSpPr>
          <p:cNvPr id="224" name="Google Shape;224;p26"/>
          <p:cNvSpPr/>
          <p:nvPr/>
        </p:nvSpPr>
        <p:spPr>
          <a:xfrm>
            <a:off x="-3651" y="2838099"/>
            <a:ext cx="87708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975" tIns="72475" rIns="144975" bIns="72475" anchor="t" anchorCtr="0">
            <a:noAutofit/>
          </a:bodyPr>
          <a:lstStyle/>
          <a:p>
            <a:pPr marL="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⮚"/>
            </a:pPr>
            <a:r>
              <a:rPr lang="en"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machine instruction format in 16-bit and 32-bit memory words:</a:t>
            </a:r>
            <a:endParaRPr sz="2200"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31" y="3413760"/>
            <a:ext cx="7631292" cy="1638971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1449" y="2011119"/>
            <a:ext cx="2554758" cy="850365"/>
          </a:xfrm>
          <a:prstGeom prst="rect">
            <a:avLst/>
          </a:prstGeom>
          <a:noFill/>
          <a:ln w="15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1958</Words>
  <Application>Microsoft Office PowerPoint</Application>
  <PresentationFormat>On-screen Show (16:9)</PresentationFormat>
  <Paragraphs>201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Noto Sans Symbols</vt:lpstr>
      <vt:lpstr>Times New Roman</vt:lpstr>
      <vt:lpstr>Simple Light</vt:lpstr>
      <vt:lpstr>Office Theme</vt:lpstr>
      <vt:lpstr>PowerPoint Presentation</vt:lpstr>
      <vt:lpstr>Memory Locations And Addresses Introduction(T2- section 2.2)</vt:lpstr>
      <vt:lpstr>Memory Locations And Addresses Memory Addresses</vt:lpstr>
      <vt:lpstr>Memory Locations And Addresses Memory Organization and Addressing</vt:lpstr>
      <vt:lpstr>Memory Locations, Addresses, and Operation </vt:lpstr>
      <vt:lpstr>Memory Locations, Addresses, and Operation Encoding of Information</vt:lpstr>
      <vt:lpstr>Memory Locations, Addresses, and Operation Encoding of Information</vt:lpstr>
      <vt:lpstr>Memory Locations, Addresses, and Operation Characters </vt:lpstr>
      <vt:lpstr>Memory Locations, Addresses, and Operation Instructions</vt:lpstr>
      <vt:lpstr>Memory Locations, Addresses, and Operation Instructions</vt:lpstr>
      <vt:lpstr>Memory Locations And Address Outline</vt:lpstr>
      <vt:lpstr>Byte Addressability   T2:Ch2 2.2</vt:lpstr>
      <vt:lpstr>DIGITAL DESIGN AND  COMPUTER ORGANIZATION</vt:lpstr>
      <vt:lpstr>Big-Endian  And Little-Endian Assignment </vt:lpstr>
      <vt:lpstr>Big-Endian Assignment </vt:lpstr>
      <vt:lpstr>Little-Endian Assignment </vt:lpstr>
      <vt:lpstr>Conventions for numbering bits in a memory word</vt:lpstr>
      <vt:lpstr>Important</vt:lpstr>
      <vt:lpstr>DIGITAL DESIGN AND  COMPUTER ORGANIZATION</vt:lpstr>
      <vt:lpstr>Word Alignment </vt:lpstr>
      <vt:lpstr>DIGITAL DESIGN AND  COMPUTER ORGANIZATION</vt:lpstr>
      <vt:lpstr>Numbers, Character and Character Strings </vt:lpstr>
      <vt:lpstr>MCQ </vt:lpstr>
      <vt:lpstr>MCQ </vt:lpstr>
      <vt:lpstr>MCQ </vt:lpstr>
      <vt:lpstr>MCQ </vt:lpstr>
      <vt:lpstr>Think about it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prajwala talanki</cp:lastModifiedBy>
  <cp:revision>19</cp:revision>
  <dcterms:modified xsi:type="dcterms:W3CDTF">2025-10-07T04:06:14Z</dcterms:modified>
</cp:coreProperties>
</file>