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00"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1" r:id="rId46"/>
    <p:sldId id="302" r:id="rId47"/>
    <p:sldId id="303" r:id="rId48"/>
    <p:sldId id="304" r:id="rId49"/>
    <p:sldId id="299" r:id="rId50"/>
  </p:sldIdLst>
  <p:sldSz cx="5765800" cy="3244850"/>
  <p:notesSz cx="5765800" cy="3244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4ULy48+w0d1HmozyvKJPbooMT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112" y="64"/>
      </p:cViewPr>
      <p:guideLst>
        <p:guide orient="horz" pos="2880"/>
        <p:guide pos="2160"/>
      </p:guideLst>
    </p:cSldViewPr>
  </p:slideViewPr>
  <p:notesTextViewPr>
    <p:cViewPr>
      <p:scale>
        <a:sx n="1" d="1"/>
        <a:sy n="1" d="1"/>
      </p:scale>
      <p:origin x="0" y="-5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5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4: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5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5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5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5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5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5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5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5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5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5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59: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6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6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6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6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6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6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6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6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6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6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6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6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6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R0- sum</a:t>
            </a:r>
          </a:p>
          <a:p>
            <a:pPr marL="0" lvl="0" indent="0" algn="l" rtl="0">
              <a:lnSpc>
                <a:spcPct val="100000"/>
              </a:lnSpc>
              <a:spcBef>
                <a:spcPts val="0"/>
              </a:spcBef>
              <a:spcAft>
                <a:spcPts val="0"/>
              </a:spcAft>
              <a:buSzPts val="1400"/>
              <a:buNone/>
            </a:pPr>
            <a:r>
              <a:rPr lang="en-US" dirty="0"/>
              <a:t>#num- address (or starting location) of the array of numbers</a:t>
            </a:r>
          </a:p>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a:t>
            </a:r>
            <a:r>
              <a:rPr lang="en-US" dirty="0"/>
              <a:t> symbol indicates an </a:t>
            </a:r>
            <a:r>
              <a:rPr lang="en-US" b="1" dirty="0"/>
              <a:t>immediate value or address constant</a:t>
            </a:r>
            <a:endParaRPr lang="en-US" dirty="0"/>
          </a:p>
        </p:txBody>
      </p:sp>
      <p:sp>
        <p:nvSpPr>
          <p:cNvPr id="362" name="Google Shape;362;p6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6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Indirect addressing provides a </a:t>
            </a:r>
            <a:r>
              <a:rPr lang="en-US" b="1"/>
              <a:t>wider range of addressable locations</a:t>
            </a:r>
            <a:br>
              <a:rPr lang="en-US"/>
            </a:br>
            <a:r>
              <a:rPr lang="en-US"/>
              <a:t>because the address itself is stored in memory, and can change dynamically.</a:t>
            </a:r>
            <a:endParaRPr/>
          </a:p>
        </p:txBody>
      </p:sp>
      <p:sp>
        <p:nvSpPr>
          <p:cNvPr id="370" name="Google Shape;370;p6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a:extLst>
            <a:ext uri="{FF2B5EF4-FFF2-40B4-BE49-F238E27FC236}">
              <a16:creationId xmlns:a16="http://schemas.microsoft.com/office/drawing/2014/main" id="{3B789B4E-856B-5D3F-89E7-88DC1A2EF23B}"/>
            </a:ext>
          </a:extLst>
        </p:cNvPr>
        <p:cNvGrpSpPr/>
        <p:nvPr/>
      </p:nvGrpSpPr>
      <p:grpSpPr>
        <a:xfrm>
          <a:off x="0" y="0"/>
          <a:ext cx="0" cy="0"/>
          <a:chOff x="0" y="0"/>
          <a:chExt cx="0" cy="0"/>
        </a:xfrm>
      </p:grpSpPr>
      <p:sp>
        <p:nvSpPr>
          <p:cNvPr id="368" name="Google Shape;368;p65:notes">
            <a:extLst>
              <a:ext uri="{FF2B5EF4-FFF2-40B4-BE49-F238E27FC236}">
                <a16:creationId xmlns:a16="http://schemas.microsoft.com/office/drawing/2014/main" id="{F16CB4F9-4C6D-5DB3-5AC4-6A1C47017BF7}"/>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65:notes">
            <a:extLst>
              <a:ext uri="{FF2B5EF4-FFF2-40B4-BE49-F238E27FC236}">
                <a16:creationId xmlns:a16="http://schemas.microsoft.com/office/drawing/2014/main" id="{DCCE9FFD-BC08-D96A-0F8A-B9DE20E3A3AD}"/>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65:notes">
            <a:extLst>
              <a:ext uri="{FF2B5EF4-FFF2-40B4-BE49-F238E27FC236}">
                <a16:creationId xmlns:a16="http://schemas.microsoft.com/office/drawing/2014/main" id="{EACE9F5D-CFE2-760A-4B2D-BC04B3337C01}"/>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extLst>
      <p:ext uri="{BB962C8B-B14F-4D97-AF65-F5344CB8AC3E}">
        <p14:creationId xmlns:p14="http://schemas.microsoft.com/office/powerpoint/2010/main" val="2084115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6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6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6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67: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p67: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6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6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6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p69: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7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7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7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7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7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7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27: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27: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7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7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7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7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7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R1,R2,R3 sum of test1 test2 test 3</a:t>
            </a:r>
            <a:endParaRPr/>
          </a:p>
        </p:txBody>
      </p:sp>
      <p:sp>
        <p:nvSpPr>
          <p:cNvPr id="459" name="Google Shape;459;p7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7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p7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7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7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p7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7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7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7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7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7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7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7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Access location x bytes away from PC</a:t>
            </a:r>
            <a:endParaRPr/>
          </a:p>
        </p:txBody>
      </p:sp>
      <p:sp>
        <p:nvSpPr>
          <p:cNvPr id="519" name="Google Shape;519;p7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7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p7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8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8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81: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8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8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9" name="Google Shape;569;p8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8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8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8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7" name="Google Shape;607;p8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85: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8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8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8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8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D75C7515-AF4F-1EA6-3B96-AFD91F833A58}"/>
            </a:ext>
          </a:extLst>
        </p:cNvPr>
        <p:cNvGrpSpPr/>
        <p:nvPr/>
      </p:nvGrpSpPr>
      <p:grpSpPr>
        <a:xfrm>
          <a:off x="0" y="0"/>
          <a:ext cx="0" cy="0"/>
          <a:chOff x="0" y="0"/>
          <a:chExt cx="0" cy="0"/>
        </a:xfrm>
      </p:grpSpPr>
      <p:sp>
        <p:nvSpPr>
          <p:cNvPr id="620" name="Google Shape;620;p86:notes">
            <a:extLst>
              <a:ext uri="{FF2B5EF4-FFF2-40B4-BE49-F238E27FC236}">
                <a16:creationId xmlns:a16="http://schemas.microsoft.com/office/drawing/2014/main" id="{F017C38B-63B2-CC17-C659-26A1A43A8EEB}"/>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86:notes">
            <a:extLst>
              <a:ext uri="{FF2B5EF4-FFF2-40B4-BE49-F238E27FC236}">
                <a16:creationId xmlns:a16="http://schemas.microsoft.com/office/drawing/2014/main" id="{B9669A25-57C6-72BA-D2B6-A7B6FE7E479C}"/>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86:notes">
            <a:extLst>
              <a:ext uri="{FF2B5EF4-FFF2-40B4-BE49-F238E27FC236}">
                <a16:creationId xmlns:a16="http://schemas.microsoft.com/office/drawing/2014/main" id="{A734736F-205C-9AEB-CD32-4BD0F75A81C2}"/>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45</a:t>
            </a:fld>
            <a:endParaRPr/>
          </a:p>
        </p:txBody>
      </p:sp>
    </p:spTree>
    <p:extLst>
      <p:ext uri="{BB962C8B-B14F-4D97-AF65-F5344CB8AC3E}">
        <p14:creationId xmlns:p14="http://schemas.microsoft.com/office/powerpoint/2010/main" val="3255167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38DD4C6A-473F-5FA8-FB9C-A8AE9D0F57B4}"/>
            </a:ext>
          </a:extLst>
        </p:cNvPr>
        <p:cNvGrpSpPr/>
        <p:nvPr/>
      </p:nvGrpSpPr>
      <p:grpSpPr>
        <a:xfrm>
          <a:off x="0" y="0"/>
          <a:ext cx="0" cy="0"/>
          <a:chOff x="0" y="0"/>
          <a:chExt cx="0" cy="0"/>
        </a:xfrm>
      </p:grpSpPr>
      <p:sp>
        <p:nvSpPr>
          <p:cNvPr id="620" name="Google Shape;620;p86:notes">
            <a:extLst>
              <a:ext uri="{FF2B5EF4-FFF2-40B4-BE49-F238E27FC236}">
                <a16:creationId xmlns:a16="http://schemas.microsoft.com/office/drawing/2014/main" id="{A4A64ACD-0C9E-3840-B167-8567133DAA4A}"/>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86:notes">
            <a:extLst>
              <a:ext uri="{FF2B5EF4-FFF2-40B4-BE49-F238E27FC236}">
                <a16:creationId xmlns:a16="http://schemas.microsoft.com/office/drawing/2014/main" id="{EF7CC81C-40BA-0EFC-4C6C-5437495D600A}"/>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86:notes">
            <a:extLst>
              <a:ext uri="{FF2B5EF4-FFF2-40B4-BE49-F238E27FC236}">
                <a16:creationId xmlns:a16="http://schemas.microsoft.com/office/drawing/2014/main" id="{F72BD12A-4827-7EFD-86E9-73AF582235F5}"/>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46</a:t>
            </a:fld>
            <a:endParaRPr/>
          </a:p>
        </p:txBody>
      </p:sp>
    </p:spTree>
    <p:extLst>
      <p:ext uri="{BB962C8B-B14F-4D97-AF65-F5344CB8AC3E}">
        <p14:creationId xmlns:p14="http://schemas.microsoft.com/office/powerpoint/2010/main" val="36205919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5217AF35-7F54-6623-D061-644FBDBAB30B}"/>
            </a:ext>
          </a:extLst>
        </p:cNvPr>
        <p:cNvGrpSpPr/>
        <p:nvPr/>
      </p:nvGrpSpPr>
      <p:grpSpPr>
        <a:xfrm>
          <a:off x="0" y="0"/>
          <a:ext cx="0" cy="0"/>
          <a:chOff x="0" y="0"/>
          <a:chExt cx="0" cy="0"/>
        </a:xfrm>
      </p:grpSpPr>
      <p:sp>
        <p:nvSpPr>
          <p:cNvPr id="620" name="Google Shape;620;p86:notes">
            <a:extLst>
              <a:ext uri="{FF2B5EF4-FFF2-40B4-BE49-F238E27FC236}">
                <a16:creationId xmlns:a16="http://schemas.microsoft.com/office/drawing/2014/main" id="{A4ED182B-29DD-A37C-AF67-23604121E961}"/>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86:notes">
            <a:extLst>
              <a:ext uri="{FF2B5EF4-FFF2-40B4-BE49-F238E27FC236}">
                <a16:creationId xmlns:a16="http://schemas.microsoft.com/office/drawing/2014/main" id="{AEC58BE9-9929-3B8A-D28C-D58EE63B6B73}"/>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86:notes">
            <a:extLst>
              <a:ext uri="{FF2B5EF4-FFF2-40B4-BE49-F238E27FC236}">
                <a16:creationId xmlns:a16="http://schemas.microsoft.com/office/drawing/2014/main" id="{90C578AF-ED9A-E5DD-9923-B74486BDF292}"/>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47</a:t>
            </a:fld>
            <a:endParaRPr/>
          </a:p>
        </p:txBody>
      </p:sp>
    </p:spTree>
    <p:extLst>
      <p:ext uri="{BB962C8B-B14F-4D97-AF65-F5344CB8AC3E}">
        <p14:creationId xmlns:p14="http://schemas.microsoft.com/office/powerpoint/2010/main" val="28401487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4CA6E68D-CC53-C671-5177-4C572CCC593B}"/>
            </a:ext>
          </a:extLst>
        </p:cNvPr>
        <p:cNvGrpSpPr/>
        <p:nvPr/>
      </p:nvGrpSpPr>
      <p:grpSpPr>
        <a:xfrm>
          <a:off x="0" y="0"/>
          <a:ext cx="0" cy="0"/>
          <a:chOff x="0" y="0"/>
          <a:chExt cx="0" cy="0"/>
        </a:xfrm>
      </p:grpSpPr>
      <p:sp>
        <p:nvSpPr>
          <p:cNvPr id="620" name="Google Shape;620;p86:notes">
            <a:extLst>
              <a:ext uri="{FF2B5EF4-FFF2-40B4-BE49-F238E27FC236}">
                <a16:creationId xmlns:a16="http://schemas.microsoft.com/office/drawing/2014/main" id="{38CE04E3-6BEC-E281-E4A6-05D69B3559D1}"/>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86:notes">
            <a:extLst>
              <a:ext uri="{FF2B5EF4-FFF2-40B4-BE49-F238E27FC236}">
                <a16:creationId xmlns:a16="http://schemas.microsoft.com/office/drawing/2014/main" id="{C98CD28F-BD3F-B494-5F1F-8BF8A7CFB91C}"/>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86:notes">
            <a:extLst>
              <a:ext uri="{FF2B5EF4-FFF2-40B4-BE49-F238E27FC236}">
                <a16:creationId xmlns:a16="http://schemas.microsoft.com/office/drawing/2014/main" id="{4BE6F87A-1009-50B2-2E58-B501EDB07B13}"/>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48</a:t>
            </a:fld>
            <a:endParaRPr/>
          </a:p>
        </p:txBody>
      </p:sp>
    </p:spTree>
    <p:extLst>
      <p:ext uri="{BB962C8B-B14F-4D97-AF65-F5344CB8AC3E}">
        <p14:creationId xmlns:p14="http://schemas.microsoft.com/office/powerpoint/2010/main" val="3367359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4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5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5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94f3cc9d2_0_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2894f3cc9d2_0_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894f3cc9d2_0_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d68b04c7a_0_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fd68b04c7a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2fd68b04c7a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5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1"/>
        <p:cNvGrpSpPr/>
        <p:nvPr/>
      </p:nvGrpSpPr>
      <p:grpSpPr>
        <a:xfrm>
          <a:off x="0" y="0"/>
          <a:ext cx="0" cy="0"/>
          <a:chOff x="0" y="0"/>
          <a:chExt cx="0" cy="0"/>
        </a:xfrm>
      </p:grpSpPr>
      <p:sp>
        <p:nvSpPr>
          <p:cNvPr id="32" name="Google Shape;32;p45"/>
          <p:cNvSpPr txBox="1">
            <a:spLocks noGrp="1"/>
          </p:cNvSpPr>
          <p:nvPr>
            <p:ph type="ctr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5"/>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5"/>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5"/>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5"/>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45"/>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46"/>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46"/>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46"/>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46"/>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6"/>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6"/>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6"/>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6"/>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46"/>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46"/>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46"/>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46"/>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46"/>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46"/>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46"/>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46"/>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6"/>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rgbClr val="2E5497"/>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46"/>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60"/>
        <p:cNvGrpSpPr/>
        <p:nvPr/>
      </p:nvGrpSpPr>
      <p:grpSpPr>
        <a:xfrm>
          <a:off x="0" y="0"/>
          <a:ext cx="0" cy="0"/>
          <a:chOff x="0" y="0"/>
          <a:chExt cx="0" cy="0"/>
        </a:xfrm>
      </p:grpSpPr>
      <p:sp>
        <p:nvSpPr>
          <p:cNvPr id="61" name="Google Shape;61;p48"/>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8"/>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8"/>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8"/>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8"/>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8"/>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8"/>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8"/>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8"/>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8"/>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8"/>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8"/>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8"/>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8"/>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8"/>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8"/>
          <p:cNvSpPr/>
          <p:nvPr/>
        </p:nvSpPr>
        <p:spPr>
          <a:xfrm>
            <a:off x="-2" y="622809"/>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8"/>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8"/>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8"/>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8"/>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8"/>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3" name="Google Shape;83;p48"/>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84"/>
        <p:cNvGrpSpPr/>
        <p:nvPr/>
      </p:nvGrpSpPr>
      <p:grpSpPr>
        <a:xfrm>
          <a:off x="0" y="0"/>
          <a:ext cx="0" cy="0"/>
          <a:chOff x="0" y="0"/>
          <a:chExt cx="0" cy="0"/>
        </a:xfrm>
      </p:grpSpPr>
      <p:sp>
        <p:nvSpPr>
          <p:cNvPr id="85" name="Google Shape;85;p4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4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4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4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4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4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4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4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4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49"/>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9"/>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9"/>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9"/>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49"/>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44"/>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44"/>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44"/>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44"/>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44"/>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4"/>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44"/>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44"/>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44"/>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44"/>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4"/>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44"/>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44"/>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44"/>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44"/>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2E549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4"/>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2E5497"/>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7" name="Google Shape;27;p44"/>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4"/>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4"/>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44"/>
          <p:cNvPicPr preferRelativeResize="0"/>
          <p:nvPr/>
        </p:nvPicPr>
        <p:blipFill rotWithShape="1">
          <a:blip r:embed="rId6">
            <a:alphaModFix/>
          </a:blip>
          <a:srcRect/>
          <a:stretch/>
        </p:blipFill>
        <p:spPr>
          <a:xfrm>
            <a:off x="4927600" y="2001"/>
            <a:ext cx="838200" cy="7654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1"/>
          <p:cNvSpPr/>
          <p:nvPr/>
        </p:nvSpPr>
        <p:spPr>
          <a:xfrm>
            <a:off x="5076062" y="98425"/>
            <a:ext cx="550038" cy="585743"/>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1"/>
          <p:cNvSpPr/>
          <p:nvPr/>
        </p:nvSpPr>
        <p:spPr>
          <a:xfrm>
            <a:off x="1658426" y="1944001"/>
            <a:ext cx="21602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1"/>
          <p:cNvSpPr txBox="1"/>
          <p:nvPr/>
        </p:nvSpPr>
        <p:spPr>
          <a:xfrm>
            <a:off x="1671446" y="929557"/>
            <a:ext cx="26832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Clr>
                <a:srgbClr val="000000"/>
              </a:buClr>
              <a:buSzPts val="1700"/>
              <a:buFont typeface="Arial"/>
              <a:buNone/>
            </a:pPr>
            <a:r>
              <a:rPr lang="en-US" sz="1700" b="1" i="0" u="none" strike="noStrike" cap="none">
                <a:solidFill>
                  <a:srgbClr val="C55911"/>
                </a:solidFill>
                <a:latin typeface="Calibri"/>
                <a:ea typeface="Calibri"/>
                <a:cs typeface="Calibri"/>
                <a:sym typeface="Calibri"/>
              </a:rPr>
              <a:t>DIGITAL DESIGN AND  COMPUTER ORGANIZATION</a:t>
            </a:r>
            <a:endParaRPr sz="1700" b="0" i="0" u="none" strike="noStrike" cap="none">
              <a:solidFill>
                <a:schemeClr val="dk1"/>
              </a:solidFill>
              <a:latin typeface="Calibri"/>
              <a:ea typeface="Calibri"/>
              <a:cs typeface="Calibri"/>
              <a:sym typeface="Calibri"/>
            </a:endParaRPr>
          </a:p>
        </p:txBody>
      </p:sp>
      <p:sp>
        <p:nvSpPr>
          <p:cNvPr id="114" name="Google Shape;114;p1"/>
          <p:cNvSpPr txBox="1"/>
          <p:nvPr/>
        </p:nvSpPr>
        <p:spPr>
          <a:xfrm>
            <a:off x="1671450" y="1607700"/>
            <a:ext cx="3825900" cy="7542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E5497"/>
                </a:solidFill>
                <a:latin typeface="Calibri"/>
                <a:ea typeface="Calibri"/>
                <a:cs typeface="Calibri"/>
                <a:sym typeface="Calibri"/>
              </a:rPr>
              <a:t>Addressing Modes  </a:t>
            </a:r>
            <a:r>
              <a:rPr lang="en-US" sz="1000" b="1" i="0" u="none" strike="noStrike" cap="none" dirty="0">
                <a:solidFill>
                  <a:srgbClr val="2E5497"/>
                </a:solidFill>
                <a:latin typeface="Calibri"/>
                <a:ea typeface="Calibri"/>
                <a:cs typeface="Calibri"/>
                <a:sym typeface="Calibri"/>
              </a:rPr>
              <a:t>T2: Chapter 2: 2.5</a:t>
            </a:r>
            <a:endParaRPr sz="2000" dirty="0"/>
          </a:p>
          <a:p>
            <a:pPr marL="127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2E5497"/>
              </a:solidFill>
              <a:latin typeface="Calibri"/>
              <a:ea typeface="Calibri"/>
              <a:cs typeface="Calibri"/>
              <a:sym typeface="Calibri"/>
            </a:endParaRPr>
          </a:p>
          <a:p>
            <a:pPr marL="12700" marR="0" lvl="0" indent="0" algn="l" rtl="0">
              <a:lnSpc>
                <a:spcPct val="100000"/>
              </a:lnSpc>
              <a:spcBef>
                <a:spcPts val="509"/>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Department of Computer Science and Engineering</a:t>
            </a:r>
            <a:endParaRPr sz="1200" b="0" i="0" u="none" strike="noStrike" cap="none" dirty="0">
              <a:solidFill>
                <a:schemeClr val="dk1"/>
              </a:solidFill>
              <a:latin typeface="Calibri"/>
              <a:ea typeface="Calibri"/>
              <a:cs typeface="Calibri"/>
              <a:sym typeface="Calibri"/>
            </a:endParaRPr>
          </a:p>
        </p:txBody>
      </p:sp>
      <p:pic>
        <p:nvPicPr>
          <p:cNvPr id="115" name="Google Shape;115;p1"/>
          <p:cNvPicPr preferRelativeResize="0"/>
          <p:nvPr/>
        </p:nvPicPr>
        <p:blipFill rotWithShape="1">
          <a:blip r:embed="rId3">
            <a:alphaModFix/>
          </a:blip>
          <a:srcRect/>
          <a:stretch/>
        </p:blipFill>
        <p:spPr>
          <a:xfrm>
            <a:off x="292100" y="1045169"/>
            <a:ext cx="1379354" cy="1259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53"/>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53"/>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p53"/>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14" name="Google Shape;214;p53"/>
          <p:cNvGrpSpPr/>
          <p:nvPr/>
        </p:nvGrpSpPr>
        <p:grpSpPr>
          <a:xfrm>
            <a:off x="4412475" y="3144913"/>
            <a:ext cx="203200" cy="50800"/>
            <a:chOff x="4412475" y="3144913"/>
            <a:chExt cx="203200" cy="50800"/>
          </a:xfrm>
        </p:grpSpPr>
        <p:sp>
          <p:nvSpPr>
            <p:cNvPr id="215" name="Google Shape;215;p53"/>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Google Shape;216;p53"/>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7" name="Google Shape;217;p53"/>
          <p:cNvGrpSpPr/>
          <p:nvPr/>
        </p:nvGrpSpPr>
        <p:grpSpPr>
          <a:xfrm>
            <a:off x="4683442" y="3144912"/>
            <a:ext cx="203200" cy="50800"/>
            <a:chOff x="4683442" y="3144912"/>
            <a:chExt cx="203200" cy="50800"/>
          </a:xfrm>
        </p:grpSpPr>
        <p:sp>
          <p:nvSpPr>
            <p:cNvPr id="218" name="Google Shape;218;p53"/>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53"/>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53"/>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Google Shape;221;p53"/>
          <p:cNvGrpSpPr/>
          <p:nvPr/>
        </p:nvGrpSpPr>
        <p:grpSpPr>
          <a:xfrm>
            <a:off x="4954409" y="3144912"/>
            <a:ext cx="203200" cy="50801"/>
            <a:chOff x="4954409" y="3144912"/>
            <a:chExt cx="203200" cy="50801"/>
          </a:xfrm>
        </p:grpSpPr>
        <p:sp>
          <p:nvSpPr>
            <p:cNvPr id="222" name="Google Shape;222;p53"/>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53"/>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53"/>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5" name="Google Shape;225;p53"/>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26" name="Google Shape;226;p53"/>
          <p:cNvGrpSpPr/>
          <p:nvPr/>
        </p:nvGrpSpPr>
        <p:grpSpPr>
          <a:xfrm>
            <a:off x="5481104" y="3144913"/>
            <a:ext cx="233679" cy="50800"/>
            <a:chOff x="5481104" y="3144913"/>
            <a:chExt cx="233679" cy="50800"/>
          </a:xfrm>
        </p:grpSpPr>
        <p:sp>
          <p:nvSpPr>
            <p:cNvPr id="227" name="Google Shape;227;p53"/>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Google Shape;228;p53"/>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53"/>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0" name="Google Shape;230;p53"/>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53"/>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53"/>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233" name="Google Shape;233;p53"/>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2. Absolute (Direct)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234" name="Google Shape;234;p53"/>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5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1" name="Google Shape;241;p54"/>
          <p:cNvSpPr txBox="1">
            <a:spLocks noGrp="1"/>
          </p:cNvSpPr>
          <p:nvPr>
            <p:ph type="title"/>
          </p:nvPr>
        </p:nvSpPr>
        <p:spPr>
          <a:xfrm>
            <a:off x="147320" y="202043"/>
            <a:ext cx="4503900" cy="2886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a:t>Introduction</a:t>
            </a:r>
            <a:endParaRPr sz="1800">
              <a:solidFill>
                <a:srgbClr val="C55911"/>
              </a:solidFill>
            </a:endParaRPr>
          </a:p>
        </p:txBody>
      </p:sp>
      <p:sp>
        <p:nvSpPr>
          <p:cNvPr id="3" name="TextBox 2">
            <a:extLst>
              <a:ext uri="{FF2B5EF4-FFF2-40B4-BE49-F238E27FC236}">
                <a16:creationId xmlns:a16="http://schemas.microsoft.com/office/drawing/2014/main" id="{E02D3E03-1C83-CF41-D82A-F081EB311B4E}"/>
              </a:ext>
            </a:extLst>
          </p:cNvPr>
          <p:cNvSpPr txBox="1"/>
          <p:nvPr/>
        </p:nvSpPr>
        <p:spPr>
          <a:xfrm>
            <a:off x="178729" y="837615"/>
            <a:ext cx="5408342" cy="2123658"/>
          </a:xfrm>
          <a:prstGeom prst="rect">
            <a:avLst/>
          </a:prstGeom>
          <a:noFill/>
        </p:spPr>
        <p:txBody>
          <a:bodyPr wrap="square">
            <a:spAutoFit/>
          </a:bodyPr>
          <a:lstStyle/>
          <a:p>
            <a:r>
              <a:rPr lang="en-US" sz="1200" dirty="0"/>
              <a:t>We accessed an operand by specifying the name of the register or the address of the memory location where the operand is located. The precise definitions of these two modes are:</a:t>
            </a:r>
          </a:p>
          <a:p>
            <a:pPr>
              <a:buNone/>
            </a:pPr>
            <a:endParaRPr lang="en-US" sz="1200" b="1" dirty="0"/>
          </a:p>
          <a:p>
            <a:pPr>
              <a:buNone/>
            </a:pPr>
            <a:r>
              <a:rPr lang="en-US" sz="1200" b="1" dirty="0"/>
              <a:t>Addressing Modes</a:t>
            </a:r>
            <a:endParaRPr lang="en-US" sz="1200" dirty="0"/>
          </a:p>
          <a:p>
            <a:pPr>
              <a:buFont typeface="Arial" panose="020B0604020202020204" pitchFamily="34" charset="0"/>
              <a:buChar char="•"/>
            </a:pPr>
            <a:r>
              <a:rPr lang="en-US" sz="1200" b="1" dirty="0"/>
              <a:t>Register Mode</a:t>
            </a:r>
            <a:r>
              <a:rPr lang="en-US" sz="1200" dirty="0"/>
              <a:t> – The operand is the contents of a processor register; the name (address) of the register is given in the instruction.</a:t>
            </a:r>
          </a:p>
          <a:p>
            <a:endParaRPr lang="en-US" sz="1200" dirty="0"/>
          </a:p>
          <a:p>
            <a:pPr>
              <a:buFont typeface="Arial" panose="020B0604020202020204" pitchFamily="34" charset="0"/>
              <a:buChar char="•"/>
            </a:pPr>
            <a:r>
              <a:rPr lang="en-US" sz="1200" b="1" dirty="0"/>
              <a:t>Absolute Mode</a:t>
            </a:r>
            <a:r>
              <a:rPr lang="en-US" sz="1200" dirty="0"/>
              <a:t> – The operand is in a memory location; the address of this location is given explicitly in the instruction. (In some assembly languages, this mode is called </a:t>
            </a:r>
            <a:r>
              <a:rPr lang="en-US" sz="1200" i="1" dirty="0"/>
              <a:t>Direct</a:t>
            </a:r>
            <a:r>
              <a:rPr lang="en-US" sz="12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55"/>
          <p:cNvSpPr txBox="1">
            <a:spLocks noGrp="1"/>
          </p:cNvSpPr>
          <p:nvPr>
            <p:ph type="title"/>
          </p:nvPr>
        </p:nvSpPr>
        <p:spPr>
          <a:xfrm>
            <a:off x="147320" y="20204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Absolute (Direct) mode</a:t>
            </a:r>
            <a:br>
              <a:rPr lang="en-US" sz="1800"/>
            </a:br>
            <a:endParaRPr sz="1800">
              <a:solidFill>
                <a:srgbClr val="C55911"/>
              </a:solidFill>
            </a:endParaRPr>
          </a:p>
        </p:txBody>
      </p:sp>
      <p:sp>
        <p:nvSpPr>
          <p:cNvPr id="249" name="Google Shape;249;p55"/>
          <p:cNvSpPr txBox="1"/>
          <p:nvPr/>
        </p:nvSpPr>
        <p:spPr>
          <a:xfrm>
            <a:off x="68580" y="691643"/>
            <a:ext cx="5394960" cy="830997"/>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Here </a:t>
            </a:r>
            <a:r>
              <a:rPr lang="en-US" sz="1200" b="0" i="0" u="none" strike="noStrike" cap="none">
                <a:solidFill>
                  <a:srgbClr val="FF3300"/>
                </a:solidFill>
                <a:latin typeface="Calibri"/>
                <a:ea typeface="Calibri"/>
                <a:cs typeface="Calibri"/>
                <a:sym typeface="Calibri"/>
              </a:rPr>
              <a:t>operand resides in Memory</a:t>
            </a:r>
            <a:r>
              <a:rPr lang="en-US" sz="1200" b="0" i="0" u="none" strike="noStrike" cap="none">
                <a:solidFill>
                  <a:schemeClr val="dk1"/>
                </a:solidFill>
                <a:latin typeface="Calibri"/>
                <a:ea typeface="Calibri"/>
                <a:cs typeface="Calibri"/>
                <a:sym typeface="Calibri"/>
              </a:rPr>
              <a:t> and its address is given explicitly in the address field of an instruction. This scheme need only one memory reference in addition to instruction fetch cycle and no further calculation is required to compute operand address.</a:t>
            </a:r>
            <a:endParaRPr/>
          </a:p>
        </p:txBody>
      </p:sp>
      <p:pic>
        <p:nvPicPr>
          <p:cNvPr id="250" name="Google Shape;250;p55"/>
          <p:cNvPicPr preferRelativeResize="0"/>
          <p:nvPr/>
        </p:nvPicPr>
        <p:blipFill rotWithShape="1">
          <a:blip r:embed="rId3">
            <a:alphaModFix/>
          </a:blip>
          <a:srcRect/>
          <a:stretch/>
        </p:blipFill>
        <p:spPr>
          <a:xfrm>
            <a:off x="924825" y="1347200"/>
            <a:ext cx="3682500" cy="1800125"/>
          </a:xfrm>
          <a:prstGeom prst="rect">
            <a:avLst/>
          </a:prstGeom>
          <a:noFill/>
          <a:ln w="9525" cap="flat" cmpd="sng">
            <a:solidFill>
              <a:schemeClr val="accent2"/>
            </a:solidFill>
            <a:prstDash val="solid"/>
            <a:miter lim="800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56"/>
          <p:cNvSpPr txBox="1">
            <a:spLocks noGrp="1"/>
          </p:cNvSpPr>
          <p:nvPr>
            <p:ph type="title"/>
          </p:nvPr>
        </p:nvSpPr>
        <p:spPr>
          <a:xfrm>
            <a:off x="147320" y="20204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Absolute (Direct) mode</a:t>
            </a:r>
            <a:br>
              <a:rPr lang="en-US" sz="1800"/>
            </a:br>
            <a:endParaRPr sz="1800">
              <a:solidFill>
                <a:srgbClr val="C55911"/>
              </a:solidFill>
            </a:endParaRPr>
          </a:p>
        </p:txBody>
      </p:sp>
      <p:sp>
        <p:nvSpPr>
          <p:cNvPr id="258" name="Google Shape;258;p56"/>
          <p:cNvSpPr txBox="1"/>
          <p:nvPr/>
        </p:nvSpPr>
        <p:spPr>
          <a:xfrm>
            <a:off x="170175" y="767843"/>
            <a:ext cx="5425500" cy="2235000"/>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Direct addressing scheme is </a:t>
            </a:r>
            <a:r>
              <a:rPr lang="en-US" sz="1200" b="0" i="0" u="none" strike="noStrike" cap="none">
                <a:solidFill>
                  <a:srgbClr val="33CC33"/>
                </a:solidFill>
                <a:latin typeface="Calibri"/>
                <a:ea typeface="Calibri"/>
                <a:cs typeface="Calibri"/>
                <a:sym typeface="Calibri"/>
              </a:rPr>
              <a:t>simple to use</a:t>
            </a:r>
            <a:r>
              <a:rPr lang="en-US" sz="1200" b="0" i="0" u="none" strike="noStrike" cap="none">
                <a:solidFill>
                  <a:schemeClr val="dk1"/>
                </a:solidFill>
                <a:latin typeface="Calibri"/>
                <a:ea typeface="Calibri"/>
                <a:cs typeface="Calibri"/>
                <a:sym typeface="Calibri"/>
              </a:rPr>
              <a:t> and easy to implement without the requirement for additional hardware.</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However it offers only </a:t>
            </a:r>
            <a:r>
              <a:rPr lang="en-US" sz="1200" b="0" i="1" u="none" strike="noStrike" cap="none">
                <a:solidFill>
                  <a:srgbClr val="FF3300"/>
                </a:solidFill>
                <a:latin typeface="Calibri"/>
                <a:ea typeface="Calibri"/>
                <a:cs typeface="Calibri"/>
                <a:sym typeface="Calibri"/>
              </a:rPr>
              <a:t>limited memory address space</a:t>
            </a:r>
            <a:r>
              <a:rPr lang="en-US" sz="1200" b="0" i="0" u="none" strike="noStrike" cap="none">
                <a:solidFill>
                  <a:schemeClr val="dk1"/>
                </a:solidFill>
                <a:latin typeface="Calibri"/>
                <a:ea typeface="Calibri"/>
                <a:cs typeface="Calibri"/>
                <a:sym typeface="Calibri"/>
              </a:rPr>
              <a:t>.</a:t>
            </a:r>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Examples</a:t>
            </a:r>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a:p>
            <a:pPr marL="0" marR="0" lvl="0" indent="0" algn="just" rtl="0">
              <a:lnSpc>
                <a:spcPct val="130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Move</a:t>
            </a:r>
            <a:r>
              <a:rPr lang="en-US" sz="1200" b="1" i="0" u="none" strike="noStrike" cap="none">
                <a:solidFill>
                  <a:schemeClr val="dk1"/>
                </a:solidFill>
                <a:latin typeface="Calibri"/>
                <a:ea typeface="Calibri"/>
                <a:cs typeface="Calibri"/>
                <a:sym typeface="Calibri"/>
              </a:rPr>
              <a:t>  LOC,</a:t>
            </a:r>
            <a:r>
              <a:rPr lang="en-US" sz="1200" b="1" i="0" u="none" strike="noStrike" cap="none">
                <a:solidFill>
                  <a:srgbClr val="33CC33"/>
                </a:solidFill>
                <a:latin typeface="Calibri"/>
                <a:ea typeface="Calibri"/>
                <a:cs typeface="Calibri"/>
                <a:sym typeface="Calibri"/>
              </a:rPr>
              <a:t>R0</a:t>
            </a:r>
            <a:r>
              <a:rPr lang="en-US" sz="1200" b="1" i="0" u="none" strike="noStrike" cap="none">
                <a:solidFill>
                  <a:srgbClr val="6600CC"/>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		</a:t>
            </a:r>
            <a:endParaRPr/>
          </a:p>
          <a:p>
            <a:pPr marL="0" marR="0" lvl="0" indent="0" algn="just" rtl="0">
              <a:lnSpc>
                <a:spcPct val="130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Load</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P</a:t>
            </a:r>
            <a:endParaRPr/>
          </a:p>
          <a:p>
            <a:pPr marL="0" marR="0" lvl="0" indent="0" algn="just" rtl="0">
              <a:lnSpc>
                <a:spcPct val="130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Store</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7"/>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p57"/>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Google Shape;265;p57"/>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66" name="Google Shape;266;p57"/>
          <p:cNvGrpSpPr/>
          <p:nvPr/>
        </p:nvGrpSpPr>
        <p:grpSpPr>
          <a:xfrm>
            <a:off x="4412475" y="3144913"/>
            <a:ext cx="203200" cy="50800"/>
            <a:chOff x="4412475" y="3144913"/>
            <a:chExt cx="203200" cy="50800"/>
          </a:xfrm>
        </p:grpSpPr>
        <p:sp>
          <p:nvSpPr>
            <p:cNvPr id="267" name="Google Shape;267;p57"/>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57"/>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9" name="Google Shape;269;p57"/>
          <p:cNvGrpSpPr/>
          <p:nvPr/>
        </p:nvGrpSpPr>
        <p:grpSpPr>
          <a:xfrm>
            <a:off x="4683442" y="3144912"/>
            <a:ext cx="203200" cy="50800"/>
            <a:chOff x="4683442" y="3144912"/>
            <a:chExt cx="203200" cy="50800"/>
          </a:xfrm>
        </p:grpSpPr>
        <p:sp>
          <p:nvSpPr>
            <p:cNvPr id="270" name="Google Shape;270;p57"/>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Google Shape;271;p57"/>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Google Shape;272;p57"/>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73" name="Google Shape;273;p57"/>
          <p:cNvGrpSpPr/>
          <p:nvPr/>
        </p:nvGrpSpPr>
        <p:grpSpPr>
          <a:xfrm>
            <a:off x="4954409" y="3144912"/>
            <a:ext cx="203200" cy="50801"/>
            <a:chOff x="4954409" y="3144912"/>
            <a:chExt cx="203200" cy="50801"/>
          </a:xfrm>
        </p:grpSpPr>
        <p:sp>
          <p:nvSpPr>
            <p:cNvPr id="274" name="Google Shape;274;p57"/>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Google Shape;275;p57"/>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6" name="Google Shape;276;p57"/>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7" name="Google Shape;277;p57"/>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78" name="Google Shape;278;p57"/>
          <p:cNvGrpSpPr/>
          <p:nvPr/>
        </p:nvGrpSpPr>
        <p:grpSpPr>
          <a:xfrm>
            <a:off x="5481104" y="3144913"/>
            <a:ext cx="233679" cy="50800"/>
            <a:chOff x="5481104" y="3144913"/>
            <a:chExt cx="233679" cy="50800"/>
          </a:xfrm>
        </p:grpSpPr>
        <p:sp>
          <p:nvSpPr>
            <p:cNvPr id="279" name="Google Shape;279;p57"/>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57"/>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57"/>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2" name="Google Shape;282;p57"/>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Google Shape;283;p57"/>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57"/>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285" name="Google Shape;285;p57"/>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3. Register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286" name="Google Shape;286;p57"/>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3" name="Google Shape;293;p58"/>
          <p:cNvSpPr txBox="1">
            <a:spLocks noGrp="1"/>
          </p:cNvSpPr>
          <p:nvPr>
            <p:ph type="title"/>
          </p:nvPr>
        </p:nvSpPr>
        <p:spPr>
          <a:xfrm>
            <a:off x="129540" y="17918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Addressing mode</a:t>
            </a:r>
            <a:br>
              <a:rPr lang="en-US" sz="1800"/>
            </a:br>
            <a:endParaRPr sz="1800">
              <a:solidFill>
                <a:srgbClr val="C55911"/>
              </a:solidFill>
            </a:endParaRPr>
          </a:p>
        </p:txBody>
      </p:sp>
      <p:sp>
        <p:nvSpPr>
          <p:cNvPr id="294" name="Google Shape;294;p58"/>
          <p:cNvSpPr/>
          <p:nvPr/>
        </p:nvSpPr>
        <p:spPr>
          <a:xfrm>
            <a:off x="106680" y="634431"/>
            <a:ext cx="5334000" cy="461665"/>
          </a:xfrm>
          <a:prstGeom prst="rect">
            <a:avLst/>
          </a:prstGeom>
          <a:noFill/>
          <a:ln>
            <a:noFill/>
          </a:ln>
        </p:spPr>
        <p:txBody>
          <a:bodyPr spcFirstLastPara="1" wrap="square" lIns="91425" tIns="45700" rIns="91425" bIns="45700" anchor="ctr"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In this scheme, the operand is the contents of a register appearing in the instruction i.e </a:t>
            </a:r>
            <a:r>
              <a:rPr lang="en-US" sz="1200" b="0" i="0" u="none" strike="noStrike" cap="none">
                <a:solidFill>
                  <a:srgbClr val="FF0000"/>
                </a:solidFill>
                <a:latin typeface="Calibri"/>
                <a:ea typeface="Calibri"/>
                <a:cs typeface="Calibri"/>
                <a:sym typeface="Calibri"/>
              </a:rPr>
              <a:t>A=R</a:t>
            </a:r>
            <a:endParaRPr/>
          </a:p>
        </p:txBody>
      </p:sp>
      <p:sp>
        <p:nvSpPr>
          <p:cNvPr id="295" name="Google Shape;295;p58"/>
          <p:cNvSpPr/>
          <p:nvPr/>
        </p:nvSpPr>
        <p:spPr>
          <a:xfrm>
            <a:off x="129546" y="1034025"/>
            <a:ext cx="5404200" cy="461700"/>
          </a:xfrm>
          <a:prstGeom prst="rect">
            <a:avLst/>
          </a:prstGeom>
          <a:noFill/>
          <a:ln>
            <a:noFill/>
          </a:ln>
        </p:spPr>
        <p:txBody>
          <a:bodyPr spcFirstLastPara="1" wrap="square" lIns="91425" tIns="45700" rIns="91425" bIns="45700" anchor="ctr"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example</a:t>
            </a:r>
            <a:endParaRPr/>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Add R1,R2</a:t>
            </a:r>
            <a:endParaRPr/>
          </a:p>
        </p:txBody>
      </p:sp>
      <p:pic>
        <p:nvPicPr>
          <p:cNvPr id="296" name="Google Shape;296;p58"/>
          <p:cNvPicPr preferRelativeResize="0"/>
          <p:nvPr/>
        </p:nvPicPr>
        <p:blipFill rotWithShape="1">
          <a:blip r:embed="rId3">
            <a:alphaModFix/>
          </a:blip>
          <a:srcRect/>
          <a:stretch/>
        </p:blipFill>
        <p:spPr>
          <a:xfrm>
            <a:off x="1563650" y="941150"/>
            <a:ext cx="3542625" cy="2253000"/>
          </a:xfrm>
          <a:prstGeom prst="rect">
            <a:avLst/>
          </a:prstGeom>
          <a:noFill/>
          <a:ln w="9525" cap="flat" cmpd="sng">
            <a:solidFill>
              <a:schemeClr val="accent2"/>
            </a:solidFill>
            <a:prstDash val="solid"/>
            <a:miter lim="800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3" name="Google Shape;303;p59"/>
          <p:cNvSpPr txBox="1">
            <a:spLocks noGrp="1"/>
          </p:cNvSpPr>
          <p:nvPr>
            <p:ph type="title"/>
          </p:nvPr>
        </p:nvSpPr>
        <p:spPr>
          <a:xfrm>
            <a:off x="129540" y="17918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Addressing mode</a:t>
            </a:r>
            <a:br>
              <a:rPr lang="en-US" sz="1800"/>
            </a:br>
            <a:endParaRPr sz="1800">
              <a:solidFill>
                <a:srgbClr val="C55911"/>
              </a:solidFill>
            </a:endParaRPr>
          </a:p>
        </p:txBody>
      </p:sp>
      <p:sp>
        <p:nvSpPr>
          <p:cNvPr id="304" name="Google Shape;304;p59"/>
          <p:cNvSpPr txBox="1"/>
          <p:nvPr/>
        </p:nvSpPr>
        <p:spPr>
          <a:xfrm>
            <a:off x="53340" y="622802"/>
            <a:ext cx="5334000" cy="136101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None/>
            </a:pPr>
            <a:r>
              <a:rPr lang="en-US" sz="1200" b="0" i="0" u="none" strike="noStrike" cap="none">
                <a:solidFill>
                  <a:srgbClr val="0000FF"/>
                </a:solidFill>
                <a:latin typeface="Calibri"/>
                <a:ea typeface="Calibri"/>
                <a:cs typeface="Calibri"/>
                <a:sym typeface="Calibri"/>
              </a:rPr>
              <a:t>Advantages of this scheme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No memory reference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A few bit address to indicate register location</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Speedy execution since register is inside the processor</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&amp; has low access time.</a:t>
            </a:r>
            <a:endParaRPr/>
          </a:p>
        </p:txBody>
      </p:sp>
      <p:sp>
        <p:nvSpPr>
          <p:cNvPr id="305" name="Google Shape;305;p59"/>
          <p:cNvSpPr/>
          <p:nvPr/>
        </p:nvSpPr>
        <p:spPr>
          <a:xfrm>
            <a:off x="53340" y="2005460"/>
            <a:ext cx="5334000" cy="843949"/>
          </a:xfrm>
          <a:prstGeom prst="rect">
            <a:avLst/>
          </a:prstGeom>
          <a:noFill/>
          <a:ln>
            <a:noFill/>
          </a:ln>
        </p:spPr>
        <p:txBody>
          <a:bodyPr spcFirstLastPara="1" wrap="square" lIns="91425" tIns="45700" rIns="91425" bIns="45700" anchor="ctr" anchorCtr="0">
            <a:spAutoFit/>
          </a:bodyPr>
          <a:lstStyle/>
          <a:p>
            <a:pPr marL="0" marR="0" lvl="0" indent="0" algn="just" rtl="0">
              <a:lnSpc>
                <a:spcPct val="140000"/>
              </a:lnSpc>
              <a:spcBef>
                <a:spcPts val="0"/>
              </a:spcBef>
              <a:spcAft>
                <a:spcPts val="0"/>
              </a:spcAft>
              <a:buNone/>
            </a:pPr>
            <a:r>
              <a:rPr lang="en-US" sz="1200" b="0" i="0" u="none" strike="noStrike" cap="none">
                <a:solidFill>
                  <a:srgbClr val="0000FF"/>
                </a:solidFill>
                <a:latin typeface="Calibri"/>
                <a:ea typeface="Calibri"/>
                <a:cs typeface="Calibri"/>
                <a:sym typeface="Calibri"/>
              </a:rPr>
              <a:t>Disadvantages of this scheme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Limited address space as number of registers are less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in many of the processors.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0"/>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60"/>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60"/>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13" name="Google Shape;313;p60"/>
          <p:cNvGrpSpPr/>
          <p:nvPr/>
        </p:nvGrpSpPr>
        <p:grpSpPr>
          <a:xfrm>
            <a:off x="4412475" y="3144913"/>
            <a:ext cx="203200" cy="50800"/>
            <a:chOff x="4412475" y="3144913"/>
            <a:chExt cx="203200" cy="50800"/>
          </a:xfrm>
        </p:grpSpPr>
        <p:sp>
          <p:nvSpPr>
            <p:cNvPr id="314" name="Google Shape;314;p60"/>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60"/>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16" name="Google Shape;316;p60"/>
          <p:cNvGrpSpPr/>
          <p:nvPr/>
        </p:nvGrpSpPr>
        <p:grpSpPr>
          <a:xfrm>
            <a:off x="4683442" y="3144912"/>
            <a:ext cx="203200" cy="50800"/>
            <a:chOff x="4683442" y="3144912"/>
            <a:chExt cx="203200" cy="50800"/>
          </a:xfrm>
        </p:grpSpPr>
        <p:sp>
          <p:nvSpPr>
            <p:cNvPr id="317" name="Google Shape;317;p60"/>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8" name="Google Shape;318;p60"/>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9" name="Google Shape;319;p60"/>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20" name="Google Shape;320;p60"/>
          <p:cNvGrpSpPr/>
          <p:nvPr/>
        </p:nvGrpSpPr>
        <p:grpSpPr>
          <a:xfrm>
            <a:off x="4954409" y="3144912"/>
            <a:ext cx="203200" cy="50801"/>
            <a:chOff x="4954409" y="3144912"/>
            <a:chExt cx="203200" cy="50801"/>
          </a:xfrm>
        </p:grpSpPr>
        <p:sp>
          <p:nvSpPr>
            <p:cNvPr id="321" name="Google Shape;321;p60"/>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60"/>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Google Shape;323;p60"/>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4" name="Google Shape;324;p60"/>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25" name="Google Shape;325;p60"/>
          <p:cNvGrpSpPr/>
          <p:nvPr/>
        </p:nvGrpSpPr>
        <p:grpSpPr>
          <a:xfrm>
            <a:off x="5481104" y="3144913"/>
            <a:ext cx="233679" cy="50800"/>
            <a:chOff x="5481104" y="3144913"/>
            <a:chExt cx="233679" cy="50800"/>
          </a:xfrm>
        </p:grpSpPr>
        <p:sp>
          <p:nvSpPr>
            <p:cNvPr id="326" name="Google Shape;326;p60"/>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60"/>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60"/>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9" name="Google Shape;329;p60"/>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0" name="Google Shape;330;p60"/>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1" name="Google Shape;331;p60"/>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332" name="Google Shape;332;p60"/>
          <p:cNvSpPr txBox="1"/>
          <p:nvPr/>
        </p:nvSpPr>
        <p:spPr>
          <a:xfrm>
            <a:off x="366653" y="1334298"/>
            <a:ext cx="5209307"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4. Indirect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333" name="Google Shape;333;p60"/>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61"/>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sp>
        <p:nvSpPr>
          <p:cNvPr id="341" name="Google Shape;341;p61"/>
          <p:cNvSpPr txBox="1"/>
          <p:nvPr/>
        </p:nvSpPr>
        <p:spPr>
          <a:xfrm>
            <a:off x="63500" y="759560"/>
            <a:ext cx="5438140" cy="2002728"/>
          </a:xfrm>
          <a:prstGeom prst="rect">
            <a:avLst/>
          </a:prstGeom>
          <a:noFill/>
          <a:ln>
            <a:noFill/>
          </a:ln>
        </p:spPr>
        <p:txBody>
          <a:bodyPr spcFirstLastPara="1" wrap="square" lIns="91425" tIns="45700" rIns="91425" bIns="45700" anchor="t" anchorCtr="0">
            <a:spAutoFit/>
          </a:bodyPr>
          <a:lstStyle/>
          <a:p>
            <a:pPr marL="0" marR="0" lvl="0" indent="-76200" algn="just" rtl="0">
              <a:lnSpc>
                <a:spcPct val="15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The effective address of the operand is the contents of a register or memory location whose address appears in the instruction</a:t>
            </a:r>
            <a:endParaRPr/>
          </a:p>
          <a:p>
            <a:pPr marL="0" marR="0" lvl="0" indent="-76200" algn="just" rtl="0">
              <a:lnSpc>
                <a:spcPct val="15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By referring to this address (EA), the required operand </a:t>
            </a:r>
            <a:endParaRPr/>
          </a:p>
          <a:p>
            <a:pPr marL="0" marR="0" lvl="0" indent="0" algn="just" rtl="0">
              <a:lnSpc>
                <a:spcPct val="15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can be fetched from memory. 	</a:t>
            </a:r>
            <a:endParaRPr/>
          </a:p>
          <a:p>
            <a:pPr marL="0" marR="0" lvl="0" indent="-76200" algn="just" rtl="0">
              <a:lnSpc>
                <a:spcPct val="15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Example: </a:t>
            </a:r>
            <a:r>
              <a:rPr lang="en-US" sz="1200" b="1" i="0" u="none" strike="noStrike" cap="none">
                <a:solidFill>
                  <a:srgbClr val="6600CC"/>
                </a:solidFill>
                <a:latin typeface="Calibri"/>
                <a:ea typeface="Calibri"/>
                <a:cs typeface="Calibri"/>
                <a:sym typeface="Calibri"/>
              </a:rPr>
              <a:t>Add</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0000FF"/>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A</a:t>
            </a:r>
            <a:r>
              <a:rPr lang="en-US" sz="1200" b="0" i="0" u="none" strike="noStrike" cap="none">
                <a:solidFill>
                  <a:srgbClr val="00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R0</a:t>
            </a:r>
            <a:r>
              <a:rPr lang="en-US" sz="1200" b="0" i="0" u="none" strike="noStrike" cap="none">
                <a:solidFill>
                  <a:schemeClr val="dk1"/>
                </a:solidFill>
                <a:latin typeface="Calibri"/>
                <a:ea typeface="Calibri"/>
                <a:cs typeface="Calibri"/>
                <a:sym typeface="Calibri"/>
              </a:rPr>
              <a:t>     i.e. EA = </a:t>
            </a:r>
            <a:r>
              <a:rPr lang="en-US" sz="1200" b="0" i="0" u="none" strike="noStrike" cap="none">
                <a:solidFill>
                  <a:srgbClr val="0000FF"/>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A</a:t>
            </a:r>
            <a:r>
              <a:rPr lang="en-US" sz="1200" b="0" i="0" u="none" strike="noStrike" cap="none">
                <a:solidFill>
                  <a:srgbClr val="00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i.e. contents of </a:t>
            </a:r>
            <a:r>
              <a:rPr lang="en-US" sz="1200" b="1" i="0" u="none" strike="noStrike" cap="none">
                <a:solidFill>
                  <a:srgbClr val="FF3300"/>
                </a:solidFill>
                <a:latin typeface="Calibri"/>
                <a:ea typeface="Calibri"/>
                <a:cs typeface="Calibri"/>
                <a:sym typeface="Calibri"/>
              </a:rPr>
              <a:t>A</a:t>
            </a:r>
            <a:r>
              <a:rPr lang="en-US" sz="1200" b="0" i="0" u="none" strike="noStrike" cap="none">
                <a:solidFill>
                  <a:schemeClr val="dk1"/>
                </a:solidFill>
                <a:latin typeface="Calibri"/>
                <a:ea typeface="Calibri"/>
                <a:cs typeface="Calibri"/>
                <a:sym typeface="Calibri"/>
              </a:rPr>
              <a:t> is </a:t>
            </a:r>
            <a:r>
              <a:rPr lang="en-US" sz="1200" b="1" i="0" u="none" strike="noStrike" cap="none">
                <a:solidFill>
                  <a:srgbClr val="33CC33"/>
                </a:solidFill>
                <a:latin typeface="Calibri"/>
                <a:ea typeface="Calibri"/>
                <a:cs typeface="Calibri"/>
                <a:sym typeface="Calibri"/>
              </a:rPr>
              <a:t>B</a:t>
            </a:r>
            <a:endParaRPr/>
          </a:p>
          <a:p>
            <a:pPr marL="0" marR="0" lvl="0" indent="0" algn="just" rtl="0">
              <a:lnSpc>
                <a:spcPct val="150000"/>
              </a:lnSpc>
              <a:spcBef>
                <a:spcPts val="0"/>
              </a:spcBef>
              <a:spcAft>
                <a:spcPts val="0"/>
              </a:spcAft>
              <a:buClr>
                <a:srgbClr val="000000"/>
              </a:buClr>
              <a:buSzPts val="1200"/>
              <a:buFont typeface="Noto Sans Symbols"/>
              <a:buNone/>
            </a:pPr>
            <a:r>
              <a:rPr lang="en-US" sz="1200" b="1" i="0" u="none" strike="noStrike" cap="none">
                <a:solidFill>
                  <a:srgbClr val="33CC33"/>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Here </a:t>
            </a:r>
            <a:r>
              <a:rPr lang="en-US" sz="1200" b="1" i="0" u="none" strike="noStrike" cap="none">
                <a:solidFill>
                  <a:srgbClr val="33CC33"/>
                </a:solidFill>
                <a:latin typeface="Calibri"/>
                <a:ea typeface="Calibri"/>
                <a:cs typeface="Calibri"/>
                <a:sym typeface="Calibri"/>
              </a:rPr>
              <a:t>B</a:t>
            </a:r>
            <a:r>
              <a:rPr lang="en-US" sz="1200" b="0" i="0" u="none" strike="noStrike" cap="none">
                <a:solidFill>
                  <a:schemeClr val="dk1"/>
                </a:solidFill>
                <a:latin typeface="Calibri"/>
                <a:ea typeface="Calibri"/>
                <a:cs typeface="Calibri"/>
                <a:sym typeface="Calibri"/>
              </a:rPr>
              <a:t> is effective address of desired operand in memory</a:t>
            </a:r>
            <a:endParaRPr/>
          </a:p>
          <a:p>
            <a:pPr marL="0" marR="0" lvl="0" indent="0" algn="just" rtl="0">
              <a:lnSpc>
                <a:spcPct val="15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8" name="Google Shape;348;p62"/>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pic>
        <p:nvPicPr>
          <p:cNvPr id="349" name="Google Shape;349;p62"/>
          <p:cNvPicPr preferRelativeResize="0"/>
          <p:nvPr/>
        </p:nvPicPr>
        <p:blipFill rotWithShape="1">
          <a:blip r:embed="rId3">
            <a:alphaModFix/>
          </a:blip>
          <a:srcRect l="-134" t="2594"/>
          <a:stretch/>
        </p:blipFill>
        <p:spPr>
          <a:xfrm>
            <a:off x="139700" y="746137"/>
            <a:ext cx="5369560" cy="2416158"/>
          </a:xfrm>
          <a:prstGeom prst="rect">
            <a:avLst/>
          </a:prstGeom>
          <a:noFill/>
          <a:ln w="9525" cap="flat" cmpd="sng">
            <a:solidFill>
              <a:schemeClr val="accent2"/>
            </a:solidFill>
            <a:prstDash val="solid"/>
            <a:miter lim="800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26"/>
          <p:cNvSpPr txBox="1">
            <a:spLocks noGrp="1"/>
          </p:cNvSpPr>
          <p:nvPr>
            <p:ph type="title"/>
          </p:nvPr>
        </p:nvSpPr>
        <p:spPr>
          <a:xfrm>
            <a:off x="132080" y="217283"/>
            <a:ext cx="5041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dirty="0"/>
              <a:t>Introduction(T2- section 2.5)</a:t>
            </a:r>
            <a:endParaRPr sz="1800" dirty="0">
              <a:solidFill>
                <a:srgbClr val="C55911"/>
              </a:solidFill>
            </a:endParaRPr>
          </a:p>
        </p:txBody>
      </p:sp>
      <p:sp>
        <p:nvSpPr>
          <p:cNvPr id="123" name="Google Shape;123;p26"/>
          <p:cNvSpPr txBox="1"/>
          <p:nvPr/>
        </p:nvSpPr>
        <p:spPr>
          <a:xfrm>
            <a:off x="78740" y="697803"/>
            <a:ext cx="5407800" cy="1890000"/>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rgbClr val="000000"/>
                </a:solidFill>
                <a:latin typeface="Arial"/>
                <a:ea typeface="Arial"/>
                <a:cs typeface="Arial"/>
                <a:sym typeface="Arial"/>
              </a:rPr>
              <a:t>Situations like </a:t>
            </a:r>
            <a:r>
              <a:rPr lang="en-US" sz="1200" b="0" i="0" u="none" strike="noStrike" cap="none">
                <a:solidFill>
                  <a:srgbClr val="FF0000"/>
                </a:solidFill>
                <a:latin typeface="Arial"/>
                <a:ea typeface="Arial"/>
                <a:cs typeface="Arial"/>
                <a:sym typeface="Arial"/>
              </a:rPr>
              <a:t>program looping</a:t>
            </a:r>
            <a:r>
              <a:rPr lang="en-US" sz="1200" b="0" i="0" u="none" strike="noStrike" cap="none">
                <a:solidFill>
                  <a:srgbClr val="000000"/>
                </a:solidFill>
                <a:latin typeface="Arial"/>
                <a:ea typeface="Arial"/>
                <a:cs typeface="Arial"/>
                <a:sym typeface="Arial"/>
              </a:rPr>
              <a:t>, </a:t>
            </a:r>
            <a:r>
              <a:rPr lang="en-US" sz="1200" b="0" i="0" u="none" strike="noStrike" cap="none">
                <a:solidFill>
                  <a:srgbClr val="FF0000"/>
                </a:solidFill>
                <a:latin typeface="Arial"/>
                <a:ea typeface="Arial"/>
                <a:cs typeface="Arial"/>
                <a:sym typeface="Arial"/>
              </a:rPr>
              <a:t>branching</a:t>
            </a:r>
            <a:r>
              <a:rPr lang="en-US" sz="1200" b="0" i="0" u="none" strike="noStrike" cap="none">
                <a:solidFill>
                  <a:srgbClr val="000000"/>
                </a:solidFill>
                <a:latin typeface="Arial"/>
                <a:ea typeface="Arial"/>
                <a:cs typeface="Arial"/>
                <a:sym typeface="Arial"/>
              </a:rPr>
              <a:t> demand convenient ways of locating memory words or memory operands. </a:t>
            </a:r>
            <a:endParaRPr/>
          </a:p>
          <a:p>
            <a:pPr marL="342900" marR="0" lvl="0" indent="-342900" algn="just" rtl="0">
              <a:lnSpc>
                <a:spcPct val="120000"/>
              </a:lnSpc>
              <a:spcBef>
                <a:spcPts val="240"/>
              </a:spcBef>
              <a:spcAft>
                <a:spcPts val="0"/>
              </a:spcAft>
              <a:buClr>
                <a:srgbClr val="000000"/>
              </a:buClr>
              <a:buSzPts val="1200"/>
              <a:buFont typeface="Noto Sans Symbols"/>
              <a:buChar char="⮚"/>
            </a:pPr>
            <a:r>
              <a:rPr lang="en-US" sz="1200" b="0" i="0" u="none" strike="noStrike" cap="none">
                <a:solidFill>
                  <a:srgbClr val="000000"/>
                </a:solidFill>
                <a:latin typeface="Arial"/>
                <a:ea typeface="Arial"/>
                <a:cs typeface="Arial"/>
                <a:sym typeface="Arial"/>
              </a:rPr>
              <a:t>This convenience is being offered by different instructions (of a particular instruction set as defined by the </a:t>
            </a:r>
            <a:r>
              <a:rPr lang="en-US" sz="1200" b="0" i="0" u="none" strike="noStrike" cap="none">
                <a:solidFill>
                  <a:srgbClr val="0000FF"/>
                </a:solidFill>
                <a:latin typeface="Arial"/>
                <a:ea typeface="Arial"/>
                <a:cs typeface="Arial"/>
                <a:sym typeface="Arial"/>
              </a:rPr>
              <a:t>Microprocessor</a:t>
            </a:r>
            <a:r>
              <a:rPr lang="en-US" sz="1200" b="0" i="0" u="none" strike="noStrike" cap="none">
                <a:solidFill>
                  <a:srgbClr val="000000"/>
                </a:solidFill>
                <a:latin typeface="Arial"/>
                <a:ea typeface="Arial"/>
                <a:cs typeface="Arial"/>
                <a:sym typeface="Arial"/>
              </a:rPr>
              <a:t>) via various </a:t>
            </a:r>
            <a:r>
              <a:rPr lang="en-US" sz="1200" b="0" i="0" u="none" strike="noStrike" cap="none">
                <a:solidFill>
                  <a:srgbClr val="FF0000"/>
                </a:solidFill>
                <a:latin typeface="Arial"/>
                <a:ea typeface="Arial"/>
                <a:cs typeface="Arial"/>
                <a:sym typeface="Arial"/>
              </a:rPr>
              <a:t>Addressing Modes</a:t>
            </a:r>
            <a:r>
              <a:rPr lang="en-US" sz="1200" b="0" i="0" u="none" strike="noStrike" cap="none">
                <a:solidFill>
                  <a:srgbClr val="000000"/>
                </a:solidFill>
                <a:latin typeface="Arial"/>
                <a:ea typeface="Arial"/>
                <a:cs typeface="Arial"/>
                <a:sym typeface="Arial"/>
              </a:rPr>
              <a:t> they support.</a:t>
            </a:r>
            <a:endParaRPr/>
          </a:p>
          <a:p>
            <a:pPr marL="342900" marR="0" lvl="0" indent="-342900" algn="just" rtl="0">
              <a:lnSpc>
                <a:spcPct val="120000"/>
              </a:lnSpc>
              <a:spcBef>
                <a:spcPts val="240"/>
              </a:spcBef>
              <a:spcAft>
                <a:spcPts val="0"/>
              </a:spcAft>
              <a:buClr>
                <a:srgbClr val="000000"/>
              </a:buClr>
              <a:buSzPts val="1200"/>
              <a:buFont typeface="Noto Sans Symbols"/>
              <a:buChar char="⮚"/>
            </a:pPr>
            <a:r>
              <a:rPr lang="en-US" sz="1200" b="0" i="0" u="none" strike="noStrike" cap="none">
                <a:solidFill>
                  <a:srgbClr val="000000"/>
                </a:solidFill>
                <a:latin typeface="Arial"/>
                <a:ea typeface="Arial"/>
                <a:cs typeface="Arial"/>
                <a:sym typeface="Arial"/>
              </a:rPr>
              <a:t>Suppose a given memory operand address is </a:t>
            </a:r>
            <a:r>
              <a:rPr lang="en-US" sz="1200" b="0" i="0" u="none" strike="noStrike" cap="none">
                <a:solidFill>
                  <a:srgbClr val="FF0000"/>
                </a:solidFill>
                <a:latin typeface="Arial"/>
                <a:ea typeface="Arial"/>
                <a:cs typeface="Arial"/>
                <a:sym typeface="Arial"/>
              </a:rPr>
              <a:t>too large to fit into a given instruction format</a:t>
            </a:r>
            <a:r>
              <a:rPr lang="en-US" sz="1200" b="0" i="0" u="none" strike="noStrike" cap="none">
                <a:solidFill>
                  <a:srgbClr val="000000"/>
                </a:solidFill>
                <a:latin typeface="Arial"/>
                <a:ea typeface="Arial"/>
                <a:cs typeface="Arial"/>
                <a:sym typeface="Arial"/>
              </a:rPr>
              <a:t>  (i.e., in operand field), then it is the addressing mode (say </a:t>
            </a:r>
            <a:r>
              <a:rPr lang="en-US" sz="1200" b="0" i="0" u="none" strike="noStrike" cap="none">
                <a:solidFill>
                  <a:srgbClr val="0000FF"/>
                </a:solidFill>
                <a:latin typeface="Arial"/>
                <a:ea typeface="Arial"/>
                <a:cs typeface="Arial"/>
                <a:sym typeface="Arial"/>
              </a:rPr>
              <a:t>Register Indirect Mode</a:t>
            </a:r>
            <a:r>
              <a:rPr lang="en-US" sz="1200" b="0" i="0" u="none" strike="noStrike" cap="none">
                <a:solidFill>
                  <a:srgbClr val="000000"/>
                </a:solidFill>
                <a:latin typeface="Arial"/>
                <a:ea typeface="Arial"/>
                <a:cs typeface="Arial"/>
                <a:sym typeface="Arial"/>
              </a:rPr>
              <a:t> ) that can resolve this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p63"/>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Indirect  Addressing mode</a:t>
            </a:r>
            <a:endParaRPr sz="1800">
              <a:solidFill>
                <a:srgbClr val="C55911"/>
              </a:solidFill>
            </a:endParaRPr>
          </a:p>
        </p:txBody>
      </p:sp>
      <p:pic>
        <p:nvPicPr>
          <p:cNvPr id="357" name="Google Shape;357;p63"/>
          <p:cNvPicPr preferRelativeResize="0"/>
          <p:nvPr/>
        </p:nvPicPr>
        <p:blipFill rotWithShape="1">
          <a:blip r:embed="rId3">
            <a:alphaModFix/>
          </a:blip>
          <a:srcRect/>
          <a:stretch/>
        </p:blipFill>
        <p:spPr>
          <a:xfrm>
            <a:off x="139700" y="1269133"/>
            <a:ext cx="5501642" cy="1916027"/>
          </a:xfrm>
          <a:prstGeom prst="rect">
            <a:avLst/>
          </a:prstGeom>
          <a:noFill/>
          <a:ln w="9525" cap="flat" cmpd="sng">
            <a:solidFill>
              <a:schemeClr val="accent2"/>
            </a:solidFill>
            <a:prstDash val="solid"/>
            <a:miter lim="800000"/>
            <a:headEnd type="none" w="sm" len="sm"/>
            <a:tailEnd type="none" w="sm" len="sm"/>
          </a:ln>
        </p:spPr>
      </p:pic>
      <p:sp>
        <p:nvSpPr>
          <p:cNvPr id="358" name="Google Shape;358;p63"/>
          <p:cNvSpPr txBox="1"/>
          <p:nvPr/>
        </p:nvSpPr>
        <p:spPr>
          <a:xfrm>
            <a:off x="-2" y="622802"/>
            <a:ext cx="5501642" cy="646331"/>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Here, instruction specifies a register in the CPU whose contents give the effective address of the operand in Memory.</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For example  </a:t>
            </a:r>
            <a:r>
              <a:rPr lang="en-US" sz="1200" b="1" i="0" u="none" strike="noStrike" cap="none">
                <a:solidFill>
                  <a:srgbClr val="6600CC"/>
                </a:solidFill>
                <a:latin typeface="Calibri"/>
                <a:ea typeface="Calibri"/>
                <a:cs typeface="Calibri"/>
                <a:sym typeface="Calibri"/>
              </a:rPr>
              <a:t>Add</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R0   </a:t>
            </a:r>
            <a:r>
              <a:rPr lang="en-US" sz="1200" b="1" i="0" u="none" strike="noStrike" cap="none">
                <a:solidFill>
                  <a:schemeClr val="dk1"/>
                </a:solidFill>
                <a:latin typeface="Calibri"/>
                <a:ea typeface="Calibri"/>
                <a:cs typeface="Calibri"/>
                <a:sym typeface="Calibri"/>
              </a:rPr>
              <a:t>i.e. EA = </a:t>
            </a:r>
            <a:r>
              <a:rPr lang="en-US" sz="1200" b="1" i="0" u="none" strike="noStrike" cap="none">
                <a:solidFill>
                  <a:srgbClr val="0000FF"/>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R1</a:t>
            </a:r>
            <a:r>
              <a:rPr lang="en-US" sz="1200" b="1" i="0" u="none" strike="noStrike" cap="none">
                <a:solidFill>
                  <a:srgbClr val="0000FF"/>
                </a:solidFill>
                <a:latin typeface="Calibri"/>
                <a:ea typeface="Calibri"/>
                <a:cs typeface="Calibri"/>
                <a:sym typeface="Calibri"/>
              </a:rPr>
              <a:t>)</a:t>
            </a:r>
            <a:r>
              <a:rPr lang="en-US" sz="1200" b="1" i="0" u="none" strike="noStrike" cap="none">
                <a:solidFill>
                  <a:schemeClr val="dk1"/>
                </a:solidFill>
                <a:latin typeface="Calibri"/>
                <a:ea typeface="Calibri"/>
                <a:cs typeface="Calibri"/>
                <a:sym typeface="Calibri"/>
              </a:rPr>
              <a:t>  i.e. contents of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 is </a:t>
            </a:r>
            <a:r>
              <a:rPr lang="en-US" sz="1200" b="1" i="0" u="none" strike="noStrike" cap="none">
                <a:solidFill>
                  <a:srgbClr val="33CC33"/>
                </a:solidFill>
                <a:latin typeface="Calibri"/>
                <a:ea typeface="Calibri"/>
                <a:cs typeface="Calibri"/>
                <a:sym typeface="Calibri"/>
              </a:rPr>
              <a:t>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5" name="Google Shape;365;p64"/>
          <p:cNvSpPr txBox="1">
            <a:spLocks noGrp="1"/>
          </p:cNvSpPr>
          <p:nvPr>
            <p:ph type="title"/>
          </p:nvPr>
        </p:nvSpPr>
        <p:spPr>
          <a:xfrm>
            <a:off x="63500" y="26783"/>
            <a:ext cx="52782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b="1">
              <a:solidFill>
                <a:srgbClr val="2E5497"/>
              </a:solidFill>
              <a:latin typeface="Calibri"/>
              <a:ea typeface="Calibri"/>
              <a:cs typeface="Calibri"/>
              <a:sym typeface="Calibri"/>
            </a:endParaRPr>
          </a:p>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Program to add list of n numbers</a:t>
            </a:r>
            <a:endParaRPr sz="1800">
              <a:solidFill>
                <a:srgbClr val="C55911"/>
              </a:solidFill>
            </a:endParaRPr>
          </a:p>
        </p:txBody>
      </p:sp>
      <p:sp>
        <p:nvSpPr>
          <p:cNvPr id="366" name="Google Shape;366;p64"/>
          <p:cNvSpPr txBox="1"/>
          <p:nvPr/>
        </p:nvSpPr>
        <p:spPr>
          <a:xfrm>
            <a:off x="-2" y="777887"/>
            <a:ext cx="5417822" cy="1477328"/>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Address	Contents</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#NUM,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LOOP	                         Add		(R2),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#4,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Decrement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Branch &gt; 0	LOOP</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R0, SUM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65"/>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sp>
        <p:nvSpPr>
          <p:cNvPr id="374" name="Google Shape;374;p65"/>
          <p:cNvSpPr/>
          <p:nvPr/>
        </p:nvSpPr>
        <p:spPr>
          <a:xfrm>
            <a:off x="152400" y="642190"/>
            <a:ext cx="5417700" cy="15696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rgbClr val="0000FF"/>
                </a:solidFill>
                <a:latin typeface="Calibri"/>
                <a:ea typeface="Calibri"/>
                <a:cs typeface="Calibri"/>
                <a:sym typeface="Calibri"/>
              </a:rPr>
              <a:t>The advantage of Register Indirect Addressing</a:t>
            </a:r>
            <a:r>
              <a:rPr lang="en-US" sz="1200" b="0" i="0" u="none" strike="noStrike" cap="none" dirty="0">
                <a:solidFill>
                  <a:schemeClr val="dk1"/>
                </a:solidFill>
                <a:latin typeface="Calibri"/>
                <a:ea typeface="Calibri"/>
                <a:cs typeface="Calibri"/>
                <a:sym typeface="Calibri"/>
              </a:rPr>
              <a:t>:</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It uses one less memory reference (memory read operation)-You don’t have to fetch both the operand and its address from memory separately.</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Address field of the instruction uses a fewer bits to</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specify a register -example, a register code might use 3 bits (for 8 registers) instead of 16 bits for a memory address.</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Register indirect addressing can be specified with</a:t>
            </a:r>
            <a:endParaRPr dirty="0"/>
          </a:p>
          <a:p>
            <a:pPr marL="0" marR="0" lvl="0" indent="0" algn="just"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Effective Address </a:t>
            </a:r>
            <a:r>
              <a:rPr lang="en-US" sz="1200" b="1" i="0" u="none" strike="noStrike" cap="none" dirty="0">
                <a:solidFill>
                  <a:srgbClr val="33CC33"/>
                </a:solidFill>
                <a:latin typeface="Calibri"/>
                <a:ea typeface="Calibri"/>
                <a:cs typeface="Calibri"/>
                <a:sym typeface="Calibri"/>
              </a:rPr>
              <a:t>EA</a:t>
            </a:r>
            <a:r>
              <a:rPr lang="en-US" sz="1200" b="0" i="0" u="none" strike="noStrike" cap="none" dirty="0">
                <a:solidFill>
                  <a:schemeClr val="dk1"/>
                </a:solidFill>
                <a:latin typeface="Calibri"/>
                <a:ea typeface="Calibri"/>
                <a:cs typeface="Calibri"/>
                <a:sym typeface="Calibri"/>
              </a:rPr>
              <a:t> = (</a:t>
            </a:r>
            <a:r>
              <a:rPr lang="en-US" sz="1200" b="1" i="0" u="none" strike="noStrike" cap="none" dirty="0">
                <a:solidFill>
                  <a:srgbClr val="FF3300"/>
                </a:solidFill>
                <a:latin typeface="Calibri"/>
                <a:ea typeface="Calibri"/>
                <a:cs typeface="Calibri"/>
                <a:sym typeface="Calibri"/>
              </a:rPr>
              <a:t>R</a:t>
            </a:r>
            <a:r>
              <a:rPr lang="en-US" sz="1200" b="0" i="0" u="none" strike="noStrike" cap="none" dirty="0">
                <a:solidFill>
                  <a:schemeClr val="dk1"/>
                </a:solidFill>
                <a:latin typeface="Calibri"/>
                <a:ea typeface="Calibri"/>
                <a:cs typeface="Calibri"/>
                <a:sym typeface="Calibri"/>
              </a:rPr>
              <a:t>)   i.e. </a:t>
            </a:r>
            <a:r>
              <a:rPr lang="en-US" sz="1200" b="1" i="0" u="none" strike="noStrike" cap="none" dirty="0">
                <a:solidFill>
                  <a:srgbClr val="33CC33"/>
                </a:solidFill>
                <a:latin typeface="Calibri"/>
                <a:ea typeface="Calibri"/>
                <a:cs typeface="Calibri"/>
                <a:sym typeface="Calibri"/>
              </a:rPr>
              <a:t>B</a:t>
            </a:r>
            <a:endParaRPr dirty="0"/>
          </a:p>
        </p:txBody>
      </p:sp>
      <p:sp>
        <p:nvSpPr>
          <p:cNvPr id="375" name="Google Shape;375;p65"/>
          <p:cNvSpPr/>
          <p:nvPr/>
        </p:nvSpPr>
        <p:spPr>
          <a:xfrm>
            <a:off x="99000" y="2267119"/>
            <a:ext cx="5471100" cy="938678"/>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1100" b="1" i="0" u="none" strike="noStrike" cap="none" dirty="0">
                <a:solidFill>
                  <a:srgbClr val="FF3300"/>
                </a:solidFill>
                <a:latin typeface="Calibri"/>
                <a:ea typeface="Calibri"/>
                <a:cs typeface="Calibri"/>
                <a:sym typeface="Calibri"/>
              </a:rPr>
              <a:t>Advantages of Indirect addressing:</a:t>
            </a:r>
            <a:r>
              <a:rPr lang="en-US" sz="1100" b="0" i="0" u="none" strike="noStrike" cap="none" dirty="0">
                <a:solidFill>
                  <a:schemeClr val="dk1"/>
                </a:solidFill>
                <a:latin typeface="Calibri"/>
                <a:ea typeface="Calibri"/>
                <a:cs typeface="Calibri"/>
                <a:sym typeface="Calibri"/>
              </a:rPr>
              <a:t> </a:t>
            </a:r>
            <a:endParaRPr sz="1200" dirty="0"/>
          </a:p>
          <a:p>
            <a:pPr marL="0" marR="0" lvl="0" indent="0" algn="just" rtl="0">
              <a:lnSpc>
                <a:spcPct val="100000"/>
              </a:lnSpc>
              <a:spcBef>
                <a:spcPts val="0"/>
              </a:spcBef>
              <a:spcAft>
                <a:spcPts val="0"/>
              </a:spcAft>
              <a:buNone/>
            </a:pPr>
            <a:r>
              <a:rPr lang="en-US" sz="1100" b="0" i="0" u="none" strike="noStrike" cap="none" dirty="0">
                <a:solidFill>
                  <a:schemeClr val="dk1"/>
                </a:solidFill>
                <a:latin typeface="Calibri"/>
                <a:ea typeface="Calibri"/>
                <a:cs typeface="Calibri"/>
                <a:sym typeface="Calibri"/>
              </a:rPr>
              <a:t>         a wider address range to refer to a large number of  memory locations.</a:t>
            </a:r>
            <a:endParaRPr sz="1200" dirty="0"/>
          </a:p>
          <a:p>
            <a:pPr marL="0" marR="0" lvl="0" indent="0" algn="just" rtl="0">
              <a:lnSpc>
                <a:spcPct val="100000"/>
              </a:lnSpc>
              <a:spcBef>
                <a:spcPts val="0"/>
              </a:spcBef>
              <a:spcAft>
                <a:spcPts val="0"/>
              </a:spcAft>
              <a:buNone/>
            </a:pPr>
            <a:r>
              <a:rPr lang="en-US" sz="1100" b="1" i="0" u="none" strike="noStrike" cap="none" dirty="0">
                <a:solidFill>
                  <a:srgbClr val="FF3300"/>
                </a:solidFill>
                <a:latin typeface="Calibri"/>
                <a:ea typeface="Calibri"/>
                <a:cs typeface="Calibri"/>
                <a:sym typeface="Calibri"/>
              </a:rPr>
              <a:t>Disadvantage of Indirect addressing</a:t>
            </a:r>
            <a:r>
              <a:rPr lang="en-US" sz="1100" b="0" i="0" u="none" strike="noStrike" cap="none" dirty="0">
                <a:solidFill>
                  <a:srgbClr val="FF3300"/>
                </a:solidFill>
                <a:latin typeface="Calibri"/>
                <a:ea typeface="Calibri"/>
                <a:cs typeface="Calibri"/>
                <a:sym typeface="Calibri"/>
              </a:rPr>
              <a:t>:</a:t>
            </a:r>
            <a:r>
              <a:rPr lang="en-US" sz="1100" b="0" i="0" u="none" strike="noStrike" cap="none" dirty="0">
                <a:solidFill>
                  <a:schemeClr val="dk1"/>
                </a:solidFill>
                <a:latin typeface="Calibri"/>
                <a:ea typeface="Calibri"/>
                <a:cs typeface="Calibri"/>
                <a:sym typeface="Calibri"/>
              </a:rPr>
              <a:t> </a:t>
            </a:r>
            <a:endParaRPr sz="1200" dirty="0"/>
          </a:p>
          <a:p>
            <a:pPr marL="0" marR="0" lvl="0" indent="0" algn="just" rtl="0">
              <a:lnSpc>
                <a:spcPct val="100000"/>
              </a:lnSpc>
              <a:spcBef>
                <a:spcPts val="0"/>
              </a:spcBef>
              <a:spcAft>
                <a:spcPts val="0"/>
              </a:spcAft>
              <a:buNone/>
            </a:pPr>
            <a:r>
              <a:rPr lang="en-US" sz="1100" b="0" i="0" u="none" strike="noStrike" cap="none" dirty="0">
                <a:solidFill>
                  <a:schemeClr val="dk1"/>
                </a:solidFill>
                <a:latin typeface="Calibri"/>
                <a:ea typeface="Calibri"/>
                <a:cs typeface="Calibri"/>
                <a:sym typeface="Calibri"/>
              </a:rPr>
              <a:t>         2 or more memory references (memory read operations)</a:t>
            </a:r>
            <a:endParaRPr sz="1200" dirty="0"/>
          </a:p>
          <a:p>
            <a:pPr marL="0" marR="0" lvl="0" indent="0" algn="just" rtl="0">
              <a:lnSpc>
                <a:spcPct val="100000"/>
              </a:lnSpc>
              <a:spcBef>
                <a:spcPts val="0"/>
              </a:spcBef>
              <a:spcAft>
                <a:spcPts val="0"/>
              </a:spcAft>
              <a:buNone/>
            </a:pPr>
            <a:r>
              <a:rPr lang="en-US" sz="1100" b="0" i="0" u="none" strike="noStrike" cap="none" dirty="0">
                <a:solidFill>
                  <a:schemeClr val="dk1"/>
                </a:solidFill>
                <a:latin typeface="Calibri"/>
                <a:ea typeface="Calibri"/>
                <a:cs typeface="Calibri"/>
                <a:sym typeface="Calibri"/>
              </a:rPr>
              <a:t>         required to fetch the desired operand in memory.</a:t>
            </a:r>
            <a:endParaRPr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99B3551D-2FBE-CF97-C850-382F7B31F0AD}"/>
            </a:ext>
          </a:extLst>
        </p:cNvPr>
        <p:cNvGrpSpPr/>
        <p:nvPr/>
      </p:nvGrpSpPr>
      <p:grpSpPr>
        <a:xfrm>
          <a:off x="0" y="0"/>
          <a:ext cx="0" cy="0"/>
          <a:chOff x="0" y="0"/>
          <a:chExt cx="0" cy="0"/>
        </a:xfrm>
      </p:grpSpPr>
      <p:sp>
        <p:nvSpPr>
          <p:cNvPr id="372" name="Google Shape;372;p65">
            <a:extLst>
              <a:ext uri="{FF2B5EF4-FFF2-40B4-BE49-F238E27FC236}">
                <a16:creationId xmlns:a16="http://schemas.microsoft.com/office/drawing/2014/main" id="{DD6A4843-8910-C3CB-5F1F-8FB9398F65F4}"/>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65">
            <a:extLst>
              <a:ext uri="{FF2B5EF4-FFF2-40B4-BE49-F238E27FC236}">
                <a16:creationId xmlns:a16="http://schemas.microsoft.com/office/drawing/2014/main" id="{56B8DF25-10E4-7806-B4CB-4E0681755FAC}"/>
              </a:ext>
            </a:extLst>
          </p:cNvPr>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sp>
        <p:nvSpPr>
          <p:cNvPr id="374" name="Google Shape;374;p65">
            <a:extLst>
              <a:ext uri="{FF2B5EF4-FFF2-40B4-BE49-F238E27FC236}">
                <a16:creationId xmlns:a16="http://schemas.microsoft.com/office/drawing/2014/main" id="{573093F2-E9EC-93ED-CF4B-4E9B5CA8BF3E}"/>
              </a:ext>
            </a:extLst>
          </p:cNvPr>
          <p:cNvSpPr/>
          <p:nvPr/>
        </p:nvSpPr>
        <p:spPr>
          <a:xfrm>
            <a:off x="152400" y="642190"/>
            <a:ext cx="5417700"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Noto Sans Symbols"/>
              <a:buNone/>
            </a:pPr>
            <a:endParaRPr lang="en-US" sz="1200" dirty="0"/>
          </a:p>
          <a:p>
            <a:pPr marL="0" marR="0" lvl="0" indent="0" algn="just" rtl="0">
              <a:lnSpc>
                <a:spcPct val="100000"/>
              </a:lnSpc>
              <a:spcBef>
                <a:spcPts val="0"/>
              </a:spcBef>
              <a:spcAft>
                <a:spcPts val="0"/>
              </a:spcAft>
              <a:buClr>
                <a:srgbClr val="000000"/>
              </a:buClr>
              <a:buSzPts val="1200"/>
              <a:buFont typeface="Noto Sans Symbols"/>
              <a:buNone/>
            </a:pPr>
            <a:r>
              <a:rPr lang="en-US" sz="1200" dirty="0"/>
              <a:t>The Register or memory location that contains address of operand is called pointer </a:t>
            </a:r>
          </a:p>
          <a:p>
            <a:pPr marL="0" marR="0" lvl="0" indent="0" algn="just" rtl="0">
              <a:lnSpc>
                <a:spcPct val="100000"/>
              </a:lnSpc>
              <a:spcBef>
                <a:spcPts val="0"/>
              </a:spcBef>
              <a:spcAft>
                <a:spcPts val="0"/>
              </a:spcAft>
              <a:buClr>
                <a:srgbClr val="000000"/>
              </a:buClr>
              <a:buSzPts val="1200"/>
              <a:buFont typeface="Noto Sans Symbols"/>
              <a:buNone/>
            </a:pPr>
            <a:endParaRPr lang="en-US" sz="1200" dirty="0"/>
          </a:p>
          <a:p>
            <a:pPr marL="0" marR="0" lvl="0" indent="0" algn="just" rtl="0">
              <a:lnSpc>
                <a:spcPct val="100000"/>
              </a:lnSpc>
              <a:spcBef>
                <a:spcPts val="0"/>
              </a:spcBef>
              <a:spcAft>
                <a:spcPts val="0"/>
              </a:spcAft>
              <a:buClr>
                <a:srgbClr val="000000"/>
              </a:buClr>
              <a:buSzPts val="1200"/>
              <a:buFont typeface="Noto Sans Symbols"/>
              <a:buNone/>
            </a:pPr>
            <a:r>
              <a:rPr lang="en-US" sz="1200" dirty="0"/>
              <a:t>Consider C language snippet:</a:t>
            </a:r>
          </a:p>
          <a:p>
            <a:pPr marL="0" marR="0" lvl="0" indent="0" algn="just" rtl="0">
              <a:lnSpc>
                <a:spcPct val="100000"/>
              </a:lnSpc>
              <a:spcBef>
                <a:spcPts val="0"/>
              </a:spcBef>
              <a:spcAft>
                <a:spcPts val="0"/>
              </a:spcAft>
              <a:buClr>
                <a:srgbClr val="000000"/>
              </a:buClr>
              <a:buSzPts val="1200"/>
              <a:buFont typeface="Noto Sans Symbols"/>
              <a:buNone/>
            </a:pPr>
            <a:r>
              <a:rPr lang="en-US" sz="1200" dirty="0"/>
              <a:t>A=*B</a:t>
            </a:r>
          </a:p>
          <a:p>
            <a:pPr marL="0" marR="0" lvl="0" indent="0" algn="just" rtl="0">
              <a:lnSpc>
                <a:spcPct val="100000"/>
              </a:lnSpc>
              <a:spcBef>
                <a:spcPts val="0"/>
              </a:spcBef>
              <a:spcAft>
                <a:spcPts val="0"/>
              </a:spcAft>
              <a:buClr>
                <a:srgbClr val="000000"/>
              </a:buClr>
              <a:buSzPts val="1200"/>
              <a:buFont typeface="Noto Sans Symbols"/>
              <a:buNone/>
            </a:pPr>
            <a:r>
              <a:rPr lang="en-US" sz="1200" dirty="0"/>
              <a:t> equivalent :</a:t>
            </a:r>
          </a:p>
          <a:p>
            <a:pPr marL="0" marR="0" lvl="0" indent="0" algn="just" rtl="0">
              <a:lnSpc>
                <a:spcPct val="100000"/>
              </a:lnSpc>
              <a:spcBef>
                <a:spcPts val="0"/>
              </a:spcBef>
              <a:spcAft>
                <a:spcPts val="0"/>
              </a:spcAft>
              <a:buClr>
                <a:srgbClr val="000000"/>
              </a:buClr>
              <a:buSzPts val="1200"/>
              <a:buFont typeface="Noto Sans Symbols"/>
              <a:buNone/>
            </a:pPr>
            <a:r>
              <a:rPr lang="en-US" sz="1200" dirty="0"/>
              <a:t>Move B,R1</a:t>
            </a:r>
          </a:p>
          <a:p>
            <a:pPr marL="0" marR="0" lvl="0" indent="0" algn="just" rtl="0">
              <a:lnSpc>
                <a:spcPct val="100000"/>
              </a:lnSpc>
              <a:spcBef>
                <a:spcPts val="0"/>
              </a:spcBef>
              <a:spcAft>
                <a:spcPts val="0"/>
              </a:spcAft>
              <a:buClr>
                <a:srgbClr val="000000"/>
              </a:buClr>
              <a:buSzPts val="1200"/>
              <a:buFont typeface="Noto Sans Symbols"/>
              <a:buNone/>
            </a:pPr>
            <a:r>
              <a:rPr lang="en-US" sz="1200" dirty="0"/>
              <a:t>Move(R1),A</a:t>
            </a:r>
          </a:p>
          <a:p>
            <a:pPr marL="0" marR="0" lvl="0" indent="0" algn="just" rtl="0">
              <a:lnSpc>
                <a:spcPct val="100000"/>
              </a:lnSpc>
              <a:spcBef>
                <a:spcPts val="0"/>
              </a:spcBef>
              <a:spcAft>
                <a:spcPts val="0"/>
              </a:spcAft>
              <a:buClr>
                <a:srgbClr val="000000"/>
              </a:buClr>
              <a:buSzPts val="1200"/>
              <a:buFont typeface="Noto Sans Symbols"/>
              <a:buNone/>
            </a:pPr>
            <a:r>
              <a:rPr lang="en-US" sz="1200" dirty="0"/>
              <a:t>Using indirect addressing:</a:t>
            </a:r>
          </a:p>
          <a:p>
            <a:pPr marL="0" marR="0" lvl="0" indent="0" algn="just" rtl="0">
              <a:lnSpc>
                <a:spcPct val="100000"/>
              </a:lnSpc>
              <a:spcBef>
                <a:spcPts val="0"/>
              </a:spcBef>
              <a:spcAft>
                <a:spcPts val="0"/>
              </a:spcAft>
              <a:buClr>
                <a:srgbClr val="000000"/>
              </a:buClr>
              <a:buSzPts val="1200"/>
              <a:buFont typeface="Noto Sans Symbols"/>
              <a:buNone/>
            </a:pPr>
            <a:r>
              <a:rPr lang="en-US" sz="1200" dirty="0"/>
              <a:t>Move (B),A</a:t>
            </a:r>
          </a:p>
          <a:p>
            <a:pPr marL="0" marR="0" lvl="0" indent="0" algn="just" rtl="0">
              <a:lnSpc>
                <a:spcPct val="100000"/>
              </a:lnSpc>
              <a:spcBef>
                <a:spcPts val="0"/>
              </a:spcBef>
              <a:spcAft>
                <a:spcPts val="0"/>
              </a:spcAft>
              <a:buClr>
                <a:srgbClr val="000000"/>
              </a:buClr>
              <a:buSzPts val="1200"/>
              <a:buFont typeface="Noto Sans Symbols"/>
              <a:buNone/>
            </a:pPr>
            <a:endParaRPr sz="1200" dirty="0"/>
          </a:p>
        </p:txBody>
      </p:sp>
    </p:spTree>
    <p:extLst>
      <p:ext uri="{BB962C8B-B14F-4D97-AF65-F5344CB8AC3E}">
        <p14:creationId xmlns:p14="http://schemas.microsoft.com/office/powerpoint/2010/main" val="1818712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6"/>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1" name="Google Shape;381;p66"/>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2" name="Google Shape;382;p66"/>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83" name="Google Shape;383;p66"/>
          <p:cNvGrpSpPr/>
          <p:nvPr/>
        </p:nvGrpSpPr>
        <p:grpSpPr>
          <a:xfrm>
            <a:off x="4412475" y="3144913"/>
            <a:ext cx="203200" cy="50800"/>
            <a:chOff x="4412475" y="3144913"/>
            <a:chExt cx="203200" cy="50800"/>
          </a:xfrm>
        </p:grpSpPr>
        <p:sp>
          <p:nvSpPr>
            <p:cNvPr id="384" name="Google Shape;384;p66"/>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p66"/>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86" name="Google Shape;386;p66"/>
          <p:cNvGrpSpPr/>
          <p:nvPr/>
        </p:nvGrpSpPr>
        <p:grpSpPr>
          <a:xfrm>
            <a:off x="4683442" y="3144912"/>
            <a:ext cx="203200" cy="50800"/>
            <a:chOff x="4683442" y="3144912"/>
            <a:chExt cx="203200" cy="50800"/>
          </a:xfrm>
        </p:grpSpPr>
        <p:sp>
          <p:nvSpPr>
            <p:cNvPr id="387" name="Google Shape;387;p66"/>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66"/>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Google Shape;389;p66"/>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90" name="Google Shape;390;p66"/>
          <p:cNvGrpSpPr/>
          <p:nvPr/>
        </p:nvGrpSpPr>
        <p:grpSpPr>
          <a:xfrm>
            <a:off x="4954409" y="3144912"/>
            <a:ext cx="203200" cy="50801"/>
            <a:chOff x="4954409" y="3144912"/>
            <a:chExt cx="203200" cy="50801"/>
          </a:xfrm>
        </p:grpSpPr>
        <p:sp>
          <p:nvSpPr>
            <p:cNvPr id="391" name="Google Shape;391;p66"/>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2" name="Google Shape;392;p66"/>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3" name="Google Shape;393;p66"/>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94" name="Google Shape;394;p66"/>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95" name="Google Shape;395;p66"/>
          <p:cNvGrpSpPr/>
          <p:nvPr/>
        </p:nvGrpSpPr>
        <p:grpSpPr>
          <a:xfrm>
            <a:off x="5481104" y="3144913"/>
            <a:ext cx="233679" cy="50800"/>
            <a:chOff x="5481104" y="3144913"/>
            <a:chExt cx="233679" cy="50800"/>
          </a:xfrm>
        </p:grpSpPr>
        <p:sp>
          <p:nvSpPr>
            <p:cNvPr id="396" name="Google Shape;396;p66"/>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66"/>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66"/>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99" name="Google Shape;399;p66"/>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Google Shape;400;p66"/>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66"/>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402" name="Google Shape;402;p66"/>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5. Indexed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403" name="Google Shape;403;p66"/>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Google Shape;410;p67"/>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11" name="Google Shape;411;p67"/>
          <p:cNvSpPr/>
          <p:nvPr/>
        </p:nvSpPr>
        <p:spPr>
          <a:xfrm>
            <a:off x="210820" y="655213"/>
            <a:ext cx="5466000" cy="2314439"/>
          </a:xfrm>
          <a:prstGeom prst="rect">
            <a:avLst/>
          </a:prstGeom>
          <a:noFill/>
          <a:ln>
            <a:noFill/>
          </a:ln>
        </p:spPr>
        <p:txBody>
          <a:bodyPr spcFirstLastPara="1" wrap="square" lIns="91425" tIns="45700" rIns="91425" bIns="45700" anchor="ctr"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Here, effective address of the operand is generated </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by adding a constant value to the contents of a register. </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This constant value may be either an </a:t>
            </a:r>
            <a:r>
              <a:rPr lang="en-US" sz="1200" b="0" i="1" u="none" strike="noStrike" cap="none" dirty="0">
                <a:solidFill>
                  <a:srgbClr val="FF3300"/>
                </a:solidFill>
                <a:latin typeface="Calibri"/>
                <a:ea typeface="Calibri"/>
                <a:cs typeface="Calibri"/>
                <a:sym typeface="Calibri"/>
              </a:rPr>
              <a:t>offset value</a:t>
            </a:r>
            <a:r>
              <a:rPr lang="en-US" sz="1200" b="0" i="0" u="none" strike="noStrike" cap="none" dirty="0">
                <a:solidFill>
                  <a:schemeClr val="dk1"/>
                </a:solidFill>
                <a:latin typeface="Calibri"/>
                <a:ea typeface="Calibri"/>
                <a:cs typeface="Calibri"/>
                <a:sym typeface="Calibri"/>
              </a:rPr>
              <a:t> called</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a:t>
            </a:r>
            <a:r>
              <a:rPr lang="en-US" sz="1200" b="0" i="1" u="none" strike="noStrike" cap="none" dirty="0">
                <a:solidFill>
                  <a:srgbClr val="FF3300"/>
                </a:solidFill>
                <a:latin typeface="Calibri"/>
                <a:ea typeface="Calibri"/>
                <a:cs typeface="Calibri"/>
                <a:sym typeface="Calibri"/>
              </a:rPr>
              <a:t>displacement</a:t>
            </a:r>
            <a:r>
              <a:rPr lang="en-US" sz="1200" b="0" i="1" u="none" strike="noStrike" cap="none" dirty="0">
                <a:solidFill>
                  <a:schemeClr val="dk1"/>
                </a:solidFill>
                <a:latin typeface="Calibri"/>
                <a:ea typeface="Calibri"/>
                <a:cs typeface="Calibri"/>
                <a:sym typeface="Calibri"/>
              </a:rPr>
              <a:t> or </a:t>
            </a:r>
            <a:r>
              <a:rPr lang="en-US" sz="1200" b="0" i="1" u="none" strike="noStrike" cap="none" dirty="0">
                <a:solidFill>
                  <a:srgbClr val="FF3300"/>
                </a:solidFill>
                <a:latin typeface="Calibri"/>
                <a:ea typeface="Calibri"/>
                <a:cs typeface="Calibri"/>
                <a:sym typeface="Calibri"/>
              </a:rPr>
              <a:t>beginning address</a:t>
            </a:r>
            <a:r>
              <a:rPr lang="en-US" sz="1200" b="0" i="1" u="none" strike="noStrike" cap="none" dirty="0">
                <a:solidFill>
                  <a:schemeClr val="dk1"/>
                </a:solidFill>
                <a:latin typeface="Calibri"/>
                <a:ea typeface="Calibri"/>
                <a:cs typeface="Calibri"/>
                <a:sym typeface="Calibri"/>
              </a:rPr>
              <a:t> of data/operand array</a:t>
            </a: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in main memory (</a:t>
            </a:r>
            <a:r>
              <a:rPr lang="en-US" sz="1200" b="0" i="0" u="none" strike="noStrike" cap="none" dirty="0">
                <a:solidFill>
                  <a:srgbClr val="FF3300"/>
                </a:solidFill>
                <a:latin typeface="Calibri"/>
                <a:ea typeface="Calibri"/>
                <a:cs typeface="Calibri"/>
                <a:sym typeface="Calibri"/>
              </a:rPr>
              <a:t>Base</a:t>
            </a:r>
            <a:r>
              <a:rPr lang="en-US" sz="1200" b="0" i="0" u="none" strike="noStrike" cap="none" dirty="0">
                <a:solidFill>
                  <a:schemeClr val="dk1"/>
                </a:solidFill>
                <a:latin typeface="Calibri"/>
                <a:ea typeface="Calibri"/>
                <a:cs typeface="Calibri"/>
                <a:sym typeface="Calibri"/>
              </a:rPr>
              <a:t>).</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Indexed addressing mode is symbolically represented as</a:t>
            </a:r>
            <a:r>
              <a:rPr lang="en-US" dirty="0">
                <a:ea typeface="Calibri"/>
              </a:rPr>
              <a:t>  </a:t>
            </a:r>
            <a:r>
              <a:rPr lang="en-US" sz="1200" b="1" i="0" u="none" strike="noStrike" cap="none" dirty="0">
                <a:solidFill>
                  <a:srgbClr val="33CC33"/>
                </a:solidFill>
                <a:latin typeface="Calibri"/>
                <a:ea typeface="Calibri"/>
                <a:cs typeface="Calibri"/>
                <a:sym typeface="Calibri"/>
              </a:rPr>
              <a:t>X</a:t>
            </a:r>
            <a:r>
              <a:rPr lang="en-US" sz="1200" b="0" i="0" u="none" strike="noStrike" cap="none" dirty="0">
                <a:solidFill>
                  <a:schemeClr val="dk1"/>
                </a:solidFill>
                <a:latin typeface="Calibri"/>
                <a:ea typeface="Calibri"/>
                <a:cs typeface="Calibri"/>
                <a:sym typeface="Calibri"/>
              </a:rPr>
              <a:t>(</a:t>
            </a:r>
            <a:r>
              <a:rPr lang="en-US" sz="1200" b="1" i="0" u="none" strike="noStrike" cap="none" dirty="0">
                <a:solidFill>
                  <a:srgbClr val="FF3300"/>
                </a:solidFill>
                <a:latin typeface="Calibri"/>
                <a:ea typeface="Calibri"/>
                <a:cs typeface="Calibri"/>
                <a:sym typeface="Calibri"/>
              </a:rPr>
              <a:t>R</a:t>
            </a:r>
            <a:r>
              <a:rPr lang="en-US" sz="1200" b="0" i="0" u="none" strike="noStrike" cap="none" dirty="0">
                <a:solidFill>
                  <a:schemeClr val="dk1"/>
                </a:solidFill>
                <a:latin typeface="Calibri"/>
                <a:ea typeface="Calibri"/>
                <a:cs typeface="Calibri"/>
                <a:sym typeface="Calibri"/>
              </a:rPr>
              <a:t>)</a:t>
            </a:r>
          </a:p>
          <a:p>
            <a:pPr marR="0" lvl="0" algn="just" rtl="0">
              <a:lnSpc>
                <a:spcPct val="100000"/>
              </a:lnSpc>
              <a:spcBef>
                <a:spcPts val="0"/>
              </a:spcBef>
              <a:spcAft>
                <a:spcPts val="0"/>
              </a:spcAft>
              <a:buClr>
                <a:srgbClr val="000000"/>
              </a:buClr>
              <a:buSzPts val="1200"/>
            </a:pPr>
            <a:endParaRPr dirty="0"/>
          </a:p>
          <a:p>
            <a:pPr marL="0" marR="0" lvl="0" indent="0" algn="just" rtl="0">
              <a:lnSpc>
                <a:spcPct val="6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FF00FF"/>
                </a:solidFill>
                <a:latin typeface="Calibri"/>
                <a:ea typeface="Calibri"/>
                <a:cs typeface="Calibri"/>
                <a:sym typeface="Calibri"/>
              </a:rPr>
              <a:t>👉</a:t>
            </a:r>
            <a:r>
              <a:rPr lang="en-US" sz="1200" b="1" i="0" u="none" strike="noStrike" cap="none" dirty="0">
                <a:solidFill>
                  <a:schemeClr val="dk1"/>
                </a:solidFill>
                <a:latin typeface="Calibri"/>
                <a:ea typeface="Calibri"/>
                <a:cs typeface="Calibri"/>
                <a:sym typeface="Calibri"/>
              </a:rPr>
              <a:t>Here X denote a constant and </a:t>
            </a:r>
            <a:r>
              <a:rPr lang="en-US" sz="1200" b="1" i="0" u="none" strike="noStrike" cap="none" dirty="0">
                <a:solidFill>
                  <a:srgbClr val="FF3300"/>
                </a:solidFill>
                <a:latin typeface="Calibri"/>
                <a:ea typeface="Calibri"/>
                <a:cs typeface="Calibri"/>
                <a:sym typeface="Calibri"/>
              </a:rPr>
              <a:t>R</a:t>
            </a:r>
            <a:r>
              <a:rPr lang="en-US" sz="1200" b="1" i="0" u="none" strike="noStrike" cap="none" dirty="0">
                <a:solidFill>
                  <a:schemeClr val="dk1"/>
                </a:solidFill>
                <a:latin typeface="Calibri"/>
                <a:ea typeface="Calibri"/>
                <a:cs typeface="Calibri"/>
                <a:sym typeface="Calibri"/>
              </a:rPr>
              <a:t> is name of the register</a:t>
            </a:r>
            <a:endParaRPr dirty="0"/>
          </a:p>
          <a:p>
            <a:pPr marL="0" marR="0" lvl="0" indent="0" algn="just" rtl="0">
              <a:lnSpc>
                <a:spcPct val="8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involved in </a:t>
            </a:r>
            <a:r>
              <a:rPr lang="en-US" sz="1200" b="1" i="0" u="none" strike="noStrike" cap="none" dirty="0">
                <a:solidFill>
                  <a:srgbClr val="FF3300"/>
                </a:solidFill>
                <a:latin typeface="Calibri"/>
                <a:ea typeface="Calibri"/>
                <a:cs typeface="Calibri"/>
                <a:sym typeface="Calibri"/>
              </a:rPr>
              <a:t>Indexing</a:t>
            </a: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85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Effective address EA of the operand is given as</a:t>
            </a:r>
            <a:endParaRPr dirty="0"/>
          </a:p>
          <a:p>
            <a:pPr marL="0" marR="0" lvl="0" indent="0" algn="just" rtl="0">
              <a:lnSpc>
                <a:spcPct val="8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6600CC"/>
                </a:solidFill>
                <a:latin typeface="Calibri"/>
                <a:ea typeface="Calibri"/>
                <a:cs typeface="Calibri"/>
                <a:sym typeface="Calibri"/>
              </a:rPr>
              <a:t>EA = X + [</a:t>
            </a:r>
            <a:r>
              <a:rPr lang="en-US" sz="1200" b="1" i="0" u="none" strike="noStrike" cap="none" dirty="0">
                <a:solidFill>
                  <a:srgbClr val="FF3300"/>
                </a:solidFill>
                <a:latin typeface="Calibri"/>
                <a:ea typeface="Calibri"/>
                <a:cs typeface="Calibri"/>
                <a:sym typeface="Calibri"/>
              </a:rPr>
              <a:t>R</a:t>
            </a:r>
            <a:r>
              <a:rPr lang="en-US" sz="1200" b="1" i="0" u="none" strike="noStrike" cap="none" dirty="0">
                <a:solidFill>
                  <a:srgbClr val="6600CC"/>
                </a:solidFill>
                <a:latin typeface="Calibri"/>
                <a:ea typeface="Calibri"/>
                <a:cs typeface="Calibri"/>
                <a:sym typeface="Calibri"/>
              </a:rPr>
              <a:t>]</a:t>
            </a:r>
            <a:endParaRPr dirty="0"/>
          </a:p>
          <a:p>
            <a:pPr marL="0" marR="0" lvl="0" indent="0" algn="just" rtl="0">
              <a:lnSpc>
                <a:spcPct val="6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FF00FF"/>
                </a:solidFill>
                <a:latin typeface="Calibri"/>
                <a:ea typeface="Calibri"/>
                <a:cs typeface="Calibri"/>
                <a:sym typeface="Calibri"/>
              </a:rPr>
              <a:t>👉</a:t>
            </a:r>
            <a:r>
              <a:rPr lang="en-US" sz="1200" b="1" i="0" u="none" strike="noStrike" cap="none" dirty="0">
                <a:solidFill>
                  <a:schemeClr val="dk1"/>
                </a:solidFill>
                <a:latin typeface="Calibri"/>
                <a:ea typeface="Calibri"/>
                <a:cs typeface="Calibri"/>
                <a:sym typeface="Calibri"/>
              </a:rPr>
              <a:t>Contents of index register are not changed during the</a:t>
            </a:r>
            <a:endParaRPr dirty="0"/>
          </a:p>
          <a:p>
            <a:pPr marL="0" marR="0" lvl="0" indent="0" algn="just" rtl="0">
              <a:lnSpc>
                <a:spcPct val="8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process of address generation</a:t>
            </a:r>
            <a:r>
              <a:rPr lang="en-US" sz="1200" b="0" i="0" u="none" strike="noStrike" cap="none" dirty="0">
                <a:solidFill>
                  <a:schemeClr val="dk1"/>
                </a:solidFill>
                <a:latin typeface="Calibri"/>
                <a:ea typeface="Calibri"/>
                <a:cs typeface="Calibri"/>
                <a:sym typeface="Calibri"/>
              </a:rPr>
              <a: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68"/>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pic>
        <p:nvPicPr>
          <p:cNvPr id="419" name="Google Shape;419;p68"/>
          <p:cNvPicPr preferRelativeResize="0"/>
          <p:nvPr/>
        </p:nvPicPr>
        <p:blipFill rotWithShape="1">
          <a:blip r:embed="rId3">
            <a:alphaModFix/>
          </a:blip>
          <a:srcRect/>
          <a:stretch/>
        </p:blipFill>
        <p:spPr>
          <a:xfrm>
            <a:off x="824412" y="692825"/>
            <a:ext cx="4116975" cy="1596700"/>
          </a:xfrm>
          <a:prstGeom prst="rect">
            <a:avLst/>
          </a:prstGeom>
          <a:noFill/>
          <a:ln w="9525" cap="flat" cmpd="sng">
            <a:solidFill>
              <a:schemeClr val="accent2"/>
            </a:solidFill>
            <a:prstDash val="solid"/>
            <a:miter lim="800000"/>
            <a:headEnd type="none" w="sm" len="sm"/>
            <a:tailEnd type="none" w="sm" len="sm"/>
          </a:ln>
        </p:spPr>
      </p:pic>
      <p:sp>
        <p:nvSpPr>
          <p:cNvPr id="420" name="Google Shape;420;p68"/>
          <p:cNvSpPr/>
          <p:nvPr/>
        </p:nvSpPr>
        <p:spPr>
          <a:xfrm>
            <a:off x="55880" y="2242290"/>
            <a:ext cx="5433060" cy="83099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A = </a:t>
            </a:r>
            <a:r>
              <a:rPr lang="en-US" sz="1200" b="1" i="0" u="none" strike="noStrike" cap="none">
                <a:solidFill>
                  <a:srgbClr val="33CC33"/>
                </a:solidFill>
                <a:latin typeface="Calibri"/>
                <a:ea typeface="Calibri"/>
                <a:cs typeface="Calibri"/>
                <a:sym typeface="Calibri"/>
              </a:rPr>
              <a:t>1040</a:t>
            </a:r>
            <a:r>
              <a:rPr lang="en-US" sz="1200" b="0" i="0" u="none" strike="noStrike" cap="none">
                <a:solidFill>
                  <a:schemeClr val="dk1"/>
                </a:solidFill>
                <a:latin typeface="Calibri"/>
                <a:ea typeface="Calibri"/>
                <a:cs typeface="Calibri"/>
                <a:sym typeface="Calibri"/>
              </a:rPr>
              <a:t> = </a:t>
            </a:r>
            <a:r>
              <a:rPr lang="en-US" sz="1200" b="1" i="0" u="none" strike="noStrike" cap="none">
                <a:solidFill>
                  <a:srgbClr val="33CC33"/>
                </a:solidFill>
                <a:latin typeface="Calibri"/>
                <a:ea typeface="Calibri"/>
                <a:cs typeface="Calibri"/>
                <a:sym typeface="Calibri"/>
              </a:rPr>
              <a:t>X</a:t>
            </a:r>
            <a:r>
              <a:rPr lang="en-US" sz="1200" b="0" i="0" u="none" strike="noStrike" cap="none">
                <a:solidFill>
                  <a:schemeClr val="dk1"/>
                </a:solidFill>
                <a:latin typeface="Calibri"/>
                <a:ea typeface="Calibri"/>
                <a:cs typeface="Calibri"/>
                <a:sym typeface="Calibri"/>
              </a:rPr>
              <a:t>; constant </a:t>
            </a:r>
            <a:r>
              <a:rPr lang="en-US" sz="1200" b="1" i="0" u="none" strike="noStrike" cap="none">
                <a:solidFill>
                  <a:srgbClr val="33CC33"/>
                </a:solidFill>
                <a:latin typeface="Calibri"/>
                <a:ea typeface="Calibri"/>
                <a:cs typeface="Calibri"/>
                <a:sym typeface="Calibri"/>
              </a:rPr>
              <a:t>X</a:t>
            </a:r>
            <a:r>
              <a:rPr lang="en-US" sz="1200" b="1" i="0"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corresponds to a memory location</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a:t>
            </a:r>
            <a:r>
              <a:rPr lang="en-US" sz="1200" b="0" i="0" u="none" strike="noStrike" cap="none">
                <a:solidFill>
                  <a:schemeClr val="dk1"/>
                </a:solidFill>
                <a:latin typeface="Calibri"/>
                <a:ea typeface="Calibri"/>
                <a:cs typeface="Calibri"/>
                <a:sym typeface="Calibri"/>
              </a:rPr>
              <a:t>) = </a:t>
            </a:r>
            <a:r>
              <a:rPr lang="en-US" sz="1200" b="1" i="0" u="none" strike="noStrike" cap="none">
                <a:solidFill>
                  <a:srgbClr val="FF3300"/>
                </a:solidFill>
                <a:latin typeface="Calibri"/>
                <a:ea typeface="Calibri"/>
                <a:cs typeface="Calibri"/>
                <a:sym typeface="Calibri"/>
              </a:rPr>
              <a:t>20</a:t>
            </a:r>
            <a:r>
              <a:rPr lang="en-US" sz="1200" b="0" i="0" u="none" strike="noStrike" cap="none">
                <a:solidFill>
                  <a:schemeClr val="dk1"/>
                </a:solidFill>
                <a:latin typeface="Calibri"/>
                <a:ea typeface="Calibri"/>
                <a:cs typeface="Calibri"/>
                <a:sym typeface="Calibri"/>
              </a:rPr>
              <a:t>      i.e.  </a:t>
            </a:r>
            <a:r>
              <a:rPr lang="en-US" sz="1200" b="0" i="0" u="none" strike="noStrike" cap="none">
                <a:solidFill>
                  <a:srgbClr val="FF3300"/>
                </a:solidFill>
                <a:latin typeface="Calibri"/>
                <a:ea typeface="Calibri"/>
                <a:cs typeface="Calibri"/>
                <a:sym typeface="Calibri"/>
              </a:rPr>
              <a:t>Index</a:t>
            </a:r>
            <a:r>
              <a:rPr lang="en-US" sz="1200" b="0" i="0" u="none" strike="noStrike" cap="none">
                <a:solidFill>
                  <a:schemeClr val="dk1"/>
                </a:solidFill>
                <a:latin typeface="Calibri"/>
                <a:ea typeface="Calibri"/>
                <a:cs typeface="Calibri"/>
                <a:sym typeface="Calibri"/>
              </a:rPr>
              <a:t> or </a:t>
            </a:r>
            <a:r>
              <a:rPr lang="en-US" sz="1200" b="0" i="0" u="none" strike="noStrike" cap="none">
                <a:solidFill>
                  <a:srgbClr val="FF3300"/>
                </a:solidFill>
                <a:latin typeface="Calibri"/>
                <a:ea typeface="Calibri"/>
                <a:cs typeface="Calibri"/>
                <a:sym typeface="Calibri"/>
              </a:rPr>
              <a:t>offset</a:t>
            </a:r>
            <a:r>
              <a:rPr lang="en-US" sz="1200" b="0" i="0" u="none" strike="noStrike" cap="none">
                <a:solidFill>
                  <a:schemeClr val="dk1"/>
                </a:solidFill>
                <a:latin typeface="Calibri"/>
                <a:ea typeface="Calibri"/>
                <a:cs typeface="Calibri"/>
                <a:sym typeface="Calibri"/>
              </a:rPr>
              <a:t> value</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EA = A + (</a:t>
            </a:r>
            <a:r>
              <a:rPr lang="en-US" sz="1200" b="1" i="0" u="none" strike="noStrike" cap="none">
                <a:solidFill>
                  <a:srgbClr val="FF3300"/>
                </a:solidFill>
                <a:latin typeface="Calibri"/>
                <a:ea typeface="Calibri"/>
                <a:cs typeface="Calibri"/>
                <a:sym typeface="Calibri"/>
              </a:rPr>
              <a:t>R</a:t>
            </a:r>
            <a:r>
              <a:rPr lang="en-US" sz="1200" b="0" i="0" u="none" strike="noStrike" cap="none">
                <a:solidFill>
                  <a:schemeClr val="dk1"/>
                </a:solidFill>
                <a:latin typeface="Calibri"/>
                <a:ea typeface="Calibri"/>
                <a:cs typeface="Calibri"/>
                <a:sym typeface="Calibri"/>
              </a:rPr>
              <a:t>) = </a:t>
            </a:r>
            <a:r>
              <a:rPr lang="en-US" sz="1200" b="1" i="0" u="none" strike="noStrike" cap="none">
                <a:solidFill>
                  <a:srgbClr val="33CC33"/>
                </a:solidFill>
                <a:latin typeface="Calibri"/>
                <a:ea typeface="Calibri"/>
                <a:cs typeface="Calibri"/>
                <a:sym typeface="Calibri"/>
              </a:rPr>
              <a:t>1040</a:t>
            </a: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20</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EA = </a:t>
            </a:r>
            <a:r>
              <a:rPr lang="en-US" sz="1200" b="1" i="0" u="none" strike="noStrike" cap="none">
                <a:solidFill>
                  <a:srgbClr val="6600CC"/>
                </a:solidFill>
                <a:latin typeface="Calibri"/>
                <a:ea typeface="Calibri"/>
                <a:cs typeface="Calibri"/>
                <a:sym typeface="Calibri"/>
              </a:rPr>
              <a:t>1060</a:t>
            </a:r>
            <a:r>
              <a:rPr lang="en-US" sz="1200" b="0" i="0" u="none" strike="noStrike" cap="none">
                <a:solidFill>
                  <a:schemeClr val="dk1"/>
                </a:solidFill>
                <a:latin typeface="Calibri"/>
                <a:ea typeface="Calibri"/>
                <a:cs typeface="Calibri"/>
                <a:sym typeface="Calibri"/>
              </a:rPr>
              <a:t>  at which you will find desired operand </a:t>
            </a:r>
            <a:r>
              <a:rPr lang="en-US" sz="1200" b="1" i="0" u="none" strike="noStrike" cap="none">
                <a:solidFill>
                  <a:srgbClr val="FF00FF"/>
                </a:solidFill>
                <a:latin typeface="Calibri"/>
                <a:ea typeface="Calibri"/>
                <a:cs typeface="Calibri"/>
                <a:sym typeface="Calibri"/>
              </a:rPr>
              <a:t>50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7" name="Google Shape;427;p69"/>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28" name="Google Shape;428;p69"/>
          <p:cNvSpPr/>
          <p:nvPr/>
        </p:nvSpPr>
        <p:spPr>
          <a:xfrm>
            <a:off x="78740" y="703580"/>
            <a:ext cx="5430520" cy="239976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None/>
            </a:pPr>
            <a:r>
              <a:rPr lang="en-US" sz="1200" b="0" i="0" u="none" strike="noStrike" cap="none">
                <a:solidFill>
                  <a:srgbClr val="FF3300"/>
                </a:solidFill>
                <a:latin typeface="Calibri"/>
                <a:ea typeface="Calibri"/>
                <a:cs typeface="Calibri"/>
                <a:sym typeface="Calibri"/>
              </a:rPr>
              <a:t>You can use indexed addressing mode in two ways</a:t>
            </a:r>
            <a:endParaRPr sz="1200" b="1" i="0" u="none" strike="noStrike" cap="none">
              <a:solidFill>
                <a:srgbClr val="FF3300"/>
              </a:solidFill>
              <a:latin typeface="Calibri"/>
              <a:ea typeface="Calibri"/>
              <a:cs typeface="Calibri"/>
              <a:sym typeface="Calibri"/>
            </a:endParaRPr>
          </a:p>
          <a:p>
            <a:pPr marL="457200" marR="0" lvl="0" indent="-457200" algn="just" rtl="0">
              <a:lnSpc>
                <a:spcPct val="100000"/>
              </a:lnSpc>
              <a:spcBef>
                <a:spcPts val="0"/>
              </a:spcBef>
              <a:spcAft>
                <a:spcPts val="0"/>
              </a:spcAft>
              <a:buClr>
                <a:srgbClr val="000000"/>
              </a:buClr>
              <a:buSzPts val="1200"/>
              <a:buFont typeface="Arial"/>
              <a:buAutoNum type="romanUcParenR"/>
            </a:pPr>
            <a:r>
              <a:rPr lang="en-US" sz="1200" b="1" i="0" u="none" strike="noStrike" cap="none">
                <a:solidFill>
                  <a:schemeClr val="dk1"/>
                </a:solidFill>
                <a:latin typeface="Calibri"/>
                <a:ea typeface="Calibri"/>
                <a:cs typeface="Calibri"/>
                <a:sym typeface="Calibri"/>
              </a:rPr>
              <a:t>A constant value X defines here beginning address of</a:t>
            </a:r>
            <a:endParaRPr/>
          </a:p>
          <a:p>
            <a:pPr marL="457200" marR="0" lvl="0" indent="-457200" algn="just" rtl="0">
              <a:lnSpc>
                <a:spcPct val="100000"/>
              </a:lnSpc>
              <a:spcBef>
                <a:spcPts val="0"/>
              </a:spcBef>
              <a:spcAft>
                <a:spcPts val="0"/>
              </a:spcAft>
              <a:buNone/>
            </a:pPr>
            <a:r>
              <a:rPr lang="en-US" sz="1200" b="1" i="0" u="none" strike="noStrike" cap="none">
                <a:solidFill>
                  <a:schemeClr val="dk1"/>
                </a:solidFill>
                <a:latin typeface="Calibri"/>
                <a:ea typeface="Calibri"/>
                <a:cs typeface="Calibri"/>
                <a:sym typeface="Calibri"/>
              </a:rPr>
              <a:t>      operand in memory and index register Ri contains offset value</a:t>
            </a: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(Displacement)</a:t>
            </a:r>
            <a:endParaRPr/>
          </a:p>
          <a:p>
            <a:pPr marL="457200" marR="0" lvl="0" indent="-457200" algn="just" rtl="0">
              <a:lnSpc>
                <a:spcPct val="100000"/>
              </a:lnSpc>
              <a:spcBef>
                <a:spcPts val="0"/>
              </a:spcBef>
              <a:spcAft>
                <a:spcPts val="0"/>
              </a:spcAft>
              <a:buNone/>
            </a:pPr>
            <a:endParaRPr sz="1200" b="1" i="0" u="none" strike="noStrike" cap="none">
              <a:solidFill>
                <a:srgbClr val="FF00FF"/>
              </a:solidFill>
              <a:latin typeface="Calibri"/>
              <a:ea typeface="Calibri"/>
              <a:cs typeface="Calibri"/>
              <a:sym typeface="Calibri"/>
            </a:endParaRPr>
          </a:p>
          <a:p>
            <a:pPr marL="457200" marR="0" lvl="0" indent="-457200" algn="just" rtl="0">
              <a:lnSpc>
                <a:spcPct val="100000"/>
              </a:lnSpc>
              <a:spcBef>
                <a:spcPts val="0"/>
              </a:spcBef>
              <a:spcAft>
                <a:spcPts val="0"/>
              </a:spcAft>
              <a:buNone/>
            </a:pPr>
            <a:r>
              <a:rPr lang="en-US" sz="1200" b="1" i="0" u="none" strike="noStrike" cap="none">
                <a:solidFill>
                  <a:srgbClr val="FF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For example </a:t>
            </a:r>
            <a:r>
              <a:rPr lang="en-US" sz="1200" b="1" i="0" u="none" strike="noStrike" cap="none">
                <a:solidFill>
                  <a:srgbClr val="33CC33"/>
                </a:solidFill>
                <a:latin typeface="Calibri"/>
                <a:ea typeface="Calibri"/>
                <a:cs typeface="Calibri"/>
                <a:sym typeface="Calibri"/>
              </a:rPr>
              <a:t>1040</a:t>
            </a:r>
            <a:r>
              <a:rPr lang="en-US" sz="1200" b="0" i="0" u="none" strike="noStrike" cap="none">
                <a:solidFill>
                  <a:schemeClr val="dk1"/>
                </a:solidFill>
                <a:latin typeface="Calibri"/>
                <a:ea typeface="Calibri"/>
                <a:cs typeface="Calibri"/>
                <a:sym typeface="Calibri"/>
              </a:rPr>
              <a:t> in the following instruction:</a:t>
            </a:r>
            <a:endParaRPr/>
          </a:p>
          <a:p>
            <a:pPr marL="457200" marR="0" lvl="0" indent="-457200" algn="just" rtl="0">
              <a:lnSpc>
                <a:spcPct val="130000"/>
              </a:lnSpc>
              <a:spcBef>
                <a:spcPts val="0"/>
              </a:spcBef>
              <a:spcAft>
                <a:spcPts val="0"/>
              </a:spcAft>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Add </a:t>
            </a:r>
            <a:r>
              <a:rPr lang="en-US" sz="1200" b="1" i="0" u="none" strike="noStrike" cap="none">
                <a:solidFill>
                  <a:srgbClr val="33CC33"/>
                </a:solidFill>
                <a:latin typeface="Calibri"/>
                <a:ea typeface="Calibri"/>
                <a:cs typeface="Calibri"/>
                <a:sym typeface="Calibri"/>
              </a:rPr>
              <a:t>1040</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 R2           X=</a:t>
            </a:r>
            <a:r>
              <a:rPr lang="en-US" sz="1200" b="1" i="0" u="none" strike="noStrike" cap="none">
                <a:solidFill>
                  <a:srgbClr val="33CC33"/>
                </a:solidFill>
                <a:latin typeface="Calibri"/>
                <a:ea typeface="Calibri"/>
                <a:cs typeface="Calibri"/>
                <a:sym typeface="Calibri"/>
              </a:rPr>
              <a:t>1040</a:t>
            </a:r>
            <a:r>
              <a:rPr lang="en-US" sz="1200" b="1" i="0" u="none" strike="noStrike" cap="none">
                <a:solidFill>
                  <a:schemeClr val="dk1"/>
                </a:solidFill>
                <a:latin typeface="Calibri"/>
                <a:ea typeface="Calibri"/>
                <a:cs typeface="Calibri"/>
                <a:sym typeface="Calibri"/>
              </a:rPr>
              <a:t>    R1=</a:t>
            </a:r>
            <a:r>
              <a:rPr lang="en-US" sz="1200" b="1" i="0" u="none" strike="noStrike" cap="none">
                <a:solidFill>
                  <a:srgbClr val="FF3300"/>
                </a:solidFill>
                <a:latin typeface="Calibri"/>
                <a:ea typeface="Calibri"/>
                <a:cs typeface="Calibri"/>
                <a:sym typeface="Calibri"/>
              </a:rPr>
              <a:t>20  offset</a:t>
            </a:r>
            <a:endParaRPr/>
          </a:p>
          <a:p>
            <a:pPr marL="457200" marR="0" lvl="0" indent="-457200" algn="just" rtl="0">
              <a:lnSpc>
                <a:spcPct val="100000"/>
              </a:lnSpc>
              <a:spcBef>
                <a:spcPts val="0"/>
              </a:spcBef>
              <a:spcAft>
                <a:spcPts val="0"/>
              </a:spcAft>
              <a:buNone/>
            </a:pPr>
            <a:endParaRPr sz="1200" b="1"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None/>
            </a:pPr>
            <a:r>
              <a:rPr lang="en-US" sz="1200" b="1" i="0" u="none" strike="noStrike" cap="none">
                <a:solidFill>
                  <a:schemeClr val="dk1"/>
                </a:solidFill>
                <a:latin typeface="Calibri"/>
                <a:ea typeface="Calibri"/>
                <a:cs typeface="Calibri"/>
                <a:sym typeface="Calibri"/>
              </a:rPr>
              <a:t>II)  A constant value X defines an offset and index register Ri contains beginning address of operand in memory.</a:t>
            </a:r>
            <a:endParaRPr sz="12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None/>
            </a:pPr>
            <a:endParaRPr sz="1200" b="1" i="0" u="none" strike="noStrike" cap="none">
              <a:solidFill>
                <a:srgbClr val="FF00FF"/>
              </a:solidFill>
              <a:latin typeface="Calibri"/>
              <a:ea typeface="Calibri"/>
              <a:cs typeface="Calibri"/>
              <a:sym typeface="Calibri"/>
            </a:endParaRPr>
          </a:p>
          <a:p>
            <a:pPr marL="457200" marR="0" lvl="0" indent="-457200" algn="just" rtl="0">
              <a:lnSpc>
                <a:spcPct val="100000"/>
              </a:lnSpc>
              <a:spcBef>
                <a:spcPts val="0"/>
              </a:spcBef>
              <a:spcAft>
                <a:spcPts val="0"/>
              </a:spcAft>
              <a:buNone/>
            </a:pPr>
            <a:r>
              <a:rPr lang="en-US" sz="1200" b="1" i="0" u="none" strike="noStrike" cap="none">
                <a:solidFill>
                  <a:srgbClr val="FF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For example </a:t>
            </a:r>
            <a:r>
              <a:rPr lang="en-US" sz="1200" b="1" i="0" u="none" strike="noStrike" cap="none">
                <a:solidFill>
                  <a:srgbClr val="6600CC"/>
                </a:solidFill>
                <a:latin typeface="Calibri"/>
                <a:ea typeface="Calibri"/>
                <a:cs typeface="Calibri"/>
                <a:sym typeface="Calibri"/>
              </a:rPr>
              <a:t>20</a:t>
            </a:r>
            <a:r>
              <a:rPr lang="en-US" sz="1200" b="0" i="0" u="none" strike="noStrike" cap="none">
                <a:solidFill>
                  <a:schemeClr val="dk1"/>
                </a:solidFill>
                <a:latin typeface="Calibri"/>
                <a:ea typeface="Calibri"/>
                <a:cs typeface="Calibri"/>
                <a:sym typeface="Calibri"/>
              </a:rPr>
              <a:t> in the following instruction:</a:t>
            </a:r>
            <a:endParaRPr/>
          </a:p>
          <a:p>
            <a:pPr marL="457200" marR="0" lvl="0" indent="-457200" algn="just" rtl="0">
              <a:lnSpc>
                <a:spcPct val="130000"/>
              </a:lnSpc>
              <a:spcBef>
                <a:spcPts val="0"/>
              </a:spcBef>
              <a:spcAft>
                <a:spcPts val="0"/>
              </a:spcAft>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Add </a:t>
            </a:r>
            <a:r>
              <a:rPr lang="en-US" sz="1200" b="1" i="0" u="none" strike="noStrike" cap="none">
                <a:solidFill>
                  <a:srgbClr val="6600CC"/>
                </a:solidFill>
                <a:latin typeface="Calibri"/>
                <a:ea typeface="Calibri"/>
                <a:cs typeface="Calibri"/>
                <a:sym typeface="Calibri"/>
              </a:rPr>
              <a:t>20</a:t>
            </a:r>
            <a:r>
              <a:rPr lang="en-US" sz="1200" b="1" i="0" u="none" strike="noStrike" cap="none">
                <a:solidFill>
                  <a:schemeClr val="dk1"/>
                </a:solidFill>
                <a:latin typeface="Calibri"/>
                <a:ea typeface="Calibri"/>
                <a:cs typeface="Calibri"/>
                <a:sym typeface="Calibri"/>
              </a:rPr>
              <a:t>(R1), R2                     X=</a:t>
            </a:r>
            <a:r>
              <a:rPr lang="en-US" sz="1200" b="1" i="0" u="none" strike="noStrike" cap="none">
                <a:solidFill>
                  <a:srgbClr val="6600CC"/>
                </a:solidFill>
                <a:latin typeface="Calibri"/>
                <a:ea typeface="Calibri"/>
                <a:cs typeface="Calibri"/>
                <a:sym typeface="Calibri"/>
              </a:rPr>
              <a:t>20</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a:t>
            </a:r>
            <a:r>
              <a:rPr lang="en-US" sz="1200" b="1" i="0" u="none" strike="noStrike" cap="none">
                <a:solidFill>
                  <a:srgbClr val="33CC33"/>
                </a:solidFill>
                <a:latin typeface="Calibri"/>
                <a:ea typeface="Calibri"/>
                <a:cs typeface="Calibri"/>
                <a:sym typeface="Calibri"/>
              </a:rPr>
              <a:t>1040</a:t>
            </a:r>
            <a:endParaRPr/>
          </a:p>
        </p:txBody>
      </p:sp>
      <p:sp>
        <p:nvSpPr>
          <p:cNvPr id="429" name="Google Shape;429;p69"/>
          <p:cNvSpPr/>
          <p:nvPr/>
        </p:nvSpPr>
        <p:spPr>
          <a:xfrm>
            <a:off x="716280" y="2820670"/>
            <a:ext cx="1402080" cy="28802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0" name="Google Shape;430;p69"/>
          <p:cNvSpPr/>
          <p:nvPr/>
        </p:nvSpPr>
        <p:spPr>
          <a:xfrm>
            <a:off x="716280" y="1676400"/>
            <a:ext cx="1493520" cy="28802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7" name="Google Shape;437;p70"/>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38" name="Google Shape;438;p70"/>
          <p:cNvSpPr txBox="1"/>
          <p:nvPr/>
        </p:nvSpPr>
        <p:spPr>
          <a:xfrm>
            <a:off x="-60960" y="731521"/>
            <a:ext cx="5570220" cy="1485900"/>
          </a:xfrm>
          <a:prstGeom prst="rect">
            <a:avLst/>
          </a:prstGeom>
          <a:noFill/>
          <a:ln>
            <a:noFill/>
          </a:ln>
        </p:spPr>
        <p:txBody>
          <a:bodyPr spcFirstLastPara="1" wrap="square" lIns="0" tIns="0" rIns="0" bIns="0" anchor="t" anchorCtr="0">
            <a:normAutofit/>
          </a:bodyPr>
          <a:lstStyle/>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Index addressing is fast and is excellent for manipulating data structures such as </a:t>
            </a:r>
            <a:r>
              <a:rPr lang="en-US" sz="1200" b="1" i="0" u="none" strike="noStrike" cap="none">
                <a:solidFill>
                  <a:schemeClr val="dk1"/>
                </a:solidFill>
                <a:latin typeface="Calibri"/>
                <a:ea typeface="Calibri"/>
                <a:cs typeface="Calibri"/>
                <a:sym typeface="Calibri"/>
              </a:rPr>
              <a:t>arrays</a:t>
            </a:r>
            <a:r>
              <a:rPr lang="en-US" sz="1200" b="0" i="0" u="none" strike="noStrike" cap="none">
                <a:solidFill>
                  <a:schemeClr val="dk1"/>
                </a:solidFill>
                <a:latin typeface="Calibri"/>
                <a:ea typeface="Calibri"/>
                <a:cs typeface="Calibri"/>
                <a:sym typeface="Calibri"/>
              </a:rPr>
              <a:t> as all you need to do is set up a base address then use the index in your code to access individual elements.</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Another advantage of indexed addressing is that if the </a:t>
            </a:r>
            <a:r>
              <a:rPr lang="en-US" sz="1200" b="1" i="0" u="none" strike="noStrike" cap="none">
                <a:solidFill>
                  <a:schemeClr val="dk1"/>
                </a:solidFill>
                <a:latin typeface="Calibri"/>
                <a:ea typeface="Calibri"/>
                <a:cs typeface="Calibri"/>
                <a:sym typeface="Calibri"/>
              </a:rPr>
              <a:t>array is re-located in memory at any point then only the base address needs to be changed</a:t>
            </a:r>
            <a:r>
              <a:rPr lang="en-US" sz="1200" b="0" i="0" u="none" strike="noStrike" cap="none">
                <a:solidFill>
                  <a:schemeClr val="dk1"/>
                </a:solidFill>
                <a:latin typeface="Calibri"/>
                <a:ea typeface="Calibri"/>
                <a:cs typeface="Calibri"/>
                <a:sym typeface="Calibri"/>
              </a:rPr>
              <a:t>. The code making use of the index can remain exactly the same.</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71"/>
          <p:cNvSpPr txBox="1">
            <a:spLocks noGrp="1"/>
          </p:cNvSpPr>
          <p:nvPr>
            <p:ph type="title"/>
          </p:nvPr>
        </p:nvSpPr>
        <p:spPr>
          <a:xfrm>
            <a:off x="78740" y="0"/>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br>
              <a:rPr lang="en-US" sz="1800" b="1">
                <a:solidFill>
                  <a:srgbClr val="2E5497"/>
                </a:solidFill>
                <a:latin typeface="Calibri"/>
                <a:ea typeface="Calibri"/>
                <a:cs typeface="Calibri"/>
                <a:sym typeface="Calibri"/>
              </a:rPr>
            </a:br>
            <a:r>
              <a:rPr lang="en-US" sz="1800" b="1">
                <a:solidFill>
                  <a:srgbClr val="E36C09"/>
                </a:solidFill>
                <a:latin typeface="Calibri"/>
                <a:ea typeface="Calibri"/>
                <a:cs typeface="Calibri"/>
                <a:sym typeface="Calibri"/>
              </a:rPr>
              <a:t>Example</a:t>
            </a:r>
            <a:endParaRPr sz="1800">
              <a:solidFill>
                <a:srgbClr val="E36C09"/>
              </a:solidFill>
            </a:endParaRPr>
          </a:p>
        </p:txBody>
      </p:sp>
      <p:sp>
        <p:nvSpPr>
          <p:cNvPr id="446" name="Google Shape;446;p71"/>
          <p:cNvSpPr/>
          <p:nvPr/>
        </p:nvSpPr>
        <p:spPr>
          <a:xfrm>
            <a:off x="143510" y="622802"/>
            <a:ext cx="5478780" cy="230832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Example: Add 20(R1),R2</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Add 2000(R3),R4</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Assume that a list of scores of the student beginning at location LIST as shown in the following diagram</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A 4 word memory comprises a record that stores relevant info for each student</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Compute the sum of all scores obtained on each of the test and store these sums in memory locations SUM1,SUM2,SUM3 </a:t>
            </a:r>
            <a:endParaRPr sz="1200" b="1" i="0" u="none" strike="noStrike" cap="none">
              <a:solidFill>
                <a:srgbClr val="FF00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27"/>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Introduction</a:t>
            </a:r>
            <a:endParaRPr sz="1800">
              <a:solidFill>
                <a:srgbClr val="C55911"/>
              </a:solidFill>
            </a:endParaRPr>
          </a:p>
        </p:txBody>
      </p:sp>
      <p:sp>
        <p:nvSpPr>
          <p:cNvPr id="131" name="Google Shape;131;p27"/>
          <p:cNvSpPr txBox="1"/>
          <p:nvPr/>
        </p:nvSpPr>
        <p:spPr>
          <a:xfrm>
            <a:off x="1371600" y="754380"/>
            <a:ext cx="7543800"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FF"/>
                </a:solidFill>
                <a:latin typeface="Calibri"/>
                <a:ea typeface="Calibri"/>
                <a:cs typeface="Calibri"/>
                <a:sym typeface="Calibri"/>
              </a:rPr>
              <a:t>What is Addressing Mode </a:t>
            </a:r>
            <a:r>
              <a:rPr lang="en-US" sz="1400" b="1" i="0" u="none" strike="noStrike" cap="none">
                <a:solidFill>
                  <a:srgbClr val="FF0000"/>
                </a:solidFill>
                <a:latin typeface="Calibri"/>
                <a:ea typeface="Calibri"/>
                <a:cs typeface="Calibri"/>
                <a:sym typeface="Calibri"/>
              </a:rPr>
              <a:t>. . . ? </a:t>
            </a:r>
            <a:endParaRPr sz="1400" b="1" i="0" u="none" strike="noStrike" cap="none">
              <a:solidFill>
                <a:srgbClr val="0000FF"/>
              </a:solidFill>
              <a:latin typeface="Calibri"/>
              <a:ea typeface="Calibri"/>
              <a:cs typeface="Calibri"/>
              <a:sym typeface="Calibri"/>
            </a:endParaRPr>
          </a:p>
        </p:txBody>
      </p:sp>
      <p:sp>
        <p:nvSpPr>
          <p:cNvPr id="132" name="Google Shape;132;p27"/>
          <p:cNvSpPr txBox="1"/>
          <p:nvPr/>
        </p:nvSpPr>
        <p:spPr>
          <a:xfrm>
            <a:off x="139700" y="1714500"/>
            <a:ext cx="5343300" cy="461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The different ways in which the location of an operand is specified in an instruction are referred to as </a:t>
            </a:r>
            <a:r>
              <a:rPr lang="en-US" sz="1200" b="0" i="1" u="none" strike="noStrike" cap="none">
                <a:solidFill>
                  <a:srgbClr val="FF0000"/>
                </a:solidFill>
                <a:latin typeface="Calibri"/>
                <a:ea typeface="Calibri"/>
                <a:cs typeface="Calibri"/>
                <a:sym typeface="Calibri"/>
              </a:rPr>
              <a:t>addressing modes</a:t>
            </a:r>
            <a:endParaRPr sz="1200" b="0" i="0" u="none" strike="noStrike" cap="none">
              <a:solidFill>
                <a:srgbClr val="FF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3" name="Google Shape;453;p72"/>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54" name="Google Shape;454;p72"/>
          <p:cNvSpPr txBox="1">
            <a:spLocks noGrp="1"/>
          </p:cNvSpPr>
          <p:nvPr>
            <p:ph type="body" idx="1"/>
          </p:nvPr>
        </p:nvSpPr>
        <p:spPr>
          <a:xfrm>
            <a:off x="0" y="704857"/>
            <a:ext cx="1866900" cy="1107996"/>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Font typeface="Calibri"/>
              <a:buNone/>
            </a:pPr>
            <a:r>
              <a:rPr lang="en-US" sz="1200">
                <a:solidFill>
                  <a:schemeClr val="dk1"/>
                </a:solidFill>
              </a:rPr>
              <a:t>N		5000		</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	5004</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LIST+4 	5008	</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LIST+8  	5012</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LIST+12 	5016</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LIST+16 	5020</a:t>
            </a:r>
            <a:endParaRPr/>
          </a:p>
        </p:txBody>
      </p:sp>
      <p:pic>
        <p:nvPicPr>
          <p:cNvPr id="455" name="Google Shape;455;p72"/>
          <p:cNvPicPr preferRelativeResize="0"/>
          <p:nvPr/>
        </p:nvPicPr>
        <p:blipFill rotWithShape="1">
          <a:blip r:embed="rId3">
            <a:alphaModFix/>
          </a:blip>
          <a:srcRect/>
          <a:stretch/>
        </p:blipFill>
        <p:spPr>
          <a:xfrm>
            <a:off x="3089926" y="171575"/>
            <a:ext cx="2031150" cy="2945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2" name="Google Shape;462;p73"/>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63" name="Google Shape;463;p73"/>
          <p:cNvSpPr txBox="1"/>
          <p:nvPr/>
        </p:nvSpPr>
        <p:spPr>
          <a:xfrm>
            <a:off x="-106680" y="785507"/>
            <a:ext cx="8229600" cy="2068259"/>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#LIST,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R3</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 R4</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LOOP		Add		4(R0),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8(R0),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12(R0), R3</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#16,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Decrement	R4</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Branch&gt;0	LOOP</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R1, SUM1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R2, SUM2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R3, SUM3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Google Shape;470;p74"/>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71" name="Google Shape;471;p74"/>
          <p:cNvSpPr/>
          <p:nvPr/>
        </p:nvSpPr>
        <p:spPr>
          <a:xfrm>
            <a:off x="251460" y="691526"/>
            <a:ext cx="5174100" cy="1619400"/>
          </a:xfrm>
          <a:prstGeom prst="rect">
            <a:avLst/>
          </a:prstGeom>
          <a:noFill/>
          <a:ln>
            <a:noFill/>
          </a:ln>
        </p:spPr>
        <p:txBody>
          <a:bodyPr spcFirstLastPara="1" wrap="square" lIns="91425" tIns="45700" rIns="91425" bIns="45700" anchor="ctr" anchorCtr="0">
            <a:spAutoFit/>
          </a:bodyPr>
          <a:lstStyle/>
          <a:p>
            <a:pPr marL="0" marR="0" lvl="0" indent="-76200" algn="just" rtl="0">
              <a:lnSpc>
                <a:spcPct val="14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 </a:t>
            </a:r>
            <a:r>
              <a:rPr lang="en-US" sz="1200" b="0" i="1" u="none" strike="noStrike" cap="none">
                <a:solidFill>
                  <a:srgbClr val="FF3300"/>
                </a:solidFill>
                <a:latin typeface="Calibri"/>
                <a:ea typeface="Calibri"/>
                <a:cs typeface="Calibri"/>
                <a:sym typeface="Calibri"/>
              </a:rPr>
              <a:t>Advantages of Index mode</a:t>
            </a:r>
            <a:r>
              <a:rPr lang="en-US" sz="1200" b="0" i="0" u="none" strike="noStrike" cap="none">
                <a:solidFill>
                  <a:schemeClr val="dk1"/>
                </a:solidFill>
                <a:latin typeface="Calibri"/>
                <a:ea typeface="Calibri"/>
                <a:cs typeface="Calibri"/>
                <a:sym typeface="Calibri"/>
              </a:rPr>
              <a:t>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is the flexibility it offers to access relative memory locations</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 </a:t>
            </a:r>
            <a:r>
              <a:rPr lang="en-US" sz="1200" b="0" i="1" u="none" strike="noStrike" cap="none">
                <a:solidFill>
                  <a:srgbClr val="FF3300"/>
                </a:solidFill>
                <a:latin typeface="Calibri"/>
                <a:ea typeface="Calibri"/>
                <a:cs typeface="Calibri"/>
                <a:sym typeface="Calibri"/>
              </a:rPr>
              <a:t>Disadvantages</a:t>
            </a:r>
            <a:r>
              <a:rPr lang="en-US" sz="1200" b="0" i="0" u="none" strike="noStrike" cap="none">
                <a:solidFill>
                  <a:srgbClr val="FF3300"/>
                </a:solidFill>
                <a:latin typeface="Calibri"/>
                <a:ea typeface="Calibri"/>
                <a:cs typeface="Calibri"/>
                <a:sym typeface="Calibri"/>
              </a:rPr>
              <a:t> </a:t>
            </a:r>
            <a:r>
              <a:rPr lang="en-US" sz="1200" b="0" i="1" u="none" strike="noStrike" cap="none">
                <a:solidFill>
                  <a:srgbClr val="FF3300"/>
                </a:solidFill>
                <a:latin typeface="Calibri"/>
                <a:ea typeface="Calibri"/>
                <a:cs typeface="Calibri"/>
                <a:sym typeface="Calibri"/>
              </a:rPr>
              <a:t>of Index mode</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  Is the complexity of computing effective address.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 </a:t>
            </a:r>
            <a:r>
              <a:rPr lang="en-US" sz="1200" b="1" i="0" u="none" strike="noStrike" cap="none">
                <a:solidFill>
                  <a:schemeClr val="dk1"/>
                </a:solidFill>
                <a:latin typeface="Calibri"/>
                <a:ea typeface="Calibri"/>
                <a:cs typeface="Calibri"/>
                <a:sym typeface="Calibri"/>
              </a:rPr>
              <a:t>The instruction requires to have two address fields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1" i="0" u="none" strike="noStrike" cap="none">
                <a:solidFill>
                  <a:schemeClr val="dk1"/>
                </a:solidFill>
                <a:latin typeface="Calibri"/>
                <a:ea typeface="Calibri"/>
                <a:cs typeface="Calibri"/>
                <a:sym typeface="Calibri"/>
              </a:rPr>
              <a:t>        at least one of which is an explicit number</a:t>
            </a:r>
            <a:r>
              <a:rPr lang="en-US" sz="12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75"/>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79" name="Google Shape;479;p75"/>
          <p:cNvSpPr txBox="1"/>
          <p:nvPr/>
        </p:nvSpPr>
        <p:spPr>
          <a:xfrm>
            <a:off x="0" y="883761"/>
            <a:ext cx="4930200" cy="1576200"/>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Char char="•"/>
            </a:pPr>
            <a:r>
              <a:rPr lang="en-US" sz="1200">
                <a:solidFill>
                  <a:schemeClr val="dk1"/>
                </a:solidFill>
                <a:latin typeface="Calibri"/>
                <a:ea typeface="Calibri"/>
                <a:cs typeface="Calibri"/>
                <a:sym typeface="Calibri"/>
              </a:rPr>
              <a:t>S</a:t>
            </a:r>
            <a:r>
              <a:rPr lang="en-US" sz="1200" b="0" i="0" u="none" strike="noStrike" cap="none">
                <a:solidFill>
                  <a:schemeClr val="dk1"/>
                </a:solidFill>
                <a:latin typeface="Calibri"/>
                <a:ea typeface="Calibri"/>
                <a:cs typeface="Calibri"/>
                <a:sym typeface="Calibri"/>
              </a:rPr>
              <a:t>everal variations of  this  basic  form provide a very efficient access to memory operands in practical programming situations. </a:t>
            </a:r>
            <a:endParaRPr/>
          </a:p>
          <a:p>
            <a:pPr marL="457200" marR="0" lvl="0" indent="-228600" algn="l" rtl="0">
              <a:lnSpc>
                <a:spcPct val="8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For example, a second register may be used to contain the offset X, in which case we can write the Index mode as</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(Ri, Rj)</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The effective address is the sum of the contents of registers Ri and Rj. </a:t>
            </a:r>
            <a:endParaRPr/>
          </a:p>
          <a:p>
            <a:pPr marL="457200" marR="0" lvl="0" indent="-228600" algn="l" rtl="0">
              <a:lnSpc>
                <a:spcPct val="8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The second register is usually called the </a:t>
            </a:r>
            <a:r>
              <a:rPr lang="en-US" sz="1200" b="1" i="0" u="none" strike="noStrike" cap="none">
                <a:solidFill>
                  <a:schemeClr val="dk1"/>
                </a:solidFill>
                <a:latin typeface="Calibri"/>
                <a:ea typeface="Calibri"/>
                <a:cs typeface="Calibri"/>
                <a:sym typeface="Calibri"/>
              </a:rPr>
              <a:t>base register. </a:t>
            </a:r>
            <a:endParaRPr/>
          </a:p>
          <a:p>
            <a:pPr marL="457200" marR="0" lvl="0" indent="-228600" algn="l" rtl="0">
              <a:lnSpc>
                <a:spcPct val="8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This form of indexed addressing provides more flexibility in accessing operands, </a:t>
            </a:r>
            <a:r>
              <a:rPr lang="en-US" sz="1200" b="1" i="0" u="none" strike="noStrike" cap="none">
                <a:solidFill>
                  <a:schemeClr val="dk1"/>
                </a:solidFill>
                <a:latin typeface="Calibri"/>
                <a:ea typeface="Calibri"/>
                <a:cs typeface="Calibri"/>
                <a:sym typeface="Calibri"/>
              </a:rPr>
              <a:t>because both components of the effective address can be changed.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Google Shape;486;p76"/>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87" name="Google Shape;487;p76"/>
          <p:cNvSpPr txBox="1"/>
          <p:nvPr/>
        </p:nvSpPr>
        <p:spPr>
          <a:xfrm>
            <a:off x="98558" y="891540"/>
            <a:ext cx="4830552" cy="1181862"/>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Another version of the Index mode uses two registers plus a constant, which can be denoted as</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X(Ri, Rj)</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In this case, the effective address is the sum of the constant X and the contents of registers Ri and Rj. </a:t>
            </a:r>
            <a:endParaRPr/>
          </a:p>
          <a:p>
            <a:pPr marL="457200" marR="0" lvl="0" indent="-228600" algn="l" rtl="0">
              <a:lnSpc>
                <a:spcPct val="8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This added flexibility is useful in accessing multiple components inside </a:t>
            </a:r>
            <a:r>
              <a:rPr lang="en-US" sz="1200" b="0" i="0" u="none" strike="noStrike" cap="none">
                <a:solidFill>
                  <a:schemeClr val="dk1"/>
                </a:solidFill>
                <a:latin typeface="Calibri"/>
                <a:ea typeface="Calibri"/>
                <a:cs typeface="Calibri"/>
                <a:sym typeface="Calibri"/>
              </a:rPr>
              <a:t>each item in a record, where the beginning of an item is specified by the (Ri, Rj) part of the addressing mode.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7"/>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77"/>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77"/>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95" name="Google Shape;495;p77"/>
          <p:cNvGrpSpPr/>
          <p:nvPr/>
        </p:nvGrpSpPr>
        <p:grpSpPr>
          <a:xfrm>
            <a:off x="4412475" y="3144913"/>
            <a:ext cx="203200" cy="50800"/>
            <a:chOff x="4412475" y="3144913"/>
            <a:chExt cx="203200" cy="50800"/>
          </a:xfrm>
        </p:grpSpPr>
        <p:sp>
          <p:nvSpPr>
            <p:cNvPr id="496" name="Google Shape;496;p77"/>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Google Shape;497;p77"/>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98" name="Google Shape;498;p77"/>
          <p:cNvGrpSpPr/>
          <p:nvPr/>
        </p:nvGrpSpPr>
        <p:grpSpPr>
          <a:xfrm>
            <a:off x="4683442" y="3144912"/>
            <a:ext cx="203200" cy="50800"/>
            <a:chOff x="4683442" y="3144912"/>
            <a:chExt cx="203200" cy="50800"/>
          </a:xfrm>
        </p:grpSpPr>
        <p:sp>
          <p:nvSpPr>
            <p:cNvPr id="499" name="Google Shape;499;p77"/>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77"/>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77"/>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02" name="Google Shape;502;p77"/>
          <p:cNvGrpSpPr/>
          <p:nvPr/>
        </p:nvGrpSpPr>
        <p:grpSpPr>
          <a:xfrm>
            <a:off x="4954409" y="3144912"/>
            <a:ext cx="203200" cy="50801"/>
            <a:chOff x="4954409" y="3144912"/>
            <a:chExt cx="203200" cy="50801"/>
          </a:xfrm>
        </p:grpSpPr>
        <p:sp>
          <p:nvSpPr>
            <p:cNvPr id="503" name="Google Shape;503;p77"/>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4" name="Google Shape;504;p77"/>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p77"/>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06" name="Google Shape;506;p77"/>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07" name="Google Shape;507;p77"/>
          <p:cNvGrpSpPr/>
          <p:nvPr/>
        </p:nvGrpSpPr>
        <p:grpSpPr>
          <a:xfrm>
            <a:off x="5481104" y="3144913"/>
            <a:ext cx="233679" cy="50800"/>
            <a:chOff x="5481104" y="3144913"/>
            <a:chExt cx="233679" cy="50800"/>
          </a:xfrm>
        </p:grpSpPr>
        <p:sp>
          <p:nvSpPr>
            <p:cNvPr id="508" name="Google Shape;508;p77"/>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Google Shape;509;p77"/>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Google Shape;510;p77"/>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1" name="Google Shape;511;p77"/>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77"/>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77"/>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514" name="Google Shape;514;p77"/>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6. Relative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515" name="Google Shape;515;p77"/>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78"/>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Relative mode</a:t>
            </a:r>
            <a:endParaRPr sz="1800">
              <a:solidFill>
                <a:srgbClr val="C55911"/>
              </a:solidFill>
            </a:endParaRPr>
          </a:p>
        </p:txBody>
      </p:sp>
      <p:sp>
        <p:nvSpPr>
          <p:cNvPr id="523" name="Google Shape;523;p78"/>
          <p:cNvSpPr/>
          <p:nvPr/>
        </p:nvSpPr>
        <p:spPr>
          <a:xfrm>
            <a:off x="228600" y="591175"/>
            <a:ext cx="5280600" cy="2653800"/>
          </a:xfrm>
          <a:prstGeom prst="rect">
            <a:avLst/>
          </a:prstGeom>
          <a:noFill/>
          <a:ln>
            <a:noFill/>
          </a:ln>
        </p:spPr>
        <p:txBody>
          <a:bodyPr spcFirstLastPara="1" wrap="square" lIns="91425" tIns="45700" rIns="91425" bIns="45700" anchor="ctr" anchorCtr="0">
            <a:spAutoFit/>
          </a:bodyPr>
          <a:lstStyle/>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This scheme supplies the relative position of the memory</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operand to be located.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It’s like index mode only but program counter register PC</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substitutes for base address contents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Commonly used to specify the target address in branch instruction</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Relative Mode specify Effective Address by a notation:</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X</a:t>
            </a:r>
            <a:r>
              <a:rPr lang="en-US" sz="1200" b="1" i="0" u="none" strike="noStrike" cap="none">
                <a:solidFill>
                  <a:schemeClr val="dk1"/>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PC</a:t>
            </a:r>
            <a:r>
              <a:rPr lang="en-US" sz="1200" b="1" i="0" u="none" strike="noStrike" cap="none">
                <a:solidFill>
                  <a:schemeClr val="dk1"/>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Effective address is                      </a:t>
            </a:r>
            <a:r>
              <a:rPr lang="en-US" sz="1200" b="1" i="0" u="none" strike="noStrike" cap="none">
                <a:solidFill>
                  <a:schemeClr val="dk1"/>
                </a:solidFill>
                <a:latin typeface="Calibri"/>
                <a:ea typeface="Calibri"/>
                <a:cs typeface="Calibri"/>
                <a:sym typeface="Calibri"/>
              </a:rPr>
              <a:t>EA = [ </a:t>
            </a:r>
            <a:r>
              <a:rPr lang="en-US" sz="1200" b="1" i="0" u="none" strike="noStrike" cap="none">
                <a:solidFill>
                  <a:srgbClr val="FF3300"/>
                </a:solidFill>
                <a:latin typeface="Calibri"/>
                <a:ea typeface="Calibri"/>
                <a:cs typeface="Calibri"/>
                <a:sym typeface="Calibri"/>
              </a:rPr>
              <a:t>PC </a:t>
            </a:r>
            <a:r>
              <a:rPr lang="en-US" sz="1200" b="1" i="0" u="none" strike="noStrike" cap="none">
                <a:solidFill>
                  <a:schemeClr val="dk1"/>
                </a:solidFill>
                <a:latin typeface="Calibri"/>
                <a:ea typeface="Calibri"/>
                <a:cs typeface="Calibri"/>
                <a:sym typeface="Calibri"/>
              </a:rPr>
              <a:t>] + </a:t>
            </a:r>
            <a:r>
              <a:rPr lang="en-US" sz="1200" b="1" i="0" u="none" strike="noStrike" cap="none">
                <a:solidFill>
                  <a:srgbClr val="33CC33"/>
                </a:solidFill>
                <a:latin typeface="Calibri"/>
                <a:ea typeface="Calibri"/>
                <a:cs typeface="Calibri"/>
                <a:sym typeface="Calibri"/>
              </a:rPr>
              <a:t>X</a:t>
            </a:r>
            <a:endParaRPr/>
          </a:p>
          <a:p>
            <a:pPr marL="0" marR="0" lvl="0" indent="0" algn="just" rtl="0">
              <a:lnSpc>
                <a:spcPct val="140000"/>
              </a:lnSpc>
              <a:spcBef>
                <a:spcPts val="0"/>
              </a:spcBef>
              <a:spcAft>
                <a:spcPts val="0"/>
              </a:spcAft>
              <a:buClr>
                <a:srgbClr val="000000"/>
              </a:buClr>
              <a:buSzPts val="1200"/>
              <a:buFont typeface="Noto Sans Symbols"/>
              <a:buNone/>
            </a:pPr>
            <a:endParaRPr sz="1200" b="1" i="0" u="none" strike="noStrike" cap="none">
              <a:solidFill>
                <a:srgbClr val="33CC33"/>
              </a:solidFill>
              <a:latin typeface="Calibri"/>
              <a:ea typeface="Calibri"/>
              <a:cs typeface="Calibri"/>
              <a:sym typeface="Calibri"/>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Branch &gt; 0 </a:t>
            </a:r>
            <a:r>
              <a:rPr lang="en-US" sz="1200" b="1" i="0" u="none" strike="noStrike" cap="none">
                <a:solidFill>
                  <a:srgbClr val="FF3300"/>
                </a:solidFill>
                <a:latin typeface="Calibri"/>
                <a:ea typeface="Calibri"/>
                <a:cs typeface="Calibri"/>
                <a:sym typeface="Calibri"/>
              </a:rPr>
              <a:t>loop  </a:t>
            </a:r>
            <a:r>
              <a:rPr lang="en-US" sz="1200" b="0" i="0" u="none" strike="noStrike" cap="none">
                <a:solidFill>
                  <a:schemeClr val="dk1"/>
                </a:solidFill>
                <a:latin typeface="Calibri"/>
                <a:ea typeface="Calibri"/>
                <a:cs typeface="Calibri"/>
                <a:sym typeface="Calibri"/>
              </a:rPr>
              <a:t>Here jump value / displacement  </a:t>
            </a:r>
            <a:r>
              <a:rPr lang="en-US" sz="1200" b="1" i="0" u="none" strike="noStrike" cap="none">
                <a:solidFill>
                  <a:srgbClr val="33CC33"/>
                </a:solidFill>
                <a:latin typeface="Calibri"/>
                <a:ea typeface="Calibri"/>
                <a:cs typeface="Calibri"/>
                <a:sym typeface="Calibri"/>
              </a:rPr>
              <a:t>± 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Google Shape;529;p7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Google Shape;530;p7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31" name="Google Shape;531;p79"/>
          <p:cNvGrpSpPr/>
          <p:nvPr/>
        </p:nvGrpSpPr>
        <p:grpSpPr>
          <a:xfrm>
            <a:off x="4412475" y="3144913"/>
            <a:ext cx="203200" cy="50800"/>
            <a:chOff x="4412475" y="3144913"/>
            <a:chExt cx="203200" cy="50800"/>
          </a:xfrm>
        </p:grpSpPr>
        <p:sp>
          <p:nvSpPr>
            <p:cNvPr id="532" name="Google Shape;532;p7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Google Shape;533;p7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4" name="Google Shape;534;p79"/>
          <p:cNvGrpSpPr/>
          <p:nvPr/>
        </p:nvGrpSpPr>
        <p:grpSpPr>
          <a:xfrm>
            <a:off x="4683442" y="3144912"/>
            <a:ext cx="203200" cy="50800"/>
            <a:chOff x="4683442" y="3144912"/>
            <a:chExt cx="203200" cy="50800"/>
          </a:xfrm>
        </p:grpSpPr>
        <p:sp>
          <p:nvSpPr>
            <p:cNvPr id="535" name="Google Shape;535;p7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7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7" name="Google Shape;537;p7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8" name="Google Shape;538;p79"/>
          <p:cNvGrpSpPr/>
          <p:nvPr/>
        </p:nvGrpSpPr>
        <p:grpSpPr>
          <a:xfrm>
            <a:off x="4954409" y="3144912"/>
            <a:ext cx="203200" cy="50801"/>
            <a:chOff x="4954409" y="3144912"/>
            <a:chExt cx="203200" cy="50801"/>
          </a:xfrm>
        </p:grpSpPr>
        <p:sp>
          <p:nvSpPr>
            <p:cNvPr id="539" name="Google Shape;539;p7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Google Shape;540;p7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Google Shape;541;p7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42" name="Google Shape;542;p7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3" name="Google Shape;543;p79"/>
          <p:cNvGrpSpPr/>
          <p:nvPr/>
        </p:nvGrpSpPr>
        <p:grpSpPr>
          <a:xfrm>
            <a:off x="5481104" y="3144913"/>
            <a:ext cx="233679" cy="50800"/>
            <a:chOff x="5481104" y="3144913"/>
            <a:chExt cx="233679" cy="50800"/>
          </a:xfrm>
        </p:grpSpPr>
        <p:sp>
          <p:nvSpPr>
            <p:cNvPr id="544" name="Google Shape;544;p7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5" name="Google Shape;545;p7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6" name="Google Shape;546;p7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47" name="Google Shape;547;p79"/>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8" name="Google Shape;548;p79"/>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9" name="Google Shape;549;p79"/>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550" name="Google Shape;550;p79"/>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7. Auto increment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551" name="Google Shape;551;p79"/>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8" name="Google Shape;558;p80"/>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Auto increment mode</a:t>
            </a:r>
            <a:endParaRPr sz="1800">
              <a:solidFill>
                <a:srgbClr val="C55911"/>
              </a:solidFill>
            </a:endParaRPr>
          </a:p>
        </p:txBody>
      </p:sp>
      <p:sp>
        <p:nvSpPr>
          <p:cNvPr id="559" name="Google Shape;559;p80"/>
          <p:cNvSpPr txBox="1"/>
          <p:nvPr/>
        </p:nvSpPr>
        <p:spPr>
          <a:xfrm>
            <a:off x="228600" y="697236"/>
            <a:ext cx="5364600" cy="1865086"/>
          </a:xfrm>
          <a:prstGeom prst="rect">
            <a:avLst/>
          </a:prstGeom>
          <a:noFill/>
          <a:ln>
            <a:noFill/>
          </a:ln>
        </p:spPr>
        <p:txBody>
          <a:bodyPr spcFirstLastPara="1" wrap="square" lIns="91425" tIns="45700" rIns="91425" bIns="45700" anchor="t" anchorCtr="0">
            <a:spAutoFit/>
          </a:bodyPr>
          <a:lstStyle/>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 EA of the operand is the contents of a register specified in the instruction</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After accessing the operand, the contents of this register are</a:t>
            </a:r>
            <a:endParaRPr dirty="0"/>
          </a:p>
          <a:p>
            <a:pPr marL="0" marR="0" lvl="0" indent="0" algn="just" rtl="0">
              <a:lnSpc>
                <a:spcPct val="12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incremented </a:t>
            </a:r>
            <a:r>
              <a:rPr lang="en-US" sz="1200" b="1" i="0" u="none" strike="noStrike" cap="none" dirty="0">
                <a:solidFill>
                  <a:schemeClr val="dk1"/>
                </a:solidFill>
                <a:latin typeface="Calibri"/>
                <a:ea typeface="Calibri"/>
                <a:cs typeface="Calibri"/>
                <a:sym typeface="Calibri"/>
              </a:rPr>
              <a:t>automatically to point to the next operand</a:t>
            </a:r>
            <a:endParaRPr dirty="0"/>
          </a:p>
          <a:p>
            <a:pPr marL="0" marR="0" lvl="0" indent="0" algn="just" rtl="0">
              <a:lnSpc>
                <a:spcPct val="12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in contiguous memory locations.</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Notation for Auto Increment Mode:     </a:t>
            </a:r>
            <a:r>
              <a:rPr lang="en-US" sz="1200" b="1" i="0" u="none" strike="noStrike" cap="none" dirty="0">
                <a:solidFill>
                  <a:srgbClr val="FF3300"/>
                </a:solidFill>
                <a:latin typeface="Calibri"/>
                <a:ea typeface="Calibri"/>
                <a:cs typeface="Calibri"/>
                <a:sym typeface="Calibri"/>
              </a:rPr>
              <a:t>(R</a:t>
            </a:r>
            <a:r>
              <a:rPr lang="en-US" sz="1200" b="1" i="0" u="none" strike="noStrike" cap="none" baseline="-25000" dirty="0">
                <a:solidFill>
                  <a:srgbClr val="FF3300"/>
                </a:solidFill>
                <a:latin typeface="Calibri"/>
                <a:ea typeface="Calibri"/>
                <a:cs typeface="Calibri"/>
                <a:sym typeface="Calibri"/>
              </a:rPr>
              <a:t>i</a:t>
            </a:r>
            <a:r>
              <a:rPr lang="en-US" sz="1200" b="1" i="0" u="none" strike="noStrike" cap="none" dirty="0">
                <a:solidFill>
                  <a:srgbClr val="FF3300"/>
                </a:solidFill>
                <a:latin typeface="Calibri"/>
                <a:ea typeface="Calibri"/>
                <a:cs typeface="Calibri"/>
                <a:sym typeface="Calibri"/>
              </a:rPr>
              <a:t>) +</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For example:                 </a:t>
            </a:r>
            <a:r>
              <a:rPr lang="en-US" sz="1200" b="1" i="0" u="none" strike="noStrike" cap="none" dirty="0">
                <a:solidFill>
                  <a:srgbClr val="6600CC"/>
                </a:solidFill>
                <a:latin typeface="Calibri"/>
                <a:ea typeface="Calibri"/>
                <a:cs typeface="Calibri"/>
                <a:sym typeface="Calibri"/>
              </a:rPr>
              <a:t> Add</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FF3300"/>
                </a:solidFill>
                <a:latin typeface="Calibri"/>
                <a:ea typeface="Calibri"/>
                <a:cs typeface="Calibri"/>
                <a:sym typeface="Calibri"/>
              </a:rPr>
              <a:t>(R2) +</a:t>
            </a:r>
            <a:r>
              <a:rPr lang="en-US" sz="1200" b="1" i="0" u="none" strike="noStrike" cap="none" dirty="0">
                <a:solidFill>
                  <a:schemeClr val="tx1"/>
                </a:solidFill>
                <a:latin typeface="Calibri"/>
                <a:ea typeface="Calibri"/>
                <a:cs typeface="Calibri"/>
                <a:sym typeface="Calibri"/>
              </a:rPr>
              <a:t>,</a:t>
            </a:r>
            <a:r>
              <a:rPr lang="en-US" sz="1200" b="1" i="0" u="none" strike="noStrike" cap="none" dirty="0">
                <a:solidFill>
                  <a:schemeClr val="lt2"/>
                </a:solidFill>
                <a:latin typeface="Calibri"/>
                <a:ea typeface="Calibri"/>
                <a:cs typeface="Calibri"/>
                <a:sym typeface="Calibri"/>
              </a:rPr>
              <a:t> </a:t>
            </a:r>
            <a:r>
              <a:rPr lang="en-US" sz="1200" b="1" i="0" u="none" strike="noStrike" cap="none" dirty="0">
                <a:solidFill>
                  <a:srgbClr val="33CC33"/>
                </a:solidFill>
                <a:latin typeface="Calibri"/>
                <a:ea typeface="Calibri"/>
                <a:cs typeface="Calibri"/>
                <a:sym typeface="Calibri"/>
              </a:rPr>
              <a:t>R0</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Use of Auto Increment mode instruction eliminates the use of</a:t>
            </a:r>
            <a:endParaRPr dirty="0"/>
          </a:p>
          <a:p>
            <a:pPr marL="0" marR="0" lvl="0" indent="0" algn="just" rtl="0">
              <a:lnSpc>
                <a:spcPct val="12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explicit increment instruction</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5" name="Google Shape;565;p8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6" name="Google Shape;566;p81"/>
          <p:cNvSpPr txBox="1">
            <a:spLocks noGrp="1"/>
          </p:cNvSpPr>
          <p:nvPr>
            <p:ph type="title"/>
          </p:nvPr>
        </p:nvSpPr>
        <p:spPr>
          <a:xfrm>
            <a:off x="185420" y="171563"/>
            <a:ext cx="4503900" cy="2886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Auto increment mode</a:t>
            </a:r>
            <a:endParaRPr sz="1800">
              <a:solidFill>
                <a:srgbClr val="C55911"/>
              </a:solidFill>
            </a:endParaRPr>
          </a:p>
        </p:txBody>
      </p:sp>
      <p:sp>
        <p:nvSpPr>
          <p:cNvPr id="3" name="TextBox 2">
            <a:extLst>
              <a:ext uri="{FF2B5EF4-FFF2-40B4-BE49-F238E27FC236}">
                <a16:creationId xmlns:a16="http://schemas.microsoft.com/office/drawing/2014/main" id="{C1E283A8-4EAE-5D2B-3FD9-B82D8B8AEC42}"/>
              </a:ext>
            </a:extLst>
          </p:cNvPr>
          <p:cNvSpPr txBox="1"/>
          <p:nvPr/>
        </p:nvSpPr>
        <p:spPr>
          <a:xfrm>
            <a:off x="46649" y="785442"/>
            <a:ext cx="5719151" cy="2492990"/>
          </a:xfrm>
          <a:prstGeom prst="rect">
            <a:avLst/>
          </a:prstGeom>
          <a:noFill/>
        </p:spPr>
        <p:txBody>
          <a:bodyPr wrap="square">
            <a:spAutoFit/>
          </a:bodyPr>
          <a:lstStyle/>
          <a:p>
            <a:pPr algn="just"/>
            <a:r>
              <a:rPr lang="en-US" sz="1200" dirty="0"/>
              <a:t>Implicitly, the increment amount is 1 when the mode is given in this form. But in a byte-addressable memory, this mode would only be useful in accessing successive bytes of some list. </a:t>
            </a:r>
          </a:p>
          <a:p>
            <a:pPr algn="just"/>
            <a:endParaRPr lang="en-US" sz="1200" dirty="0"/>
          </a:p>
          <a:p>
            <a:pPr algn="just"/>
            <a:r>
              <a:rPr lang="en-US" sz="1200" dirty="0"/>
              <a:t>To access successive words in a byte-addressable memory with a 32-bit word length, the increment must be 4. Computers that have the Autoincrement mode automatically increment the contents of the register by a value that corresponds to the size of the accessed operand. </a:t>
            </a:r>
          </a:p>
          <a:p>
            <a:pPr algn="just"/>
            <a:endParaRPr lang="en-US" sz="1200" dirty="0"/>
          </a:p>
          <a:p>
            <a:pPr algn="just"/>
            <a:r>
              <a:rPr lang="en-US" sz="1200" dirty="0"/>
              <a:t>Thus, the increment is 1 for byte-sized operands, 2 for 16-bit operands, and 4 for 32-bit operands. Since the size of the operand is usually specified as part of the operation code of an instruction, it is sufficient to indicate the Autoincrement mode as (Ri)+.</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50"/>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Introduction</a:t>
            </a:r>
            <a:endParaRPr sz="1800">
              <a:solidFill>
                <a:srgbClr val="C55911"/>
              </a:solidFill>
            </a:endParaRPr>
          </a:p>
        </p:txBody>
      </p:sp>
      <p:sp>
        <p:nvSpPr>
          <p:cNvPr id="140" name="Google Shape;140;p50"/>
          <p:cNvSpPr txBox="1"/>
          <p:nvPr/>
        </p:nvSpPr>
        <p:spPr>
          <a:xfrm>
            <a:off x="139700" y="739140"/>
            <a:ext cx="7543800"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FF"/>
                </a:solidFill>
                <a:latin typeface="Calibri"/>
                <a:ea typeface="Calibri"/>
                <a:cs typeface="Calibri"/>
                <a:sym typeface="Calibri"/>
              </a:rPr>
              <a:t>What is Addressing Mode </a:t>
            </a:r>
            <a:r>
              <a:rPr lang="en-US" sz="1400" b="1" i="0" u="none" strike="noStrike" cap="none">
                <a:solidFill>
                  <a:srgbClr val="FF0000"/>
                </a:solidFill>
                <a:latin typeface="Calibri"/>
                <a:ea typeface="Calibri"/>
                <a:cs typeface="Calibri"/>
                <a:sym typeface="Calibri"/>
              </a:rPr>
              <a:t>. . . ? </a:t>
            </a:r>
            <a:endParaRPr sz="1400" b="1" i="0" u="none" strike="noStrike" cap="none">
              <a:solidFill>
                <a:srgbClr val="0000FF"/>
              </a:solidFill>
              <a:latin typeface="Calibri"/>
              <a:ea typeface="Calibri"/>
              <a:cs typeface="Calibri"/>
              <a:sym typeface="Calibri"/>
            </a:endParaRPr>
          </a:p>
        </p:txBody>
      </p:sp>
      <p:sp>
        <p:nvSpPr>
          <p:cNvPr id="141" name="Google Shape;141;p50"/>
          <p:cNvSpPr txBox="1"/>
          <p:nvPr/>
        </p:nvSpPr>
        <p:spPr>
          <a:xfrm>
            <a:off x="139700" y="1470660"/>
            <a:ext cx="5453400" cy="1496100"/>
          </a:xfrm>
          <a:prstGeom prst="rect">
            <a:avLst/>
          </a:prstGeom>
          <a:noFill/>
          <a:ln>
            <a:noFill/>
          </a:ln>
        </p:spPr>
        <p:txBody>
          <a:bodyPr spcFirstLastPara="1" wrap="square" lIns="91425" tIns="45700" rIns="91425" bIns="45700" anchor="t" anchorCtr="0">
            <a:spAutoFit/>
          </a:bodyPr>
          <a:lstStyle/>
          <a:p>
            <a:pPr marL="0" marR="0" lvl="0" indent="-76200" algn="just" rtl="0">
              <a:lnSpc>
                <a:spcPct val="11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The addressing mode specifies </a:t>
            </a:r>
            <a:r>
              <a:rPr lang="en-US" sz="1200" b="0" i="1" u="none" strike="noStrike" cap="none">
                <a:solidFill>
                  <a:srgbClr val="FF0000"/>
                </a:solidFill>
                <a:latin typeface="Calibri"/>
                <a:ea typeface="Calibri"/>
                <a:cs typeface="Calibri"/>
                <a:sym typeface="Calibri"/>
              </a:rPr>
              <a:t>a rule or method for interpreting or modifying the address field of the instruction before the operand is actually accessed for manipulation</a:t>
            </a:r>
            <a:r>
              <a:rPr lang="en-US" sz="1200" b="0" i="1" u="none" strike="noStrike" cap="none">
                <a:solidFill>
                  <a:schemeClr val="dk1"/>
                </a:solidFill>
                <a:latin typeface="Calibri"/>
                <a:ea typeface="Calibri"/>
                <a:cs typeface="Calibri"/>
                <a:sym typeface="Calibri"/>
              </a:rPr>
              <a:t>.</a:t>
            </a:r>
            <a:endParaRPr/>
          </a:p>
          <a:p>
            <a:pPr marL="0" marR="0" lvl="0" indent="-76200" algn="just" rtl="0">
              <a:lnSpc>
                <a:spcPct val="110000"/>
              </a:lnSpc>
              <a:spcBef>
                <a:spcPts val="0"/>
              </a:spcBef>
              <a:spcAft>
                <a:spcPts val="0"/>
              </a:spcAft>
              <a:buClr>
                <a:srgbClr val="000000"/>
              </a:buClr>
              <a:buSzPts val="1200"/>
              <a:buFont typeface="Noto Sans Symbols"/>
              <a:buChar char="⮚"/>
            </a:pPr>
            <a:r>
              <a:rPr lang="en-US" sz="1200" b="0" i="1" u="none" strike="noStrike" cap="none">
                <a:solidFill>
                  <a:schemeClr val="hlink"/>
                </a:solidFill>
                <a:latin typeface="Calibri"/>
                <a:ea typeface="Calibri"/>
                <a:cs typeface="Calibri"/>
                <a:sym typeface="Calibri"/>
              </a:rPr>
              <a:t>It</a:t>
            </a:r>
            <a:r>
              <a:rPr lang="en-US" sz="1200" b="1" i="1" u="none" strike="noStrike" cap="none">
                <a:solidFill>
                  <a:schemeClr val="hlink"/>
                </a:solidFill>
                <a:latin typeface="Calibri"/>
                <a:ea typeface="Calibri"/>
                <a:cs typeface="Calibri"/>
                <a:sym typeface="Calibri"/>
              </a:rPr>
              <a:t> is concerned with the different ways in which the location of an operand can be specified in a given instruction. </a:t>
            </a:r>
            <a:endParaRPr/>
          </a:p>
          <a:p>
            <a:pPr marL="0" marR="0" lvl="0" indent="-76200" algn="just" rtl="0">
              <a:lnSpc>
                <a:spcPct val="11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Various schemes for specifying </a:t>
            </a:r>
            <a:r>
              <a:rPr lang="en-US" sz="1200" b="0" i="1" u="none" strike="noStrike" cap="none">
                <a:solidFill>
                  <a:srgbClr val="0000FF"/>
                </a:solidFill>
                <a:latin typeface="Calibri"/>
                <a:ea typeface="Calibri"/>
                <a:cs typeface="Calibri"/>
                <a:sym typeface="Calibri"/>
              </a:rPr>
              <a:t>addresses of operands</a:t>
            </a:r>
            <a:r>
              <a:rPr lang="en-US" sz="1200" b="0" i="1" u="none" strike="noStrike" cap="none">
                <a:solidFill>
                  <a:schemeClr val="dk1"/>
                </a:solidFill>
                <a:latin typeface="Calibri"/>
                <a:ea typeface="Calibri"/>
                <a:cs typeface="Calibri"/>
                <a:sym typeface="Calibri"/>
              </a:rPr>
              <a:t> in an instruction have been introduced. Such schemes are collectively known as </a:t>
            </a:r>
            <a:r>
              <a:rPr lang="en-US" sz="1200" b="0" i="1" u="none" strike="noStrike" cap="none">
                <a:solidFill>
                  <a:srgbClr val="FF0000"/>
                </a:solidFill>
                <a:latin typeface="Calibri"/>
                <a:ea typeface="Calibri"/>
                <a:cs typeface="Calibri"/>
                <a:sym typeface="Calibri"/>
              </a:rPr>
              <a:t>Addressing Modes.</a:t>
            </a:r>
            <a:endParaRPr/>
          </a:p>
        </p:txBody>
      </p:sp>
      <p:pic>
        <p:nvPicPr>
          <p:cNvPr id="142" name="Google Shape;142;p50"/>
          <p:cNvPicPr preferRelativeResize="0"/>
          <p:nvPr/>
        </p:nvPicPr>
        <p:blipFill rotWithShape="1">
          <a:blip r:embed="rId3">
            <a:alphaModFix/>
          </a:blip>
          <a:srcRect/>
          <a:stretch/>
        </p:blipFill>
        <p:spPr>
          <a:xfrm>
            <a:off x="1334637" y="998179"/>
            <a:ext cx="3063505" cy="47248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3" name="Google Shape;573;p82"/>
          <p:cNvSpPr txBox="1">
            <a:spLocks noGrp="1"/>
          </p:cNvSpPr>
          <p:nvPr>
            <p:ph type="title"/>
          </p:nvPr>
        </p:nvSpPr>
        <p:spPr>
          <a:xfrm>
            <a:off x="154940" y="0"/>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Auto increment mode</a:t>
            </a:r>
            <a:br>
              <a:rPr lang="en-US" sz="1800" b="1">
                <a:solidFill>
                  <a:srgbClr val="2E5497"/>
                </a:solidFill>
                <a:latin typeface="Calibri"/>
                <a:ea typeface="Calibri"/>
                <a:cs typeface="Calibri"/>
                <a:sym typeface="Calibri"/>
              </a:rPr>
            </a:br>
            <a:endParaRPr sz="1800">
              <a:solidFill>
                <a:srgbClr val="C55911"/>
              </a:solidFill>
            </a:endParaRPr>
          </a:p>
        </p:txBody>
      </p:sp>
      <p:sp>
        <p:nvSpPr>
          <p:cNvPr id="574" name="Google Shape;574;p82"/>
          <p:cNvSpPr txBox="1"/>
          <p:nvPr/>
        </p:nvSpPr>
        <p:spPr>
          <a:xfrm>
            <a:off x="154940" y="836765"/>
            <a:ext cx="8229600" cy="1292662"/>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N,R1</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#NUM1,R2</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R0</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LOOP    ADD (R2)+,R0</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DECREMENT R1</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BRANCH &gt;0 LOOP</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R0,SUM</a:t>
            </a:r>
            <a:endParaRPr sz="1200" b="0" i="0" u="none" strike="noStrike" cap="none">
              <a:solidFill>
                <a:schemeClr val="dk1"/>
              </a:solidFill>
              <a:latin typeface="Calibri"/>
              <a:ea typeface="Calibri"/>
              <a:cs typeface="Calibri"/>
              <a:sym typeface="Calibri"/>
            </a:endParaRPr>
          </a:p>
        </p:txBody>
      </p:sp>
      <p:sp>
        <p:nvSpPr>
          <p:cNvPr id="575" name="Google Shape;575;p82"/>
          <p:cNvSpPr txBox="1"/>
          <p:nvPr/>
        </p:nvSpPr>
        <p:spPr>
          <a:xfrm>
            <a:off x="154940" y="282767"/>
            <a:ext cx="822960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a:solidFill>
                  <a:srgbClr val="E36C09"/>
                </a:solidFill>
                <a:latin typeface="Calibri"/>
                <a:ea typeface="Calibri"/>
                <a:cs typeface="Calibri"/>
                <a:sym typeface="Calibri"/>
              </a:rPr>
              <a:t>Program to add n numbers using autoincrement</a:t>
            </a:r>
            <a:br>
              <a:rPr lang="en-US" sz="1800" b="1" i="0" u="none" strike="noStrike" cap="none">
                <a:solidFill>
                  <a:srgbClr val="E36C09"/>
                </a:solidFill>
                <a:latin typeface="Calibri"/>
                <a:ea typeface="Calibri"/>
                <a:cs typeface="Calibri"/>
                <a:sym typeface="Calibri"/>
              </a:rPr>
            </a:br>
            <a:endParaRPr sz="1800" b="1" i="0" u="none" strike="noStrike" cap="none">
              <a:solidFill>
                <a:srgbClr val="E36C09"/>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3"/>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1" name="Google Shape;581;p83"/>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2" name="Google Shape;582;p83"/>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83" name="Google Shape;583;p83"/>
          <p:cNvGrpSpPr/>
          <p:nvPr/>
        </p:nvGrpSpPr>
        <p:grpSpPr>
          <a:xfrm>
            <a:off x="4412475" y="3144913"/>
            <a:ext cx="203200" cy="50800"/>
            <a:chOff x="4412475" y="3144913"/>
            <a:chExt cx="203200" cy="50800"/>
          </a:xfrm>
        </p:grpSpPr>
        <p:sp>
          <p:nvSpPr>
            <p:cNvPr id="584" name="Google Shape;584;p83"/>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5" name="Google Shape;585;p83"/>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86" name="Google Shape;586;p83"/>
          <p:cNvGrpSpPr/>
          <p:nvPr/>
        </p:nvGrpSpPr>
        <p:grpSpPr>
          <a:xfrm>
            <a:off x="4683442" y="3144912"/>
            <a:ext cx="203200" cy="50800"/>
            <a:chOff x="4683442" y="3144912"/>
            <a:chExt cx="203200" cy="50800"/>
          </a:xfrm>
        </p:grpSpPr>
        <p:sp>
          <p:nvSpPr>
            <p:cNvPr id="587" name="Google Shape;587;p83"/>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8" name="Google Shape;588;p83"/>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9" name="Google Shape;589;p83"/>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90" name="Google Shape;590;p83"/>
          <p:cNvGrpSpPr/>
          <p:nvPr/>
        </p:nvGrpSpPr>
        <p:grpSpPr>
          <a:xfrm>
            <a:off x="4954409" y="3144912"/>
            <a:ext cx="203200" cy="50801"/>
            <a:chOff x="4954409" y="3144912"/>
            <a:chExt cx="203200" cy="50801"/>
          </a:xfrm>
        </p:grpSpPr>
        <p:sp>
          <p:nvSpPr>
            <p:cNvPr id="591" name="Google Shape;591;p83"/>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2" name="Google Shape;592;p83"/>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3" name="Google Shape;593;p83"/>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4" name="Google Shape;594;p83"/>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95" name="Google Shape;595;p83"/>
          <p:cNvGrpSpPr/>
          <p:nvPr/>
        </p:nvGrpSpPr>
        <p:grpSpPr>
          <a:xfrm>
            <a:off x="5481104" y="3144913"/>
            <a:ext cx="233679" cy="50800"/>
            <a:chOff x="5481104" y="3144913"/>
            <a:chExt cx="233679" cy="50800"/>
          </a:xfrm>
        </p:grpSpPr>
        <p:sp>
          <p:nvSpPr>
            <p:cNvPr id="596" name="Google Shape;596;p83"/>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7" name="Google Shape;597;p83"/>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8" name="Google Shape;598;p83"/>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9" name="Google Shape;599;p83"/>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0" name="Google Shape;600;p83"/>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1" name="Google Shape;601;p83"/>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602" name="Google Shape;602;p83"/>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8. Auto decrement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603" name="Google Shape;603;p83"/>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0" name="Google Shape;610;p84"/>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Auto decrement mode</a:t>
            </a:r>
            <a:endParaRPr sz="1800" dirty="0">
              <a:solidFill>
                <a:srgbClr val="C55911"/>
              </a:solidFill>
            </a:endParaRPr>
          </a:p>
        </p:txBody>
      </p:sp>
      <p:sp>
        <p:nvSpPr>
          <p:cNvPr id="611" name="Google Shape;611;p84"/>
          <p:cNvSpPr txBox="1"/>
          <p:nvPr/>
        </p:nvSpPr>
        <p:spPr>
          <a:xfrm>
            <a:off x="78740" y="699002"/>
            <a:ext cx="5041800" cy="2087100"/>
          </a:xfrm>
          <a:prstGeom prst="rect">
            <a:avLst/>
          </a:prstGeom>
          <a:noFill/>
          <a:ln>
            <a:noFill/>
          </a:ln>
        </p:spPr>
        <p:txBody>
          <a:bodyPr spcFirstLastPara="1" wrap="square" lIns="91425" tIns="45700" rIns="91425" bIns="45700" anchor="t" anchorCtr="0">
            <a:spAutoFit/>
          </a:bodyPr>
          <a:lstStyle/>
          <a:p>
            <a:pPr marL="457200" marR="0" lvl="0" indent="-304800" algn="just" rtl="0">
              <a:lnSpc>
                <a:spcPct val="14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Here, content of a register specified in the instruction is</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a:t>
            </a:r>
            <a:r>
              <a:rPr lang="en-US" sz="1200" b="0" i="0" u="none" strike="noStrike" cap="none">
                <a:solidFill>
                  <a:schemeClr val="dk1"/>
                </a:solidFill>
                <a:latin typeface="Calibri"/>
                <a:ea typeface="Calibri"/>
                <a:cs typeface="Calibri"/>
                <a:sym typeface="Calibri"/>
              </a:rPr>
              <a:t>ecremented to denote effective address of next operand in</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a:t>
            </a:r>
            <a:r>
              <a:rPr lang="en-US" sz="1200" b="0" i="0" u="none" strike="noStrike" cap="none">
                <a:solidFill>
                  <a:schemeClr val="dk1"/>
                </a:solidFill>
                <a:latin typeface="Calibri"/>
                <a:ea typeface="Calibri"/>
                <a:cs typeface="Calibri"/>
                <a:sym typeface="Calibri"/>
              </a:rPr>
              <a:t>uccessive memory location.</a:t>
            </a:r>
            <a:endParaRPr sz="1200" b="1" i="0" u="none" strike="noStrike" cap="none">
              <a:solidFill>
                <a:schemeClr val="dk1"/>
              </a:solidFill>
              <a:latin typeface="Calibri"/>
              <a:ea typeface="Calibri"/>
              <a:cs typeface="Calibri"/>
              <a:sym typeface="Calibri"/>
            </a:endParaRPr>
          </a:p>
          <a:p>
            <a:pPr marL="457200" marR="0" lvl="0" indent="-304800" algn="just" rtl="0">
              <a:lnSpc>
                <a:spcPct val="140000"/>
              </a:lnSpc>
              <a:spcBef>
                <a:spcPts val="0"/>
              </a:spcBef>
              <a:spcAft>
                <a:spcPts val="0"/>
              </a:spcAft>
              <a:buSzPts val="1200"/>
              <a:buFont typeface="Calibri"/>
              <a:buChar char="⮚"/>
            </a:pPr>
            <a:r>
              <a:rPr lang="en-US" sz="1200" b="0" i="0" u="none" strike="noStrike" cap="none">
                <a:solidFill>
                  <a:schemeClr val="dk1"/>
                </a:solidFill>
                <a:latin typeface="Calibri"/>
                <a:ea typeface="Calibri"/>
                <a:cs typeface="Calibri"/>
                <a:sym typeface="Calibri"/>
              </a:rPr>
              <a:t>Notation for Auto Decrement Mode: </a:t>
            </a:r>
            <a:r>
              <a:rPr lang="en-US" sz="1200" b="0" i="0" u="none" strike="noStrike" cap="none">
                <a:solidFill>
                  <a:srgbClr val="FF3300"/>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 (R</a:t>
            </a:r>
            <a:r>
              <a:rPr lang="en-US" sz="1200" b="1" i="0" u="none" strike="noStrike" cap="none" baseline="-25000">
                <a:solidFill>
                  <a:srgbClr val="FF3300"/>
                </a:solidFill>
                <a:latin typeface="Calibri"/>
                <a:ea typeface="Calibri"/>
                <a:cs typeface="Calibri"/>
                <a:sym typeface="Calibri"/>
              </a:rPr>
              <a:t>i</a:t>
            </a:r>
            <a:r>
              <a:rPr lang="en-US" sz="1200" b="1" i="0" u="none" strike="noStrike" cap="none">
                <a:solidFill>
                  <a:srgbClr val="FF3300"/>
                </a:solidFill>
                <a:latin typeface="Calibri"/>
                <a:ea typeface="Calibri"/>
                <a:cs typeface="Calibri"/>
                <a:sym typeface="Calibri"/>
              </a:rPr>
              <a:t>)</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For instance</a:t>
            </a:r>
            <a:endParaRPr/>
          </a:p>
          <a:p>
            <a:pPr marL="1371600" marR="0" lvl="2" indent="-304800" algn="just" rtl="0">
              <a:lnSpc>
                <a:spcPct val="140000"/>
              </a:lnSpc>
              <a:spcBef>
                <a:spcPts val="0"/>
              </a:spcBef>
              <a:spcAft>
                <a:spcPts val="0"/>
              </a:spcAft>
              <a:buSzPts val="1200"/>
              <a:buFont typeface="Calibri"/>
              <a:buChar char="■"/>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6600CC"/>
                </a:solidFill>
                <a:latin typeface="Calibri"/>
                <a:ea typeface="Calibri"/>
                <a:cs typeface="Calibri"/>
                <a:sym typeface="Calibri"/>
              </a:rPr>
              <a:t>Add</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 (R2)</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R0</a:t>
            </a:r>
            <a:r>
              <a:rPr lang="en-US" sz="1200" b="1" i="0" u="none" strike="noStrike" cap="none">
                <a:solidFill>
                  <a:schemeClr val="dk1"/>
                </a:solidFill>
                <a:latin typeface="Calibri"/>
                <a:ea typeface="Calibri"/>
                <a:cs typeface="Calibri"/>
                <a:sym typeface="Calibri"/>
              </a:rPr>
              <a:t>	</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It allows accessing of operands in decreasing order of memory address.</a:t>
            </a:r>
            <a:r>
              <a:rPr lang="en-US" sz="1200" b="0" i="1" u="none" strike="noStrike" cap="none">
                <a:solidFill>
                  <a:schemeClr val="dk1"/>
                </a:solidFill>
                <a:latin typeface="Calibri"/>
                <a:ea typeface="Calibri"/>
                <a:cs typeface="Calibri"/>
                <a:sym typeface="Calibri"/>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7" name="Google Shape;617;p8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85"/>
          <p:cNvSpPr txBox="1">
            <a:spLocks noGrp="1"/>
          </p:cNvSpPr>
          <p:nvPr>
            <p:ph type="title"/>
          </p:nvPr>
        </p:nvSpPr>
        <p:spPr>
          <a:xfrm>
            <a:off x="185420" y="171563"/>
            <a:ext cx="4503900" cy="288600"/>
          </a:xfrm>
          <a:prstGeom prst="rect">
            <a:avLst/>
          </a:prstGeom>
          <a:noFill/>
          <a:ln>
            <a:noFill/>
          </a:ln>
        </p:spPr>
        <p:txBody>
          <a:bodyPr spcFirstLastPara="1" wrap="square" lIns="0" tIns="11425" rIns="0" bIns="0" anchor="t" anchorCtr="0">
            <a:spAutoFit/>
          </a:bodyPr>
          <a:lstStyle/>
          <a:p>
            <a:pPr marL="12700" lvl="0"/>
            <a:r>
              <a:rPr lang="en-US" sz="1800" dirty="0"/>
              <a:t>Auto decrement mode</a:t>
            </a:r>
            <a:endParaRPr sz="1800" dirty="0">
              <a:solidFill>
                <a:srgbClr val="C55911"/>
              </a:solidFill>
            </a:endParaRPr>
          </a:p>
        </p:txBody>
      </p:sp>
      <p:sp>
        <p:nvSpPr>
          <p:cNvPr id="3" name="TextBox 2">
            <a:extLst>
              <a:ext uri="{FF2B5EF4-FFF2-40B4-BE49-F238E27FC236}">
                <a16:creationId xmlns:a16="http://schemas.microsoft.com/office/drawing/2014/main" id="{E846FE27-EB79-39A4-1C88-261E54BC52CA}"/>
              </a:ext>
            </a:extLst>
          </p:cNvPr>
          <p:cNvSpPr txBox="1"/>
          <p:nvPr/>
        </p:nvSpPr>
        <p:spPr>
          <a:xfrm>
            <a:off x="323385" y="1008503"/>
            <a:ext cx="5090531" cy="1384995"/>
          </a:xfrm>
          <a:prstGeom prst="rect">
            <a:avLst/>
          </a:prstGeom>
          <a:noFill/>
        </p:spPr>
        <p:txBody>
          <a:bodyPr wrap="square">
            <a:spAutoFit/>
          </a:bodyPr>
          <a:lstStyle/>
          <a:p>
            <a:pPr algn="just"/>
            <a:r>
              <a:rPr lang="en-US" dirty="0"/>
              <a:t>The actions performed by the Autoincrement and Autodecrement addressing modes can obviously be achieved by using two instructions, one to access the operand and the other to increment or decrement the register that contains the operand address. Combining the two operations in one instruction reduces the number of instructions</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8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86"/>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a:t>
            </a:r>
            <a:r>
              <a:rPr lang="en-US" sz="1800"/>
              <a:t>ddressing</a:t>
            </a:r>
            <a:r>
              <a:rPr lang="en-US" sz="1800" b="1">
                <a:solidFill>
                  <a:srgbClr val="2E5497"/>
                </a:solidFill>
                <a:latin typeface="Calibri"/>
                <a:ea typeface="Calibri"/>
                <a:cs typeface="Calibri"/>
                <a:sym typeface="Calibri"/>
              </a:rPr>
              <a:t> Mode</a:t>
            </a:r>
            <a:endParaRPr sz="1800">
              <a:solidFill>
                <a:srgbClr val="C55911"/>
              </a:solidFill>
            </a:endParaRPr>
          </a:p>
        </p:txBody>
      </p:sp>
      <p:sp>
        <p:nvSpPr>
          <p:cNvPr id="626" name="Google Shape;626;p86"/>
          <p:cNvSpPr txBox="1"/>
          <p:nvPr/>
        </p:nvSpPr>
        <p:spPr>
          <a:xfrm>
            <a:off x="185425" y="957625"/>
            <a:ext cx="12414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1200" b="0" i="0" u="none" strike="noStrike" cap="none">
                <a:solidFill>
                  <a:schemeClr val="dk1"/>
                </a:solidFill>
                <a:latin typeface="Calibri"/>
                <a:ea typeface="Calibri"/>
                <a:cs typeface="Calibri"/>
                <a:sym typeface="Calibri"/>
              </a:rPr>
              <a:t>The different ways in which the location of an operand is specified in an instruction are referred to as addressing modes.</a:t>
            </a:r>
            <a:endParaRPr/>
          </a:p>
        </p:txBody>
      </p:sp>
      <p:pic>
        <p:nvPicPr>
          <p:cNvPr id="627" name="Google Shape;627;p86"/>
          <p:cNvPicPr preferRelativeResize="0"/>
          <p:nvPr/>
        </p:nvPicPr>
        <p:blipFill rotWithShape="1">
          <a:blip r:embed="rId3">
            <a:alphaModFix/>
          </a:blip>
          <a:srcRect t="4147" r="4281"/>
          <a:stretch/>
        </p:blipFill>
        <p:spPr>
          <a:xfrm>
            <a:off x="1743573" y="731520"/>
            <a:ext cx="3041788" cy="251332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F88478EE-F7FD-193B-2985-1CBB3C952842}"/>
            </a:ext>
          </a:extLst>
        </p:cNvPr>
        <p:cNvGrpSpPr/>
        <p:nvPr/>
      </p:nvGrpSpPr>
      <p:grpSpPr>
        <a:xfrm>
          <a:off x="0" y="0"/>
          <a:ext cx="0" cy="0"/>
          <a:chOff x="0" y="0"/>
          <a:chExt cx="0" cy="0"/>
        </a:xfrm>
      </p:grpSpPr>
      <p:sp>
        <p:nvSpPr>
          <p:cNvPr id="624" name="Google Shape;624;p86">
            <a:extLst>
              <a:ext uri="{FF2B5EF4-FFF2-40B4-BE49-F238E27FC236}">
                <a16:creationId xmlns:a16="http://schemas.microsoft.com/office/drawing/2014/main" id="{27181260-9DA3-DE11-CE4C-DA1B7AB595D4}"/>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86">
            <a:extLst>
              <a:ext uri="{FF2B5EF4-FFF2-40B4-BE49-F238E27FC236}">
                <a16:creationId xmlns:a16="http://schemas.microsoft.com/office/drawing/2014/main" id="{2918FAD3-F330-3C68-3B71-7C2667D9BF9B}"/>
              </a:ext>
            </a:extLst>
          </p:cNvPr>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dirty="0"/>
              <a:t>MCQ</a:t>
            </a:r>
            <a:endParaRPr sz="1800" dirty="0">
              <a:solidFill>
                <a:srgbClr val="C55911"/>
              </a:solidFill>
            </a:endParaRPr>
          </a:p>
        </p:txBody>
      </p:sp>
      <p:sp>
        <p:nvSpPr>
          <p:cNvPr id="626" name="Google Shape;626;p86">
            <a:extLst>
              <a:ext uri="{FF2B5EF4-FFF2-40B4-BE49-F238E27FC236}">
                <a16:creationId xmlns:a16="http://schemas.microsoft.com/office/drawing/2014/main" id="{A7A94784-043C-03B9-DB1D-30DD8256D7AE}"/>
              </a:ext>
            </a:extLst>
          </p:cNvPr>
          <p:cNvSpPr txBox="1"/>
          <p:nvPr/>
        </p:nvSpPr>
        <p:spPr>
          <a:xfrm>
            <a:off x="185420" y="723449"/>
            <a:ext cx="4442331" cy="2229841"/>
          </a:xfrm>
          <a:prstGeom prst="rect">
            <a:avLst/>
          </a:prstGeom>
          <a:noFill/>
          <a:ln>
            <a:noFill/>
          </a:ln>
        </p:spPr>
        <p:txBody>
          <a:bodyPr spcFirstLastPara="1" wrap="square" lIns="0" tIns="0" rIns="0" bIns="0" anchor="t" anchorCtr="0">
            <a:spAutoFit/>
          </a:bodyPr>
          <a:lstStyle/>
          <a:p>
            <a:r>
              <a:rPr lang="en-US" sz="1050" dirty="0"/>
              <a:t>In </a:t>
            </a:r>
            <a:r>
              <a:rPr lang="en-US" sz="1050" b="1" dirty="0"/>
              <a:t>Register Addressing Mode</a:t>
            </a:r>
            <a:r>
              <a:rPr lang="en-US" sz="1050" dirty="0"/>
              <a:t>, which of the following is correct?</a:t>
            </a:r>
            <a:br>
              <a:rPr lang="en-US" sz="1050" dirty="0"/>
            </a:br>
            <a:r>
              <a:rPr lang="en-US" sz="1050" dirty="0"/>
              <a:t>a) Operand is always stored in memory</a:t>
            </a:r>
            <a:br>
              <a:rPr lang="en-US" sz="1050" dirty="0"/>
            </a:br>
            <a:r>
              <a:rPr lang="en-US" sz="1050" dirty="0"/>
              <a:t>b) Operand is always a constant</a:t>
            </a:r>
            <a:br>
              <a:rPr lang="en-US" sz="1050" dirty="0"/>
            </a:br>
            <a:r>
              <a:rPr lang="en-US" sz="1050" dirty="0"/>
              <a:t>c) Operand is stored in CPU register specified in instruction</a:t>
            </a:r>
            <a:br>
              <a:rPr lang="en-US" sz="1050" dirty="0"/>
            </a:br>
            <a:r>
              <a:rPr lang="en-US" sz="1050" dirty="0"/>
              <a:t>d) Operand is fetched using Program Counter (PC)</a:t>
            </a:r>
          </a:p>
          <a:p>
            <a:endParaRPr lang="en-US" sz="1050" dirty="0"/>
          </a:p>
          <a:p>
            <a:r>
              <a:rPr lang="en-US" sz="1050" dirty="0"/>
              <a:t>Which addressing mode is commonly used to implement </a:t>
            </a:r>
            <a:r>
              <a:rPr lang="en-US" sz="1050" b="1" dirty="0"/>
              <a:t>looping with counters</a:t>
            </a:r>
            <a:r>
              <a:rPr lang="en-US" sz="1050" dirty="0"/>
              <a:t>?</a:t>
            </a:r>
            <a:br>
              <a:rPr lang="en-US" sz="1050" dirty="0"/>
            </a:br>
            <a:r>
              <a:rPr lang="en-US" sz="1050" dirty="0"/>
              <a:t>a) Immediate</a:t>
            </a:r>
            <a:br>
              <a:rPr lang="en-US" sz="1050" dirty="0"/>
            </a:br>
            <a:r>
              <a:rPr lang="en-US" sz="1050" dirty="0"/>
              <a:t>b) Indexed</a:t>
            </a:r>
            <a:br>
              <a:rPr lang="en-US" sz="1050" dirty="0"/>
            </a:br>
            <a:r>
              <a:rPr lang="en-US" sz="1050" dirty="0"/>
              <a:t>c) Register Indirect</a:t>
            </a:r>
            <a:br>
              <a:rPr lang="en-US" sz="1050" dirty="0"/>
            </a:br>
            <a:r>
              <a:rPr lang="en-US" sz="1050" dirty="0"/>
              <a:t>d) Relative</a:t>
            </a:r>
          </a:p>
          <a:p>
            <a:endParaRPr lang="en-US" sz="1050" dirty="0"/>
          </a:p>
          <a:p>
            <a:pPr marL="0" marR="0" lvl="0" indent="0" algn="l" rtl="0">
              <a:lnSpc>
                <a:spcPct val="80000"/>
              </a:lnSpc>
              <a:spcBef>
                <a:spcPts val="0"/>
              </a:spcBef>
              <a:spcAft>
                <a:spcPts val="0"/>
              </a:spcAft>
              <a:buNone/>
            </a:pPr>
            <a:endParaRPr sz="1050" dirty="0"/>
          </a:p>
        </p:txBody>
      </p:sp>
    </p:spTree>
    <p:extLst>
      <p:ext uri="{BB962C8B-B14F-4D97-AF65-F5344CB8AC3E}">
        <p14:creationId xmlns:p14="http://schemas.microsoft.com/office/powerpoint/2010/main" val="1711970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70A5B95F-B3A7-DFE6-22A1-86394583B952}"/>
            </a:ext>
          </a:extLst>
        </p:cNvPr>
        <p:cNvGrpSpPr/>
        <p:nvPr/>
      </p:nvGrpSpPr>
      <p:grpSpPr>
        <a:xfrm>
          <a:off x="0" y="0"/>
          <a:ext cx="0" cy="0"/>
          <a:chOff x="0" y="0"/>
          <a:chExt cx="0" cy="0"/>
        </a:xfrm>
      </p:grpSpPr>
      <p:sp>
        <p:nvSpPr>
          <p:cNvPr id="624" name="Google Shape;624;p86">
            <a:extLst>
              <a:ext uri="{FF2B5EF4-FFF2-40B4-BE49-F238E27FC236}">
                <a16:creationId xmlns:a16="http://schemas.microsoft.com/office/drawing/2014/main" id="{0B4C907C-D1A3-0CFC-53C6-12D4CFC4AA91}"/>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86">
            <a:extLst>
              <a:ext uri="{FF2B5EF4-FFF2-40B4-BE49-F238E27FC236}">
                <a16:creationId xmlns:a16="http://schemas.microsoft.com/office/drawing/2014/main" id="{D970CF1A-F734-33BF-E08E-4506004FE58F}"/>
              </a:ext>
            </a:extLst>
          </p:cNvPr>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dirty="0"/>
              <a:t>MCQ</a:t>
            </a:r>
            <a:endParaRPr sz="1800" dirty="0">
              <a:solidFill>
                <a:srgbClr val="C55911"/>
              </a:solidFill>
            </a:endParaRPr>
          </a:p>
        </p:txBody>
      </p:sp>
      <p:sp>
        <p:nvSpPr>
          <p:cNvPr id="626" name="Google Shape;626;p86">
            <a:extLst>
              <a:ext uri="{FF2B5EF4-FFF2-40B4-BE49-F238E27FC236}">
                <a16:creationId xmlns:a16="http://schemas.microsoft.com/office/drawing/2014/main" id="{79B09B6C-DF96-1D14-0250-75B338952E58}"/>
              </a:ext>
            </a:extLst>
          </p:cNvPr>
          <p:cNvSpPr txBox="1"/>
          <p:nvPr/>
        </p:nvSpPr>
        <p:spPr>
          <a:xfrm>
            <a:off x="185420" y="723449"/>
            <a:ext cx="4442331" cy="2553007"/>
          </a:xfrm>
          <a:prstGeom prst="rect">
            <a:avLst/>
          </a:prstGeom>
          <a:noFill/>
          <a:ln>
            <a:noFill/>
          </a:ln>
        </p:spPr>
        <p:txBody>
          <a:bodyPr spcFirstLastPara="1" wrap="square" lIns="0" tIns="0" rIns="0" bIns="0" anchor="t" anchorCtr="0">
            <a:spAutoFit/>
          </a:bodyPr>
          <a:lstStyle/>
          <a:p>
            <a:r>
              <a:rPr lang="en-US" sz="1050" dirty="0"/>
              <a:t>In </a:t>
            </a:r>
            <a:r>
              <a:rPr lang="en-US" sz="1050" b="1" dirty="0"/>
              <a:t>Register Addressing Mode</a:t>
            </a:r>
            <a:r>
              <a:rPr lang="en-US" sz="1050" dirty="0"/>
              <a:t>, which of the following is correct?</a:t>
            </a:r>
            <a:br>
              <a:rPr lang="en-US" sz="1050" dirty="0"/>
            </a:br>
            <a:r>
              <a:rPr lang="en-US" sz="1050" dirty="0"/>
              <a:t>a) Operand is always stored in memory</a:t>
            </a:r>
            <a:br>
              <a:rPr lang="en-US" sz="1050" dirty="0"/>
            </a:br>
            <a:r>
              <a:rPr lang="en-US" sz="1050" dirty="0"/>
              <a:t>b) Operand is always a constant</a:t>
            </a:r>
            <a:br>
              <a:rPr lang="en-US" sz="1050" dirty="0"/>
            </a:br>
            <a:r>
              <a:rPr lang="en-US" sz="1050" dirty="0"/>
              <a:t>c) Operand is stored in CPU register specified in instruction</a:t>
            </a:r>
            <a:br>
              <a:rPr lang="en-US" sz="1050" dirty="0"/>
            </a:br>
            <a:r>
              <a:rPr lang="en-US" sz="1050" dirty="0"/>
              <a:t>d) Operand is fetched using Program Counter (PC)</a:t>
            </a:r>
          </a:p>
          <a:p>
            <a:r>
              <a:rPr lang="en-US" sz="1050" b="1" dirty="0"/>
              <a:t>Answer:</a:t>
            </a:r>
            <a:r>
              <a:rPr lang="en-US" sz="1050" dirty="0"/>
              <a:t>  c) Operand is stored in CPU register specified in instruction</a:t>
            </a:r>
          </a:p>
          <a:p>
            <a:endParaRPr lang="en-US" sz="1050" dirty="0"/>
          </a:p>
          <a:p>
            <a:r>
              <a:rPr lang="en-US" sz="1050" dirty="0"/>
              <a:t>Which addressing mode is commonly used to implement </a:t>
            </a:r>
            <a:r>
              <a:rPr lang="en-US" sz="1050" b="1" dirty="0"/>
              <a:t>looping with counters</a:t>
            </a:r>
            <a:r>
              <a:rPr lang="en-US" sz="1050" dirty="0"/>
              <a:t>?</a:t>
            </a:r>
            <a:br>
              <a:rPr lang="en-US" sz="1050" dirty="0"/>
            </a:br>
            <a:r>
              <a:rPr lang="en-US" sz="1050" dirty="0"/>
              <a:t>a) Immediate</a:t>
            </a:r>
            <a:br>
              <a:rPr lang="en-US" sz="1050" dirty="0"/>
            </a:br>
            <a:r>
              <a:rPr lang="en-US" sz="1050" dirty="0"/>
              <a:t>b) Indexed</a:t>
            </a:r>
            <a:br>
              <a:rPr lang="en-US" sz="1050" dirty="0"/>
            </a:br>
            <a:r>
              <a:rPr lang="en-US" sz="1050" dirty="0"/>
              <a:t>c) Register Indirect</a:t>
            </a:r>
            <a:br>
              <a:rPr lang="en-US" sz="1050" dirty="0"/>
            </a:br>
            <a:r>
              <a:rPr lang="en-US" sz="1050" dirty="0"/>
              <a:t>d) Relative</a:t>
            </a:r>
          </a:p>
          <a:p>
            <a:r>
              <a:rPr lang="en-US" sz="1050" b="1" dirty="0"/>
              <a:t>Answer:</a:t>
            </a:r>
            <a:r>
              <a:rPr lang="en-US" sz="1050" dirty="0"/>
              <a:t>  b) Indexed</a:t>
            </a:r>
          </a:p>
          <a:p>
            <a:endParaRPr lang="en-US" sz="1050" dirty="0"/>
          </a:p>
          <a:p>
            <a:pPr marL="0" marR="0" lvl="0" indent="0" algn="l" rtl="0">
              <a:lnSpc>
                <a:spcPct val="80000"/>
              </a:lnSpc>
              <a:spcBef>
                <a:spcPts val="0"/>
              </a:spcBef>
              <a:spcAft>
                <a:spcPts val="0"/>
              </a:spcAft>
              <a:buNone/>
            </a:pPr>
            <a:endParaRPr sz="1050" dirty="0"/>
          </a:p>
        </p:txBody>
      </p:sp>
    </p:spTree>
    <p:extLst>
      <p:ext uri="{BB962C8B-B14F-4D97-AF65-F5344CB8AC3E}">
        <p14:creationId xmlns:p14="http://schemas.microsoft.com/office/powerpoint/2010/main" val="1602627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E972BE79-06DA-C578-FB54-851EDDC27A5A}"/>
            </a:ext>
          </a:extLst>
        </p:cNvPr>
        <p:cNvGrpSpPr/>
        <p:nvPr/>
      </p:nvGrpSpPr>
      <p:grpSpPr>
        <a:xfrm>
          <a:off x="0" y="0"/>
          <a:ext cx="0" cy="0"/>
          <a:chOff x="0" y="0"/>
          <a:chExt cx="0" cy="0"/>
        </a:xfrm>
      </p:grpSpPr>
      <p:sp>
        <p:nvSpPr>
          <p:cNvPr id="624" name="Google Shape;624;p86">
            <a:extLst>
              <a:ext uri="{FF2B5EF4-FFF2-40B4-BE49-F238E27FC236}">
                <a16:creationId xmlns:a16="http://schemas.microsoft.com/office/drawing/2014/main" id="{EDE5391C-AC48-F8EB-487E-7F0A12074E56}"/>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86">
            <a:extLst>
              <a:ext uri="{FF2B5EF4-FFF2-40B4-BE49-F238E27FC236}">
                <a16:creationId xmlns:a16="http://schemas.microsoft.com/office/drawing/2014/main" id="{1128ABEB-A081-18DA-2F8A-544620A2EFAA}"/>
              </a:ext>
            </a:extLst>
          </p:cNvPr>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dirty="0"/>
              <a:t>MCQ</a:t>
            </a:r>
            <a:endParaRPr sz="1800" dirty="0">
              <a:solidFill>
                <a:srgbClr val="C55911"/>
              </a:solidFill>
            </a:endParaRPr>
          </a:p>
        </p:txBody>
      </p:sp>
      <p:sp>
        <p:nvSpPr>
          <p:cNvPr id="626" name="Google Shape;626;p86">
            <a:extLst>
              <a:ext uri="{FF2B5EF4-FFF2-40B4-BE49-F238E27FC236}">
                <a16:creationId xmlns:a16="http://schemas.microsoft.com/office/drawing/2014/main" id="{A9C82589-AEE9-57C7-9828-677AFF3CC3A6}"/>
              </a:ext>
            </a:extLst>
          </p:cNvPr>
          <p:cNvSpPr txBox="1"/>
          <p:nvPr/>
        </p:nvSpPr>
        <p:spPr>
          <a:xfrm>
            <a:off x="185420" y="723449"/>
            <a:ext cx="5535156" cy="2197525"/>
          </a:xfrm>
          <a:prstGeom prst="rect">
            <a:avLst/>
          </a:prstGeom>
          <a:noFill/>
          <a:ln>
            <a:noFill/>
          </a:ln>
        </p:spPr>
        <p:txBody>
          <a:bodyPr spcFirstLastPara="1" wrap="square" lIns="0" tIns="0" rIns="0" bIns="0" anchor="t" anchorCtr="0">
            <a:spAutoFit/>
          </a:bodyPr>
          <a:lstStyle/>
          <a:p>
            <a:r>
              <a:rPr lang="en-US" sz="1050" dirty="0"/>
              <a:t>Which of the following addressing modes </a:t>
            </a:r>
            <a:r>
              <a:rPr lang="en-US" sz="1050" b="1" dirty="0"/>
              <a:t>does NOT require memory access</a:t>
            </a:r>
            <a:r>
              <a:rPr lang="en-US" sz="1050" dirty="0"/>
              <a:t> for operand fetch?</a:t>
            </a:r>
            <a:br>
              <a:rPr lang="en-US" sz="1050" dirty="0"/>
            </a:br>
            <a:r>
              <a:rPr lang="en-US" sz="1050" dirty="0"/>
              <a:t>a) Register Addressing</a:t>
            </a:r>
            <a:br>
              <a:rPr lang="en-US" sz="1050" dirty="0"/>
            </a:br>
            <a:r>
              <a:rPr lang="en-US" sz="1050" dirty="0"/>
              <a:t>b) Indirect Addressing</a:t>
            </a:r>
            <a:br>
              <a:rPr lang="en-US" sz="1050" dirty="0"/>
            </a:br>
            <a:r>
              <a:rPr lang="en-US" sz="1050" dirty="0"/>
              <a:t>c) Direct Addressing</a:t>
            </a:r>
            <a:br>
              <a:rPr lang="en-US" sz="1050" dirty="0"/>
            </a:br>
            <a:r>
              <a:rPr lang="en-US" sz="1050" dirty="0"/>
              <a:t>d) Indexed Addressing</a:t>
            </a:r>
          </a:p>
          <a:p>
            <a:pPr marL="0" marR="0" lvl="0" indent="0" algn="l" rtl="0">
              <a:lnSpc>
                <a:spcPct val="80000"/>
              </a:lnSpc>
              <a:spcBef>
                <a:spcPts val="0"/>
              </a:spcBef>
              <a:spcAft>
                <a:spcPts val="0"/>
              </a:spcAft>
              <a:buNone/>
            </a:pPr>
            <a:endParaRPr lang="en-US" sz="1050" dirty="0"/>
          </a:p>
          <a:p>
            <a:r>
              <a:rPr lang="en-US" sz="1050" dirty="0"/>
              <a:t>Which of the following addressing modes requires </a:t>
            </a:r>
            <a:r>
              <a:rPr lang="en-US" sz="1050" b="1" dirty="0"/>
              <a:t>two memory references</a:t>
            </a:r>
            <a:r>
              <a:rPr lang="en-US" sz="1050" dirty="0"/>
              <a:t> (excluding instruction fetch) to access an operand?</a:t>
            </a:r>
            <a:br>
              <a:rPr lang="en-US" sz="1050" dirty="0"/>
            </a:br>
            <a:r>
              <a:rPr lang="en-US" sz="1050" dirty="0"/>
              <a:t>a) Immediate</a:t>
            </a:r>
            <a:br>
              <a:rPr lang="en-US" sz="1050" dirty="0"/>
            </a:br>
            <a:r>
              <a:rPr lang="en-US" sz="1050" dirty="0"/>
              <a:t>b) Register Direct</a:t>
            </a:r>
            <a:br>
              <a:rPr lang="en-US" sz="1050" dirty="0"/>
            </a:br>
            <a:r>
              <a:rPr lang="en-US" sz="1050" dirty="0"/>
              <a:t>c) Indirect</a:t>
            </a:r>
            <a:br>
              <a:rPr lang="en-US" sz="1050" dirty="0"/>
            </a:br>
            <a:r>
              <a:rPr lang="en-US" sz="1050" dirty="0"/>
              <a:t>d) Indexed</a:t>
            </a:r>
          </a:p>
          <a:p>
            <a:pPr marL="0" marR="0" lvl="0" indent="0" algn="l" rtl="0">
              <a:lnSpc>
                <a:spcPct val="80000"/>
              </a:lnSpc>
              <a:spcBef>
                <a:spcPts val="0"/>
              </a:spcBef>
              <a:spcAft>
                <a:spcPts val="0"/>
              </a:spcAft>
              <a:buNone/>
            </a:pPr>
            <a:endParaRPr sz="1050" dirty="0"/>
          </a:p>
        </p:txBody>
      </p:sp>
    </p:spTree>
    <p:extLst>
      <p:ext uri="{BB962C8B-B14F-4D97-AF65-F5344CB8AC3E}">
        <p14:creationId xmlns:p14="http://schemas.microsoft.com/office/powerpoint/2010/main" val="76692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CE9D8EBE-4A51-B68E-17B1-8EF14E972F26}"/>
            </a:ext>
          </a:extLst>
        </p:cNvPr>
        <p:cNvGrpSpPr/>
        <p:nvPr/>
      </p:nvGrpSpPr>
      <p:grpSpPr>
        <a:xfrm>
          <a:off x="0" y="0"/>
          <a:ext cx="0" cy="0"/>
          <a:chOff x="0" y="0"/>
          <a:chExt cx="0" cy="0"/>
        </a:xfrm>
      </p:grpSpPr>
      <p:sp>
        <p:nvSpPr>
          <p:cNvPr id="624" name="Google Shape;624;p86">
            <a:extLst>
              <a:ext uri="{FF2B5EF4-FFF2-40B4-BE49-F238E27FC236}">
                <a16:creationId xmlns:a16="http://schemas.microsoft.com/office/drawing/2014/main" id="{9DA39C93-2828-E814-D7C3-85AE818B179A}"/>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86">
            <a:extLst>
              <a:ext uri="{FF2B5EF4-FFF2-40B4-BE49-F238E27FC236}">
                <a16:creationId xmlns:a16="http://schemas.microsoft.com/office/drawing/2014/main" id="{C382F1AB-F70E-E2C7-E735-62239C442491}"/>
              </a:ext>
            </a:extLst>
          </p:cNvPr>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dirty="0"/>
              <a:t>MCQ</a:t>
            </a:r>
            <a:endParaRPr sz="1800" dirty="0">
              <a:solidFill>
                <a:srgbClr val="C55911"/>
              </a:solidFill>
            </a:endParaRPr>
          </a:p>
        </p:txBody>
      </p:sp>
      <p:sp>
        <p:nvSpPr>
          <p:cNvPr id="626" name="Google Shape;626;p86">
            <a:extLst>
              <a:ext uri="{FF2B5EF4-FFF2-40B4-BE49-F238E27FC236}">
                <a16:creationId xmlns:a16="http://schemas.microsoft.com/office/drawing/2014/main" id="{394B8AAE-A019-3695-B579-3BFE8AB7AC2B}"/>
              </a:ext>
            </a:extLst>
          </p:cNvPr>
          <p:cNvSpPr txBox="1"/>
          <p:nvPr/>
        </p:nvSpPr>
        <p:spPr>
          <a:xfrm>
            <a:off x="185420" y="723449"/>
            <a:ext cx="4442331" cy="2520690"/>
          </a:xfrm>
          <a:prstGeom prst="rect">
            <a:avLst/>
          </a:prstGeom>
          <a:noFill/>
          <a:ln>
            <a:noFill/>
          </a:ln>
        </p:spPr>
        <p:txBody>
          <a:bodyPr spcFirstLastPara="1" wrap="square" lIns="0" tIns="0" rIns="0" bIns="0" anchor="t" anchorCtr="0">
            <a:spAutoFit/>
          </a:bodyPr>
          <a:lstStyle/>
          <a:p>
            <a:r>
              <a:rPr lang="en-US" sz="1050" dirty="0"/>
              <a:t>Which of the following addressing modes </a:t>
            </a:r>
            <a:r>
              <a:rPr lang="en-US" sz="1050" b="1" dirty="0"/>
              <a:t>does NOT require memory access</a:t>
            </a:r>
            <a:r>
              <a:rPr lang="en-US" sz="1050" dirty="0"/>
              <a:t> for operand fetch?</a:t>
            </a:r>
            <a:br>
              <a:rPr lang="en-US" sz="1050" dirty="0"/>
            </a:br>
            <a:r>
              <a:rPr lang="en-US" sz="1050" dirty="0"/>
              <a:t>a) Register Addressing</a:t>
            </a:r>
            <a:br>
              <a:rPr lang="en-US" sz="1050" dirty="0"/>
            </a:br>
            <a:r>
              <a:rPr lang="en-US" sz="1050" dirty="0"/>
              <a:t>b) Indirect Addressing</a:t>
            </a:r>
            <a:br>
              <a:rPr lang="en-US" sz="1050" dirty="0"/>
            </a:br>
            <a:r>
              <a:rPr lang="en-US" sz="1050" dirty="0"/>
              <a:t>c) Direct Addressing</a:t>
            </a:r>
            <a:br>
              <a:rPr lang="en-US" sz="1050" dirty="0"/>
            </a:br>
            <a:r>
              <a:rPr lang="en-US" sz="1050" dirty="0"/>
              <a:t>d) Indexed Addressing</a:t>
            </a:r>
          </a:p>
          <a:p>
            <a:r>
              <a:rPr lang="en-US" sz="1050" b="1" dirty="0"/>
              <a:t>Answer:</a:t>
            </a:r>
            <a:r>
              <a:rPr lang="en-US" sz="1050" dirty="0"/>
              <a:t> a) Register Addressing</a:t>
            </a:r>
          </a:p>
          <a:p>
            <a:pPr marL="0" marR="0" lvl="0" indent="0" algn="l" rtl="0">
              <a:lnSpc>
                <a:spcPct val="80000"/>
              </a:lnSpc>
              <a:spcBef>
                <a:spcPts val="0"/>
              </a:spcBef>
              <a:spcAft>
                <a:spcPts val="0"/>
              </a:spcAft>
              <a:buNone/>
            </a:pPr>
            <a:endParaRPr lang="en-US" sz="1050" dirty="0"/>
          </a:p>
          <a:p>
            <a:r>
              <a:rPr lang="en-US" sz="1050" dirty="0"/>
              <a:t>Which of the following addressing modes requires </a:t>
            </a:r>
            <a:r>
              <a:rPr lang="en-US" sz="1050" b="1" dirty="0"/>
              <a:t>two memory references</a:t>
            </a:r>
            <a:r>
              <a:rPr lang="en-US" sz="1050" dirty="0"/>
              <a:t> (excluding instruction fetch) to access an operand?</a:t>
            </a:r>
            <a:br>
              <a:rPr lang="en-US" sz="1050" dirty="0"/>
            </a:br>
            <a:r>
              <a:rPr lang="en-US" sz="1050" dirty="0"/>
              <a:t>a) Immediate</a:t>
            </a:r>
            <a:br>
              <a:rPr lang="en-US" sz="1050" dirty="0"/>
            </a:br>
            <a:r>
              <a:rPr lang="en-US" sz="1050" dirty="0"/>
              <a:t>b) Register Direct</a:t>
            </a:r>
            <a:br>
              <a:rPr lang="en-US" sz="1050" dirty="0"/>
            </a:br>
            <a:r>
              <a:rPr lang="en-US" sz="1050" dirty="0"/>
              <a:t>c) Indirect</a:t>
            </a:r>
            <a:br>
              <a:rPr lang="en-US" sz="1050" dirty="0"/>
            </a:br>
            <a:r>
              <a:rPr lang="en-US" sz="1050" dirty="0"/>
              <a:t>d) Indexed</a:t>
            </a:r>
          </a:p>
          <a:p>
            <a:r>
              <a:rPr lang="en-US" sz="1050" b="1" dirty="0"/>
              <a:t>Answer:</a:t>
            </a:r>
            <a:r>
              <a:rPr lang="en-US" sz="1050" dirty="0"/>
              <a:t>  c) Indirect</a:t>
            </a:r>
          </a:p>
          <a:p>
            <a:pPr marL="0" marR="0" lvl="0" indent="0" algn="l" rtl="0">
              <a:lnSpc>
                <a:spcPct val="80000"/>
              </a:lnSpc>
              <a:spcBef>
                <a:spcPts val="0"/>
              </a:spcBef>
              <a:spcAft>
                <a:spcPts val="0"/>
              </a:spcAft>
              <a:buNone/>
            </a:pPr>
            <a:endParaRPr sz="1050" dirty="0"/>
          </a:p>
        </p:txBody>
      </p:sp>
    </p:spTree>
    <p:extLst>
      <p:ext uri="{BB962C8B-B14F-4D97-AF65-F5344CB8AC3E}">
        <p14:creationId xmlns:p14="http://schemas.microsoft.com/office/powerpoint/2010/main" val="3803976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cxnSp>
        <p:nvCxnSpPr>
          <p:cNvPr id="632" name="Google Shape;632;p43"/>
          <p:cNvCxnSpPr/>
          <p:nvPr/>
        </p:nvCxnSpPr>
        <p:spPr>
          <a:xfrm>
            <a:off x="2576529" y="1366250"/>
            <a:ext cx="2166644" cy="0"/>
          </a:xfrm>
          <a:prstGeom prst="straightConnector1">
            <a:avLst/>
          </a:prstGeom>
          <a:noFill/>
          <a:ln w="38100" cap="flat" cmpd="sng">
            <a:solidFill>
              <a:srgbClr val="953734"/>
            </a:solidFill>
            <a:prstDash val="solid"/>
            <a:round/>
            <a:headEnd type="none" w="sm" len="sm"/>
            <a:tailEnd type="none" w="sm" len="sm"/>
          </a:ln>
        </p:spPr>
      </p:cxnSp>
      <p:grpSp>
        <p:nvGrpSpPr>
          <p:cNvPr id="633" name="Google Shape;633;p43"/>
          <p:cNvGrpSpPr/>
          <p:nvPr/>
        </p:nvGrpSpPr>
        <p:grpSpPr>
          <a:xfrm>
            <a:off x="63500" y="22225"/>
            <a:ext cx="5638800" cy="3124199"/>
            <a:chOff x="313844" y="349466"/>
            <a:chExt cx="11518407" cy="6218388"/>
          </a:xfrm>
        </p:grpSpPr>
        <p:sp>
          <p:nvSpPr>
            <p:cNvPr id="634" name="Google Shape;634;p43"/>
            <p:cNvSpPr/>
            <p:nvPr/>
          </p:nvSpPr>
          <p:spPr>
            <a:xfrm>
              <a:off x="11786532" y="360726"/>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35" name="Google Shape;635;p43"/>
            <p:cNvSpPr/>
            <p:nvPr/>
          </p:nvSpPr>
          <p:spPr>
            <a:xfrm rot="5400000">
              <a:off x="11275944" y="-161122"/>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36" name="Google Shape;636;p43"/>
            <p:cNvSpPr/>
            <p:nvPr/>
          </p:nvSpPr>
          <p:spPr>
            <a:xfrm rot="5400000">
              <a:off x="824432" y="6011547"/>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37" name="Google Shape;637;p43"/>
            <p:cNvSpPr/>
            <p:nvPr/>
          </p:nvSpPr>
          <p:spPr>
            <a:xfrm rot="10800000">
              <a:off x="313844" y="5489699"/>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grpSp>
      <p:sp>
        <p:nvSpPr>
          <p:cNvPr id="638" name="Google Shape;638;p43"/>
          <p:cNvSpPr/>
          <p:nvPr/>
        </p:nvSpPr>
        <p:spPr>
          <a:xfrm>
            <a:off x="2576529" y="970045"/>
            <a:ext cx="2177217" cy="35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2"/>
              <a:buFont typeface="Arial"/>
              <a:buNone/>
            </a:pPr>
            <a:r>
              <a:rPr lang="en-US" sz="1702"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639" name="Google Shape;639;p43"/>
          <p:cNvSpPr/>
          <p:nvPr/>
        </p:nvSpPr>
        <p:spPr>
          <a:xfrm>
            <a:off x="2576530" y="1480191"/>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1" i="0" u="none" strike="noStrike" cap="none">
                <a:solidFill>
                  <a:srgbClr val="000000"/>
                </a:solidFill>
                <a:latin typeface="Calibri"/>
                <a:ea typeface="Calibri"/>
                <a:cs typeface="Calibri"/>
                <a:sym typeface="Calibri"/>
              </a:rPr>
              <a:t>Team DDCO</a:t>
            </a:r>
            <a:endParaRPr sz="1135" b="1" i="0" u="none" strike="noStrike" cap="none">
              <a:solidFill>
                <a:srgbClr val="000000"/>
              </a:solidFill>
              <a:latin typeface="Calibri"/>
              <a:ea typeface="Calibri"/>
              <a:cs typeface="Calibri"/>
              <a:sym typeface="Calibri"/>
            </a:endParaRPr>
          </a:p>
        </p:txBody>
      </p:sp>
      <p:sp>
        <p:nvSpPr>
          <p:cNvPr id="640" name="Google Shape;640;p43"/>
          <p:cNvSpPr/>
          <p:nvPr/>
        </p:nvSpPr>
        <p:spPr>
          <a:xfrm>
            <a:off x="2576530" y="1668225"/>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0" i="0" u="none" strike="noStrike" cap="none">
                <a:solidFill>
                  <a:srgbClr val="000000"/>
                </a:solidFill>
                <a:latin typeface="Calibri"/>
                <a:ea typeface="Calibri"/>
                <a:cs typeface="Calibri"/>
                <a:sym typeface="Calibri"/>
              </a:rPr>
              <a:t>Department of Computer Science </a:t>
            </a:r>
            <a:endParaRPr sz="1135" b="0" i="0" u="none" strike="noStrike" cap="none">
              <a:solidFill>
                <a:srgbClr val="000000"/>
              </a:solidFill>
              <a:latin typeface="Calibri"/>
              <a:ea typeface="Calibri"/>
              <a:cs typeface="Calibri"/>
              <a:sym typeface="Calibri"/>
            </a:endParaRPr>
          </a:p>
        </p:txBody>
      </p:sp>
      <p:pic>
        <p:nvPicPr>
          <p:cNvPr id="641" name="Google Shape;641;p43"/>
          <p:cNvPicPr preferRelativeResize="0"/>
          <p:nvPr/>
        </p:nvPicPr>
        <p:blipFill rotWithShape="1">
          <a:blip r:embed="rId3">
            <a:alphaModFix/>
          </a:blip>
          <a:srcRect/>
          <a:stretch/>
        </p:blipFill>
        <p:spPr>
          <a:xfrm>
            <a:off x="908114" y="1149841"/>
            <a:ext cx="1151359" cy="1061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51"/>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Introduction</a:t>
            </a:r>
            <a:endParaRPr sz="1800">
              <a:solidFill>
                <a:srgbClr val="C55911"/>
              </a:solidFill>
            </a:endParaRPr>
          </a:p>
        </p:txBody>
      </p:sp>
      <p:sp>
        <p:nvSpPr>
          <p:cNvPr id="150" name="Google Shape;150;p51"/>
          <p:cNvSpPr/>
          <p:nvPr/>
        </p:nvSpPr>
        <p:spPr>
          <a:xfrm>
            <a:off x="83820" y="830580"/>
            <a:ext cx="5440680" cy="17765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Noto Sans Symbols"/>
              <a:buNone/>
            </a:pPr>
            <a:r>
              <a:rPr lang="en-US" sz="1200" b="0" i="1" u="none" strike="noStrike" cap="none">
                <a:solidFill>
                  <a:srgbClr val="0000FF"/>
                </a:solidFill>
                <a:latin typeface="Calibri"/>
                <a:ea typeface="Calibri"/>
                <a:cs typeface="Calibri"/>
                <a:sym typeface="Calibri"/>
              </a:rPr>
              <a:t>Advantages of Addressing modes :</a:t>
            </a:r>
            <a:endParaRPr/>
          </a:p>
          <a:p>
            <a:pPr marL="0" marR="0" lvl="0" indent="0" algn="just" rtl="0">
              <a:lnSpc>
                <a:spcPct val="100000"/>
              </a:lnSpc>
              <a:spcBef>
                <a:spcPts val="0"/>
              </a:spcBef>
              <a:spcAft>
                <a:spcPts val="0"/>
              </a:spcAft>
              <a:buClr>
                <a:srgbClr val="000000"/>
              </a:buClr>
              <a:buSzPts val="1200"/>
              <a:buFont typeface="Noto Sans Symbols"/>
              <a:buNone/>
            </a:pPr>
            <a:endParaRPr sz="1200" b="0" i="1" u="none" strike="noStrike" cap="none">
              <a:solidFill>
                <a:srgbClr val="0000FF"/>
              </a:solidFill>
              <a:latin typeface="Calibri"/>
              <a:ea typeface="Calibri"/>
              <a:cs typeface="Calibri"/>
              <a:sym typeface="Calibri"/>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To be able to reference large number of memory location in main memory or for some system in </a:t>
            </a:r>
            <a:r>
              <a:rPr lang="en-US" sz="1200" b="0" i="1" u="none" strike="noStrike" cap="none">
                <a:solidFill>
                  <a:srgbClr val="800000"/>
                </a:solidFill>
                <a:latin typeface="Calibri"/>
                <a:ea typeface="Calibri"/>
                <a:cs typeface="Calibri"/>
                <a:sym typeface="Calibri"/>
              </a:rPr>
              <a:t>virtual memory</a:t>
            </a:r>
            <a:r>
              <a:rPr lang="en-US" sz="1200" b="0" i="1" u="none" strike="noStrike" cap="none">
                <a:solidFill>
                  <a:schemeClr val="dk1"/>
                </a:solidFill>
                <a:latin typeface="Calibri"/>
                <a:ea typeface="Calibri"/>
                <a:cs typeface="Calibri"/>
                <a:sym typeface="Calibri"/>
              </a:rPr>
              <a:t>.</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To </a:t>
            </a:r>
            <a:r>
              <a:rPr lang="en-US" sz="1200" b="0" i="1" u="none" strike="noStrike" cap="none">
                <a:solidFill>
                  <a:srgbClr val="6600CC"/>
                </a:solidFill>
                <a:latin typeface="Calibri"/>
                <a:ea typeface="Calibri"/>
                <a:cs typeface="Calibri"/>
                <a:sym typeface="Calibri"/>
              </a:rPr>
              <a:t>reduce number of bits</a:t>
            </a:r>
            <a:r>
              <a:rPr lang="en-US" sz="1200" b="0" i="1" u="none" strike="noStrike" cap="none">
                <a:solidFill>
                  <a:schemeClr val="dk1"/>
                </a:solidFill>
                <a:latin typeface="Calibri"/>
                <a:ea typeface="Calibri"/>
                <a:cs typeface="Calibri"/>
                <a:sym typeface="Calibri"/>
              </a:rPr>
              <a:t> in the address field of an instruction</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To extend programming convenience to the user / programmer by providing such facilities as </a:t>
            </a:r>
            <a:r>
              <a:rPr lang="en-US" sz="1200" b="0" i="1" u="none" strike="noStrike" cap="none">
                <a:solidFill>
                  <a:srgbClr val="800000"/>
                </a:solidFill>
                <a:latin typeface="Calibri"/>
                <a:ea typeface="Calibri"/>
                <a:cs typeface="Calibri"/>
                <a:sym typeface="Calibri"/>
              </a:rPr>
              <a:t>indexing of set of data values, counters for loop control, pointers to memory locations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894f3cc9d2_0_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g2894f3cc9d2_0_3"/>
          <p:cNvSpPr txBox="1">
            <a:spLocks noGrp="1"/>
          </p:cNvSpPr>
          <p:nvPr>
            <p:ph type="title"/>
          </p:nvPr>
        </p:nvSpPr>
        <p:spPr>
          <a:xfrm>
            <a:off x="139700" y="57263"/>
            <a:ext cx="495046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Outline</a:t>
            </a:r>
            <a:endParaRPr sz="1800">
              <a:solidFill>
                <a:srgbClr val="C55911"/>
              </a:solidFill>
            </a:endParaRPr>
          </a:p>
        </p:txBody>
      </p:sp>
      <p:sp>
        <p:nvSpPr>
          <p:cNvPr id="158" name="Google Shape;158;g2894f3cc9d2_0_3"/>
          <p:cNvSpPr txBox="1">
            <a:spLocks noGrp="1"/>
          </p:cNvSpPr>
          <p:nvPr>
            <p:ph type="body" idx="1"/>
          </p:nvPr>
        </p:nvSpPr>
        <p:spPr>
          <a:xfrm>
            <a:off x="139700" y="789380"/>
            <a:ext cx="5334000" cy="2291397"/>
          </a:xfrm>
          <a:prstGeom prst="rect">
            <a:avLst/>
          </a:prstGeom>
          <a:noFill/>
          <a:ln>
            <a:noFill/>
          </a:ln>
        </p:spPr>
        <p:txBody>
          <a:bodyPr spcFirstLastPara="1" wrap="square" lIns="0" tIns="0" rIns="0" bIns="0" anchor="t" anchorCtr="0">
            <a:spAutoFit/>
          </a:bodyPr>
          <a:lstStyle/>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Immediate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 Absolute (Direct)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Register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Indirect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Indexed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 Relative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 Auto increment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Auto decrement mode</a:t>
            </a:r>
            <a:endParaRPr/>
          </a:p>
          <a:p>
            <a:pPr marL="152400" lvl="0" indent="-76200" algn="l" rtl="0">
              <a:lnSpc>
                <a:spcPct val="100000"/>
              </a:lnSpc>
              <a:spcBef>
                <a:spcPts val="300"/>
              </a:spcBef>
              <a:spcAft>
                <a:spcPts val="0"/>
              </a:spcAft>
              <a:buClr>
                <a:schemeClr val="dk1"/>
              </a:buClr>
              <a:buSzPts val="1200"/>
              <a:buFont typeface="Arial"/>
              <a:buNone/>
            </a:pPr>
            <a:endParaRPr sz="1200"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2"/>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2"/>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66" name="Google Shape;166;p2"/>
          <p:cNvGrpSpPr/>
          <p:nvPr/>
        </p:nvGrpSpPr>
        <p:grpSpPr>
          <a:xfrm>
            <a:off x="4412475" y="3144913"/>
            <a:ext cx="203200" cy="50800"/>
            <a:chOff x="4412475" y="3144913"/>
            <a:chExt cx="203200" cy="50800"/>
          </a:xfrm>
        </p:grpSpPr>
        <p:sp>
          <p:nvSpPr>
            <p:cNvPr id="167" name="Google Shape;167;p2"/>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2"/>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69" name="Google Shape;169;p2"/>
          <p:cNvGrpSpPr/>
          <p:nvPr/>
        </p:nvGrpSpPr>
        <p:grpSpPr>
          <a:xfrm>
            <a:off x="4683442" y="3144912"/>
            <a:ext cx="203200" cy="50800"/>
            <a:chOff x="4683442" y="3144912"/>
            <a:chExt cx="203200" cy="50800"/>
          </a:xfrm>
        </p:grpSpPr>
        <p:sp>
          <p:nvSpPr>
            <p:cNvPr id="170" name="Google Shape;170;p2"/>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2"/>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2"/>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3" name="Google Shape;173;p2"/>
          <p:cNvGrpSpPr/>
          <p:nvPr/>
        </p:nvGrpSpPr>
        <p:grpSpPr>
          <a:xfrm>
            <a:off x="4954409" y="3144912"/>
            <a:ext cx="203200" cy="50801"/>
            <a:chOff x="4954409" y="3144912"/>
            <a:chExt cx="203200" cy="50801"/>
          </a:xfrm>
        </p:grpSpPr>
        <p:sp>
          <p:nvSpPr>
            <p:cNvPr id="174" name="Google Shape;174;p2"/>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2"/>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2"/>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7" name="Google Shape;177;p2"/>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78" name="Google Shape;178;p2"/>
          <p:cNvGrpSpPr/>
          <p:nvPr/>
        </p:nvGrpSpPr>
        <p:grpSpPr>
          <a:xfrm>
            <a:off x="5481104" y="3144913"/>
            <a:ext cx="233679" cy="50800"/>
            <a:chOff x="5481104" y="3144913"/>
            <a:chExt cx="233679" cy="50800"/>
          </a:xfrm>
        </p:grpSpPr>
        <p:sp>
          <p:nvSpPr>
            <p:cNvPr id="179" name="Google Shape;179;p2"/>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p2"/>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2"/>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2" name="Google Shape;182;p2"/>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2"/>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4" name="Google Shape;184;p2"/>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185" name="Google Shape;185;p2"/>
          <p:cNvSpPr txBox="1"/>
          <p:nvPr/>
        </p:nvSpPr>
        <p:spPr>
          <a:xfrm>
            <a:off x="366654" y="1334298"/>
            <a:ext cx="5183906"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1. Immediate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186" name="Google Shape;186;p2"/>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fd68b04c7a_0_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g2fd68b04c7a_0_0"/>
          <p:cNvSpPr txBox="1">
            <a:spLocks noGrp="1"/>
          </p:cNvSpPr>
          <p:nvPr>
            <p:ph type="title"/>
          </p:nvPr>
        </p:nvSpPr>
        <p:spPr>
          <a:xfrm>
            <a:off x="15494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Immediate mode</a:t>
            </a:r>
            <a:br>
              <a:rPr lang="en-US" sz="1800"/>
            </a:br>
            <a:endParaRPr sz="1800">
              <a:solidFill>
                <a:srgbClr val="C55911"/>
              </a:solidFill>
            </a:endParaRPr>
          </a:p>
        </p:txBody>
      </p:sp>
      <p:sp>
        <p:nvSpPr>
          <p:cNvPr id="194" name="Google Shape;194;g2fd68b04c7a_0_0"/>
          <p:cNvSpPr txBox="1"/>
          <p:nvPr/>
        </p:nvSpPr>
        <p:spPr>
          <a:xfrm>
            <a:off x="60960" y="622802"/>
            <a:ext cx="5471160" cy="461665"/>
          </a:xfrm>
          <a:prstGeom prst="rect">
            <a:avLst/>
          </a:prstGeom>
          <a:noFill/>
          <a:ln>
            <a:noFill/>
          </a:ln>
        </p:spPr>
        <p:txBody>
          <a:bodyPr spcFirstLastPara="1" wrap="square" lIns="91425" tIns="45700" rIns="91425" bIns="45700" anchor="t" anchorCtr="0">
            <a:spAutoFit/>
          </a:bodyPr>
          <a:lstStyle/>
          <a:p>
            <a:pPr marL="0" marR="0" lvl="1"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Here the operand is specified in the instruction itself. An instruction that follows immediate mode has an </a:t>
            </a:r>
            <a:r>
              <a:rPr lang="en-US" sz="1200" b="0" i="0" u="none" strike="noStrike" cap="none">
                <a:solidFill>
                  <a:srgbClr val="FF3300"/>
                </a:solidFill>
                <a:latin typeface="Calibri"/>
                <a:ea typeface="Calibri"/>
                <a:cs typeface="Calibri"/>
                <a:sym typeface="Calibri"/>
              </a:rPr>
              <a:t>operand field</a:t>
            </a:r>
            <a:r>
              <a:rPr lang="en-US" sz="1200" b="0" i="0" u="none" strike="noStrike" cap="none">
                <a:solidFill>
                  <a:schemeClr val="dk1"/>
                </a:solidFill>
                <a:latin typeface="Calibri"/>
                <a:ea typeface="Calibri"/>
                <a:cs typeface="Calibri"/>
                <a:sym typeface="Calibri"/>
              </a:rPr>
              <a:t> rather than an address field. </a:t>
            </a:r>
            <a:endParaRPr/>
          </a:p>
        </p:txBody>
      </p:sp>
      <p:pic>
        <p:nvPicPr>
          <p:cNvPr id="195" name="Google Shape;195;g2fd68b04c7a_0_0"/>
          <p:cNvPicPr preferRelativeResize="0"/>
          <p:nvPr/>
        </p:nvPicPr>
        <p:blipFill rotWithShape="1">
          <a:blip r:embed="rId3">
            <a:alphaModFix/>
          </a:blip>
          <a:srcRect/>
          <a:stretch/>
        </p:blipFill>
        <p:spPr>
          <a:xfrm>
            <a:off x="1496973" y="1117375"/>
            <a:ext cx="2461950" cy="711425"/>
          </a:xfrm>
          <a:prstGeom prst="rect">
            <a:avLst/>
          </a:prstGeom>
          <a:solidFill>
            <a:srgbClr val="6600CC"/>
          </a:solidFill>
          <a:ln w="9525" cap="flat" cmpd="sng">
            <a:solidFill>
              <a:schemeClr val="accent2"/>
            </a:solidFill>
            <a:prstDash val="solid"/>
            <a:miter lim="800000"/>
            <a:headEnd type="none" w="sm" len="sm"/>
            <a:tailEnd type="none" w="sm" len="sm"/>
          </a:ln>
        </p:spPr>
      </p:pic>
      <p:sp>
        <p:nvSpPr>
          <p:cNvPr id="196" name="Google Shape;196;g2fd68b04c7a_0_0"/>
          <p:cNvSpPr/>
          <p:nvPr/>
        </p:nvSpPr>
        <p:spPr>
          <a:xfrm>
            <a:off x="60960" y="1744316"/>
            <a:ext cx="5334000" cy="138499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For example:</a:t>
            </a:r>
            <a:endParaRPr dirty="0"/>
          </a:p>
          <a:p>
            <a:pPr marL="0" marR="0" lvl="0" indent="0" algn="l"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3300"/>
                </a:solidFill>
                <a:latin typeface="Calibri"/>
                <a:ea typeface="Calibri"/>
                <a:cs typeface="Calibri"/>
                <a:sym typeface="Calibri"/>
              </a:rPr>
              <a:t>Move</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6600CC"/>
                </a:solidFill>
                <a:latin typeface="Calibri"/>
                <a:ea typeface="Calibri"/>
                <a:cs typeface="Calibri"/>
                <a:sym typeface="Calibri"/>
              </a:rPr>
              <a:t>50</a:t>
            </a:r>
            <a:r>
              <a:rPr lang="en-US" sz="1200" b="1" i="0" u="none" strike="noStrike" cap="none" baseline="-25000" dirty="0">
                <a:solidFill>
                  <a:srgbClr val="6600CC"/>
                </a:solidFill>
                <a:latin typeface="Calibri"/>
                <a:ea typeface="Calibri"/>
                <a:cs typeface="Calibri"/>
                <a:sym typeface="Calibri"/>
              </a:rPr>
              <a:t>immediate</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33CC33"/>
                </a:solidFill>
                <a:latin typeface="Calibri"/>
                <a:ea typeface="Calibri"/>
                <a:cs typeface="Calibri"/>
                <a:sym typeface="Calibri"/>
              </a:rPr>
              <a:t>R0</a:t>
            </a:r>
            <a:endParaRPr dirty="0"/>
          </a:p>
          <a:p>
            <a:pPr marL="0" marR="0" lvl="0" indent="0" algn="l" rtl="0">
              <a:lnSpc>
                <a:spcPct val="100000"/>
              </a:lnSpc>
              <a:spcBef>
                <a:spcPts val="0"/>
              </a:spcBef>
              <a:spcAft>
                <a:spcPts val="0"/>
              </a:spcAft>
              <a:buNone/>
            </a:pPr>
            <a:endParaRPr sz="1200" b="1" i="0" u="none" strike="noStrike" cap="none" dirty="0">
              <a:solidFill>
                <a:srgbClr val="33CC33"/>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A common convention say, a symbol </a:t>
            </a:r>
            <a:r>
              <a:rPr lang="en-US" sz="1200" b="1" i="0" u="none" strike="noStrike" cap="none" dirty="0">
                <a:solidFill>
                  <a:srgbClr val="6600CC"/>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has to precede the value of an immediate operand</a:t>
            </a:r>
            <a:endParaRPr dirty="0"/>
          </a:p>
          <a:p>
            <a:pPr marL="0" marR="0" lvl="0" indent="0" algn="ctr"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3300"/>
                </a:solidFill>
                <a:latin typeface="Calibri"/>
                <a:ea typeface="Calibri"/>
                <a:cs typeface="Calibri"/>
                <a:sym typeface="Calibri"/>
              </a:rPr>
              <a:t>Move</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6600CC"/>
                </a:solidFill>
                <a:latin typeface="Calibri"/>
                <a:ea typeface="Calibri"/>
                <a:cs typeface="Calibri"/>
                <a:sym typeface="Calibri"/>
              </a:rPr>
              <a:t>#50</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33CC33"/>
                </a:solidFill>
                <a:latin typeface="Calibri"/>
                <a:ea typeface="Calibri"/>
                <a:cs typeface="Calibri"/>
                <a:sym typeface="Calibri"/>
              </a:rPr>
              <a:t>R0</a:t>
            </a:r>
            <a:endParaRPr dirty="0"/>
          </a:p>
        </p:txBody>
      </p:sp>
      <p:pic>
        <p:nvPicPr>
          <p:cNvPr id="197" name="Google Shape;197;g2fd68b04c7a_0_0"/>
          <p:cNvPicPr preferRelativeResize="0"/>
          <p:nvPr/>
        </p:nvPicPr>
        <p:blipFill rotWithShape="1">
          <a:blip r:embed="rId4">
            <a:alphaModFix/>
          </a:blip>
          <a:srcRect/>
          <a:stretch/>
        </p:blipFill>
        <p:spPr>
          <a:xfrm>
            <a:off x="4731936" y="1284008"/>
            <a:ext cx="967824" cy="876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52"/>
          <p:cNvSpPr txBox="1">
            <a:spLocks noGrp="1"/>
          </p:cNvSpPr>
          <p:nvPr>
            <p:ph type="title"/>
          </p:nvPr>
        </p:nvSpPr>
        <p:spPr>
          <a:xfrm>
            <a:off x="93980" y="57002"/>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Immediate mode</a:t>
            </a:r>
            <a:br>
              <a:rPr lang="en-US" sz="1800"/>
            </a:br>
            <a:r>
              <a:rPr lang="en-US" sz="1800">
                <a:solidFill>
                  <a:srgbClr val="E36C09"/>
                </a:solidFill>
              </a:rPr>
              <a:t>Example</a:t>
            </a:r>
            <a:endParaRPr sz="1800">
              <a:solidFill>
                <a:srgbClr val="E36C09"/>
              </a:solidFill>
            </a:endParaRPr>
          </a:p>
        </p:txBody>
      </p:sp>
      <p:sp>
        <p:nvSpPr>
          <p:cNvPr id="206" name="Google Shape;206;p52"/>
          <p:cNvSpPr txBox="1"/>
          <p:nvPr/>
        </p:nvSpPr>
        <p:spPr>
          <a:xfrm>
            <a:off x="0" y="883761"/>
            <a:ext cx="4244340" cy="1138773"/>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Write snippet of code for   A=B+6</a:t>
            </a:r>
          </a:p>
          <a:p>
            <a:pPr marL="457200" marR="0" lvl="0" indent="-228600" algn="l" rtl="0">
              <a:lnSpc>
                <a:spcPct val="100000"/>
              </a:lnSpc>
              <a:spcBef>
                <a:spcPts val="0"/>
              </a:spcBef>
              <a:spcAft>
                <a:spcPts val="0"/>
              </a:spcAft>
              <a:buClr>
                <a:srgbClr val="000000"/>
              </a:buClr>
              <a:buSzPts val="1400"/>
              <a:buFont typeface="Arial"/>
              <a:buNone/>
            </a:pPr>
            <a:endParaRPr lang="en-US" sz="1200" dirty="0">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Move B,R1</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Add #6,R1</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Move R1,A</a:t>
            </a:r>
            <a:endParaRPr sz="12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3066</Words>
  <Application>Microsoft Office PowerPoint</Application>
  <PresentationFormat>Custom</PresentationFormat>
  <Paragraphs>352</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Noto Sans Symbols</vt:lpstr>
      <vt:lpstr>Office Theme</vt:lpstr>
      <vt:lpstr>PowerPoint Presentation</vt:lpstr>
      <vt:lpstr>Introduction(T2- section 2.5)</vt:lpstr>
      <vt:lpstr>Addressing Modes Introduction</vt:lpstr>
      <vt:lpstr>Addressing Modes Introduction</vt:lpstr>
      <vt:lpstr>Addressing Modes Introduction</vt:lpstr>
      <vt:lpstr>Addressing Modes Outline</vt:lpstr>
      <vt:lpstr>DIGITAL DESIGN AND  COMPUTER ORGANIZATION</vt:lpstr>
      <vt:lpstr>Immediate mode </vt:lpstr>
      <vt:lpstr>Immediate mode Example</vt:lpstr>
      <vt:lpstr>DIGITAL DESIGN AND  COMPUTER ORGANIZATION</vt:lpstr>
      <vt:lpstr>Introduction</vt:lpstr>
      <vt:lpstr>Absolute (Direct) mode </vt:lpstr>
      <vt:lpstr>Absolute (Direct) mode </vt:lpstr>
      <vt:lpstr>DIGITAL DESIGN AND  COMPUTER ORGANIZATION</vt:lpstr>
      <vt:lpstr>Register  Addressing mode </vt:lpstr>
      <vt:lpstr>Register  Addressing mode </vt:lpstr>
      <vt:lpstr>DIGITAL DESIGN AND  COMPUTER ORGANIZATION</vt:lpstr>
      <vt:lpstr>Indirect  Addressing mode</vt:lpstr>
      <vt:lpstr>Indirect  Addressing mode</vt:lpstr>
      <vt:lpstr>Register Indirect  Addressing mode</vt:lpstr>
      <vt:lpstr>Indirect  Addressing mode- Program to add list of n numbers</vt:lpstr>
      <vt:lpstr>Indirect  Addressing mode</vt:lpstr>
      <vt:lpstr>Indirect  Addressing mode</vt:lpstr>
      <vt:lpstr>DIGITAL DESIGN AND  COMPUTER ORGANIZATION</vt:lpstr>
      <vt:lpstr>Indexed  Addressing mode</vt:lpstr>
      <vt:lpstr>Indexed  Addressing mode</vt:lpstr>
      <vt:lpstr>Indexed  Addressing mode</vt:lpstr>
      <vt:lpstr>Indexed  Addressing mode</vt:lpstr>
      <vt:lpstr>Indexed  Addressing mode Example</vt:lpstr>
      <vt:lpstr>Indexed  Addressing mode</vt:lpstr>
      <vt:lpstr>Indexed  Addressing mode</vt:lpstr>
      <vt:lpstr>Indexed  Addressing mode</vt:lpstr>
      <vt:lpstr>Indexed  Addressing mode</vt:lpstr>
      <vt:lpstr>Indexed  Addressing mode</vt:lpstr>
      <vt:lpstr>DIGITAL DESIGN AND  COMPUTER ORGANIZATION</vt:lpstr>
      <vt:lpstr>Relative mode</vt:lpstr>
      <vt:lpstr>DIGITAL DESIGN AND  COMPUTER ORGANIZATION</vt:lpstr>
      <vt:lpstr>Auto increment mode</vt:lpstr>
      <vt:lpstr>Auto increment mode</vt:lpstr>
      <vt:lpstr>Auto increment mode </vt:lpstr>
      <vt:lpstr>DIGITAL DESIGN AND  COMPUTER ORGANIZATION</vt:lpstr>
      <vt:lpstr>Auto decrement mode</vt:lpstr>
      <vt:lpstr>Auto decrement mode</vt:lpstr>
      <vt:lpstr>Addressing Mode</vt:lpstr>
      <vt:lpstr>MCQ</vt:lpstr>
      <vt:lpstr>MCQ</vt:lpstr>
      <vt:lpstr>MCQ</vt:lpstr>
      <vt:lpstr>MCQ</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 Kashyap</dc:creator>
  <cp:lastModifiedBy>prajwala talanki</cp:lastModifiedBy>
  <cp:revision>18</cp:revision>
  <dcterms:created xsi:type="dcterms:W3CDTF">2021-08-21T17:00:56Z</dcterms:created>
  <dcterms:modified xsi:type="dcterms:W3CDTF">2025-10-08T05:26:01Z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LaTeX with Beamer class</vt:lpwstr>
  </property>
  <property fmtid="{D5CDD505-2E9C-101B-9397-08002B2CF9AE}" pid="4" name="LastSaved">
    <vt:filetime>2021-08-21T00:00:00Z</vt:filetime>
  </property>
</Properties>
</file>