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93" r:id="rId18"/>
    <p:sldId id="274" r:id="rId19"/>
    <p:sldId id="275" r:id="rId20"/>
    <p:sldId id="276" r:id="rId21"/>
    <p:sldId id="277" r:id="rId22"/>
    <p:sldId id="278" r:id="rId23"/>
    <p:sldId id="294" r:id="rId24"/>
    <p:sldId id="280" r:id="rId25"/>
    <p:sldId id="281" r:id="rId26"/>
    <p:sldId id="282" r:id="rId27"/>
    <p:sldId id="295" r:id="rId28"/>
    <p:sldId id="284" r:id="rId29"/>
    <p:sldId id="285" r:id="rId30"/>
    <p:sldId id="286" r:id="rId31"/>
    <p:sldId id="287" r:id="rId32"/>
    <p:sldId id="288" r:id="rId33"/>
    <p:sldId id="289" r:id="rId34"/>
    <p:sldId id="291" r:id="rId35"/>
    <p:sldId id="296" r:id="rId36"/>
    <p:sldId id="297" r:id="rId37"/>
    <p:sldId id="298" r:id="rId38"/>
    <p:sldId id="299" r:id="rId39"/>
    <p:sldId id="300" r:id="rId40"/>
    <p:sldId id="292" r:id="rId41"/>
  </p:sldIdLst>
  <p:sldSz cx="5765800" cy="3244850"/>
  <p:notesSz cx="5765800" cy="3244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hjX5UP/HnAFB/qMEeL8vovyUwt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8169FB-FB4F-4B77-95BC-2C738256CA07}">
  <a:tblStyle styleId="{C18169FB-FB4F-4B77-95BC-2C738256CA0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5758" autoAdjust="0"/>
  </p:normalViewPr>
  <p:slideViewPr>
    <p:cSldViewPr snapToGrid="0">
      <p:cViewPr varScale="1">
        <p:scale>
          <a:sx n="105" d="100"/>
          <a:sy n="105" d="100"/>
        </p:scale>
        <p:origin x="1312" y="5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498725" cy="1619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265488" y="0"/>
            <a:ext cx="2498725" cy="1619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082925"/>
            <a:ext cx="2498725" cy="161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4: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3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https://developer.arm.com/documentation/dui0473/m/directives-reference/equ#:~:text=The%20EQU%20directive%20gives%20a,or%20a%20PC%2Drelative%20value.</a:t>
            </a:r>
            <a:endParaRPr/>
          </a:p>
          <a:p>
            <a:pPr marL="0" lvl="0" indent="0" algn="l" rtl="0">
              <a:lnSpc>
                <a:spcPct val="100000"/>
              </a:lnSpc>
              <a:spcBef>
                <a:spcPts val="0"/>
              </a:spcBef>
              <a:spcAft>
                <a:spcPts val="0"/>
              </a:spcAft>
              <a:buSzPts val="1400"/>
              <a:buNone/>
            </a:pPr>
            <a:endParaRPr/>
          </a:p>
        </p:txBody>
      </p:sp>
      <p:sp>
        <p:nvSpPr>
          <p:cNvPr id="269" name="Google Shape;269;p1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1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1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a:extLst>
            <a:ext uri="{FF2B5EF4-FFF2-40B4-BE49-F238E27FC236}">
              <a16:creationId xmlns:a16="http://schemas.microsoft.com/office/drawing/2014/main" id="{C3E7F733-E72D-920D-6902-13360B20D793}"/>
            </a:ext>
          </a:extLst>
        </p:cNvPr>
        <p:cNvGrpSpPr/>
        <p:nvPr/>
      </p:nvGrpSpPr>
      <p:grpSpPr>
        <a:xfrm>
          <a:off x="0" y="0"/>
          <a:ext cx="0" cy="0"/>
          <a:chOff x="0" y="0"/>
          <a:chExt cx="0" cy="0"/>
        </a:xfrm>
      </p:grpSpPr>
      <p:sp>
        <p:nvSpPr>
          <p:cNvPr id="304" name="Google Shape;304;p14:notes">
            <a:extLst>
              <a:ext uri="{FF2B5EF4-FFF2-40B4-BE49-F238E27FC236}">
                <a16:creationId xmlns:a16="http://schemas.microsoft.com/office/drawing/2014/main" id="{0CB09814-50AF-8B41-4928-0EDCBFCC891B}"/>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p14:notes">
            <a:extLst>
              <a:ext uri="{FF2B5EF4-FFF2-40B4-BE49-F238E27FC236}">
                <a16:creationId xmlns:a16="http://schemas.microsoft.com/office/drawing/2014/main" id="{247CC461-E7E9-E1E6-B007-CB4C3719FA98}"/>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197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895ea1674d_1_1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2895ea1674d_1_1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2895ea1674d_1_1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895ea1674d_1_0: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g2895ea1674d_1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g2895ea1674d_1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1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1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1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D943C116-A4F0-B1FE-7DC2-9577D0EA95F5}"/>
            </a:ext>
          </a:extLst>
        </p:cNvPr>
        <p:cNvGrpSpPr/>
        <p:nvPr/>
      </p:nvGrpSpPr>
      <p:grpSpPr>
        <a:xfrm>
          <a:off x="0" y="0"/>
          <a:ext cx="0" cy="0"/>
          <a:chOff x="0" y="0"/>
          <a:chExt cx="0" cy="0"/>
        </a:xfrm>
      </p:grpSpPr>
      <p:sp>
        <p:nvSpPr>
          <p:cNvPr id="357" name="Google Shape;357;p17:notes">
            <a:extLst>
              <a:ext uri="{FF2B5EF4-FFF2-40B4-BE49-F238E27FC236}">
                <a16:creationId xmlns:a16="http://schemas.microsoft.com/office/drawing/2014/main" id="{980D248D-E9F1-C6C5-99D0-AAF5FE997551}"/>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17:notes">
            <a:extLst>
              <a:ext uri="{FF2B5EF4-FFF2-40B4-BE49-F238E27FC236}">
                <a16:creationId xmlns:a16="http://schemas.microsoft.com/office/drawing/2014/main" id="{DF5B2BCF-F295-B383-A90A-341D0CCD60D4}"/>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6135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1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ff68f1fd3a_0_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g2ff68f1fd3a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g2ff68f1fd3a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1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1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a:extLst>
            <a:ext uri="{FF2B5EF4-FFF2-40B4-BE49-F238E27FC236}">
              <a16:creationId xmlns:a16="http://schemas.microsoft.com/office/drawing/2014/main" id="{27473FA9-A8F6-3F24-B2AF-CDE61F0B94FC}"/>
            </a:ext>
          </a:extLst>
        </p:cNvPr>
        <p:cNvGrpSpPr/>
        <p:nvPr/>
      </p:nvGrpSpPr>
      <p:grpSpPr>
        <a:xfrm>
          <a:off x="0" y="0"/>
          <a:ext cx="0" cy="0"/>
          <a:chOff x="0" y="0"/>
          <a:chExt cx="0" cy="0"/>
        </a:xfrm>
      </p:grpSpPr>
      <p:sp>
        <p:nvSpPr>
          <p:cNvPr id="410" name="Google Shape;410;p19:notes">
            <a:extLst>
              <a:ext uri="{FF2B5EF4-FFF2-40B4-BE49-F238E27FC236}">
                <a16:creationId xmlns:a16="http://schemas.microsoft.com/office/drawing/2014/main" id="{C11FA4AB-67AB-1811-49C7-0FE0256126EE}"/>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19:notes">
            <a:extLst>
              <a:ext uri="{FF2B5EF4-FFF2-40B4-BE49-F238E27FC236}">
                <a16:creationId xmlns:a16="http://schemas.microsoft.com/office/drawing/2014/main" id="{237CFD40-BC02-1D92-2969-1C8E22DE7AB9}"/>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7639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895ea1674d_1_1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g2895ea1674d_1_1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6" name="Google Shape;436;p2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895ea1652f_0_0: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2895ea1652f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895ea1652f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2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2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p2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474747"/>
                </a:solidFill>
                <a:highlight>
                  <a:srgbClr val="FFFFFF"/>
                </a:highlight>
                <a:latin typeface="Arial"/>
                <a:ea typeface="Arial"/>
                <a:cs typeface="Arial"/>
                <a:sym typeface="Arial"/>
              </a:rPr>
              <a:t>Memory-mapped I/O </a:t>
            </a:r>
            <a:r>
              <a:rPr lang="en-US" b="0" i="0">
                <a:solidFill>
                  <a:srgbClr val="040C28"/>
                </a:solidFill>
                <a:highlight>
                  <a:srgbClr val="D3E3FD"/>
                </a:highlight>
                <a:latin typeface="Arial"/>
                <a:ea typeface="Arial"/>
                <a:cs typeface="Arial"/>
                <a:sym typeface="Arial"/>
              </a:rPr>
              <a:t>uses the same address space to address both main memory and I/O devices</a:t>
            </a:r>
            <a:endParaRPr/>
          </a:p>
          <a:p>
            <a:pPr marL="0" lvl="0" indent="0" algn="l" rtl="0">
              <a:lnSpc>
                <a:spcPct val="100000"/>
              </a:lnSpc>
              <a:spcBef>
                <a:spcPts val="0"/>
              </a:spcBef>
              <a:spcAft>
                <a:spcPts val="0"/>
              </a:spcAft>
              <a:buSzPts val="1400"/>
              <a:buNone/>
            </a:pPr>
            <a:r>
              <a:rPr lang="en-US" b="0" i="0">
                <a:solidFill>
                  <a:srgbClr val="474747"/>
                </a:solidFill>
                <a:highlight>
                  <a:srgbClr val="FFFFFF"/>
                </a:highlight>
                <a:latin typeface="Arial"/>
                <a:ea typeface="Arial"/>
                <a:cs typeface="Arial"/>
                <a:sym typeface="Arial"/>
              </a:rPr>
              <a:t>I/O-mapped I/O </a:t>
            </a:r>
            <a:r>
              <a:rPr lang="en-US" b="0" i="0">
                <a:solidFill>
                  <a:srgbClr val="040C28"/>
                </a:solidFill>
                <a:highlight>
                  <a:srgbClr val="D3E3FD"/>
                </a:highlight>
                <a:latin typeface="Arial"/>
                <a:ea typeface="Arial"/>
                <a:cs typeface="Arial"/>
                <a:sym typeface="Arial"/>
              </a:rPr>
              <a:t>assigns separate scope with areas for enter and output operations</a:t>
            </a:r>
            <a:endParaRPr/>
          </a:p>
        </p:txBody>
      </p:sp>
      <p:sp>
        <p:nvSpPr>
          <p:cNvPr id="467" name="Google Shape;467;p2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2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a:t>
            </a:r>
            <a:r>
              <a:rPr lang="en-US" b="1" dirty="0"/>
              <a:t>carriage return (CR) character</a:t>
            </a:r>
            <a:r>
              <a:rPr lang="en-US" dirty="0"/>
              <a:t> is a control character in computing, used to reset the position of the cursor to the beginning of the current line without advancing to the next line.</a:t>
            </a:r>
          </a:p>
        </p:txBody>
      </p:sp>
      <p:sp>
        <p:nvSpPr>
          <p:cNvPr id="498" name="Google Shape;498;p2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8799F2D9-0A0B-B059-A78D-DE388AF7B494}"/>
            </a:ext>
          </a:extLst>
        </p:cNvPr>
        <p:cNvGrpSpPr/>
        <p:nvPr/>
      </p:nvGrpSpPr>
      <p:grpSpPr>
        <a:xfrm>
          <a:off x="0" y="0"/>
          <a:ext cx="0" cy="0"/>
          <a:chOff x="0" y="0"/>
          <a:chExt cx="0" cy="0"/>
        </a:xfrm>
      </p:grpSpPr>
      <p:sp>
        <p:nvSpPr>
          <p:cNvPr id="497" name="Google Shape;497;p26:notes">
            <a:extLst>
              <a:ext uri="{FF2B5EF4-FFF2-40B4-BE49-F238E27FC236}">
                <a16:creationId xmlns:a16="http://schemas.microsoft.com/office/drawing/2014/main" id="{691F4079-EBFA-FCCD-FDEF-20307E4EC7EB}"/>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98" name="Google Shape;498;p26:notes">
            <a:extLst>
              <a:ext uri="{FF2B5EF4-FFF2-40B4-BE49-F238E27FC236}">
                <a16:creationId xmlns:a16="http://schemas.microsoft.com/office/drawing/2014/main" id="{15921309-D4E5-C5A1-20BE-8B15DB1695A4}"/>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94982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1E6492F8-5AF1-C90B-3A4E-686DCCFC92EE}"/>
            </a:ext>
          </a:extLst>
        </p:cNvPr>
        <p:cNvGrpSpPr/>
        <p:nvPr/>
      </p:nvGrpSpPr>
      <p:grpSpPr>
        <a:xfrm>
          <a:off x="0" y="0"/>
          <a:ext cx="0" cy="0"/>
          <a:chOff x="0" y="0"/>
          <a:chExt cx="0" cy="0"/>
        </a:xfrm>
      </p:grpSpPr>
      <p:sp>
        <p:nvSpPr>
          <p:cNvPr id="497" name="Google Shape;497;p26:notes">
            <a:extLst>
              <a:ext uri="{FF2B5EF4-FFF2-40B4-BE49-F238E27FC236}">
                <a16:creationId xmlns:a16="http://schemas.microsoft.com/office/drawing/2014/main" id="{D3E142AF-FF3B-A4E7-E31E-F902255446B5}"/>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98" name="Google Shape;498;p26:notes">
            <a:extLst>
              <a:ext uri="{FF2B5EF4-FFF2-40B4-BE49-F238E27FC236}">
                <a16:creationId xmlns:a16="http://schemas.microsoft.com/office/drawing/2014/main" id="{F0E460A8-59E2-03C4-30FE-68C21455E2BE}"/>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8322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AD95B770-B7D4-663E-7714-88B6897E9D2F}"/>
            </a:ext>
          </a:extLst>
        </p:cNvPr>
        <p:cNvGrpSpPr/>
        <p:nvPr/>
      </p:nvGrpSpPr>
      <p:grpSpPr>
        <a:xfrm>
          <a:off x="0" y="0"/>
          <a:ext cx="0" cy="0"/>
          <a:chOff x="0" y="0"/>
          <a:chExt cx="0" cy="0"/>
        </a:xfrm>
      </p:grpSpPr>
      <p:sp>
        <p:nvSpPr>
          <p:cNvPr id="497" name="Google Shape;497;p26:notes">
            <a:extLst>
              <a:ext uri="{FF2B5EF4-FFF2-40B4-BE49-F238E27FC236}">
                <a16:creationId xmlns:a16="http://schemas.microsoft.com/office/drawing/2014/main" id="{8866ADD2-206B-58FE-F261-5E964F4AF67B}"/>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98" name="Google Shape;498;p26:notes">
            <a:extLst>
              <a:ext uri="{FF2B5EF4-FFF2-40B4-BE49-F238E27FC236}">
                <a16:creationId xmlns:a16="http://schemas.microsoft.com/office/drawing/2014/main" id="{82357F97-3D85-09AA-0401-B18D5D8739B7}"/>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6579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A7D563B0-036F-C5DA-6FB1-566CFF104456}"/>
            </a:ext>
          </a:extLst>
        </p:cNvPr>
        <p:cNvGrpSpPr/>
        <p:nvPr/>
      </p:nvGrpSpPr>
      <p:grpSpPr>
        <a:xfrm>
          <a:off x="0" y="0"/>
          <a:ext cx="0" cy="0"/>
          <a:chOff x="0" y="0"/>
          <a:chExt cx="0" cy="0"/>
        </a:xfrm>
      </p:grpSpPr>
      <p:sp>
        <p:nvSpPr>
          <p:cNvPr id="497" name="Google Shape;497;p26:notes">
            <a:extLst>
              <a:ext uri="{FF2B5EF4-FFF2-40B4-BE49-F238E27FC236}">
                <a16:creationId xmlns:a16="http://schemas.microsoft.com/office/drawing/2014/main" id="{97223723-D38D-67E6-20C2-D06F53CA6FFD}"/>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98" name="Google Shape;498;p26:notes">
            <a:extLst>
              <a:ext uri="{FF2B5EF4-FFF2-40B4-BE49-F238E27FC236}">
                <a16:creationId xmlns:a16="http://schemas.microsoft.com/office/drawing/2014/main" id="{090CE65B-1AEC-B94E-C17F-69DDB6BB90E7}"/>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71591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a:extLst>
            <a:ext uri="{FF2B5EF4-FFF2-40B4-BE49-F238E27FC236}">
              <a16:creationId xmlns:a16="http://schemas.microsoft.com/office/drawing/2014/main" id="{B07AD5EF-A3B1-3E7B-A0B0-0BAD4A2619E7}"/>
            </a:ext>
          </a:extLst>
        </p:cNvPr>
        <p:cNvGrpSpPr/>
        <p:nvPr/>
      </p:nvGrpSpPr>
      <p:grpSpPr>
        <a:xfrm>
          <a:off x="0" y="0"/>
          <a:ext cx="0" cy="0"/>
          <a:chOff x="0" y="0"/>
          <a:chExt cx="0" cy="0"/>
        </a:xfrm>
      </p:grpSpPr>
      <p:sp>
        <p:nvSpPr>
          <p:cNvPr id="497" name="Google Shape;497;p26:notes">
            <a:extLst>
              <a:ext uri="{FF2B5EF4-FFF2-40B4-BE49-F238E27FC236}">
                <a16:creationId xmlns:a16="http://schemas.microsoft.com/office/drawing/2014/main" id="{ADD4026C-1778-8FCA-4D0A-F31120121F77}"/>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98" name="Google Shape;498;p26:notes">
            <a:extLst>
              <a:ext uri="{FF2B5EF4-FFF2-40B4-BE49-F238E27FC236}">
                <a16:creationId xmlns:a16="http://schemas.microsoft.com/office/drawing/2014/main" id="{6BB34922-FB08-4149-5815-277BBDB0C935}"/>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7417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7" name="Google Shape;507;p2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31"/>
        <p:cNvGrpSpPr/>
        <p:nvPr/>
      </p:nvGrpSpPr>
      <p:grpSpPr>
        <a:xfrm>
          <a:off x="0" y="0"/>
          <a:ext cx="0" cy="0"/>
          <a:chOff x="0" y="0"/>
          <a:chExt cx="0" cy="0"/>
        </a:xfrm>
      </p:grpSpPr>
      <p:sp>
        <p:nvSpPr>
          <p:cNvPr id="32" name="Google Shape;32;p29"/>
          <p:cNvSpPr txBox="1">
            <a:spLocks noGrp="1"/>
          </p:cNvSpPr>
          <p:nvPr>
            <p:ph type="ctr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9"/>
          <p:cNvSpPr txBox="1">
            <a:spLocks noGrp="1"/>
          </p:cNvSpPr>
          <p:nvPr>
            <p:ph type="subTitle" idx="1"/>
          </p:nvPr>
        </p:nvSpPr>
        <p:spPr>
          <a:xfrm>
            <a:off x="864870" y="1817116"/>
            <a:ext cx="4036060" cy="8112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9"/>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29"/>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8"/>
        <p:cNvGrpSpPr/>
        <p:nvPr/>
      </p:nvGrpSpPr>
      <p:grpSpPr>
        <a:xfrm>
          <a:off x="0" y="0"/>
          <a:ext cx="0" cy="0"/>
          <a:chOff x="0" y="0"/>
          <a:chExt cx="0" cy="0"/>
        </a:xfrm>
      </p:grpSpPr>
      <p:sp>
        <p:nvSpPr>
          <p:cNvPr id="39" name="Google Shape;39;p30"/>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30"/>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30"/>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30"/>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30"/>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30"/>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30"/>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30"/>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30"/>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30"/>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30"/>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30"/>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30"/>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30"/>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30"/>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30"/>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0"/>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rgbClr val="2E5497"/>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9" name="Google Shape;59;p30"/>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60"/>
        <p:cNvGrpSpPr/>
        <p:nvPr/>
      </p:nvGrpSpPr>
      <p:grpSpPr>
        <a:xfrm>
          <a:off x="0" y="0"/>
          <a:ext cx="0" cy="0"/>
          <a:chOff x="0" y="0"/>
          <a:chExt cx="0" cy="0"/>
        </a:xfrm>
      </p:grpSpPr>
      <p:sp>
        <p:nvSpPr>
          <p:cNvPr id="61" name="Google Shape;61;p31"/>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31"/>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31"/>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31"/>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31"/>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31"/>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31"/>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31"/>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31"/>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31"/>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31"/>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31"/>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31"/>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31"/>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31"/>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31"/>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1"/>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31"/>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80"/>
        <p:cNvGrpSpPr/>
        <p:nvPr/>
      </p:nvGrpSpPr>
      <p:grpSpPr>
        <a:xfrm>
          <a:off x="0" y="0"/>
          <a:ext cx="0" cy="0"/>
          <a:chOff x="0" y="0"/>
          <a:chExt cx="0" cy="0"/>
        </a:xfrm>
      </p:grpSpPr>
      <p:sp>
        <p:nvSpPr>
          <p:cNvPr id="81" name="Google Shape;81;p32"/>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32"/>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32"/>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32"/>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32"/>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32"/>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32"/>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32"/>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32"/>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32"/>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32"/>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32"/>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32"/>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32"/>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32"/>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32"/>
          <p:cNvSpPr/>
          <p:nvPr/>
        </p:nvSpPr>
        <p:spPr>
          <a:xfrm>
            <a:off x="-2" y="622809"/>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32"/>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2"/>
          <p:cNvSpPr txBox="1">
            <a:spLocks noGrp="1"/>
          </p:cNvSpPr>
          <p:nvPr>
            <p:ph type="body" idx="1"/>
          </p:nvPr>
        </p:nvSpPr>
        <p:spPr>
          <a:xfrm>
            <a:off x="288290"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2"/>
          <p:cNvSpPr txBox="1">
            <a:spLocks noGrp="1"/>
          </p:cNvSpPr>
          <p:nvPr>
            <p:ph type="body" idx="2"/>
          </p:nvPr>
        </p:nvSpPr>
        <p:spPr>
          <a:xfrm>
            <a:off x="2969387"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2"/>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2"/>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2"/>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3" name="Google Shape;103;p32"/>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04"/>
        <p:cNvGrpSpPr/>
        <p:nvPr/>
      </p:nvGrpSpPr>
      <p:grpSpPr>
        <a:xfrm>
          <a:off x="0" y="0"/>
          <a:ext cx="0" cy="0"/>
          <a:chOff x="0" y="0"/>
          <a:chExt cx="0" cy="0"/>
        </a:xfrm>
      </p:grpSpPr>
      <p:sp>
        <p:nvSpPr>
          <p:cNvPr id="105" name="Google Shape;105;p33"/>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3"/>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33"/>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3"/>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33"/>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3"/>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33"/>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33"/>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33"/>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33"/>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33"/>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 name="Google Shape;116;p33"/>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p33"/>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33"/>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Google Shape;119;p33"/>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3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33"/>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3"/>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3"/>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5" name="Google Shape;125;p33"/>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28"/>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28"/>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28"/>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28"/>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28"/>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8"/>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28"/>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28"/>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28"/>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28"/>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28"/>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28"/>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28"/>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28"/>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28"/>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700" b="1" i="0" u="none" strike="noStrike" cap="none">
                <a:solidFill>
                  <a:srgbClr val="2E549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2E5497"/>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7" name="Google Shape;27;p28"/>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28"/>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28"/>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28"/>
          <p:cNvPicPr preferRelativeResize="0"/>
          <p:nvPr/>
        </p:nvPicPr>
        <p:blipFill rotWithShape="1">
          <a:blip r:embed="rId7">
            <a:alphaModFix/>
          </a:blip>
          <a:srcRect/>
          <a:stretch/>
        </p:blipFill>
        <p:spPr>
          <a:xfrm>
            <a:off x="4927600" y="2001"/>
            <a:ext cx="838200" cy="7654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
          <p:cNvSpPr/>
          <p:nvPr/>
        </p:nvSpPr>
        <p:spPr>
          <a:xfrm>
            <a:off x="5076062" y="98425"/>
            <a:ext cx="550038" cy="585743"/>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1"/>
          <p:cNvSpPr/>
          <p:nvPr/>
        </p:nvSpPr>
        <p:spPr>
          <a:xfrm>
            <a:off x="2268026" y="1944001"/>
            <a:ext cx="21602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1"/>
          <p:cNvSpPr txBox="1"/>
          <p:nvPr/>
        </p:nvSpPr>
        <p:spPr>
          <a:xfrm>
            <a:off x="1772149" y="1062200"/>
            <a:ext cx="29091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Clr>
                <a:srgbClr val="000000"/>
              </a:buClr>
              <a:buSzPts val="1700"/>
              <a:buFont typeface="Arial"/>
              <a:buNone/>
            </a:pPr>
            <a:r>
              <a:rPr lang="en-US" sz="1700" b="1" i="0" u="none" strike="noStrike" cap="none">
                <a:solidFill>
                  <a:srgbClr val="C55911"/>
                </a:solidFill>
                <a:latin typeface="Calibri"/>
                <a:ea typeface="Calibri"/>
                <a:cs typeface="Calibri"/>
                <a:sym typeface="Calibri"/>
              </a:rPr>
              <a:t>DIGITAL DESIGN AND  COMPUTER ORGANIZATION</a:t>
            </a:r>
            <a:endParaRPr sz="1700" b="0" i="0" u="none" strike="noStrike" cap="none">
              <a:solidFill>
                <a:schemeClr val="dk1"/>
              </a:solidFill>
              <a:latin typeface="Calibri"/>
              <a:ea typeface="Calibri"/>
              <a:cs typeface="Calibri"/>
              <a:sym typeface="Calibri"/>
            </a:endParaRPr>
          </a:p>
        </p:txBody>
      </p:sp>
      <p:sp>
        <p:nvSpPr>
          <p:cNvPr id="134" name="Google Shape;134;p1"/>
          <p:cNvSpPr txBox="1"/>
          <p:nvPr/>
        </p:nvSpPr>
        <p:spPr>
          <a:xfrm>
            <a:off x="1739900" y="1622425"/>
            <a:ext cx="4114800" cy="50654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E5497"/>
                </a:solidFill>
                <a:latin typeface="Calibri"/>
                <a:ea typeface="Calibri"/>
                <a:cs typeface="Calibri"/>
                <a:sym typeface="Calibri"/>
              </a:rPr>
              <a:t>Assembly Language </a:t>
            </a:r>
            <a:endParaRPr sz="1600" b="0" i="0" u="none" strike="noStrike" cap="none" dirty="0">
              <a:solidFill>
                <a:schemeClr val="dk1"/>
              </a:solidFill>
              <a:latin typeface="Calibri"/>
              <a:ea typeface="Calibri"/>
              <a:cs typeface="Calibri"/>
              <a:sym typeface="Calibri"/>
            </a:endParaRPr>
          </a:p>
          <a:p>
            <a:pPr marL="12700" marR="0" lvl="0" indent="0" algn="l" rtl="0">
              <a:lnSpc>
                <a:spcPct val="100000"/>
              </a:lnSpc>
              <a:spcBef>
                <a:spcPts val="509"/>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Department of Computer Science and Engineering</a:t>
            </a:r>
            <a:endParaRPr sz="1200" b="0" i="0" u="none" strike="noStrike" cap="none" dirty="0">
              <a:solidFill>
                <a:schemeClr val="dk1"/>
              </a:solidFill>
              <a:latin typeface="Calibri"/>
              <a:ea typeface="Calibri"/>
              <a:cs typeface="Calibri"/>
              <a:sym typeface="Calibri"/>
            </a:endParaRPr>
          </a:p>
        </p:txBody>
      </p:sp>
      <p:pic>
        <p:nvPicPr>
          <p:cNvPr id="135" name="Google Shape;135;p1"/>
          <p:cNvPicPr preferRelativeResize="0"/>
          <p:nvPr/>
        </p:nvPicPr>
        <p:blipFill rotWithShape="1">
          <a:blip r:embed="rId3">
            <a:alphaModFix/>
          </a:blip>
          <a:srcRect/>
          <a:stretch/>
        </p:blipFill>
        <p:spPr>
          <a:xfrm>
            <a:off x="292100" y="968969"/>
            <a:ext cx="1379354" cy="12596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6" name="Google Shape;256;p9"/>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Memory arrangement for the program</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57" name="Google Shape;257;p9"/>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258" name="Google Shape;258;p9"/>
          <p:cNvSpPr txBox="1"/>
          <p:nvPr/>
        </p:nvSpPr>
        <p:spPr>
          <a:xfrm>
            <a:off x="368300" y="716993"/>
            <a:ext cx="2406323" cy="240633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SUM	200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N	204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NUM1	208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NUM2	212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NUMn	604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608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p:txBody>
      </p:sp>
      <p:graphicFrame>
        <p:nvGraphicFramePr>
          <p:cNvPr id="259" name="Google Shape;259;p9"/>
          <p:cNvGraphicFramePr/>
          <p:nvPr/>
        </p:nvGraphicFramePr>
        <p:xfrm>
          <a:off x="1663700" y="740089"/>
          <a:ext cx="1377950" cy="2253825"/>
        </p:xfrm>
        <a:graphic>
          <a:graphicData uri="http://schemas.openxmlformats.org/drawingml/2006/table">
            <a:tbl>
              <a:tblPr>
                <a:noFill/>
                <a:tableStyleId>{C18169FB-FB4F-4B77-95BC-2C738256CA07}</a:tableStyleId>
              </a:tblPr>
              <a:tblGrid>
                <a:gridCol w="1377950">
                  <a:extLst>
                    <a:ext uri="{9D8B030D-6E8A-4147-A177-3AD203B41FA5}">
                      <a16:colId xmlns:a16="http://schemas.microsoft.com/office/drawing/2014/main" val="20000"/>
                    </a:ext>
                  </a:extLst>
                </a:gridCol>
              </a:tblGrid>
              <a:tr h="258000">
                <a:tc>
                  <a:txBody>
                    <a:bodyPr/>
                    <a:lstStyle/>
                    <a:p>
                      <a:pPr marL="0" marR="0" lvl="0" indent="0" algn="l" rtl="0">
                        <a:lnSpc>
                          <a:spcPct val="100000"/>
                        </a:lnSpc>
                        <a:spcBef>
                          <a:spcPts val="0"/>
                        </a:spcBef>
                        <a:spcAft>
                          <a:spcPts val="0"/>
                        </a:spcAft>
                        <a:buClr>
                          <a:srgbClr val="000000"/>
                        </a:buClr>
                        <a:buSzPts val="1200"/>
                        <a:buFont typeface="Calibri"/>
                        <a:buNone/>
                      </a:pPr>
                      <a:endParaRPr sz="1200" b="0" i="0" u="none" strike="noStrike" cap="none">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58000">
                <a:tc>
                  <a:txBody>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100</a:t>
                      </a:r>
                      <a:endParaRPr sz="1400" u="none" strike="noStrike" cap="none"/>
                    </a:p>
                  </a:txBody>
                  <a:tcPr marL="91450" marR="91450" marT="45700" marB="457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58000">
                <a:tc>
                  <a:txBody>
                    <a:bodyPr/>
                    <a:lstStyle/>
                    <a:p>
                      <a:pPr marL="0" marR="0" lvl="0" indent="0" algn="l" rtl="0">
                        <a:lnSpc>
                          <a:spcPct val="100000"/>
                        </a:lnSpc>
                        <a:spcBef>
                          <a:spcPts val="0"/>
                        </a:spcBef>
                        <a:spcAft>
                          <a:spcPts val="0"/>
                        </a:spcAft>
                        <a:buClr>
                          <a:srgbClr val="000000"/>
                        </a:buClr>
                        <a:buSzPts val="1200"/>
                        <a:buFont typeface="Calibri"/>
                        <a:buNone/>
                      </a:pPr>
                      <a:endParaRPr sz="1200" b="0" i="0" u="none" strike="noStrike" cap="none">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58000">
                <a:tc>
                  <a:txBody>
                    <a:bodyPr/>
                    <a:lstStyle/>
                    <a:p>
                      <a:pPr marL="0" marR="0" lvl="0" indent="0" algn="l" rtl="0">
                        <a:lnSpc>
                          <a:spcPct val="100000"/>
                        </a:lnSpc>
                        <a:spcBef>
                          <a:spcPts val="0"/>
                        </a:spcBef>
                        <a:spcAft>
                          <a:spcPts val="0"/>
                        </a:spcAft>
                        <a:buClr>
                          <a:srgbClr val="000000"/>
                        </a:buClr>
                        <a:buSzPts val="1200"/>
                        <a:buFont typeface="Calibri"/>
                        <a:buNone/>
                      </a:pPr>
                      <a:endParaRPr sz="1200" b="0" i="0" u="none" strike="noStrike" cap="none">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82425">
                <a:tc>
                  <a:txBody>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a:t>
                      </a:r>
                      <a:endParaRPr sz="1400" u="none" strike="noStrike" cap="none"/>
                    </a:p>
                    <a:p>
                      <a:pPr marL="0" marR="0" lvl="0" indent="0" algn="ctr" rtl="0">
                        <a:lnSpc>
                          <a:spcPct val="100000"/>
                        </a:lnSpc>
                        <a:spcBef>
                          <a:spcPts val="24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          </a:t>
                      </a:r>
                      <a:endParaRPr sz="1400" u="none" strike="noStrike" cap="none"/>
                    </a:p>
                  </a:txBody>
                  <a:tcPr marL="91450" marR="91450" marT="45700" marB="457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58000">
                <a:tc>
                  <a:txBody>
                    <a:bodyPr/>
                    <a:lstStyle/>
                    <a:p>
                      <a:pPr marL="0" marR="0" lvl="0" indent="0" algn="l" rtl="0">
                        <a:lnSpc>
                          <a:spcPct val="100000"/>
                        </a:lnSpc>
                        <a:spcBef>
                          <a:spcPts val="0"/>
                        </a:spcBef>
                        <a:spcAft>
                          <a:spcPts val="0"/>
                        </a:spcAft>
                        <a:buClr>
                          <a:srgbClr val="000000"/>
                        </a:buClr>
                        <a:buSzPts val="1200"/>
                        <a:buFont typeface="Calibri"/>
                        <a:buNone/>
                      </a:pPr>
                      <a:endParaRPr sz="1200" b="0" i="0" u="none" strike="noStrike" cap="none">
                        <a:solidFill>
                          <a:schemeClr val="dk1"/>
                        </a:solidFill>
                        <a:latin typeface="Arial"/>
                        <a:ea typeface="Arial"/>
                        <a:cs typeface="Arial"/>
                        <a:sym typeface="Arial"/>
                      </a:endParaRPr>
                    </a:p>
                  </a:txBody>
                  <a:tcPr marL="91450" marR="91450" marT="45700" marB="45700">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60" name="Google Shape;260;p9"/>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4"/>
          <p:cNvPicPr preferRelativeResize="0"/>
          <p:nvPr/>
        </p:nvPicPr>
        <p:blipFill rotWithShape="1">
          <a:blip r:embed="rId3">
            <a:alphaModFix/>
          </a:blip>
          <a:srcRect/>
          <a:stretch/>
        </p:blipFill>
        <p:spPr>
          <a:xfrm>
            <a:off x="3058622" y="0"/>
            <a:ext cx="1913361" cy="3244850"/>
          </a:xfrm>
          <a:prstGeom prst="rect">
            <a:avLst/>
          </a:prstGeom>
          <a:noFill/>
          <a:ln>
            <a:noFill/>
          </a:ln>
        </p:spPr>
      </p:pic>
      <p:sp>
        <p:nvSpPr>
          <p:cNvPr id="3" name="TextBox 2">
            <a:extLst>
              <a:ext uri="{FF2B5EF4-FFF2-40B4-BE49-F238E27FC236}">
                <a16:creationId xmlns:a16="http://schemas.microsoft.com/office/drawing/2014/main" id="{250DA1B6-1851-4949-B89F-8F9EA90498D0}"/>
              </a:ext>
            </a:extLst>
          </p:cNvPr>
          <p:cNvSpPr txBox="1"/>
          <p:nvPr/>
        </p:nvSpPr>
        <p:spPr>
          <a:xfrm>
            <a:off x="328518" y="365832"/>
            <a:ext cx="2850687" cy="1631216"/>
          </a:xfrm>
          <a:prstGeom prst="rect">
            <a:avLst/>
          </a:prstGeom>
          <a:noFill/>
        </p:spPr>
        <p:txBody>
          <a:bodyPr wrap="square">
            <a:spAutoFit/>
          </a:bodyPr>
          <a:lstStyle/>
          <a:p>
            <a:pPr algn="just">
              <a:buNone/>
            </a:pPr>
            <a:r>
              <a:rPr lang="en-US" sz="1000" dirty="0"/>
              <a:t>The machine instructions and the required data items are to be found after the program is loaded for execution. If the assembler is to produce an object program according to this arrangement, it has to know</a:t>
            </a:r>
          </a:p>
          <a:p>
            <a:pPr algn="just">
              <a:buNone/>
            </a:pPr>
            <a:endParaRPr lang="en-US" sz="1000" dirty="0"/>
          </a:p>
          <a:p>
            <a:pPr algn="just">
              <a:buFont typeface="Arial" panose="020B0604020202020204" pitchFamily="34" charset="0"/>
              <a:buChar char="•"/>
            </a:pPr>
            <a:r>
              <a:rPr lang="en-US" sz="1000" dirty="0"/>
              <a:t>How to interpret the names</a:t>
            </a:r>
          </a:p>
          <a:p>
            <a:pPr algn="just">
              <a:buFont typeface="Arial" panose="020B0604020202020204" pitchFamily="34" charset="0"/>
              <a:buChar char="•"/>
            </a:pPr>
            <a:r>
              <a:rPr lang="en-US" sz="1000" dirty="0"/>
              <a:t>Where to place the instructions in the memory</a:t>
            </a:r>
          </a:p>
          <a:p>
            <a:pPr algn="just">
              <a:buFont typeface="Arial" panose="020B0604020202020204" pitchFamily="34" charset="0"/>
              <a:buChar char="•"/>
            </a:pPr>
            <a:r>
              <a:rPr lang="en-US" sz="1000" dirty="0"/>
              <a:t>Where to place the data operands in the memory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2" name="Google Shape;272;p10"/>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ALL representation for the program</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73" name="Google Shape;273;p10"/>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274" name="Google Shape;274;p10"/>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SUM	EQU	200</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ORIGIN	204</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N	DATAWORD	100</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NUM1 	RESERVE	400</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ORIGIN	100</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START	MOVE	N,R1</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MOVE	#NUM1,R2</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CLR R0</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LOOP	ADD	(R2),R0</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ADD	#4,R2</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DEC	R1</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BGTZ	LOOP</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MOVE	R0,SUM</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RETURN</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200"/>
              <a:buFont typeface="Arial"/>
              <a:buNone/>
            </a:pPr>
            <a:r>
              <a:rPr lang="en-US" sz="1200" b="0" i="0" u="none" strike="noStrike" cap="none">
                <a:solidFill>
                  <a:srgbClr val="000000"/>
                </a:solidFill>
                <a:latin typeface="Calibri"/>
                <a:ea typeface="Calibri"/>
                <a:cs typeface="Calibri"/>
                <a:sym typeface="Calibri"/>
              </a:rPr>
              <a:t>	END 	START		</a:t>
            </a:r>
            <a:endParaRPr sz="1400" b="0" i="0" u="none" strike="noStrike" cap="none">
              <a:solidFill>
                <a:srgbClr val="000000"/>
              </a:solidFill>
              <a:latin typeface="Arial"/>
              <a:ea typeface="Arial"/>
              <a:cs typeface="Arial"/>
              <a:sym typeface="Arial"/>
            </a:endParaRPr>
          </a:p>
        </p:txBody>
      </p:sp>
      <p:sp>
        <p:nvSpPr>
          <p:cNvPr id="275" name="Google Shape;275;p10"/>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11"/>
          <p:cNvSpPr txBox="1"/>
          <p:nvPr/>
        </p:nvSpPr>
        <p:spPr>
          <a:xfrm>
            <a:off x="139700" y="57263"/>
            <a:ext cx="4503954" cy="11631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Assembler Directives</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90"/>
              </a:spcBef>
              <a:spcAft>
                <a:spcPts val="0"/>
              </a:spcAft>
              <a:buClr>
                <a:srgbClr val="000000"/>
              </a:buClr>
              <a:buSzPts val="2000"/>
              <a:buFont typeface="Arial"/>
              <a:buNone/>
            </a:pP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82" name="Google Shape;282;p11"/>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283" name="Google Shape;283;p11"/>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171450" marR="0" lvl="0" indent="-171450" algn="ctr" rtl="0">
              <a:lnSpc>
                <a:spcPct val="100000"/>
              </a:lnSpc>
              <a:spcBef>
                <a:spcPts val="0"/>
              </a:spcBef>
              <a:spcAft>
                <a:spcPts val="0"/>
              </a:spcAft>
              <a:buClr>
                <a:srgbClr val="FF3300"/>
              </a:buClr>
              <a:buSzPts val="1200"/>
              <a:buFont typeface="Arial"/>
              <a:buChar char="•"/>
            </a:pPr>
            <a:r>
              <a:rPr lang="en-US" sz="1200" b="1" i="0" u="none" strike="noStrike" cap="none">
                <a:solidFill>
                  <a:srgbClr val="FF3300"/>
                </a:solidFill>
                <a:latin typeface="Arial"/>
                <a:ea typeface="Arial"/>
                <a:cs typeface="Arial"/>
                <a:sym typeface="Arial"/>
              </a:rPr>
              <a:t>ORIGIN</a:t>
            </a:r>
            <a:r>
              <a:rPr lang="en-US" sz="1200" b="1" i="0" u="none" strike="noStrike" cap="none">
                <a:solidFill>
                  <a:schemeClr val="dk1"/>
                </a:solidFill>
                <a:latin typeface="Arial"/>
                <a:ea typeface="Arial"/>
                <a:cs typeface="Arial"/>
                <a:sym typeface="Arial"/>
              </a:rPr>
              <a:t>  204</a:t>
            </a:r>
            <a:endParaRPr sz="1400" b="0" i="0" u="none" strike="noStrike" cap="none">
              <a:solidFill>
                <a:srgbClr val="000000"/>
              </a:solidFill>
              <a:latin typeface="Arial"/>
              <a:ea typeface="Arial"/>
              <a:cs typeface="Arial"/>
              <a:sym typeface="Arial"/>
            </a:endParaRPr>
          </a:p>
          <a:p>
            <a:pPr marL="171450" marR="0" lvl="0" indent="-171450" algn="just"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Instruct assembler to place data block at main memory locations starting from 204 	</a:t>
            </a:r>
            <a:endParaRPr sz="1400" b="0" i="0" u="none" strike="noStrike" cap="none">
              <a:solidFill>
                <a:srgbClr val="000000"/>
              </a:solidFill>
              <a:latin typeface="Arial"/>
              <a:ea typeface="Arial"/>
              <a:cs typeface="Arial"/>
              <a:sym typeface="Arial"/>
            </a:endParaRPr>
          </a:p>
          <a:p>
            <a:pPr marL="171450" marR="0" lvl="0" indent="-171450" algn="ctr"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Arial"/>
                <a:ea typeface="Arial"/>
                <a:cs typeface="Arial"/>
                <a:sym typeface="Arial"/>
              </a:rPr>
              <a:t>N  </a:t>
            </a:r>
            <a:r>
              <a:rPr lang="en-US" sz="1200" b="1" i="0" u="none" strike="noStrike" cap="none">
                <a:solidFill>
                  <a:srgbClr val="FF3300"/>
                </a:solidFill>
                <a:latin typeface="Arial"/>
                <a:ea typeface="Arial"/>
                <a:cs typeface="Arial"/>
                <a:sym typeface="Arial"/>
              </a:rPr>
              <a:t>DATAWORD</a:t>
            </a:r>
            <a:r>
              <a:rPr lang="en-US" sz="1200" b="1" i="0" u="none" strike="noStrike" cap="none">
                <a:solidFill>
                  <a:schemeClr val="dk1"/>
                </a:solidFill>
                <a:latin typeface="Arial"/>
                <a:ea typeface="Arial"/>
                <a:cs typeface="Arial"/>
                <a:sym typeface="Arial"/>
              </a:rPr>
              <a:t>  100</a:t>
            </a:r>
            <a:endParaRPr sz="1400" b="0" i="0" u="none" strike="noStrike" cap="none">
              <a:solidFill>
                <a:srgbClr val="000000"/>
              </a:solidFill>
              <a:latin typeface="Arial"/>
              <a:ea typeface="Arial"/>
              <a:cs typeface="Arial"/>
              <a:sym typeface="Arial"/>
            </a:endParaRPr>
          </a:p>
          <a:p>
            <a:pPr marL="171450" marR="0" lvl="0" indent="-171450" algn="just"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Inform the assembler that value of N i.e. data value 100 is to be placed in the memory location 204.</a:t>
            </a:r>
            <a:endParaRPr sz="1400" b="0" i="0" u="none" strike="noStrike" cap="none">
              <a:solidFill>
                <a:srgbClr val="000000"/>
              </a:solidFill>
              <a:latin typeface="Arial"/>
              <a:ea typeface="Arial"/>
              <a:cs typeface="Arial"/>
              <a:sym typeface="Arial"/>
            </a:endParaRPr>
          </a:p>
          <a:p>
            <a:pPr marL="171450" marR="0" lvl="0" indent="-171450" algn="ctr" rtl="0">
              <a:lnSpc>
                <a:spcPct val="100000"/>
              </a:lnSpc>
              <a:spcBef>
                <a:spcPts val="0"/>
              </a:spcBef>
              <a:spcAft>
                <a:spcPts val="0"/>
              </a:spcAft>
              <a:buClr>
                <a:srgbClr val="FF3300"/>
              </a:buClr>
              <a:buSzPts val="1200"/>
              <a:buFont typeface="Arial"/>
              <a:buChar char="•"/>
            </a:pPr>
            <a:r>
              <a:rPr lang="en-US" sz="1200" b="1" i="0" u="none" strike="noStrike" cap="none">
                <a:solidFill>
                  <a:srgbClr val="FF3300"/>
                </a:solidFill>
                <a:latin typeface="Arial"/>
                <a:ea typeface="Arial"/>
                <a:cs typeface="Arial"/>
                <a:sym typeface="Arial"/>
              </a:rPr>
              <a:t>ORIGIN</a:t>
            </a:r>
            <a:r>
              <a:rPr lang="en-US" sz="1200" b="1" i="0" u="none" strike="noStrike" cap="none">
                <a:solidFill>
                  <a:schemeClr val="dk1"/>
                </a:solidFill>
                <a:latin typeface="Arial"/>
                <a:ea typeface="Arial"/>
                <a:cs typeface="Arial"/>
                <a:sym typeface="Arial"/>
              </a:rPr>
              <a:t> 100</a:t>
            </a:r>
            <a:endParaRPr sz="1200" b="0" i="0" u="none" strike="noStrike" cap="none">
              <a:solidFill>
                <a:schemeClr val="dk1"/>
              </a:solidFill>
              <a:latin typeface="Arial"/>
              <a:ea typeface="Arial"/>
              <a:cs typeface="Arial"/>
              <a:sym typeface="Arial"/>
            </a:endParaRPr>
          </a:p>
          <a:p>
            <a:pPr marL="171450" marR="0" lvl="0" indent="-171450" algn="just"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Arial"/>
                <a:ea typeface="Arial"/>
                <a:cs typeface="Arial"/>
                <a:sym typeface="Arial"/>
              </a:rPr>
              <a:t>The second ORIGIN directive states that assembler directive must load machine instructions of the object program in the main memory starting from location 100.</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84" name="Google Shape;284;p11"/>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0" name="Google Shape;290;p12"/>
          <p:cNvSpPr txBox="1"/>
          <p:nvPr/>
        </p:nvSpPr>
        <p:spPr>
          <a:xfrm>
            <a:off x="139700" y="57263"/>
            <a:ext cx="4503954" cy="11631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Assembler Directives</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90"/>
              </a:spcBef>
              <a:spcAft>
                <a:spcPts val="0"/>
              </a:spcAft>
              <a:buClr>
                <a:srgbClr val="000000"/>
              </a:buClr>
              <a:buSzPts val="2000"/>
              <a:buFont typeface="Arial"/>
              <a:buNone/>
            </a:pP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91" name="Google Shape;291;p12"/>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292" name="Google Shape;292;p12"/>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400"/>
              <a:buFont typeface="Arial"/>
              <a:buNone/>
            </a:pPr>
            <a:endParaRPr sz="1400" b="1" i="0" u="none" strike="noStrike" cap="none">
              <a:solidFill>
                <a:schemeClr val="dk1"/>
              </a:solidFill>
              <a:latin typeface="Calibri"/>
              <a:ea typeface="Calibri"/>
              <a:cs typeface="Calibri"/>
              <a:sym typeface="Calibri"/>
            </a:endParaRPr>
          </a:p>
          <a:p>
            <a:pPr marL="285750" marR="0" lvl="0" indent="-285750" algn="ctr" rtl="0">
              <a:lnSpc>
                <a:spcPct val="100000"/>
              </a:lnSpc>
              <a:spcBef>
                <a:spcPts val="0"/>
              </a:spcBef>
              <a:spcAft>
                <a:spcPts val="0"/>
              </a:spcAft>
              <a:buClr>
                <a:schemeClr val="dk1"/>
              </a:buClr>
              <a:buSzPts val="1400"/>
              <a:buFont typeface="Arial"/>
              <a:buChar char="•"/>
            </a:pPr>
            <a:r>
              <a:rPr lang="en-US" sz="1400" b="1" i="0" u="none" strike="noStrike" cap="none">
                <a:solidFill>
                  <a:schemeClr val="dk1"/>
                </a:solidFill>
                <a:latin typeface="Calibri"/>
                <a:ea typeface="Calibri"/>
                <a:cs typeface="Calibri"/>
                <a:sym typeface="Calibri"/>
              </a:rPr>
              <a:t>NUM1  </a:t>
            </a:r>
            <a:r>
              <a:rPr lang="en-US" sz="1400" b="1" i="0" u="none" strike="noStrike" cap="none">
                <a:solidFill>
                  <a:srgbClr val="FF3300"/>
                </a:solidFill>
                <a:latin typeface="Calibri"/>
                <a:ea typeface="Calibri"/>
                <a:cs typeface="Calibri"/>
                <a:sym typeface="Calibri"/>
              </a:rPr>
              <a:t>RESERVE</a:t>
            </a:r>
            <a:r>
              <a:rPr lang="en-US" sz="1400" b="1" i="0" u="none" strike="noStrike" cap="none">
                <a:solidFill>
                  <a:schemeClr val="dk1"/>
                </a:solidFill>
                <a:latin typeface="Calibri"/>
                <a:ea typeface="Calibri"/>
                <a:cs typeface="Calibri"/>
                <a:sym typeface="Calibri"/>
              </a:rPr>
              <a:t>  400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This directive declares that a memory block of 400 bytes is to be reserved for data, and that the name NUM1 is to be associated with address 208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293" name="Google Shape;293;p12"/>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9" name="Google Shape;299;p13"/>
          <p:cNvSpPr txBox="1"/>
          <p:nvPr/>
        </p:nvSpPr>
        <p:spPr>
          <a:xfrm>
            <a:off x="139700" y="57263"/>
            <a:ext cx="4503954" cy="11631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Assembler Directives</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90"/>
              </a:spcBef>
              <a:spcAft>
                <a:spcPts val="0"/>
              </a:spcAft>
              <a:buClr>
                <a:srgbClr val="000000"/>
              </a:buClr>
              <a:buSzPts val="2000"/>
              <a:buFont typeface="Arial"/>
              <a:buNone/>
            </a:pP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00" name="Google Shape;300;p13"/>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01" name="Google Shape;301;p13"/>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Calibri"/>
                <a:ea typeface="Calibri"/>
                <a:cs typeface="Calibri"/>
                <a:sym typeface="Calibri"/>
              </a:rPr>
              <a:t>RETURN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This is an assembler directive that identifies the point at which execution of the program should be terminated.</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 It causes the assembler to insert an appropriate machine instruction that returns control to the operating system of the computer.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302" name="Google Shape;302;p13"/>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8" name="Google Shape;308;p14"/>
          <p:cNvSpPr txBox="1"/>
          <p:nvPr/>
        </p:nvSpPr>
        <p:spPr>
          <a:xfrm>
            <a:off x="139700" y="57263"/>
            <a:ext cx="4503954" cy="11631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Assembler Directives</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90"/>
              </a:spcBef>
              <a:spcAft>
                <a:spcPts val="0"/>
              </a:spcAft>
              <a:buClr>
                <a:srgbClr val="000000"/>
              </a:buClr>
              <a:buSzPts val="2000"/>
              <a:buFont typeface="Arial"/>
              <a:buNone/>
            </a:pP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09" name="Google Shape;309;p14"/>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0" name="Google Shape;310;p14"/>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3300"/>
              </a:buClr>
              <a:buSzPts val="1400"/>
              <a:buFont typeface="Arial"/>
              <a:buNone/>
            </a:pPr>
            <a:r>
              <a:rPr lang="en-US" sz="1400" b="1" i="0" u="none" strike="noStrike" cap="none">
                <a:solidFill>
                  <a:srgbClr val="FF3300"/>
                </a:solidFill>
                <a:latin typeface="Calibri"/>
                <a:ea typeface="Calibri"/>
                <a:cs typeface="Calibri"/>
                <a:sym typeface="Calibri"/>
              </a:rPr>
              <a:t>END</a:t>
            </a:r>
            <a:r>
              <a:rPr lang="en-US" sz="1400" b="1" i="0" u="none" strike="noStrike" cap="none">
                <a:solidFill>
                  <a:schemeClr val="dk1"/>
                </a:solidFill>
                <a:latin typeface="Calibri"/>
                <a:ea typeface="Calibri"/>
                <a:cs typeface="Calibri"/>
                <a:sym typeface="Calibri"/>
              </a:rPr>
              <a:t>  START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The last statement in the source program is the assembler directive END, which tells the assembler </a:t>
            </a:r>
            <a:r>
              <a:rPr lang="en-US" sz="1400" b="1" i="0" u="none" strike="noStrike" cap="none">
                <a:solidFill>
                  <a:schemeClr val="dk1"/>
                </a:solidFill>
                <a:latin typeface="Calibri"/>
                <a:ea typeface="Calibri"/>
                <a:cs typeface="Calibri"/>
                <a:sym typeface="Calibri"/>
              </a:rPr>
              <a:t>that this is the end of the source program text. </a:t>
            </a:r>
            <a:endParaRPr sz="1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The END directive includes the label START, </a:t>
            </a:r>
            <a:r>
              <a:rPr lang="en-US" sz="1400" b="1" i="0" u="none" strike="noStrike" cap="none">
                <a:solidFill>
                  <a:schemeClr val="dk1"/>
                </a:solidFill>
                <a:latin typeface="Calibri"/>
                <a:ea typeface="Calibri"/>
                <a:cs typeface="Calibri"/>
                <a:sym typeface="Calibri"/>
              </a:rPr>
              <a:t>which is the address of the location at which execution of the program is to begin.</a:t>
            </a:r>
            <a:endParaRPr sz="1400" b="1" i="0" u="none" strike="noStrike" cap="none">
              <a:solidFill>
                <a:srgbClr val="000000"/>
              </a:solidFill>
              <a:latin typeface="Arial"/>
              <a:ea typeface="Arial"/>
              <a:cs typeface="Arial"/>
              <a:sym typeface="Arial"/>
            </a:endParaRPr>
          </a:p>
        </p:txBody>
      </p:sp>
      <p:sp>
        <p:nvSpPr>
          <p:cNvPr id="311" name="Google Shape;311;p14"/>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a:extLst>
            <a:ext uri="{FF2B5EF4-FFF2-40B4-BE49-F238E27FC236}">
              <a16:creationId xmlns:a16="http://schemas.microsoft.com/office/drawing/2014/main" id="{8D1807BB-3990-843F-6030-05806B5F252C}"/>
            </a:ext>
          </a:extLst>
        </p:cNvPr>
        <p:cNvGrpSpPr/>
        <p:nvPr/>
      </p:nvGrpSpPr>
      <p:grpSpPr>
        <a:xfrm>
          <a:off x="0" y="0"/>
          <a:ext cx="0" cy="0"/>
          <a:chOff x="0" y="0"/>
          <a:chExt cx="0" cy="0"/>
        </a:xfrm>
      </p:grpSpPr>
      <p:sp>
        <p:nvSpPr>
          <p:cNvPr id="307" name="Google Shape;307;p14">
            <a:extLst>
              <a:ext uri="{FF2B5EF4-FFF2-40B4-BE49-F238E27FC236}">
                <a16:creationId xmlns:a16="http://schemas.microsoft.com/office/drawing/2014/main" id="{1429F9CB-7BB7-7F23-C415-90B317AC300E}"/>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8" name="Google Shape;308;p14">
            <a:extLst>
              <a:ext uri="{FF2B5EF4-FFF2-40B4-BE49-F238E27FC236}">
                <a16:creationId xmlns:a16="http://schemas.microsoft.com/office/drawing/2014/main" id="{17592888-FABE-0838-9F40-9C4841E03461}"/>
              </a:ext>
            </a:extLst>
          </p:cNvPr>
          <p:cNvSpPr txBox="1"/>
          <p:nvPr/>
        </p:nvSpPr>
        <p:spPr>
          <a:xfrm>
            <a:off x="139700" y="57263"/>
            <a:ext cx="4503954" cy="11631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Assembler Directives</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90"/>
              </a:spcBef>
              <a:spcAft>
                <a:spcPts val="0"/>
              </a:spcAft>
              <a:buClr>
                <a:srgbClr val="000000"/>
              </a:buClr>
              <a:buSzPts val="2000"/>
              <a:buFont typeface="Arial"/>
              <a:buNone/>
            </a:pP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09" name="Google Shape;309;p14">
            <a:extLst>
              <a:ext uri="{FF2B5EF4-FFF2-40B4-BE49-F238E27FC236}">
                <a16:creationId xmlns:a16="http://schemas.microsoft.com/office/drawing/2014/main" id="{17B6AAD3-BE59-6EF7-C330-9707586F886C}"/>
              </a:ext>
            </a:extLst>
          </p:cNvPr>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0" name="Google Shape;310;p14">
            <a:extLst>
              <a:ext uri="{FF2B5EF4-FFF2-40B4-BE49-F238E27FC236}">
                <a16:creationId xmlns:a16="http://schemas.microsoft.com/office/drawing/2014/main" id="{44C9C99A-B6BC-F5A5-E0D4-0000484B8777}"/>
              </a:ext>
            </a:extLst>
          </p:cNvPr>
          <p:cNvSpPr txBox="1"/>
          <p:nvPr/>
        </p:nvSpPr>
        <p:spPr>
          <a:xfrm>
            <a:off x="314325" y="708024"/>
            <a:ext cx="5402189" cy="2133601"/>
          </a:xfrm>
          <a:prstGeom prst="rect">
            <a:avLst/>
          </a:prstGeom>
          <a:noFill/>
          <a:ln>
            <a:noFill/>
          </a:ln>
        </p:spPr>
        <p:txBody>
          <a:bodyPr spcFirstLastPara="1" wrap="square" lIns="91425" tIns="45700" rIns="91425" bIns="45700" anchor="t" anchorCtr="0">
            <a:noAutofit/>
          </a:bodyPr>
          <a:lstStyle/>
          <a:p>
            <a:pPr algn="just"/>
            <a:r>
              <a:rPr lang="en-US" sz="1100" b="1" dirty="0"/>
              <a:t>Label Operation Operand(s) Comment</a:t>
            </a:r>
          </a:p>
          <a:p>
            <a:pPr algn="just"/>
            <a:endParaRPr lang="en-US" sz="1100" dirty="0"/>
          </a:p>
          <a:p>
            <a:pPr algn="just"/>
            <a:r>
              <a:rPr lang="en-US" sz="1100" dirty="0"/>
              <a:t>These four </a:t>
            </a:r>
            <a:r>
              <a:rPr lang="en-US" sz="1100" i="1" dirty="0"/>
              <a:t>fields</a:t>
            </a:r>
            <a:r>
              <a:rPr lang="en-US" sz="1100" dirty="0"/>
              <a:t> are separated by an appropriate delimiter, typically one or more blank characters. The Label is an optional name associated with the memory address where the machine language instruction produced from the statement will be loaded. Labels may also be associated with addresses of data items. In Figure 2.18 there are five labels: SUM, N, NUM1, START, and LOOP.</a:t>
            </a:r>
          </a:p>
          <a:p>
            <a:pPr algn="just"/>
            <a:endParaRPr lang="en-US" sz="1100" dirty="0"/>
          </a:p>
          <a:p>
            <a:pPr algn="just"/>
            <a:r>
              <a:rPr lang="en-US" sz="1100" dirty="0"/>
              <a:t>The Operation field contains the OP-code mnemonic of the desired instruction or assembler directive. The Operand field contains addressing information for accessing one or more operands, depending on the type of instruction. The Comment field is ignored by the assembler program. It is used for documentation purposes to make the program easier to understand.</a:t>
            </a:r>
          </a:p>
          <a:p>
            <a:pPr marL="0" marR="0" lvl="0" indent="0" algn="just" rtl="0">
              <a:lnSpc>
                <a:spcPct val="100000"/>
              </a:lnSpc>
              <a:spcBef>
                <a:spcPts val="0"/>
              </a:spcBef>
              <a:spcAft>
                <a:spcPts val="0"/>
              </a:spcAft>
              <a:buClr>
                <a:srgbClr val="FF3300"/>
              </a:buClr>
              <a:buSzPts val="1400"/>
              <a:buFont typeface="Arial"/>
              <a:buNone/>
            </a:pPr>
            <a:endParaRPr sz="11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4592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2895ea1674d_1_18"/>
          <p:cNvSpPr/>
          <p:nvPr/>
        </p:nvSpPr>
        <p:spPr>
          <a:xfrm>
            <a:off x="-2" y="627077"/>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g2895ea1674d_1_18"/>
          <p:cNvSpPr txBox="1"/>
          <p:nvPr/>
        </p:nvSpPr>
        <p:spPr>
          <a:xfrm>
            <a:off x="139700" y="61538"/>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Assembler Directives</a:t>
            </a:r>
            <a:endParaRPr sz="1800" b="0" i="0" u="none" strike="noStrike" cap="none">
              <a:solidFill>
                <a:srgbClr val="C55911"/>
              </a:solidFill>
              <a:latin typeface="Calibri"/>
              <a:ea typeface="Calibri"/>
              <a:cs typeface="Calibri"/>
              <a:sym typeface="Calibri"/>
            </a:endParaRPr>
          </a:p>
        </p:txBody>
      </p:sp>
      <p:sp>
        <p:nvSpPr>
          <p:cNvPr id="325" name="Google Shape;325;g2895ea1674d_1_18"/>
          <p:cNvSpPr txBox="1"/>
          <p:nvPr/>
        </p:nvSpPr>
        <p:spPr>
          <a:xfrm>
            <a:off x="117475" y="788500"/>
            <a:ext cx="5334000" cy="2339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6" name="Google Shape;326;g2895ea1674d_1_18"/>
          <p:cNvSpPr txBox="1"/>
          <p:nvPr/>
        </p:nvSpPr>
        <p:spPr>
          <a:xfrm>
            <a:off x="314325" y="712299"/>
            <a:ext cx="4702200" cy="2133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000000"/>
              </a:buClr>
              <a:buSzPts val="1400"/>
              <a:buFont typeface="Arial"/>
              <a:buNone/>
            </a:pPr>
            <a:endParaRPr sz="1400" b="1" i="0" u="none" strike="noStrike" cap="none" dirty="0">
              <a:solidFill>
                <a:schemeClr val="dk2"/>
              </a:solidFill>
              <a:latin typeface="Calibri"/>
              <a:ea typeface="Calibri"/>
              <a:cs typeface="Calibri"/>
              <a:sym typeface="Calibri"/>
            </a:endParaRPr>
          </a:p>
          <a:p>
            <a:pPr marL="0" marR="0" lvl="0" indent="0" algn="just" rtl="0">
              <a:lnSpc>
                <a:spcPct val="90000"/>
              </a:lnSpc>
              <a:spcBef>
                <a:spcPts val="0"/>
              </a:spcBef>
              <a:spcAft>
                <a:spcPts val="0"/>
              </a:spcAft>
              <a:buClr>
                <a:srgbClr val="000000"/>
              </a:buClr>
              <a:buSzPts val="1400"/>
              <a:buFont typeface="Arial"/>
              <a:buNone/>
            </a:pPr>
            <a:r>
              <a:rPr lang="en-US" sz="1400" b="1" i="0" u="none" strike="noStrike" cap="none" dirty="0">
                <a:solidFill>
                  <a:schemeClr val="dk2"/>
                </a:solidFill>
                <a:latin typeface="Calibri"/>
                <a:ea typeface="Calibri"/>
                <a:cs typeface="Calibri"/>
                <a:sym typeface="Calibri"/>
              </a:rPr>
              <a:t>How does an assembler directive differ from a regular instruction?</a:t>
            </a:r>
            <a:endParaRPr sz="1400" b="1" i="0" u="none" strike="noStrike" cap="none" dirty="0">
              <a:solidFill>
                <a:schemeClr val="dk2"/>
              </a:solidFill>
              <a:latin typeface="Calibri"/>
              <a:ea typeface="Calibri"/>
              <a:cs typeface="Calibri"/>
              <a:sym typeface="Calibri"/>
            </a:endParaRPr>
          </a:p>
          <a:p>
            <a:pPr marL="0" marR="0" lvl="0" indent="0" algn="just" rtl="0">
              <a:lnSpc>
                <a:spcPct val="90000"/>
              </a:lnSpc>
              <a:spcBef>
                <a:spcPts val="0"/>
              </a:spcBef>
              <a:spcAft>
                <a:spcPts val="0"/>
              </a:spcAft>
              <a:buClr>
                <a:srgbClr val="000000"/>
              </a:buClr>
              <a:buSzPts val="1400"/>
              <a:buFont typeface="Arial"/>
              <a:buNone/>
            </a:pPr>
            <a:endParaRPr sz="1400" b="1" i="0" u="none" strike="noStrike" cap="none" dirty="0">
              <a:solidFill>
                <a:schemeClr val="dk2"/>
              </a:solidFill>
              <a:latin typeface="Calibri"/>
              <a:ea typeface="Calibri"/>
              <a:cs typeface="Calibri"/>
              <a:sym typeface="Calibri"/>
            </a:endParaRPr>
          </a:p>
          <a:p>
            <a:pPr marL="457200" marR="0" lvl="0" indent="-304800" algn="just" rtl="0">
              <a:lnSpc>
                <a:spcPct val="90000"/>
              </a:lnSpc>
              <a:spcBef>
                <a:spcPts val="0"/>
              </a:spcBef>
              <a:spcAft>
                <a:spcPts val="0"/>
              </a:spcAft>
              <a:buClr>
                <a:schemeClr val="dk1"/>
              </a:buClr>
              <a:buSzPts val="1200"/>
              <a:buFont typeface="Calibri"/>
              <a:buChar char="●"/>
            </a:pPr>
            <a:r>
              <a:rPr lang="en-US" sz="1200" b="0" i="0" u="none" strike="noStrike" cap="none" dirty="0">
                <a:solidFill>
                  <a:schemeClr val="dk1"/>
                </a:solidFill>
                <a:latin typeface="Calibri"/>
                <a:ea typeface="Calibri"/>
                <a:cs typeface="Calibri"/>
                <a:sym typeface="Calibri"/>
              </a:rPr>
              <a:t>Unlike regular instructions, which are translated into machine code and executed by the CPU, </a:t>
            </a:r>
            <a:r>
              <a:rPr lang="en-US" sz="1200" b="1" i="0" u="none" strike="noStrike" cap="none" dirty="0">
                <a:solidFill>
                  <a:schemeClr val="dk1"/>
                </a:solidFill>
                <a:latin typeface="Calibri"/>
                <a:ea typeface="Calibri"/>
                <a:cs typeface="Calibri"/>
                <a:sym typeface="Calibri"/>
              </a:rPr>
              <a:t>assembler directives are not converted into machine opcodes and are not assigned any memory location in the object program</a:t>
            </a:r>
            <a:r>
              <a:rPr lang="en-US" sz="1200" b="0" i="0" u="none" strike="noStrike" cap="none" dirty="0">
                <a:solidFill>
                  <a:schemeClr val="dk1"/>
                </a:solidFill>
                <a:latin typeface="Calibri"/>
                <a:ea typeface="Calibri"/>
                <a:cs typeface="Calibri"/>
                <a:sym typeface="Calibri"/>
              </a:rPr>
              <a:t>. They are essentially instructions to the assembler itself, rather than to the computer's processor.</a:t>
            </a:r>
            <a:endParaRPr sz="1400" b="1" i="0" u="none" strike="noStrike" cap="none" dirty="0">
              <a:solidFill>
                <a:schemeClr val="dk2"/>
              </a:solidFill>
              <a:latin typeface="Calibri"/>
              <a:ea typeface="Calibri"/>
              <a:cs typeface="Calibri"/>
              <a:sym typeface="Calibri"/>
            </a:endParaRPr>
          </a:p>
          <a:p>
            <a:pPr marL="0" marR="0" lvl="0" indent="0" algn="just" rtl="0">
              <a:lnSpc>
                <a:spcPct val="90000"/>
              </a:lnSpc>
              <a:spcBef>
                <a:spcPts val="0"/>
              </a:spcBef>
              <a:spcAft>
                <a:spcPts val="0"/>
              </a:spcAft>
              <a:buClr>
                <a:srgbClr val="000000"/>
              </a:buClr>
              <a:buSzPts val="1400"/>
              <a:buFont typeface="Arial"/>
              <a:buNone/>
            </a:pPr>
            <a:endParaRPr sz="1400" b="1" i="0" u="none" strike="noStrike" cap="none" dirty="0">
              <a:solidFill>
                <a:srgbClr val="2E5497"/>
              </a:solidFill>
              <a:highlight>
                <a:srgbClr val="FFFFFF"/>
              </a:highlight>
              <a:latin typeface="Calibri"/>
              <a:ea typeface="Calibri"/>
              <a:cs typeface="Calibri"/>
              <a:sym typeface="Calibri"/>
            </a:endParaRPr>
          </a:p>
          <a:p>
            <a:pPr marL="0" marR="0" lvl="0" indent="0" algn="just" rtl="0">
              <a:lnSpc>
                <a:spcPct val="90000"/>
              </a:lnSpc>
              <a:spcBef>
                <a:spcPts val="0"/>
              </a:spcBef>
              <a:spcAft>
                <a:spcPts val="0"/>
              </a:spcAft>
              <a:buClr>
                <a:srgbClr val="000000"/>
              </a:buClr>
              <a:buSzPts val="1400"/>
              <a:buFont typeface="Arial"/>
              <a:buNone/>
            </a:pPr>
            <a:endParaRPr sz="1400" b="1" i="0" u="none" strike="noStrike" cap="none" dirty="0">
              <a:solidFill>
                <a:srgbClr val="2E5497"/>
              </a:solidFill>
              <a:highlight>
                <a:srgbClr val="FFFFFF"/>
              </a:highlight>
              <a:latin typeface="Calibri"/>
              <a:ea typeface="Calibri"/>
              <a:cs typeface="Calibri"/>
              <a:sym typeface="Calibri"/>
            </a:endParaRPr>
          </a:p>
        </p:txBody>
      </p:sp>
      <p:sp>
        <p:nvSpPr>
          <p:cNvPr id="327" name="Google Shape;327;g2895ea1674d_1_18"/>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895ea1674d_1_0"/>
          <p:cNvSpPr/>
          <p:nvPr/>
        </p:nvSpPr>
        <p:spPr>
          <a:xfrm>
            <a:off x="-2" y="627077"/>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4" name="Google Shape;334;g2895ea1674d_1_0"/>
          <p:cNvSpPr txBox="1"/>
          <p:nvPr/>
        </p:nvSpPr>
        <p:spPr>
          <a:xfrm>
            <a:off x="139700" y="61538"/>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35" name="Google Shape;335;g2895ea1674d_1_0"/>
          <p:cNvSpPr txBox="1"/>
          <p:nvPr/>
        </p:nvSpPr>
        <p:spPr>
          <a:xfrm>
            <a:off x="117475" y="788500"/>
            <a:ext cx="5334000" cy="2339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36" name="Google Shape;336;g2895ea1674d_1_0"/>
          <p:cNvSpPr txBox="1"/>
          <p:nvPr/>
        </p:nvSpPr>
        <p:spPr>
          <a:xfrm>
            <a:off x="314325" y="712299"/>
            <a:ext cx="4702200" cy="21336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400"/>
              <a:buFont typeface="Arial"/>
              <a:buNone/>
            </a:pPr>
            <a:endParaRPr sz="1400" b="1" i="0" u="none" strike="noStrike" cap="none">
              <a:solidFill>
                <a:srgbClr val="C55911"/>
              </a:solidFill>
              <a:highlight>
                <a:srgbClr val="FFFFFF"/>
              </a:highlight>
              <a:latin typeface="Calibri"/>
              <a:ea typeface="Calibri"/>
              <a:cs typeface="Calibri"/>
              <a:sym typeface="Calibri"/>
            </a:endParaRPr>
          </a:p>
          <a:p>
            <a:pPr marL="0" marR="0" lvl="0" indent="0" algn="l" rtl="0">
              <a:lnSpc>
                <a:spcPct val="90000"/>
              </a:lnSpc>
              <a:spcBef>
                <a:spcPts val="0"/>
              </a:spcBef>
              <a:spcAft>
                <a:spcPts val="0"/>
              </a:spcAft>
              <a:buClr>
                <a:srgbClr val="000000"/>
              </a:buClr>
              <a:buSzPts val="1400"/>
              <a:buFont typeface="Arial"/>
              <a:buNone/>
            </a:pPr>
            <a:endParaRPr sz="1400" b="1" i="0" u="none" strike="noStrike" cap="none">
              <a:solidFill>
                <a:srgbClr val="C55911"/>
              </a:solidFill>
              <a:highlight>
                <a:srgbClr val="FFFFFF"/>
              </a:highlight>
              <a:latin typeface="Calibri"/>
              <a:ea typeface="Calibri"/>
              <a:cs typeface="Calibri"/>
              <a:sym typeface="Calibri"/>
            </a:endParaRPr>
          </a:p>
          <a:p>
            <a:pPr marL="0" marR="0" lvl="0" indent="0" algn="l" rtl="0">
              <a:lnSpc>
                <a:spcPct val="90000"/>
              </a:lnSpc>
              <a:spcBef>
                <a:spcPts val="0"/>
              </a:spcBef>
              <a:spcAft>
                <a:spcPts val="0"/>
              </a:spcAft>
              <a:buClr>
                <a:srgbClr val="000000"/>
              </a:buClr>
              <a:buSzPts val="1400"/>
              <a:buFont typeface="Arial"/>
              <a:buNone/>
            </a:pPr>
            <a:r>
              <a:rPr lang="en-US" sz="1400" b="1" i="0" u="none" strike="noStrike" cap="none">
                <a:solidFill>
                  <a:srgbClr val="2E5497"/>
                </a:solidFill>
                <a:highlight>
                  <a:srgbClr val="FFFFFF"/>
                </a:highlight>
                <a:latin typeface="Calibri"/>
                <a:ea typeface="Calibri"/>
                <a:cs typeface="Calibri"/>
                <a:sym typeface="Calibri"/>
              </a:rPr>
              <a:t>What steps are involved in the assembly and execution of programs, and why might these steps be crucial for efficient program operation?</a:t>
            </a:r>
            <a:endParaRPr sz="1400" b="1" i="0" u="none" strike="noStrike" cap="none">
              <a:solidFill>
                <a:srgbClr val="2E5497"/>
              </a:solidFill>
              <a:highlight>
                <a:srgbClr val="FFFFFF"/>
              </a:highlight>
              <a:latin typeface="Calibri"/>
              <a:ea typeface="Calibri"/>
              <a:cs typeface="Calibri"/>
              <a:sym typeface="Calibri"/>
            </a:endParaRPr>
          </a:p>
          <a:p>
            <a:pPr marL="0" marR="0" lvl="0" indent="0" algn="l" rtl="0">
              <a:lnSpc>
                <a:spcPct val="90000"/>
              </a:lnSpc>
              <a:spcBef>
                <a:spcPts val="0"/>
              </a:spcBef>
              <a:spcAft>
                <a:spcPts val="0"/>
              </a:spcAft>
              <a:buClr>
                <a:srgbClr val="000000"/>
              </a:buClr>
              <a:buSzPts val="1400"/>
              <a:buFont typeface="Arial"/>
              <a:buNone/>
            </a:pPr>
            <a:endParaRPr sz="1400" b="1" i="0" u="none" strike="noStrike" cap="none">
              <a:solidFill>
                <a:srgbClr val="2E5497"/>
              </a:solidFill>
              <a:highlight>
                <a:srgbClr val="FFFFFF"/>
              </a:highlight>
              <a:latin typeface="Calibri"/>
              <a:ea typeface="Calibri"/>
              <a:cs typeface="Calibri"/>
              <a:sym typeface="Calibri"/>
            </a:endParaRPr>
          </a:p>
          <a:p>
            <a:pPr marL="0" marR="0" lvl="0" indent="0" algn="l" rtl="0">
              <a:lnSpc>
                <a:spcPct val="90000"/>
              </a:lnSpc>
              <a:spcBef>
                <a:spcPts val="0"/>
              </a:spcBef>
              <a:spcAft>
                <a:spcPts val="0"/>
              </a:spcAft>
              <a:buClr>
                <a:srgbClr val="000000"/>
              </a:buClr>
              <a:buSzPts val="1400"/>
              <a:buFont typeface="Arial"/>
              <a:buNone/>
            </a:pPr>
            <a:endParaRPr sz="1400" b="1" i="0" u="none" strike="noStrike" cap="none">
              <a:solidFill>
                <a:srgbClr val="2E5497"/>
              </a:solidFill>
              <a:highlight>
                <a:srgbClr val="FFFFFF"/>
              </a:highlight>
              <a:latin typeface="Calibri"/>
              <a:ea typeface="Calibri"/>
              <a:cs typeface="Calibri"/>
              <a:sym typeface="Calibri"/>
            </a:endParaRPr>
          </a:p>
        </p:txBody>
      </p:sp>
      <p:sp>
        <p:nvSpPr>
          <p:cNvPr id="337" name="Google Shape;337;g2895ea1674d_1_0"/>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2.6.2</a:t>
            </a:r>
            <a:endParaRPr sz="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2"/>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2"/>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3" name="Google Shape;143;p2"/>
          <p:cNvGrpSpPr/>
          <p:nvPr/>
        </p:nvGrpSpPr>
        <p:grpSpPr>
          <a:xfrm>
            <a:off x="4412475" y="3144913"/>
            <a:ext cx="203200" cy="50800"/>
            <a:chOff x="4412475" y="3144913"/>
            <a:chExt cx="203200" cy="50800"/>
          </a:xfrm>
        </p:grpSpPr>
        <p:sp>
          <p:nvSpPr>
            <p:cNvPr id="144" name="Google Shape;144;p2"/>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2"/>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46" name="Google Shape;146;p2"/>
          <p:cNvGrpSpPr/>
          <p:nvPr/>
        </p:nvGrpSpPr>
        <p:grpSpPr>
          <a:xfrm>
            <a:off x="4683442" y="3144912"/>
            <a:ext cx="203200" cy="50800"/>
            <a:chOff x="4683442" y="3144912"/>
            <a:chExt cx="203200" cy="50800"/>
          </a:xfrm>
        </p:grpSpPr>
        <p:sp>
          <p:nvSpPr>
            <p:cNvPr id="147" name="Google Shape;147;p2"/>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2"/>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2"/>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50" name="Google Shape;150;p2"/>
          <p:cNvGrpSpPr/>
          <p:nvPr/>
        </p:nvGrpSpPr>
        <p:grpSpPr>
          <a:xfrm>
            <a:off x="4954409" y="3144912"/>
            <a:ext cx="203200" cy="50801"/>
            <a:chOff x="4954409" y="3144912"/>
            <a:chExt cx="203200" cy="50801"/>
          </a:xfrm>
        </p:grpSpPr>
        <p:sp>
          <p:nvSpPr>
            <p:cNvPr id="151" name="Google Shape;151;p2"/>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2"/>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2"/>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4" name="Google Shape;154;p2"/>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55" name="Google Shape;155;p2"/>
          <p:cNvGrpSpPr/>
          <p:nvPr/>
        </p:nvGrpSpPr>
        <p:grpSpPr>
          <a:xfrm>
            <a:off x="5481104" y="3144913"/>
            <a:ext cx="233679" cy="50800"/>
            <a:chOff x="5481104" y="3144913"/>
            <a:chExt cx="233679" cy="50800"/>
          </a:xfrm>
        </p:grpSpPr>
        <p:sp>
          <p:nvSpPr>
            <p:cNvPr id="156" name="Google Shape;156;p2"/>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2"/>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2"/>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9" name="Google Shape;159;p2"/>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2"/>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2"/>
          <p:cNvSpPr txBox="1">
            <a:spLocks noGrp="1"/>
          </p:cNvSpPr>
          <p:nvPr>
            <p:ph type="title"/>
          </p:nvPr>
        </p:nvSpPr>
        <p:spPr>
          <a:xfrm>
            <a:off x="387753" y="520300"/>
            <a:ext cx="32019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162" name="Google Shape;162;p2"/>
          <p:cNvSpPr txBox="1"/>
          <p:nvPr/>
        </p:nvSpPr>
        <p:spPr>
          <a:xfrm>
            <a:off x="388504" y="1382448"/>
            <a:ext cx="4642800" cy="288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Assembly Language </a:t>
            </a:r>
            <a:r>
              <a:rPr lang="en-US" sz="900" b="1" i="0" u="none" strike="noStrike" cap="none" dirty="0">
                <a:solidFill>
                  <a:srgbClr val="2E5497"/>
                </a:solidFill>
                <a:latin typeface="Calibri"/>
                <a:ea typeface="Calibri"/>
                <a:cs typeface="Calibri"/>
                <a:sym typeface="Calibri"/>
              </a:rPr>
              <a:t>T2:Ch2 2.6</a:t>
            </a:r>
            <a:endParaRPr sz="1800" b="1" i="0" u="none" strike="noStrike" cap="none" dirty="0">
              <a:solidFill>
                <a:srgbClr val="2E5497"/>
              </a:solidFill>
              <a:latin typeface="Calibri"/>
              <a:ea typeface="Calibri"/>
              <a:cs typeface="Calibri"/>
              <a:sym typeface="Calibri"/>
            </a:endParaRPr>
          </a:p>
        </p:txBody>
      </p:sp>
      <p:sp>
        <p:nvSpPr>
          <p:cNvPr id="163" name="Google Shape;163;p2"/>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Google Shape;343;p15"/>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44" name="Google Shape;344;p15"/>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45" name="Google Shape;345;p15"/>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 A source program written in an </a:t>
            </a:r>
            <a:r>
              <a:rPr lang="en-US" sz="1400" b="1" i="0" u="none" strike="noStrike" cap="none">
                <a:solidFill>
                  <a:schemeClr val="dk1"/>
                </a:solidFill>
                <a:latin typeface="Calibri"/>
                <a:ea typeface="Calibri"/>
                <a:cs typeface="Calibri"/>
                <a:sym typeface="Calibri"/>
              </a:rPr>
              <a:t>assembly language </a:t>
            </a:r>
            <a:r>
              <a:rPr lang="en-US" sz="1400" b="0" i="0" u="none" strike="noStrike" cap="none">
                <a:solidFill>
                  <a:schemeClr val="dk1"/>
                </a:solidFill>
                <a:latin typeface="Calibri"/>
                <a:ea typeface="Calibri"/>
                <a:cs typeface="Calibri"/>
                <a:sym typeface="Calibri"/>
              </a:rPr>
              <a:t>must be assembled into a </a:t>
            </a:r>
            <a:r>
              <a:rPr lang="en-US" sz="1400" b="1" i="0" u="none" strike="noStrike" cap="none">
                <a:solidFill>
                  <a:schemeClr val="dk1"/>
                </a:solidFill>
                <a:latin typeface="Calibri"/>
                <a:ea typeface="Calibri"/>
                <a:cs typeface="Calibri"/>
                <a:sym typeface="Calibri"/>
              </a:rPr>
              <a:t>machine language </a:t>
            </a:r>
            <a:r>
              <a:rPr lang="en-US" sz="1400" b="0" i="0" u="none" strike="noStrike" cap="none">
                <a:solidFill>
                  <a:schemeClr val="dk1"/>
                </a:solidFill>
                <a:latin typeface="Calibri"/>
                <a:ea typeface="Calibri"/>
                <a:cs typeface="Calibri"/>
                <a:sym typeface="Calibri"/>
              </a:rPr>
              <a:t>object program before it can be executed 	-performed by </a:t>
            </a:r>
            <a:r>
              <a:rPr lang="en-US" sz="1400" b="1" i="0" u="none" strike="noStrike" cap="none">
                <a:solidFill>
                  <a:schemeClr val="dk1"/>
                </a:solidFill>
                <a:latin typeface="Calibri"/>
                <a:ea typeface="Calibri"/>
                <a:cs typeface="Calibri"/>
                <a:sym typeface="Calibri"/>
              </a:rPr>
              <a:t>assembler</a:t>
            </a:r>
            <a:r>
              <a:rPr lang="en-US" sz="1400" b="0" i="0" u="none" strike="noStrike" cap="none">
                <a:solidFill>
                  <a:schemeClr val="dk1"/>
                </a:solidFill>
                <a:latin typeface="Calibri"/>
                <a:ea typeface="Calibri"/>
                <a:cs typeface="Calibri"/>
                <a:sym typeface="Calibri"/>
              </a:rPr>
              <a:t>.</a:t>
            </a:r>
            <a:endParaRPr sz="1400" b="0" i="0" u="none" strike="noStrike" cap="none">
              <a:solidFill>
                <a:schemeClr val="dk1"/>
              </a:solidFill>
              <a:latin typeface="Calibri"/>
              <a:ea typeface="Calibri"/>
              <a:cs typeface="Calibri"/>
              <a:sym typeface="Calibri"/>
            </a:endParaRPr>
          </a:p>
          <a:p>
            <a:pPr marL="457200" marR="0" lvl="0" indent="0" algn="l"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285750" marR="0" lvl="0" indent="-285750" algn="l" rtl="0">
              <a:lnSpc>
                <a:spcPct val="9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As the assembler scans through a source programs, it </a:t>
            </a:r>
            <a:r>
              <a:rPr lang="en-US" sz="1400" b="1" i="0" u="none" strike="noStrike" cap="none">
                <a:solidFill>
                  <a:schemeClr val="dk1"/>
                </a:solidFill>
                <a:latin typeface="Calibri"/>
                <a:ea typeface="Calibri"/>
                <a:cs typeface="Calibri"/>
                <a:sym typeface="Calibri"/>
              </a:rPr>
              <a:t>keeps track of all names and the numerical values </a:t>
            </a:r>
            <a:r>
              <a:rPr lang="en-US" sz="1400" b="0" i="0" u="none" strike="noStrike" cap="none">
                <a:solidFill>
                  <a:schemeClr val="dk1"/>
                </a:solidFill>
                <a:latin typeface="Calibri"/>
                <a:ea typeface="Calibri"/>
                <a:cs typeface="Calibri"/>
                <a:sym typeface="Calibri"/>
              </a:rPr>
              <a:t>that correspond to them in a </a:t>
            </a:r>
            <a:r>
              <a:rPr lang="en-US" sz="1400" b="1" i="0" u="none" strike="noStrike" cap="none">
                <a:solidFill>
                  <a:schemeClr val="dk1"/>
                </a:solidFill>
                <a:latin typeface="Calibri"/>
                <a:ea typeface="Calibri"/>
                <a:cs typeface="Calibri"/>
                <a:sym typeface="Calibri"/>
              </a:rPr>
              <a:t>symbol table </a:t>
            </a:r>
            <a:r>
              <a:rPr lang="en-US" sz="14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346" name="Google Shape;346;p15"/>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2.6.2</a:t>
            </a:r>
            <a:endParaRPr sz="6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2" name="Google Shape;352;p16"/>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53" name="Google Shape;353;p16"/>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54" name="Google Shape;354;p16"/>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457200" marR="0" lvl="0" indent="-304800" algn="l" rtl="0">
              <a:lnSpc>
                <a:spcPct val="8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When  a name appears a second time, it is replaced with its value from the table </a:t>
            </a:r>
            <a:r>
              <a:rPr lang="en-US" sz="1200" b="0" i="0" u="none" strike="noStrike" cap="none">
                <a:solidFill>
                  <a:schemeClr val="dk1"/>
                </a:solidFill>
                <a:latin typeface="Calibri"/>
                <a:ea typeface="Calibri"/>
                <a:cs typeface="Calibri"/>
                <a:sym typeface="Calibri"/>
              </a:rPr>
              <a:t>.</a:t>
            </a:r>
            <a:endParaRPr sz="1200" b="0" i="0" u="none" strike="noStrike" cap="none">
              <a:solidFill>
                <a:srgbClr val="000000"/>
              </a:solidFill>
              <a:latin typeface="Arial"/>
              <a:ea typeface="Arial"/>
              <a:cs typeface="Arial"/>
              <a:sym typeface="Arial"/>
            </a:endParaRPr>
          </a:p>
          <a:p>
            <a:pPr marL="457200" marR="0" lvl="0" indent="-304800" algn="l" rtl="0">
              <a:lnSpc>
                <a:spcPct val="8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A problem arises when a name appears as an operand before it is given a value. For example, this happens if a forward branch is required.</a:t>
            </a:r>
            <a:endParaRPr sz="1200" b="0" i="0" u="none" strike="noStrike" cap="none">
              <a:solidFill>
                <a:srgbClr val="000000"/>
              </a:solidFill>
              <a:latin typeface="Arial"/>
              <a:ea typeface="Arial"/>
              <a:cs typeface="Arial"/>
              <a:sym typeface="Arial"/>
            </a:endParaRPr>
          </a:p>
          <a:p>
            <a:pPr marL="457200" marR="0" lvl="0" indent="-304800" algn="l" rtl="0">
              <a:lnSpc>
                <a:spcPct val="8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A simple solution to this problem is to have the assembler scan through the source program twice.</a:t>
            </a:r>
            <a:endParaRPr sz="1200" b="0" i="0" u="none" strike="noStrike" cap="none">
              <a:solidFill>
                <a:srgbClr val="000000"/>
              </a:solidFill>
              <a:latin typeface="Arial"/>
              <a:ea typeface="Arial"/>
              <a:cs typeface="Arial"/>
              <a:sym typeface="Arial"/>
            </a:endParaRPr>
          </a:p>
          <a:p>
            <a:pPr marL="457200" marR="0" lvl="0" indent="-304800" algn="l" rtl="0">
              <a:lnSpc>
                <a:spcPct val="8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During the </a:t>
            </a:r>
            <a:r>
              <a:rPr lang="en-US" sz="1200" b="1" i="0" u="none" strike="noStrike" cap="none">
                <a:solidFill>
                  <a:schemeClr val="dk1"/>
                </a:solidFill>
                <a:latin typeface="Calibri"/>
                <a:ea typeface="Calibri"/>
                <a:cs typeface="Calibri"/>
                <a:sym typeface="Calibri"/>
              </a:rPr>
              <a:t>first pass, it creates a complete symbol table</a:t>
            </a:r>
            <a:r>
              <a:rPr lang="en-US" sz="1200" b="0" i="0" u="none" strike="noStrike" cap="none">
                <a:solidFill>
                  <a:schemeClr val="dk1"/>
                </a:solidFill>
                <a:latin typeface="Calibri"/>
                <a:ea typeface="Calibri"/>
                <a:cs typeface="Calibri"/>
                <a:sym typeface="Calibri"/>
              </a:rPr>
              <a:t>. At the end of this pass, all names will have been assigned numerical values.</a:t>
            </a:r>
            <a:endParaRPr sz="1200" b="0" i="0" u="none" strike="noStrike" cap="none">
              <a:solidFill>
                <a:srgbClr val="000000"/>
              </a:solidFill>
              <a:latin typeface="Arial"/>
              <a:ea typeface="Arial"/>
              <a:cs typeface="Arial"/>
              <a:sym typeface="Arial"/>
            </a:endParaRPr>
          </a:p>
          <a:p>
            <a:pPr marL="457200" marR="0" lvl="0" indent="-304800" algn="l" rtl="0">
              <a:lnSpc>
                <a:spcPct val="8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assembler </a:t>
            </a:r>
            <a:r>
              <a:rPr lang="en-US" sz="1200" b="1" i="0" u="none" strike="noStrike" cap="none">
                <a:solidFill>
                  <a:schemeClr val="dk1"/>
                </a:solidFill>
                <a:latin typeface="Calibri"/>
                <a:ea typeface="Calibri"/>
                <a:cs typeface="Calibri"/>
                <a:sym typeface="Calibri"/>
              </a:rPr>
              <a:t>then goes through the source program a second time and substitutes values for all names from the symbol table. </a:t>
            </a:r>
            <a:r>
              <a:rPr lang="en-US" sz="1200" b="0" i="0" u="none" strike="noStrike" cap="none">
                <a:solidFill>
                  <a:schemeClr val="dk1"/>
                </a:solidFill>
                <a:latin typeface="Calibri"/>
                <a:ea typeface="Calibri"/>
                <a:cs typeface="Calibri"/>
                <a:sym typeface="Calibri"/>
              </a:rPr>
              <a:t>Such an assembler is called </a:t>
            </a:r>
            <a:r>
              <a:rPr lang="en-US" sz="1200" b="1" i="0" u="none" strike="noStrike" cap="none">
                <a:solidFill>
                  <a:schemeClr val="dk1"/>
                </a:solidFill>
                <a:latin typeface="Calibri"/>
                <a:ea typeface="Calibri"/>
                <a:cs typeface="Calibri"/>
                <a:sym typeface="Calibri"/>
              </a:rPr>
              <a:t>a two-pass assembler.</a:t>
            </a:r>
            <a:endParaRPr sz="1200" b="1" i="0" u="none" strike="noStrike" cap="none">
              <a:solidFill>
                <a:srgbClr val="000000"/>
              </a:solidFill>
              <a:latin typeface="Arial"/>
              <a:ea typeface="Arial"/>
              <a:cs typeface="Arial"/>
              <a:sym typeface="Arial"/>
            </a:endParaRPr>
          </a:p>
        </p:txBody>
      </p:sp>
      <p:sp>
        <p:nvSpPr>
          <p:cNvPr id="355" name="Google Shape;355;p16"/>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2.6.2</a:t>
            </a:r>
            <a:endParaRPr sz="6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1" name="Google Shape;361;p17"/>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62" name="Google Shape;362;p17"/>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63" name="Google Shape;363;p17"/>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 The assembler stores the object program on a magnetic disk.</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The object program must be loaded into the memory of the computer before it is executed.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This task is performed by an utility program called a </a:t>
            </a:r>
            <a:r>
              <a:rPr lang="en-US" sz="1400" b="1" i="0" u="none" strike="noStrike" cap="none">
                <a:solidFill>
                  <a:schemeClr val="dk1"/>
                </a:solidFill>
                <a:latin typeface="Calibri"/>
                <a:ea typeface="Calibri"/>
                <a:cs typeface="Calibri"/>
                <a:sym typeface="Calibri"/>
              </a:rPr>
              <a:t>loader</a:t>
            </a:r>
            <a:r>
              <a:rPr lang="en-US" sz="1400" b="0" i="0" u="none" strike="noStrike" cap="none">
                <a:solidFill>
                  <a:schemeClr val="dk1"/>
                </a:solidFill>
                <a:latin typeface="Calibri"/>
                <a:ea typeface="Calibri"/>
                <a:cs typeface="Calibri"/>
                <a:sym typeface="Calibri"/>
              </a:rPr>
              <a:t>.</a:t>
            </a:r>
            <a:endParaRPr/>
          </a:p>
          <a:p>
            <a:pPr marL="285750" marR="0" lvl="0" indent="-285750" algn="l" rtl="0">
              <a:lnSpc>
                <a:spcPct val="100000"/>
              </a:lnSpc>
              <a:spcBef>
                <a:spcPts val="0"/>
              </a:spcBef>
              <a:spcAft>
                <a:spcPts val="0"/>
              </a:spcAft>
              <a:buClr>
                <a:schemeClr val="dk1"/>
              </a:buClr>
              <a:buSzPts val="1400"/>
              <a:buFont typeface="Arial"/>
              <a:buChar char="•"/>
            </a:pPr>
            <a:r>
              <a:rPr lang="en-US" sz="1400" b="1" i="0" u="none" strike="noStrike" cap="none">
                <a:solidFill>
                  <a:schemeClr val="dk1"/>
                </a:solidFill>
                <a:latin typeface="Calibri"/>
                <a:ea typeface="Calibri"/>
                <a:cs typeface="Calibri"/>
                <a:sym typeface="Calibri"/>
              </a:rPr>
              <a:t>Assembler can detect syntax errors</a:t>
            </a:r>
            <a:endParaRPr sz="1400" b="1" i="0" u="none" strike="noStrike" cap="none">
              <a:solidFill>
                <a:srgbClr val="000000"/>
              </a:solidFill>
              <a:latin typeface="Arial"/>
              <a:ea typeface="Arial"/>
              <a:cs typeface="Arial"/>
              <a:sym typeface="Arial"/>
            </a:endParaRPr>
          </a:p>
        </p:txBody>
      </p:sp>
      <p:sp>
        <p:nvSpPr>
          <p:cNvPr id="364" name="Google Shape;364;p17"/>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2.6.2</a:t>
            </a:r>
            <a:endParaRPr sz="6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8583C6E5-12BF-17C0-A11D-5F7E912A5C41}"/>
            </a:ext>
          </a:extLst>
        </p:cNvPr>
        <p:cNvGrpSpPr/>
        <p:nvPr/>
      </p:nvGrpSpPr>
      <p:grpSpPr>
        <a:xfrm>
          <a:off x="0" y="0"/>
          <a:ext cx="0" cy="0"/>
          <a:chOff x="0" y="0"/>
          <a:chExt cx="0" cy="0"/>
        </a:xfrm>
      </p:grpSpPr>
      <p:sp>
        <p:nvSpPr>
          <p:cNvPr id="360" name="Google Shape;360;p17">
            <a:extLst>
              <a:ext uri="{FF2B5EF4-FFF2-40B4-BE49-F238E27FC236}">
                <a16:creationId xmlns:a16="http://schemas.microsoft.com/office/drawing/2014/main" id="{F6D657DC-C7C6-E19A-9309-FFDFE55E298C}"/>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1" name="Google Shape;361;p17">
            <a:extLst>
              <a:ext uri="{FF2B5EF4-FFF2-40B4-BE49-F238E27FC236}">
                <a16:creationId xmlns:a16="http://schemas.microsoft.com/office/drawing/2014/main" id="{B40F0DE8-5149-B9F9-63D6-E6A2C6EFDDC9}"/>
              </a:ext>
            </a:extLst>
          </p:cNvPr>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62" name="Google Shape;362;p17">
            <a:extLst>
              <a:ext uri="{FF2B5EF4-FFF2-40B4-BE49-F238E27FC236}">
                <a16:creationId xmlns:a16="http://schemas.microsoft.com/office/drawing/2014/main" id="{17513FFE-4C37-B400-5C0C-1A2381EBF53A}"/>
              </a:ext>
            </a:extLst>
          </p:cNvPr>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63" name="Google Shape;363;p17">
            <a:extLst>
              <a:ext uri="{FF2B5EF4-FFF2-40B4-BE49-F238E27FC236}">
                <a16:creationId xmlns:a16="http://schemas.microsoft.com/office/drawing/2014/main" id="{A2E930CD-16C8-4EA9-9AC3-63FAE86DEAC5}"/>
              </a:ext>
            </a:extLst>
          </p:cNvPr>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171450" indent="-171450" algn="just">
              <a:buFont typeface="Arial" panose="020B0604020202020204" pitchFamily="34" charset="0"/>
              <a:buChar char="•"/>
            </a:pPr>
            <a:r>
              <a:rPr lang="en-US" sz="1100" dirty="0"/>
              <a:t>The loader must know the length of the program and the address in the memory where it will be stored.</a:t>
            </a:r>
          </a:p>
          <a:p>
            <a:pPr marL="171450" indent="-171450" algn="just">
              <a:buFont typeface="Arial" panose="020B0604020202020204" pitchFamily="34" charset="0"/>
              <a:buChar char="•"/>
            </a:pPr>
            <a:r>
              <a:rPr lang="en-US" sz="1100" dirty="0"/>
              <a:t> The assembler usually places this information in a header preceding the object code.</a:t>
            </a:r>
          </a:p>
          <a:p>
            <a:pPr marL="171450" indent="-171450" algn="just">
              <a:buFont typeface="Arial" panose="020B0604020202020204" pitchFamily="34" charset="0"/>
              <a:buChar char="•"/>
            </a:pPr>
            <a:r>
              <a:rPr lang="en-US" sz="1100" dirty="0"/>
              <a:t> Having loaded the object code, the loader starts execution of the object program by branching to the first instruction to be executed.</a:t>
            </a:r>
          </a:p>
          <a:p>
            <a:pPr algn="just"/>
            <a:endParaRPr lang="en-US" sz="1100" dirty="0"/>
          </a:p>
          <a:p>
            <a:pPr marL="171450" indent="-171450" algn="just">
              <a:buFont typeface="Arial" panose="020B0604020202020204" pitchFamily="34" charset="0"/>
              <a:buChar char="•"/>
            </a:pPr>
            <a:r>
              <a:rPr lang="en-US" sz="1100" dirty="0"/>
              <a:t>The address of this instruction has been included in the assembly language program as the operand of the END assembler directive. The assembler includes this address in the header that precedes the object code on the disk.</a:t>
            </a:r>
          </a:p>
          <a:p>
            <a:pPr marL="171450" indent="-171450" algn="just">
              <a:buFont typeface="Arial" panose="020B0604020202020204" pitchFamily="34" charset="0"/>
              <a:buChar char="•"/>
            </a:pPr>
            <a:r>
              <a:rPr lang="en-US" sz="1100" dirty="0"/>
              <a:t>Errors are found in program using debugger program </a:t>
            </a:r>
          </a:p>
        </p:txBody>
      </p:sp>
      <p:sp>
        <p:nvSpPr>
          <p:cNvPr id="364" name="Google Shape;364;p17">
            <a:extLst>
              <a:ext uri="{FF2B5EF4-FFF2-40B4-BE49-F238E27FC236}">
                <a16:creationId xmlns:a16="http://schemas.microsoft.com/office/drawing/2014/main" id="{2B18C94D-6772-DDC8-97EB-A05A90E44817}"/>
              </a:ext>
            </a:extLst>
          </p:cNvPr>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2.6.2</a:t>
            </a:r>
            <a:endParaRPr sz="600">
              <a:solidFill>
                <a:srgbClr val="000000"/>
              </a:solidFill>
            </a:endParaRPr>
          </a:p>
        </p:txBody>
      </p:sp>
    </p:spTree>
    <p:extLst>
      <p:ext uri="{BB962C8B-B14F-4D97-AF65-F5344CB8AC3E}">
        <p14:creationId xmlns:p14="http://schemas.microsoft.com/office/powerpoint/2010/main" val="295362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6" name="Google Shape;376;p18"/>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NUMBER NOTATION</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77" name="Google Shape;377;p18"/>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78" name="Google Shape;378;p18"/>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alibri"/>
                <a:ea typeface="Calibri"/>
                <a:cs typeface="Calibri"/>
                <a:sym typeface="Calibri"/>
              </a:rPr>
              <a:t>ADD  #93, R1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ADD  #%01011101, R1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r>
              <a:rPr lang="en-US" sz="1400" b="0" i="0" u="none" strike="noStrike" cap="none">
                <a:solidFill>
                  <a:schemeClr val="dk1"/>
                </a:solidFill>
                <a:latin typeface="Calibri"/>
                <a:ea typeface="Calibri"/>
                <a:cs typeface="Calibri"/>
                <a:sym typeface="Calibri"/>
              </a:rPr>
              <a:t>ADD  #$5D, R1</a:t>
            </a:r>
            <a:endParaRPr sz="1400" b="0" i="0" u="none" strike="noStrike" cap="none">
              <a:solidFill>
                <a:srgbClr val="000000"/>
              </a:solidFill>
              <a:latin typeface="Arial"/>
              <a:ea typeface="Arial"/>
              <a:cs typeface="Arial"/>
              <a:sym typeface="Arial"/>
            </a:endParaRPr>
          </a:p>
        </p:txBody>
      </p:sp>
      <p:sp>
        <p:nvSpPr>
          <p:cNvPr id="379" name="Google Shape;379;p18"/>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2.6.3</a:t>
            </a:r>
            <a:endParaRPr sz="6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2ff68f1fd3a_0_0"/>
          <p:cNvSpPr/>
          <p:nvPr/>
        </p:nvSpPr>
        <p:spPr>
          <a:xfrm>
            <a:off x="4221125" y="3155225"/>
            <a:ext cx="43179"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 name="Google Shape;386;g2ff68f1fd3a_0_0"/>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 name="Google Shape;387;g2ff68f1fd3a_0_0"/>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88" name="Google Shape;388;g2ff68f1fd3a_0_0"/>
          <p:cNvGrpSpPr/>
          <p:nvPr/>
        </p:nvGrpSpPr>
        <p:grpSpPr>
          <a:xfrm>
            <a:off x="4412475" y="3144913"/>
            <a:ext cx="203200" cy="50800"/>
            <a:chOff x="4412475" y="3144913"/>
            <a:chExt cx="203200" cy="50800"/>
          </a:xfrm>
        </p:grpSpPr>
        <p:sp>
          <p:nvSpPr>
            <p:cNvPr id="389" name="Google Shape;389;g2ff68f1fd3a_0_0"/>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 name="Google Shape;390;g2ff68f1fd3a_0_0"/>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91" name="Google Shape;391;g2ff68f1fd3a_0_0"/>
          <p:cNvGrpSpPr/>
          <p:nvPr/>
        </p:nvGrpSpPr>
        <p:grpSpPr>
          <a:xfrm>
            <a:off x="4683442" y="3144912"/>
            <a:ext cx="203200" cy="50800"/>
            <a:chOff x="4683442" y="3144912"/>
            <a:chExt cx="203200" cy="50800"/>
          </a:xfrm>
        </p:grpSpPr>
        <p:sp>
          <p:nvSpPr>
            <p:cNvPr id="392" name="Google Shape;392;g2ff68f1fd3a_0_0"/>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 name="Google Shape;393;g2ff68f1fd3a_0_0"/>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 name="Google Shape;394;g2ff68f1fd3a_0_0"/>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95" name="Google Shape;395;g2ff68f1fd3a_0_0"/>
          <p:cNvGrpSpPr/>
          <p:nvPr/>
        </p:nvGrpSpPr>
        <p:grpSpPr>
          <a:xfrm>
            <a:off x="4954409" y="3144912"/>
            <a:ext cx="203200" cy="50801"/>
            <a:chOff x="4954409" y="3144912"/>
            <a:chExt cx="203200" cy="50801"/>
          </a:xfrm>
        </p:grpSpPr>
        <p:sp>
          <p:nvSpPr>
            <p:cNvPr id="396" name="Google Shape;396;g2ff68f1fd3a_0_0"/>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7" name="Google Shape;397;g2ff68f1fd3a_0_0"/>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8" name="Google Shape;398;g2ff68f1fd3a_0_0"/>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99" name="Google Shape;399;g2ff68f1fd3a_0_0"/>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00" name="Google Shape;400;g2ff68f1fd3a_0_0"/>
          <p:cNvGrpSpPr/>
          <p:nvPr/>
        </p:nvGrpSpPr>
        <p:grpSpPr>
          <a:xfrm>
            <a:off x="5481104" y="3144913"/>
            <a:ext cx="233679" cy="50800"/>
            <a:chOff x="5481104" y="3144913"/>
            <a:chExt cx="233679" cy="50800"/>
          </a:xfrm>
        </p:grpSpPr>
        <p:sp>
          <p:nvSpPr>
            <p:cNvPr id="401" name="Google Shape;401;g2ff68f1fd3a_0_0"/>
            <p:cNvSpPr/>
            <p:nvPr/>
          </p:nvSpPr>
          <p:spPr>
            <a:xfrm>
              <a:off x="5603025" y="3175393"/>
              <a:ext cx="20320" cy="20319"/>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2" name="Google Shape;402;g2ff68f1fd3a_0_0"/>
            <p:cNvSpPr/>
            <p:nvPr/>
          </p:nvSpPr>
          <p:spPr>
            <a:xfrm>
              <a:off x="5575961" y="3148898"/>
              <a:ext cx="30479"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3" name="Google Shape;403;g2ff68f1fd3a_0_0"/>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04" name="Google Shape;404;g2ff68f1fd3a_0_0"/>
          <p:cNvSpPr/>
          <p:nvPr/>
        </p:nvSpPr>
        <p:spPr>
          <a:xfrm>
            <a:off x="179999" y="2556009"/>
            <a:ext cx="504190" cy="504189"/>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5" name="Google Shape;405;g2ff68f1fd3a_0_0"/>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6" name="Google Shape;406;g2ff68f1fd3a_0_0"/>
          <p:cNvSpPr txBox="1"/>
          <p:nvPr/>
        </p:nvSpPr>
        <p:spPr>
          <a:xfrm>
            <a:off x="387751" y="520300"/>
            <a:ext cx="4642800" cy="331757"/>
          </a:xfrm>
          <a:prstGeom prst="rect">
            <a:avLst/>
          </a:prstGeom>
          <a:noFill/>
          <a:ln>
            <a:noFill/>
          </a:ln>
        </p:spPr>
        <p:txBody>
          <a:bodyPr spcFirstLastPara="1" wrap="square" lIns="0" tIns="25400" rIns="0" bIns="0" anchor="t" anchorCtr="0">
            <a:spAutoFit/>
          </a:bodyPr>
          <a:lstStyle/>
          <a:p>
            <a:pPr marL="12700" marR="5080" lvl="0" indent="0" algn="l" rtl="0">
              <a:lnSpc>
                <a:spcPct val="117000"/>
              </a:lnSpc>
              <a:spcBef>
                <a:spcPts val="0"/>
              </a:spcBef>
              <a:spcAft>
                <a:spcPts val="0"/>
              </a:spcAft>
              <a:buClr>
                <a:srgbClr val="000000"/>
              </a:buClr>
              <a:buSzPts val="1700"/>
              <a:buFont typeface="Arial"/>
              <a:buNone/>
            </a:pPr>
            <a:r>
              <a:rPr lang="en-US" sz="1700" b="1" i="0" u="none" strike="noStrike" cap="none" dirty="0">
                <a:solidFill>
                  <a:srgbClr val="000000"/>
                </a:solidFill>
                <a:latin typeface="Calibri"/>
                <a:ea typeface="Calibri"/>
                <a:cs typeface="Calibri"/>
                <a:sym typeface="Calibri"/>
              </a:rPr>
              <a:t>DIGITAL DESIGN AND  COMPUTER ORGANIZATION</a:t>
            </a:r>
            <a:endParaRPr sz="1700" b="1" i="0" u="none" strike="noStrike" cap="none" dirty="0">
              <a:solidFill>
                <a:srgbClr val="2E5497"/>
              </a:solidFill>
              <a:latin typeface="Calibri"/>
              <a:ea typeface="Calibri"/>
              <a:cs typeface="Calibri"/>
              <a:sym typeface="Calibri"/>
            </a:endParaRPr>
          </a:p>
        </p:txBody>
      </p:sp>
      <p:sp>
        <p:nvSpPr>
          <p:cNvPr id="407" name="Google Shape;407;g2ff68f1fd3a_0_0"/>
          <p:cNvSpPr txBox="1"/>
          <p:nvPr/>
        </p:nvSpPr>
        <p:spPr>
          <a:xfrm>
            <a:off x="366654" y="1334298"/>
            <a:ext cx="4642800" cy="288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I/O Operations  </a:t>
            </a:r>
            <a:endParaRPr sz="700" b="0" i="0" u="none" strike="noStrike" cap="none" dirty="0">
              <a:solidFill>
                <a:srgbClr val="000000"/>
              </a:solidFill>
              <a:latin typeface="Calibri"/>
              <a:ea typeface="Calibri"/>
              <a:cs typeface="Calibri"/>
              <a:sym typeface="Calibri"/>
            </a:endParaRPr>
          </a:p>
        </p:txBody>
      </p:sp>
      <p:sp>
        <p:nvSpPr>
          <p:cNvPr id="408" name="Google Shape;408;g2ff68f1fd3a_0_0"/>
          <p:cNvSpPr txBox="1"/>
          <p:nvPr/>
        </p:nvSpPr>
        <p:spPr>
          <a:xfrm>
            <a:off x="366660" y="2283446"/>
            <a:ext cx="2973300" cy="472800"/>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Department of Computer Science and  Engineering</a:t>
            </a:r>
            <a:endParaRPr sz="900" b="0" i="0" u="none" strike="noStrike" cap="non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1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19"/>
          <p:cNvSpPr txBox="1"/>
          <p:nvPr/>
        </p:nvSpPr>
        <p:spPr>
          <a:xfrm>
            <a:off x="139699" y="57263"/>
            <a:ext cx="5037863" cy="842533"/>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Machine Instructions and Programs</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BASIC INPUT/OUTPUT OPERATIONS (T2 section 2.7)</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415" name="Google Shape;415;p19"/>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6" name="Google Shape;416;p19"/>
          <p:cNvSpPr txBox="1"/>
          <p:nvPr/>
        </p:nvSpPr>
        <p:spPr>
          <a:xfrm>
            <a:off x="-58550" y="1012424"/>
            <a:ext cx="4702200" cy="2133600"/>
          </a:xfrm>
          <a:prstGeom prst="rect">
            <a:avLst/>
          </a:prstGeom>
          <a:noFill/>
          <a:ln>
            <a:noFill/>
          </a:ln>
        </p:spPr>
        <p:txBody>
          <a:bodyPr spcFirstLastPara="1" wrap="square" lIns="91425" tIns="45700" rIns="91425" bIns="45700" anchor="t" anchorCtr="0">
            <a:noAutofit/>
          </a:bodyPr>
          <a:lstStyle/>
          <a:p>
            <a:pPr marL="457200" marR="0" lvl="0" indent="0" algn="just" rtl="0">
              <a:lnSpc>
                <a:spcPct val="120000"/>
              </a:lnSpc>
              <a:spcBef>
                <a:spcPts val="0"/>
              </a:spcBef>
              <a:spcAft>
                <a:spcPts val="0"/>
              </a:spcAft>
              <a:buClr>
                <a:srgbClr val="000000"/>
              </a:buClr>
              <a:buSzPts val="1400"/>
              <a:buFont typeface="Arial"/>
              <a:buNone/>
            </a:pPr>
            <a:r>
              <a:rPr lang="en-US" sz="1400" b="1" i="0" u="none" strike="noStrike" cap="none">
                <a:solidFill>
                  <a:srgbClr val="2E5497"/>
                </a:solidFill>
                <a:latin typeface="Calibri"/>
                <a:ea typeface="Calibri"/>
                <a:cs typeface="Calibri"/>
                <a:sym typeface="Calibri"/>
              </a:rPr>
              <a:t>How is the interaction between the central processing unit (CPU) and input/output (I/O) devices is managed in terms of data transfer and control?</a:t>
            </a:r>
            <a:endParaRPr sz="1600" b="1" i="0" u="none" strike="noStrike" cap="none">
              <a:solidFill>
                <a:srgbClr val="2E5497"/>
              </a:solidFill>
              <a:latin typeface="Calibri"/>
              <a:ea typeface="Calibri"/>
              <a:cs typeface="Calibri"/>
              <a:sym typeface="Calibri"/>
            </a:endParaRPr>
          </a:p>
        </p:txBody>
      </p:sp>
      <p:sp>
        <p:nvSpPr>
          <p:cNvPr id="417" name="Google Shape;417;p19"/>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2">
          <a:extLst>
            <a:ext uri="{FF2B5EF4-FFF2-40B4-BE49-F238E27FC236}">
              <a16:creationId xmlns:a16="http://schemas.microsoft.com/office/drawing/2014/main" id="{5E9E7C3D-D43B-64AB-D70C-D32F5B314BCA}"/>
            </a:ext>
          </a:extLst>
        </p:cNvPr>
        <p:cNvGrpSpPr/>
        <p:nvPr/>
      </p:nvGrpSpPr>
      <p:grpSpPr>
        <a:xfrm>
          <a:off x="0" y="0"/>
          <a:ext cx="0" cy="0"/>
          <a:chOff x="0" y="0"/>
          <a:chExt cx="0" cy="0"/>
        </a:xfrm>
      </p:grpSpPr>
      <p:sp>
        <p:nvSpPr>
          <p:cNvPr id="413" name="Google Shape;413;p19">
            <a:extLst>
              <a:ext uri="{FF2B5EF4-FFF2-40B4-BE49-F238E27FC236}">
                <a16:creationId xmlns:a16="http://schemas.microsoft.com/office/drawing/2014/main" id="{D3C51504-0CC6-58F1-189F-3C405D99D278}"/>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19">
            <a:extLst>
              <a:ext uri="{FF2B5EF4-FFF2-40B4-BE49-F238E27FC236}">
                <a16:creationId xmlns:a16="http://schemas.microsoft.com/office/drawing/2014/main" id="{E968173F-0087-0C19-DDEA-62D0855CDCE7}"/>
              </a:ext>
            </a:extLst>
          </p:cNvPr>
          <p:cNvSpPr txBox="1"/>
          <p:nvPr/>
        </p:nvSpPr>
        <p:spPr>
          <a:xfrm>
            <a:off x="139699" y="57263"/>
            <a:ext cx="5037863" cy="565534"/>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Machine Instructions and Programs</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BASIC INPUT/OUTPUT OPERATIONS</a:t>
            </a:r>
            <a:endParaRPr sz="1800" b="0" i="0" u="none" strike="noStrike" cap="none" dirty="0">
              <a:solidFill>
                <a:srgbClr val="C55911"/>
              </a:solidFill>
              <a:latin typeface="Calibri"/>
              <a:ea typeface="Calibri"/>
              <a:cs typeface="Calibri"/>
              <a:sym typeface="Calibri"/>
            </a:endParaRPr>
          </a:p>
        </p:txBody>
      </p:sp>
      <p:sp>
        <p:nvSpPr>
          <p:cNvPr id="415" name="Google Shape;415;p19">
            <a:extLst>
              <a:ext uri="{FF2B5EF4-FFF2-40B4-BE49-F238E27FC236}">
                <a16:creationId xmlns:a16="http://schemas.microsoft.com/office/drawing/2014/main" id="{B55EED79-19D8-5DB1-7C1A-C98C90D7645C}"/>
              </a:ext>
            </a:extLst>
          </p:cNvPr>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6" name="Google Shape;416;p19">
            <a:extLst>
              <a:ext uri="{FF2B5EF4-FFF2-40B4-BE49-F238E27FC236}">
                <a16:creationId xmlns:a16="http://schemas.microsoft.com/office/drawing/2014/main" id="{C9B8A6F3-61EF-4F10-CF3B-00B129AF703C}"/>
              </a:ext>
            </a:extLst>
          </p:cNvPr>
          <p:cNvSpPr txBox="1"/>
          <p:nvPr/>
        </p:nvSpPr>
        <p:spPr>
          <a:xfrm>
            <a:off x="0" y="653522"/>
            <a:ext cx="5765800" cy="2133600"/>
          </a:xfrm>
          <a:prstGeom prst="rect">
            <a:avLst/>
          </a:prstGeom>
          <a:noFill/>
          <a:ln>
            <a:noFill/>
          </a:ln>
        </p:spPr>
        <p:txBody>
          <a:bodyPr spcFirstLastPara="1" wrap="square" lIns="91425" tIns="45700" rIns="91425" bIns="45700" anchor="t" anchorCtr="0">
            <a:noAutofit/>
          </a:bodyPr>
          <a:lstStyle/>
          <a:p>
            <a:pPr marL="171450" indent="-171450" algn="just">
              <a:buFont typeface="Arial" panose="020B0604020202020204" pitchFamily="34" charset="0"/>
              <a:buChar char="•"/>
            </a:pPr>
            <a:r>
              <a:rPr lang="en-US" sz="1100" b="1" dirty="0"/>
              <a:t>Program Controlled I/O</a:t>
            </a:r>
            <a:r>
              <a:rPr lang="en-US" sz="1100" dirty="0"/>
              <a:t> refers to a method of input/output (I/O) operation in which the CPU is directly responsible for managing the transfer of data between peripherals (like keyboards, displays, or sensors) and memory.</a:t>
            </a:r>
          </a:p>
          <a:p>
            <a:pPr algn="just"/>
            <a:endParaRPr lang="en-US" sz="1100" dirty="0"/>
          </a:p>
          <a:p>
            <a:pPr marL="171450" indent="-171450" algn="just">
              <a:buFont typeface="Arial" panose="020B0604020202020204" pitchFamily="34" charset="0"/>
              <a:buChar char="•"/>
            </a:pPr>
            <a:r>
              <a:rPr lang="en-US" sz="1100" dirty="0"/>
              <a:t>Processor and I/O requires a synchronization mechanism because of the difference in speed.</a:t>
            </a:r>
          </a:p>
          <a:p>
            <a:pPr algn="just"/>
            <a:endParaRPr lang="en-US" sz="1100" dirty="0"/>
          </a:p>
          <a:p>
            <a:pPr algn="just"/>
            <a:endParaRPr lang="en-US" sz="1100" dirty="0"/>
          </a:p>
          <a:p>
            <a:pPr algn="just"/>
            <a:r>
              <a:rPr lang="en-US" sz="1100" dirty="0"/>
              <a:t>A solution to this problem is as follows: On output, the processor sends the first character and then waits for a signal from the display that the character has been received. It then sends the second character, and so on. Input is sent from the keyboard in a similar way; the processor waits for a signal indicating that a character key has been struck and that its code is available in some buffer register associated with the keyboard. Then the processor proceeds to read that code.</a:t>
            </a:r>
          </a:p>
          <a:p>
            <a:pPr marL="457200" marR="0" lvl="0" indent="0" algn="just" rtl="0">
              <a:lnSpc>
                <a:spcPct val="120000"/>
              </a:lnSpc>
              <a:spcBef>
                <a:spcPts val="0"/>
              </a:spcBef>
              <a:spcAft>
                <a:spcPts val="0"/>
              </a:spcAft>
              <a:buClr>
                <a:srgbClr val="000000"/>
              </a:buClr>
              <a:buSzPts val="1400"/>
              <a:buFont typeface="Arial"/>
              <a:buNone/>
            </a:pPr>
            <a:endParaRPr sz="1100" b="1" i="0" u="none" strike="noStrike" cap="none" dirty="0">
              <a:solidFill>
                <a:srgbClr val="2E5497"/>
              </a:solidFill>
              <a:latin typeface="Calibri"/>
              <a:ea typeface="Calibri"/>
              <a:cs typeface="Calibri"/>
              <a:sym typeface="Calibri"/>
            </a:endParaRPr>
          </a:p>
        </p:txBody>
      </p:sp>
      <p:sp>
        <p:nvSpPr>
          <p:cNvPr id="417" name="Google Shape;417;p19">
            <a:extLst>
              <a:ext uri="{FF2B5EF4-FFF2-40B4-BE49-F238E27FC236}">
                <a16:creationId xmlns:a16="http://schemas.microsoft.com/office/drawing/2014/main" id="{D67A5C3F-1724-9875-8DFD-A564B31C1D8A}"/>
              </a:ext>
            </a:extLst>
          </p:cNvPr>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Tree>
    <p:extLst>
      <p:ext uri="{BB962C8B-B14F-4D97-AF65-F5344CB8AC3E}">
        <p14:creationId xmlns:p14="http://schemas.microsoft.com/office/powerpoint/2010/main" val="3848923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2895ea1674d_1_1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0" name="Google Shape;430;g2895ea1674d_1_10"/>
          <p:cNvSpPr txBox="1"/>
          <p:nvPr/>
        </p:nvSpPr>
        <p:spPr>
          <a:xfrm>
            <a:off x="139700" y="57263"/>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INPUT/OUTPUT OPERATIONS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31" name="Google Shape;431;g2895ea1674d_1_10"/>
          <p:cNvSpPr txBox="1"/>
          <p:nvPr/>
        </p:nvSpPr>
        <p:spPr>
          <a:xfrm>
            <a:off x="117475" y="784225"/>
            <a:ext cx="5334000" cy="2339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32" name="Google Shape;432;g2895ea1674d_1_10"/>
          <p:cNvSpPr txBox="1"/>
          <p:nvPr/>
        </p:nvSpPr>
        <p:spPr>
          <a:xfrm>
            <a:off x="117475" y="696674"/>
            <a:ext cx="4702200" cy="2133600"/>
          </a:xfrm>
          <a:prstGeom prst="rect">
            <a:avLst/>
          </a:prstGeom>
          <a:noFill/>
          <a:ln>
            <a:noFill/>
          </a:ln>
        </p:spPr>
        <p:txBody>
          <a:bodyPr spcFirstLastPara="1" wrap="square" lIns="91425" tIns="45700" rIns="91425" bIns="45700" anchor="t" anchorCtr="0">
            <a:noAutofit/>
          </a:bodyPr>
          <a:lstStyle/>
          <a:p>
            <a:pPr marL="457200" marR="0" lvl="1" indent="0" algn="just" rtl="0">
              <a:lnSpc>
                <a:spcPct val="100000"/>
              </a:lnSpc>
              <a:spcBef>
                <a:spcPts val="0"/>
              </a:spcBef>
              <a:spcAft>
                <a:spcPts val="0"/>
              </a:spcAft>
              <a:buClr>
                <a:srgbClr val="FF0000"/>
              </a:buClr>
              <a:buSzPts val="1200"/>
              <a:buFont typeface="Calibri"/>
              <a:buNone/>
            </a:pPr>
            <a:r>
              <a:rPr lang="en-US" sz="1200" b="1" i="0" u="none" strike="noStrike" cap="none">
                <a:solidFill>
                  <a:srgbClr val="FF0000"/>
                </a:solidFill>
                <a:latin typeface="Calibri"/>
                <a:ea typeface="Calibri"/>
                <a:cs typeface="Calibri"/>
                <a:sym typeface="Calibri"/>
              </a:rPr>
              <a:t>Mechanism of I/O transfer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FF0000"/>
              </a:buClr>
              <a:buSzPts val="1200"/>
              <a:buFont typeface="Calibri"/>
              <a:buNone/>
            </a:pPr>
            <a:r>
              <a:rPr lang="en-US" sz="1200" b="1" i="0" u="none" strike="noStrike" cap="none">
                <a:solidFill>
                  <a:srgbClr val="FF0000"/>
                </a:solidFill>
                <a:latin typeface="Calibri"/>
                <a:ea typeface="Calibri"/>
                <a:cs typeface="Calibri"/>
                <a:sym typeface="Calibri"/>
              </a:rPr>
              <a:t>between processor and keyboard &amp; video monitor</a:t>
            </a:r>
            <a:r>
              <a:rPr lang="en-US" sz="1200" b="0" i="0" u="none" strike="noStrike" cap="none">
                <a:solidFill>
                  <a:srgbClr val="FF0000"/>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A character key when pressed from the keyboard its </a:t>
            </a:r>
            <a:r>
              <a:rPr lang="en-US" sz="1200" b="1" i="0" u="none" strike="noStrike" cap="none">
                <a:solidFill>
                  <a:schemeClr val="dk1"/>
                </a:solidFill>
                <a:latin typeface="Calibri"/>
                <a:ea typeface="Calibri"/>
                <a:cs typeface="Calibri"/>
                <a:sym typeface="Calibri"/>
              </a:rPr>
              <a:t>scan code is sent </a:t>
            </a:r>
            <a:r>
              <a:rPr lang="en-US" sz="1200" b="0" i="0" u="none" strike="noStrike" cap="none">
                <a:solidFill>
                  <a:schemeClr val="dk1"/>
                </a:solidFill>
                <a:latin typeface="Calibri"/>
                <a:ea typeface="Calibri"/>
                <a:cs typeface="Calibri"/>
                <a:sym typeface="Calibri"/>
              </a:rPr>
              <a:t>to an </a:t>
            </a:r>
            <a:r>
              <a:rPr lang="en-US" sz="1200" b="1" i="0" u="none" strike="noStrike" cap="none">
                <a:solidFill>
                  <a:schemeClr val="dk1"/>
                </a:solidFill>
                <a:latin typeface="Calibri"/>
                <a:ea typeface="Calibri"/>
                <a:cs typeface="Calibri"/>
                <a:sym typeface="Calibri"/>
              </a:rPr>
              <a:t>8-bit buffer register </a:t>
            </a:r>
            <a:r>
              <a:rPr lang="en-US" sz="1200" b="0" i="0" u="none" strike="noStrike" cap="none">
                <a:solidFill>
                  <a:srgbClr val="6600CC"/>
                </a:solidFill>
                <a:latin typeface="Calibri"/>
                <a:ea typeface="Calibri"/>
                <a:cs typeface="Calibri"/>
                <a:sym typeface="Calibri"/>
              </a:rPr>
              <a:t>DATAIN</a:t>
            </a:r>
            <a:r>
              <a:rPr lang="en-US" sz="1200" b="0" i="0" u="none" strike="noStrike" cap="none">
                <a:solidFill>
                  <a:schemeClr val="dk1"/>
                </a:solidFill>
                <a:latin typeface="Calibri"/>
                <a:ea typeface="Calibri"/>
                <a:cs typeface="Calibri"/>
                <a:sym typeface="Calibri"/>
              </a:rPr>
              <a:t> in the keyboard.</a:t>
            </a:r>
            <a:endParaRPr sz="14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Processor is informed about a valid character data presence in </a:t>
            </a:r>
            <a:r>
              <a:rPr lang="en-US" sz="1200" b="0" i="0" u="none" strike="noStrike" cap="none">
                <a:solidFill>
                  <a:srgbClr val="6600CC"/>
                </a:solidFill>
                <a:latin typeface="Calibri"/>
                <a:ea typeface="Calibri"/>
                <a:cs typeface="Calibri"/>
                <a:sym typeface="Calibri"/>
              </a:rPr>
              <a:t>DATAIN</a:t>
            </a:r>
            <a:r>
              <a:rPr lang="en-US" sz="1200" b="0" i="0" u="none" strike="noStrike" cap="none">
                <a:solidFill>
                  <a:schemeClr val="dk1"/>
                </a:solidFill>
                <a:latin typeface="Calibri"/>
                <a:ea typeface="Calibri"/>
                <a:cs typeface="Calibri"/>
                <a:sym typeface="Calibri"/>
              </a:rPr>
              <a:t> register by setting a synchronization </a:t>
            </a:r>
            <a:r>
              <a:rPr lang="en-US" sz="1200" b="1" i="0" u="none" strike="noStrike" cap="none">
                <a:solidFill>
                  <a:schemeClr val="dk1"/>
                </a:solidFill>
                <a:latin typeface="Calibri"/>
                <a:ea typeface="Calibri"/>
                <a:cs typeface="Calibri"/>
                <a:sym typeface="Calibri"/>
              </a:rPr>
              <a:t>flag </a:t>
            </a:r>
            <a:r>
              <a:rPr lang="en-US" sz="1200" b="1" i="0" u="none" strike="noStrike" cap="none">
                <a:solidFill>
                  <a:srgbClr val="FF0000"/>
                </a:solidFill>
                <a:latin typeface="Calibri"/>
                <a:ea typeface="Calibri"/>
                <a:cs typeface="Calibri"/>
                <a:sym typeface="Calibri"/>
              </a:rPr>
              <a:t>SIN</a:t>
            </a:r>
            <a:r>
              <a:rPr lang="en-US" sz="1200" b="1" i="0" u="none" strike="noStrike" cap="none">
                <a:solidFill>
                  <a:schemeClr val="dk1"/>
                </a:solidFill>
                <a:latin typeface="Calibri"/>
                <a:ea typeface="Calibri"/>
                <a:cs typeface="Calibri"/>
                <a:sym typeface="Calibri"/>
              </a:rPr>
              <a:t> to </a:t>
            </a:r>
            <a:r>
              <a:rPr lang="en-US" sz="1200" b="1" i="0" u="none" strike="noStrike" cap="none">
                <a:solidFill>
                  <a:srgbClr val="FF0000"/>
                </a:solidFill>
                <a:latin typeface="Calibri"/>
                <a:ea typeface="Calibri"/>
                <a:cs typeface="Calibri"/>
                <a:sym typeface="Calibri"/>
              </a:rPr>
              <a:t>1</a:t>
            </a:r>
            <a:r>
              <a:rPr lang="en-US" sz="12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I/O driver program </a:t>
            </a:r>
            <a:r>
              <a:rPr lang="en-US" sz="1200" b="0" i="0" u="none" strike="noStrike" cap="none">
                <a:solidFill>
                  <a:schemeClr val="dk1"/>
                </a:solidFill>
                <a:latin typeface="Calibri"/>
                <a:ea typeface="Calibri"/>
                <a:cs typeface="Calibri"/>
                <a:sym typeface="Calibri"/>
              </a:rPr>
              <a:t>continuously monitors contents of </a:t>
            </a:r>
            <a:r>
              <a:rPr lang="en-US" sz="1200" b="0" i="0" u="none" strike="noStrike" cap="none">
                <a:solidFill>
                  <a:srgbClr val="FF0000"/>
                </a:solidFill>
                <a:latin typeface="Calibri"/>
                <a:ea typeface="Calibri"/>
                <a:cs typeface="Calibri"/>
                <a:sym typeface="Calibri"/>
              </a:rPr>
              <a:t>SIN</a:t>
            </a:r>
            <a:r>
              <a:rPr lang="en-US" sz="1200" b="0" i="0" u="none" strike="noStrike" cap="none">
                <a:solidFill>
                  <a:schemeClr val="dk1"/>
                </a:solidFill>
                <a:latin typeface="Calibri"/>
                <a:ea typeface="Calibri"/>
                <a:cs typeface="Calibri"/>
                <a:sym typeface="Calibri"/>
              </a:rPr>
              <a:t> flag, &amp; when </a:t>
            </a:r>
            <a:r>
              <a:rPr lang="en-US" sz="1200" b="0" i="0" u="none" strike="noStrike" cap="none">
                <a:solidFill>
                  <a:srgbClr val="FF0000"/>
                </a:solidFill>
                <a:latin typeface="Calibri"/>
                <a:ea typeface="Calibri"/>
                <a:cs typeface="Calibri"/>
                <a:sym typeface="Calibri"/>
              </a:rPr>
              <a:t>SIN</a:t>
            </a:r>
            <a:r>
              <a:rPr lang="en-US" sz="1200" b="0" i="0" u="none" strike="noStrike" cap="none">
                <a:solidFill>
                  <a:schemeClr val="dk1"/>
                </a:solidFill>
                <a:latin typeface="Calibri"/>
                <a:ea typeface="Calibri"/>
                <a:cs typeface="Calibri"/>
                <a:sym typeface="Calibri"/>
              </a:rPr>
              <a:t> is set to </a:t>
            </a:r>
            <a:r>
              <a:rPr lang="en-US" sz="1200" b="0" i="0" u="none" strike="noStrike" cap="none">
                <a:solidFill>
                  <a:srgbClr val="FF0000"/>
                </a:solidFill>
                <a:latin typeface="Calibri"/>
                <a:ea typeface="Calibri"/>
                <a:cs typeface="Calibri"/>
                <a:sym typeface="Calibri"/>
              </a:rPr>
              <a:t>1</a:t>
            </a:r>
            <a:r>
              <a:rPr lang="en-US" sz="1200" b="0" i="0" u="none" strike="noStrike" cap="none">
                <a:solidFill>
                  <a:schemeClr val="dk1"/>
                </a:solidFill>
                <a:latin typeface="Calibri"/>
                <a:ea typeface="Calibri"/>
                <a:cs typeface="Calibri"/>
                <a:sym typeface="Calibri"/>
              </a:rPr>
              <a:t>, it reads the contents of </a:t>
            </a:r>
            <a:r>
              <a:rPr lang="en-US" sz="1200" b="0" i="0" u="none" strike="noStrike" cap="none">
                <a:solidFill>
                  <a:srgbClr val="6600CC"/>
                </a:solidFill>
                <a:latin typeface="Calibri"/>
                <a:ea typeface="Calibri"/>
                <a:cs typeface="Calibri"/>
                <a:sym typeface="Calibri"/>
              </a:rPr>
              <a:t>DATAIN.</a:t>
            </a:r>
            <a:endParaRPr sz="14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Thus </a:t>
            </a:r>
            <a:r>
              <a:rPr lang="en-US" sz="1200" b="1" i="0" u="none" strike="noStrike" cap="none">
                <a:solidFill>
                  <a:schemeClr val="dk1"/>
                </a:solidFill>
                <a:latin typeface="Calibri"/>
                <a:ea typeface="Calibri"/>
                <a:cs typeface="Calibri"/>
                <a:sym typeface="Calibri"/>
              </a:rPr>
              <a:t>character stored in </a:t>
            </a:r>
            <a:r>
              <a:rPr lang="en-US" sz="1200" b="1" i="0" u="none" strike="noStrike" cap="none">
                <a:solidFill>
                  <a:srgbClr val="6600CC"/>
                </a:solidFill>
                <a:latin typeface="Calibri"/>
                <a:ea typeface="Calibri"/>
                <a:cs typeface="Calibri"/>
                <a:sym typeface="Calibri"/>
              </a:rPr>
              <a:t>DATAIN</a:t>
            </a:r>
            <a:r>
              <a:rPr lang="en-US" sz="1200" b="1" i="0" u="none" strike="noStrike" cap="none">
                <a:solidFill>
                  <a:schemeClr val="dk1"/>
                </a:solidFill>
                <a:latin typeface="Calibri"/>
                <a:ea typeface="Calibri"/>
                <a:cs typeface="Calibri"/>
                <a:sym typeface="Calibri"/>
              </a:rPr>
              <a:t> register is transferred to processor </a:t>
            </a:r>
            <a:r>
              <a:rPr lang="en-US" sz="1200" b="0" i="0" u="none" strike="noStrike" cap="none">
                <a:solidFill>
                  <a:schemeClr val="dk1"/>
                </a:solidFill>
                <a:latin typeface="Calibri"/>
                <a:ea typeface="Calibri"/>
                <a:cs typeface="Calibri"/>
                <a:sym typeface="Calibri"/>
              </a:rPr>
              <a:t>over a system bus and </a:t>
            </a:r>
            <a:r>
              <a:rPr lang="en-US" sz="1200" b="0" i="0" u="none" strike="noStrike" cap="none">
                <a:solidFill>
                  <a:srgbClr val="FF0000"/>
                </a:solidFill>
                <a:latin typeface="Calibri"/>
                <a:ea typeface="Calibri"/>
                <a:cs typeface="Calibri"/>
                <a:sym typeface="Calibri"/>
              </a:rPr>
              <a:t>SIN</a:t>
            </a:r>
            <a:r>
              <a:rPr lang="en-US" sz="1200" b="0" i="0" u="none" strike="noStrike" cap="none">
                <a:solidFill>
                  <a:schemeClr val="dk1"/>
                </a:solidFill>
                <a:latin typeface="Calibri"/>
                <a:ea typeface="Calibri"/>
                <a:cs typeface="Calibri"/>
                <a:sym typeface="Calibri"/>
              </a:rPr>
              <a:t> content is automatically reset to </a:t>
            </a:r>
            <a:r>
              <a:rPr lang="en-US" sz="1200" b="0" i="0" u="none" strike="noStrike" cap="none">
                <a:solidFill>
                  <a:srgbClr val="FF0000"/>
                </a:solidFill>
                <a:latin typeface="Calibri"/>
                <a:ea typeface="Calibri"/>
                <a:cs typeface="Calibri"/>
                <a:sym typeface="Calibri"/>
              </a:rPr>
              <a:t>0</a:t>
            </a:r>
            <a:r>
              <a:rPr lang="en-US" sz="12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33" name="Google Shape;433;g2895ea1674d_1_10"/>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9" name="Google Shape;439;p20"/>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40" name="Google Shape;440;p20"/>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41" name="Google Shape;441;p20"/>
          <p:cNvSpPr txBox="1"/>
          <p:nvPr/>
        </p:nvSpPr>
        <p:spPr>
          <a:xfrm>
            <a:off x="314325" y="708024"/>
            <a:ext cx="4702175" cy="21336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Mechanism of I/O transfer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0000"/>
              </a:buClr>
              <a:buSzPts val="1400"/>
              <a:buFont typeface="Arial"/>
              <a:buNone/>
            </a:pPr>
            <a:r>
              <a:rPr lang="en-US" sz="1400" b="1" i="0" u="none" strike="noStrike" cap="none">
                <a:solidFill>
                  <a:srgbClr val="FF0000"/>
                </a:solidFill>
                <a:latin typeface="Arial"/>
                <a:ea typeface="Arial"/>
                <a:cs typeface="Arial"/>
                <a:sym typeface="Arial"/>
              </a:rPr>
              <a:t>between Processor and Keyboard &amp; Video monitor</a:t>
            </a:r>
            <a:endParaRPr sz="1400" b="0" i="0" u="none" strike="noStrike" cap="none">
              <a:solidFill>
                <a:srgbClr val="FF0000"/>
              </a:solidFill>
              <a:latin typeface="Arial"/>
              <a:ea typeface="Arial"/>
              <a:cs typeface="Arial"/>
              <a:sym typeface="Arial"/>
            </a:endParaRPr>
          </a:p>
        </p:txBody>
      </p:sp>
      <p:pic>
        <p:nvPicPr>
          <p:cNvPr id="442" name="Google Shape;442;p20"/>
          <p:cNvPicPr preferRelativeResize="0"/>
          <p:nvPr/>
        </p:nvPicPr>
        <p:blipFill rotWithShape="1">
          <a:blip r:embed="rId3">
            <a:alphaModFix/>
          </a:blip>
          <a:srcRect/>
          <a:stretch/>
        </p:blipFill>
        <p:spPr>
          <a:xfrm>
            <a:off x="404125" y="1300639"/>
            <a:ext cx="3581401" cy="1822677"/>
          </a:xfrm>
          <a:prstGeom prst="rect">
            <a:avLst/>
          </a:prstGeom>
          <a:noFill/>
          <a:ln w="9525" cap="flat" cmpd="sng">
            <a:solidFill>
              <a:srgbClr val="6600CC"/>
            </a:solidFill>
            <a:prstDash val="solid"/>
            <a:miter lim="800000"/>
            <a:headEnd type="none" w="sm" len="sm"/>
            <a:tailEnd type="none" w="sm" len="sm"/>
          </a:ln>
        </p:spPr>
      </p:pic>
      <p:sp>
        <p:nvSpPr>
          <p:cNvPr id="443" name="Google Shape;443;p20"/>
          <p:cNvSpPr txBox="1"/>
          <p:nvPr/>
        </p:nvSpPr>
        <p:spPr>
          <a:xfrm>
            <a:off x="4053550" y="2841625"/>
            <a:ext cx="1900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895ea1652f_0_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g2895ea1652f_0_0"/>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Basic Structure of computers</a:t>
            </a:r>
            <a:br>
              <a:rPr lang="en-US" sz="1800" b="1" i="0" u="none" strike="noStrike" cap="none">
                <a:solidFill>
                  <a:srgbClr val="2E5497"/>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Outline</a:t>
            </a:r>
            <a:endParaRPr sz="1800" b="1" i="0" u="none" strike="noStrike" cap="none">
              <a:solidFill>
                <a:srgbClr val="C55911"/>
              </a:solidFill>
              <a:latin typeface="Calibri"/>
              <a:ea typeface="Calibri"/>
              <a:cs typeface="Calibri"/>
              <a:sym typeface="Calibri"/>
            </a:endParaRPr>
          </a:p>
        </p:txBody>
      </p:sp>
      <p:sp>
        <p:nvSpPr>
          <p:cNvPr id="171" name="Google Shape;171;g2895ea1652f_0_0"/>
          <p:cNvSpPr txBox="1"/>
          <p:nvPr/>
        </p:nvSpPr>
        <p:spPr>
          <a:xfrm>
            <a:off x="431800" y="805525"/>
            <a:ext cx="5334000" cy="1108200"/>
          </a:xfrm>
          <a:prstGeom prst="rect">
            <a:avLst/>
          </a:prstGeom>
          <a:noFill/>
          <a:ln>
            <a:noFill/>
          </a:ln>
        </p:spPr>
        <p:txBody>
          <a:bodyPr spcFirstLastPara="1" wrap="square" lIns="0" tIns="0" rIns="0" bIns="0" anchor="t" anchorCtr="0">
            <a:spAutoFit/>
          </a:bodyPr>
          <a:lstStyle/>
          <a:p>
            <a:pPr marL="457200" marR="0" lvl="0" indent="-304800" algn="l" rtl="0">
              <a:lnSpc>
                <a:spcPct val="100000"/>
              </a:lnSpc>
              <a:spcBef>
                <a:spcPts val="30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Assembly Languages</a:t>
            </a:r>
            <a:endParaRPr sz="12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Assembly Language Syntax</a:t>
            </a:r>
            <a:endParaRPr sz="12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Assembler Directives </a:t>
            </a:r>
            <a:endParaRPr sz="12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Assembly and Execution of Programs</a:t>
            </a:r>
            <a:endParaRPr sz="12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Number Notation</a:t>
            </a:r>
            <a:endParaRPr sz="1200" b="1"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I/O Operations</a:t>
            </a:r>
            <a:endParaRPr sz="1200" b="1" i="0" u="none" strike="noStrike" cap="non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2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9" name="Google Shape;449;p21"/>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50" name="Google Shape;450;p21"/>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51" name="Google Shape;451;p21"/>
          <p:cNvSpPr txBox="1"/>
          <p:nvPr/>
        </p:nvSpPr>
        <p:spPr>
          <a:xfrm>
            <a:off x="314325" y="708025"/>
            <a:ext cx="5235575" cy="2285990"/>
          </a:xfrm>
          <a:prstGeom prst="rect">
            <a:avLst/>
          </a:prstGeom>
          <a:noFill/>
          <a:ln>
            <a:noFill/>
          </a:ln>
        </p:spPr>
        <p:txBody>
          <a:bodyPr spcFirstLastPara="1" wrap="square" lIns="91425" tIns="45700" rIns="91425" bIns="45700" anchor="t" anchorCtr="0">
            <a:noAutofit/>
          </a:bodyPr>
          <a:lstStyle/>
          <a:p>
            <a:pPr marL="0" marR="0" lvl="0" indent="12700" algn="just" rtl="0">
              <a:lnSpc>
                <a:spcPct val="97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A similar set of events take place while </a:t>
            </a:r>
            <a:r>
              <a:rPr lang="en-US" sz="1200" b="1" i="0" u="none" strike="noStrike" cap="none">
                <a:solidFill>
                  <a:schemeClr val="dk1"/>
                </a:solidFill>
                <a:latin typeface="Calibri"/>
                <a:ea typeface="Calibri"/>
                <a:cs typeface="Calibri"/>
                <a:sym typeface="Calibri"/>
              </a:rPr>
              <a:t>transferring a character data from processor to the display screen. </a:t>
            </a:r>
            <a:endParaRPr sz="1200" b="1" i="0" u="none" strike="noStrike" cap="none">
              <a:solidFill>
                <a:srgbClr val="000000"/>
              </a:solidFill>
              <a:latin typeface="Arial"/>
              <a:ea typeface="Arial"/>
              <a:cs typeface="Arial"/>
              <a:sym typeface="Arial"/>
            </a:endParaRPr>
          </a:p>
          <a:p>
            <a:pPr marL="0" marR="0" lvl="0" indent="12700" algn="just" rtl="0">
              <a:lnSpc>
                <a:spcPct val="97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Here a </a:t>
            </a:r>
            <a:r>
              <a:rPr lang="en-US" sz="1200" b="1" i="0" u="none" strike="noStrike" cap="none">
                <a:solidFill>
                  <a:srgbClr val="6600CC"/>
                </a:solidFill>
                <a:latin typeface="Calibri"/>
                <a:ea typeface="Calibri"/>
                <a:cs typeface="Calibri"/>
                <a:sym typeface="Calibri"/>
              </a:rPr>
              <a:t>DATAOUT</a:t>
            </a:r>
            <a:r>
              <a:rPr lang="en-US" sz="1200" b="0" i="0" u="none" strike="noStrike" cap="none">
                <a:solidFill>
                  <a:schemeClr val="dk1"/>
                </a:solidFill>
                <a:latin typeface="Calibri"/>
                <a:ea typeface="Calibri"/>
                <a:cs typeface="Calibri"/>
                <a:sym typeface="Calibri"/>
              </a:rPr>
              <a:t> register that holds a character’s code to be displayed when synchronization control flag </a:t>
            </a:r>
            <a:r>
              <a:rPr lang="en-US" sz="1200" b="1" i="0" u="none" strike="noStrike" cap="none">
                <a:solidFill>
                  <a:srgbClr val="FF0000"/>
                </a:solidFill>
                <a:latin typeface="Calibri"/>
                <a:ea typeface="Calibri"/>
                <a:cs typeface="Calibri"/>
                <a:sym typeface="Calibri"/>
              </a:rPr>
              <a:t>SOUT</a:t>
            </a:r>
            <a:r>
              <a:rPr lang="en-US" sz="1200" b="0" i="0" u="none" strike="noStrike" cap="none">
                <a:solidFill>
                  <a:schemeClr val="dk1"/>
                </a:solidFill>
                <a:latin typeface="Calibri"/>
                <a:ea typeface="Calibri"/>
                <a:cs typeface="Calibri"/>
                <a:sym typeface="Calibri"/>
              </a:rPr>
              <a:t> is set to </a:t>
            </a:r>
            <a:r>
              <a:rPr lang="en-US" sz="1200" b="1" i="0" u="none" strike="noStrike" cap="none">
                <a:solidFill>
                  <a:srgbClr val="FF0000"/>
                </a:solidFill>
                <a:latin typeface="Calibri"/>
                <a:ea typeface="Calibri"/>
                <a:cs typeface="Calibri"/>
                <a:sym typeface="Calibri"/>
              </a:rPr>
              <a:t>1</a:t>
            </a: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When </a:t>
            </a:r>
            <a:r>
              <a:rPr lang="en-US" sz="1200" b="1" i="0" u="none" strike="noStrike" cap="none">
                <a:solidFill>
                  <a:srgbClr val="FF0000"/>
                </a:solidFill>
                <a:latin typeface="Calibri"/>
                <a:ea typeface="Calibri"/>
                <a:cs typeface="Calibri"/>
                <a:sym typeface="Calibri"/>
              </a:rPr>
              <a:t>SOUT</a:t>
            </a:r>
            <a:r>
              <a:rPr lang="en-US" sz="1200" b="1" i="0" u="none" strike="noStrike" cap="none">
                <a:solidFill>
                  <a:schemeClr val="dk1"/>
                </a:solidFill>
                <a:latin typeface="Calibri"/>
                <a:ea typeface="Calibri"/>
                <a:cs typeface="Calibri"/>
                <a:sym typeface="Calibri"/>
              </a:rPr>
              <a:t> equals </a:t>
            </a:r>
            <a:r>
              <a:rPr lang="en-US" sz="1200" b="1" i="0" u="none" strike="noStrike" cap="none">
                <a:solidFill>
                  <a:srgbClr val="FF0000"/>
                </a:solidFill>
                <a:latin typeface="Calibri"/>
                <a:ea typeface="Calibri"/>
                <a:cs typeface="Calibri"/>
                <a:sym typeface="Calibri"/>
              </a:rPr>
              <a:t>1</a:t>
            </a:r>
            <a:r>
              <a:rPr lang="en-US" sz="1200" b="1" i="0" u="none" strike="noStrike" cap="none">
                <a:solidFill>
                  <a:schemeClr val="dk1"/>
                </a:solidFill>
                <a:latin typeface="Calibri"/>
                <a:ea typeface="Calibri"/>
                <a:cs typeface="Calibri"/>
                <a:sym typeface="Calibri"/>
              </a:rPr>
              <a:t>, the display device is ready to receive a character from processor. </a:t>
            </a:r>
            <a:endParaRPr sz="1200" b="1" i="0" u="none" strike="noStrike" cap="none">
              <a:solidFill>
                <a:srgbClr val="000000"/>
              </a:solidFill>
              <a:latin typeface="Arial"/>
              <a:ea typeface="Arial"/>
              <a:cs typeface="Arial"/>
              <a:sym typeface="Arial"/>
            </a:endParaRPr>
          </a:p>
          <a:p>
            <a:pPr marL="0" marR="0" lvl="0" indent="12700" algn="just" rtl="0">
              <a:lnSpc>
                <a:spcPct val="97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The transfer of a character to </a:t>
            </a:r>
            <a:r>
              <a:rPr lang="en-US" sz="1200" b="1" i="0" u="none" strike="noStrike" cap="none">
                <a:solidFill>
                  <a:srgbClr val="6600CC"/>
                </a:solidFill>
                <a:latin typeface="Calibri"/>
                <a:ea typeface="Calibri"/>
                <a:cs typeface="Calibri"/>
                <a:sym typeface="Calibri"/>
              </a:rPr>
              <a:t>DATAOUT</a:t>
            </a:r>
            <a:r>
              <a:rPr lang="en-US" sz="1200" b="0" i="0" u="none" strike="noStrike" cap="none">
                <a:solidFill>
                  <a:schemeClr val="dk1"/>
                </a:solidFill>
                <a:latin typeface="Calibri"/>
                <a:ea typeface="Calibri"/>
                <a:cs typeface="Calibri"/>
                <a:sym typeface="Calibri"/>
              </a:rPr>
              <a:t> resets </a:t>
            </a:r>
            <a:r>
              <a:rPr lang="en-US" sz="1200" b="1" i="0" u="none" strike="noStrike" cap="none">
                <a:solidFill>
                  <a:srgbClr val="FF0000"/>
                </a:solidFill>
                <a:latin typeface="Calibri"/>
                <a:ea typeface="Calibri"/>
                <a:cs typeface="Calibri"/>
                <a:sym typeface="Calibri"/>
              </a:rPr>
              <a:t>SOUT</a:t>
            </a:r>
            <a:r>
              <a:rPr lang="en-US" sz="1200" b="0" i="0" u="none" strike="noStrike" cap="none">
                <a:solidFill>
                  <a:schemeClr val="dk1"/>
                </a:solidFill>
                <a:latin typeface="Calibri"/>
                <a:ea typeface="Calibri"/>
                <a:cs typeface="Calibri"/>
                <a:sym typeface="Calibri"/>
              </a:rPr>
              <a:t> to </a:t>
            </a:r>
            <a:r>
              <a:rPr lang="en-US" sz="1200" b="1" i="0" u="none" strike="noStrike" cap="none">
                <a:solidFill>
                  <a:srgbClr val="FF0000"/>
                </a:solidFill>
                <a:latin typeface="Calibri"/>
                <a:ea typeface="Calibri"/>
                <a:cs typeface="Calibri"/>
                <a:sym typeface="Calibri"/>
              </a:rPr>
              <a:t>0</a:t>
            </a:r>
            <a:r>
              <a:rPr lang="en-US" sz="1200" b="0" i="0" u="none" strike="noStrike" cap="none">
                <a:solidFill>
                  <a:schemeClr val="dk1"/>
                </a:solidFill>
                <a:latin typeface="Calibri"/>
                <a:ea typeface="Calibri"/>
                <a:cs typeface="Calibri"/>
                <a:sym typeface="Calibri"/>
              </a:rPr>
              <a:t>.</a:t>
            </a:r>
            <a:endParaRPr sz="1200" b="0" i="0" u="none" strike="noStrike" cap="none">
              <a:solidFill>
                <a:srgbClr val="000000"/>
              </a:solidFill>
              <a:latin typeface="Arial"/>
              <a:ea typeface="Arial"/>
              <a:cs typeface="Arial"/>
              <a:sym typeface="Arial"/>
            </a:endParaRPr>
          </a:p>
          <a:p>
            <a:pPr marL="0" marR="0" lvl="0" indent="12700" algn="just" rtl="0">
              <a:lnSpc>
                <a:spcPct val="97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I/O driver program instructions control the status of </a:t>
            </a:r>
            <a:r>
              <a:rPr lang="en-US" sz="1200" b="1" i="0" u="none" strike="noStrike" cap="none">
                <a:solidFill>
                  <a:srgbClr val="FF0000"/>
                </a:solidFill>
                <a:latin typeface="Calibri"/>
                <a:ea typeface="Calibri"/>
                <a:cs typeface="Calibri"/>
                <a:sym typeface="Calibri"/>
              </a:rPr>
              <a:t>SOUT</a:t>
            </a:r>
            <a:r>
              <a:rPr lang="en-US" sz="1200" b="0" i="0" u="none" strike="noStrike" cap="none">
                <a:solidFill>
                  <a:schemeClr val="dk1"/>
                </a:solidFill>
                <a:latin typeface="Calibri"/>
                <a:ea typeface="Calibri"/>
                <a:cs typeface="Calibri"/>
                <a:sym typeface="Calibri"/>
              </a:rPr>
              <a:t> flag.</a:t>
            </a:r>
            <a:endParaRPr sz="1200" b="0" i="0" u="none" strike="noStrike" cap="none">
              <a:solidFill>
                <a:srgbClr val="000000"/>
              </a:solidFill>
              <a:latin typeface="Arial"/>
              <a:ea typeface="Arial"/>
              <a:cs typeface="Arial"/>
              <a:sym typeface="Arial"/>
            </a:endParaRPr>
          </a:p>
          <a:p>
            <a:pPr marL="0" marR="0" lvl="0" indent="0" algn="just" rtl="0">
              <a:lnSpc>
                <a:spcPct val="97000"/>
              </a:lnSpc>
              <a:spcBef>
                <a:spcPts val="0"/>
              </a:spcBef>
              <a:spcAft>
                <a:spcPts val="0"/>
              </a:spcAft>
              <a:buClr>
                <a:schemeClr val="accent2"/>
              </a:buClr>
              <a:buSzPts val="1400"/>
              <a:buFont typeface="Calibri"/>
              <a:buNone/>
            </a:pPr>
            <a:r>
              <a:rPr lang="en-US" sz="1200" b="1" i="0" u="none" strike="noStrike" cap="none">
                <a:solidFill>
                  <a:schemeClr val="accent2"/>
                </a:solidFill>
                <a:latin typeface="Calibri"/>
                <a:ea typeface="Calibri"/>
                <a:cs typeface="Calibri"/>
                <a:sym typeface="Calibri"/>
              </a:rPr>
              <a:t>👉</a:t>
            </a:r>
            <a:r>
              <a:rPr lang="en-US" sz="1200" b="0" i="0" u="none" strike="noStrike" cap="none">
                <a:solidFill>
                  <a:schemeClr val="dk1"/>
                </a:solidFill>
                <a:latin typeface="Calibri"/>
                <a:ea typeface="Calibri"/>
                <a:cs typeface="Calibri"/>
                <a:sym typeface="Calibri"/>
              </a:rPr>
              <a:t>The buffer registers </a:t>
            </a:r>
            <a:r>
              <a:rPr lang="en-US" sz="1200" b="1" i="0" u="none" strike="noStrike" cap="none">
                <a:solidFill>
                  <a:srgbClr val="6600CC"/>
                </a:solidFill>
                <a:latin typeface="Calibri"/>
                <a:ea typeface="Calibri"/>
                <a:cs typeface="Calibri"/>
                <a:sym typeface="Calibri"/>
              </a:rPr>
              <a:t>DATAIN</a:t>
            </a: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6600CC"/>
                </a:solidFill>
                <a:latin typeface="Calibri"/>
                <a:ea typeface="Calibri"/>
                <a:cs typeface="Calibri"/>
                <a:sym typeface="Calibri"/>
              </a:rPr>
              <a:t>DATAOUT</a:t>
            </a:r>
            <a:r>
              <a:rPr lang="en-US" sz="1200" b="0" i="0" u="none" strike="noStrike" cap="none">
                <a:solidFill>
                  <a:schemeClr val="dk1"/>
                </a:solidFill>
                <a:latin typeface="Calibri"/>
                <a:ea typeface="Calibri"/>
                <a:cs typeface="Calibri"/>
                <a:sym typeface="Calibri"/>
              </a:rPr>
              <a:t>, and control flags </a:t>
            </a:r>
            <a:r>
              <a:rPr lang="en-US" sz="1200" b="1" i="0" u="none" strike="noStrike" cap="none">
                <a:solidFill>
                  <a:srgbClr val="FF0000"/>
                </a:solidFill>
                <a:latin typeface="Calibri"/>
                <a:ea typeface="Calibri"/>
                <a:cs typeface="Calibri"/>
                <a:sym typeface="Calibri"/>
              </a:rPr>
              <a:t>SIN</a:t>
            </a: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FF0000"/>
                </a:solidFill>
                <a:latin typeface="Calibri"/>
                <a:ea typeface="Calibri"/>
                <a:cs typeface="Calibri"/>
                <a:sym typeface="Calibri"/>
              </a:rPr>
              <a:t>SOUT</a:t>
            </a:r>
            <a:r>
              <a:rPr lang="en-US" sz="1200" b="0" i="0" u="none" strike="noStrike" cap="none">
                <a:solidFill>
                  <a:schemeClr val="dk1"/>
                </a:solidFill>
                <a:latin typeface="Calibri"/>
                <a:ea typeface="Calibri"/>
                <a:cs typeface="Calibri"/>
                <a:sym typeface="Calibri"/>
              </a:rPr>
              <a:t> in this hardware setup forms parts of a connectivity circuits commonly known as </a:t>
            </a:r>
            <a:r>
              <a:rPr lang="en-US" sz="1200" b="1" i="1" u="none" strike="noStrike" cap="none">
                <a:solidFill>
                  <a:srgbClr val="009900"/>
                </a:solidFill>
                <a:latin typeface="Calibri"/>
                <a:ea typeface="Calibri"/>
                <a:cs typeface="Calibri"/>
                <a:sym typeface="Calibri"/>
              </a:rPr>
              <a:t>device interface</a:t>
            </a:r>
            <a:r>
              <a:rPr lang="en-US" sz="1200" b="0" i="1" u="none" strike="noStrike" cap="none">
                <a:solidFill>
                  <a:schemeClr val="dk1"/>
                </a:solidFill>
                <a:latin typeface="Calibri"/>
                <a:ea typeface="Calibri"/>
                <a:cs typeface="Calibri"/>
                <a:sym typeface="Calibri"/>
              </a:rPr>
              <a:t> or </a:t>
            </a:r>
            <a:r>
              <a:rPr lang="en-US" sz="1200" b="1" i="1" u="none" strike="noStrike" cap="none">
                <a:solidFill>
                  <a:srgbClr val="009900"/>
                </a:solidFill>
                <a:latin typeface="Calibri"/>
                <a:ea typeface="Calibri"/>
                <a:cs typeface="Calibri"/>
                <a:sym typeface="Calibri"/>
              </a:rPr>
              <a:t>interface hardware.</a:t>
            </a:r>
            <a:r>
              <a:rPr lang="en-US" sz="1200" b="1" i="0" u="none" strike="noStrike" cap="none">
                <a:solidFill>
                  <a:srgbClr val="009900"/>
                </a:solidFill>
                <a:latin typeface="Calibri"/>
                <a:ea typeface="Calibri"/>
                <a:cs typeface="Calibri"/>
                <a:sym typeface="Calibri"/>
              </a:rPr>
              <a:t> </a:t>
            </a:r>
            <a:endParaRPr sz="1200" b="0" i="0" u="none" strike="noStrike" cap="none">
              <a:solidFill>
                <a:srgbClr val="000000"/>
              </a:solidFill>
              <a:latin typeface="Arial"/>
              <a:ea typeface="Arial"/>
              <a:cs typeface="Arial"/>
              <a:sym typeface="Arial"/>
            </a:endParaRPr>
          </a:p>
        </p:txBody>
      </p:sp>
      <p:sp>
        <p:nvSpPr>
          <p:cNvPr id="452" name="Google Shape;452;p21"/>
          <p:cNvSpPr txBox="1"/>
          <p:nvPr/>
        </p:nvSpPr>
        <p:spPr>
          <a:xfrm>
            <a:off x="4053550" y="2841625"/>
            <a:ext cx="1900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8" name="Google Shape;458;p22"/>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59" name="Google Shape;459;p22"/>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60" name="Google Shape;460;p22"/>
          <p:cNvSpPr txBox="1"/>
          <p:nvPr/>
        </p:nvSpPr>
        <p:spPr>
          <a:xfrm>
            <a:off x="314325" y="708025"/>
            <a:ext cx="5235575" cy="2285990"/>
          </a:xfrm>
          <a:prstGeom prst="rect">
            <a:avLst/>
          </a:prstGeom>
          <a:noFill/>
          <a:ln>
            <a:noFill/>
          </a:ln>
        </p:spPr>
        <p:txBody>
          <a:bodyPr spcFirstLastPara="1" wrap="square" lIns="91425" tIns="45700" rIns="91425" bIns="45700" anchor="t" anchorCtr="0">
            <a:noAutofit/>
          </a:bodyPr>
          <a:lstStyle/>
          <a:p>
            <a:pPr marL="0" marR="0" lvl="0" indent="0" algn="just" rtl="0">
              <a:lnSpc>
                <a:spcPct val="97000"/>
              </a:lnSpc>
              <a:spcBef>
                <a:spcPts val="0"/>
              </a:spcBef>
              <a:spcAft>
                <a:spcPts val="0"/>
              </a:spcAft>
              <a:buClr>
                <a:schemeClr val="dk1"/>
              </a:buClr>
              <a:buSzPts val="1400"/>
              <a:buFont typeface="Noto Sans Symbols"/>
              <a:buChar char="⮚"/>
            </a:pPr>
            <a:r>
              <a:rPr lang="en-US" sz="1400" b="0" i="0" u="none" strike="noStrike" cap="none">
                <a:solidFill>
                  <a:schemeClr val="dk1"/>
                </a:solidFill>
                <a:latin typeface="Times New Roman"/>
                <a:ea typeface="Times New Roman"/>
                <a:cs typeface="Times New Roman"/>
                <a:sym typeface="Times New Roman"/>
              </a:rPr>
              <a:t> </a:t>
            </a:r>
            <a:r>
              <a:rPr lang="en-US" sz="1400" b="0" i="0" u="none" strike="noStrike" cap="none">
                <a:solidFill>
                  <a:srgbClr val="6600CC"/>
                </a:solidFill>
                <a:latin typeface="Arial"/>
                <a:ea typeface="Arial"/>
                <a:cs typeface="Arial"/>
                <a:sym typeface="Arial"/>
              </a:rPr>
              <a:t>I/O driver program</a:t>
            </a:r>
            <a:r>
              <a:rPr lang="en-US" sz="1400" b="0" i="0" u="none" strike="noStrike" cap="none">
                <a:solidFill>
                  <a:schemeClr val="dk1"/>
                </a:solidFill>
                <a:latin typeface="Arial"/>
                <a:ea typeface="Arial"/>
                <a:cs typeface="Arial"/>
                <a:sym typeface="Arial"/>
              </a:rPr>
              <a:t> instructions for I/O data transfer</a:t>
            </a:r>
            <a:endParaRPr sz="1400" b="0" i="0" u="none" strike="noStrike" cap="none">
              <a:solidFill>
                <a:srgbClr val="000000"/>
              </a:solidFill>
              <a:latin typeface="Arial"/>
              <a:ea typeface="Arial"/>
              <a:cs typeface="Arial"/>
              <a:sym typeface="Arial"/>
            </a:endParaRPr>
          </a:p>
          <a:p>
            <a:pPr marL="0" marR="0" lvl="0" indent="0" algn="just" rtl="0">
              <a:lnSpc>
                <a:spcPct val="97000"/>
              </a:lnSpc>
              <a:spcBef>
                <a:spcPts val="0"/>
              </a:spcBef>
              <a:spcAft>
                <a:spcPts val="0"/>
              </a:spcAft>
              <a:buClr>
                <a:schemeClr val="dk1"/>
              </a:buClr>
              <a:buSzPts val="1400"/>
              <a:buFont typeface="Noto Sans Symbols"/>
              <a:buNone/>
            </a:pPr>
            <a:endParaRPr sz="1400" b="1" i="0" u="none" strike="noStrike" cap="none">
              <a:solidFill>
                <a:srgbClr val="009900"/>
              </a:solidFill>
              <a:latin typeface="Calibri"/>
              <a:ea typeface="Calibri"/>
              <a:cs typeface="Calibri"/>
              <a:sym typeface="Calibri"/>
            </a:endParaRPr>
          </a:p>
        </p:txBody>
      </p:sp>
      <p:pic>
        <p:nvPicPr>
          <p:cNvPr id="461" name="Google Shape;461;p22"/>
          <p:cNvPicPr preferRelativeResize="0"/>
          <p:nvPr/>
        </p:nvPicPr>
        <p:blipFill rotWithShape="1">
          <a:blip r:embed="rId3">
            <a:alphaModFix/>
          </a:blip>
          <a:srcRect/>
          <a:stretch/>
        </p:blipFill>
        <p:spPr>
          <a:xfrm>
            <a:off x="632727" y="985023"/>
            <a:ext cx="3517900" cy="508612"/>
          </a:xfrm>
          <a:prstGeom prst="rect">
            <a:avLst/>
          </a:prstGeom>
          <a:noFill/>
          <a:ln>
            <a:noFill/>
          </a:ln>
        </p:spPr>
      </p:pic>
      <p:sp>
        <p:nvSpPr>
          <p:cNvPr id="462" name="Google Shape;462;p22"/>
          <p:cNvSpPr txBox="1"/>
          <p:nvPr/>
        </p:nvSpPr>
        <p:spPr>
          <a:xfrm>
            <a:off x="520700" y="1554508"/>
            <a:ext cx="4178302" cy="508612"/>
          </a:xfrm>
          <a:prstGeom prst="rect">
            <a:avLst/>
          </a:prstGeom>
          <a:solidFill>
            <a:srgbClr val="D3CAFA"/>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1" i="0" u="none" strike="noStrike" cap="none">
                <a:solidFill>
                  <a:schemeClr val="dk1"/>
                </a:solidFill>
                <a:latin typeface="Arial"/>
                <a:ea typeface="Arial"/>
                <a:cs typeface="Arial"/>
                <a:sym typeface="Arial"/>
              </a:rPr>
              <a:t>WRITEWAIT   Branch to WRITEWAIT if SOUT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US" sz="1000" b="1" i="0" u="none" strike="noStrike" cap="none">
                <a:solidFill>
                  <a:schemeClr val="dk1"/>
                </a:solidFill>
                <a:latin typeface="Arial"/>
                <a:ea typeface="Arial"/>
                <a:cs typeface="Arial"/>
                <a:sym typeface="Arial"/>
              </a:rPr>
              <a:t>	        Output from R0 to DATAOUT (if SOUT = 1)</a:t>
            </a:r>
            <a:endParaRPr sz="1400" b="0" i="0" u="none" strike="noStrike" cap="none">
              <a:solidFill>
                <a:srgbClr val="000000"/>
              </a:solidFill>
              <a:latin typeface="Arial"/>
              <a:ea typeface="Arial"/>
              <a:cs typeface="Arial"/>
              <a:sym typeface="Arial"/>
            </a:endParaRPr>
          </a:p>
        </p:txBody>
      </p:sp>
      <p:sp>
        <p:nvSpPr>
          <p:cNvPr id="463" name="Google Shape;463;p22"/>
          <p:cNvSpPr/>
          <p:nvPr/>
        </p:nvSpPr>
        <p:spPr>
          <a:xfrm>
            <a:off x="520700" y="2157867"/>
            <a:ext cx="8534400" cy="1015663"/>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SOUT</a:t>
            </a:r>
            <a:r>
              <a:rPr lang="en-US" sz="1200" b="0" i="0" u="none" strike="noStrike" cap="none">
                <a:solidFill>
                  <a:schemeClr val="dk1"/>
                </a:solidFill>
                <a:latin typeface="Calibri"/>
                <a:ea typeface="Calibri"/>
                <a:cs typeface="Calibri"/>
                <a:sym typeface="Calibri"/>
              </a:rPr>
              <a:t> is set to </a:t>
            </a:r>
            <a:r>
              <a:rPr lang="en-US" sz="1200" b="0" i="0" u="none" strike="noStrike" cap="none">
                <a:solidFill>
                  <a:srgbClr val="FF3300"/>
                </a:solidFill>
                <a:latin typeface="Calibri"/>
                <a:ea typeface="Calibri"/>
                <a:cs typeface="Calibri"/>
                <a:sym typeface="Calibri"/>
              </a:rPr>
              <a:t>1</a:t>
            </a:r>
            <a:r>
              <a:rPr lang="en-US" sz="1200" b="0" i="0" u="none" strike="noStrike" cap="none">
                <a:solidFill>
                  <a:schemeClr val="dk1"/>
                </a:solidFill>
                <a:latin typeface="Calibri"/>
                <a:ea typeface="Calibri"/>
                <a:cs typeface="Calibri"/>
                <a:sym typeface="Calibri"/>
              </a:rPr>
              <a:t> when display terminal is free to display next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200"/>
              <a:buFont typeface="Noto Sans Symbols"/>
              <a:buNone/>
            </a:pPr>
            <a:r>
              <a:rPr lang="en-US" sz="1200" b="0" i="0" u="none" strike="noStrike" cap="none">
                <a:solidFill>
                  <a:schemeClr val="dk1"/>
                </a:solidFill>
                <a:latin typeface="Calibri"/>
                <a:ea typeface="Calibri"/>
                <a:cs typeface="Calibri"/>
                <a:sym typeface="Calibri"/>
              </a:rPr>
              <a:t>    character.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 The wait loop is executed repeatedly until the control flag</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200"/>
              <a:buFont typeface="Noto Sans Symbols"/>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SOUT</a:t>
            </a:r>
            <a:r>
              <a:rPr lang="en-US" sz="1200" b="0" i="0" u="none" strike="noStrike" cap="none">
                <a:solidFill>
                  <a:schemeClr val="dk1"/>
                </a:solidFill>
                <a:latin typeface="Calibri"/>
                <a:ea typeface="Calibri"/>
                <a:cs typeface="Calibri"/>
                <a:sym typeface="Calibri"/>
              </a:rPr>
              <a:t> is set to </a:t>
            </a:r>
            <a:r>
              <a:rPr lang="en-US" sz="1200" b="0" i="0" u="none" strike="noStrike" cap="none">
                <a:solidFill>
                  <a:srgbClr val="FF3300"/>
                </a:solidFill>
                <a:latin typeface="Calibri"/>
                <a:ea typeface="Calibri"/>
                <a:cs typeface="Calibri"/>
                <a:sym typeface="Calibri"/>
              </a:rPr>
              <a:t>1</a:t>
            </a:r>
            <a:r>
              <a:rPr lang="en-US" sz="1200" b="0" i="0" u="none" strike="noStrike" cap="none">
                <a:solidFill>
                  <a:schemeClr val="dk1"/>
                </a:solidFill>
                <a:latin typeface="Calibri"/>
                <a:ea typeface="Calibri"/>
                <a:cs typeface="Calibri"/>
                <a:sym typeface="Calibri"/>
              </a:rPr>
              <a:t> by the display terminal.</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Initial state of SIN is 0 and SOUT  is 1 </a:t>
            </a:r>
            <a:endParaRPr sz="1400" b="0" i="0" u="none" strike="noStrike" cap="none">
              <a:solidFill>
                <a:srgbClr val="000000"/>
              </a:solidFill>
              <a:latin typeface="Arial"/>
              <a:ea typeface="Arial"/>
              <a:cs typeface="Arial"/>
              <a:sym typeface="Arial"/>
            </a:endParaRPr>
          </a:p>
        </p:txBody>
      </p:sp>
      <p:sp>
        <p:nvSpPr>
          <p:cNvPr id="464" name="Google Shape;464;p22"/>
          <p:cNvSpPr txBox="1"/>
          <p:nvPr/>
        </p:nvSpPr>
        <p:spPr>
          <a:xfrm>
            <a:off x="4053550" y="2841625"/>
            <a:ext cx="1900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Google Shape;470;p23"/>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71" name="Google Shape;471;p23"/>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72" name="Google Shape;472;p23"/>
          <p:cNvSpPr txBox="1"/>
          <p:nvPr/>
        </p:nvSpPr>
        <p:spPr>
          <a:xfrm>
            <a:off x="314325" y="708025"/>
            <a:ext cx="5235575" cy="2285990"/>
          </a:xfrm>
          <a:prstGeom prst="rect">
            <a:avLst/>
          </a:prstGeom>
          <a:noFill/>
          <a:ln>
            <a:noFill/>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Memory mapped i/o – </a:t>
            </a:r>
            <a:r>
              <a:rPr lang="en-US" sz="1400" b="1" i="0" u="none" strike="noStrike" cap="none">
                <a:solidFill>
                  <a:schemeClr val="dk1"/>
                </a:solidFill>
                <a:latin typeface="Calibri"/>
                <a:ea typeface="Calibri"/>
                <a:cs typeface="Calibri"/>
                <a:sym typeface="Calibri"/>
              </a:rPr>
              <a:t>some memory addresses refer to peripheral device buffer registers, such as DATAIN,DATAOUT</a:t>
            </a:r>
            <a:endParaRPr sz="1400" b="1" i="0" u="none" strike="noStrike" cap="none">
              <a:solidFill>
                <a:srgbClr val="000000"/>
              </a:solidFill>
              <a:latin typeface="Arial"/>
              <a:ea typeface="Arial"/>
              <a:cs typeface="Arial"/>
              <a:sym typeface="Arial"/>
            </a:endParaRPr>
          </a:p>
          <a:p>
            <a:pPr marL="285750" marR="0" lvl="0" indent="-285750" algn="l" rtl="0">
              <a:lnSpc>
                <a:spcPct val="9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Data can be transferred b/w the cpu and these registers using </a:t>
            </a:r>
            <a:r>
              <a:rPr lang="en-US" sz="1400" b="1" i="0" u="none" strike="noStrike" cap="none">
                <a:solidFill>
                  <a:schemeClr val="dk1"/>
                </a:solidFill>
                <a:latin typeface="Calibri"/>
                <a:ea typeface="Calibri"/>
                <a:cs typeface="Calibri"/>
                <a:sym typeface="Calibri"/>
              </a:rPr>
              <a:t>same set of instructions and same status flags</a:t>
            </a:r>
            <a:endParaRPr sz="1400" b="1" i="0" u="none" strike="noStrike" cap="none">
              <a:solidFill>
                <a:srgbClr val="000000"/>
              </a:solidFill>
              <a:latin typeface="Arial"/>
              <a:ea typeface="Arial"/>
              <a:cs typeface="Arial"/>
              <a:sym typeface="Arial"/>
            </a:endParaRPr>
          </a:p>
          <a:p>
            <a:pPr marL="285750" marR="0" lvl="0" indent="-285750" algn="l" rtl="0">
              <a:lnSpc>
                <a:spcPct val="9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Ex: MoveByte DATAIN,R0</a:t>
            </a:r>
            <a:endParaRPr sz="1400" b="0" i="0" u="none" strike="noStrike" cap="none">
              <a:solidFill>
                <a:srgbClr val="000000"/>
              </a:solidFill>
              <a:latin typeface="Arial"/>
              <a:ea typeface="Arial"/>
              <a:cs typeface="Arial"/>
              <a:sym typeface="Arial"/>
            </a:endParaRPr>
          </a:p>
          <a:p>
            <a:pPr marL="285750" marR="0" lvl="0" indent="-285750" algn="l" rtl="0">
              <a:lnSpc>
                <a:spcPct val="9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MoveByte R0,DATAOUT</a:t>
            </a:r>
            <a:endParaRPr sz="1400" b="0" i="0" u="none" strike="noStrike" cap="none">
              <a:solidFill>
                <a:srgbClr val="000000"/>
              </a:solidFill>
              <a:latin typeface="Arial"/>
              <a:ea typeface="Arial"/>
              <a:cs typeface="Arial"/>
              <a:sym typeface="Arial"/>
            </a:endParaRPr>
          </a:p>
          <a:p>
            <a:pPr marL="285750" marR="0" lvl="0" indent="-285750" algn="l" rtl="0">
              <a:lnSpc>
                <a:spcPct val="90000"/>
              </a:lnSpc>
              <a:spcBef>
                <a:spcPts val="0"/>
              </a:spcBef>
              <a:spcAft>
                <a:spcPts val="0"/>
              </a:spcAft>
              <a:buClr>
                <a:schemeClr val="dk1"/>
              </a:buClr>
              <a:buSzPts val="1400"/>
              <a:buFont typeface="Arial"/>
              <a:buChar char="•"/>
            </a:pPr>
            <a:r>
              <a:rPr lang="en-US" sz="1400" b="1" i="0" u="none" strike="noStrike" cap="none">
                <a:solidFill>
                  <a:schemeClr val="dk1"/>
                </a:solidFill>
                <a:latin typeface="Calibri"/>
                <a:ea typeface="Calibri"/>
                <a:cs typeface="Calibri"/>
                <a:sym typeface="Calibri"/>
              </a:rPr>
              <a:t>Status flags SIN and  SOUT can be included device status register</a:t>
            </a:r>
            <a:endParaRPr sz="1400" b="1" i="0" u="none" strike="noStrike" cap="none">
              <a:solidFill>
                <a:srgbClr val="000000"/>
              </a:solidFill>
              <a:latin typeface="Arial"/>
              <a:ea typeface="Arial"/>
              <a:cs typeface="Arial"/>
              <a:sym typeface="Arial"/>
            </a:endParaRPr>
          </a:p>
          <a:p>
            <a:pPr marL="285750" marR="0" lvl="0" indent="-285750" algn="l" rtl="0">
              <a:lnSpc>
                <a:spcPct val="90000"/>
              </a:lnSpc>
              <a:spcBef>
                <a:spcPts val="0"/>
              </a:spcBef>
              <a:spcAft>
                <a:spcPts val="0"/>
              </a:spcAft>
              <a:buClr>
                <a:schemeClr val="dk1"/>
              </a:buClr>
              <a:buSzPts val="1400"/>
              <a:buFont typeface="Arial"/>
              <a:buChar char="•"/>
            </a:pPr>
            <a:r>
              <a:rPr lang="en-US" sz="1400" b="0" i="0" u="none" strike="noStrike" cap="none">
                <a:solidFill>
                  <a:schemeClr val="dk1"/>
                </a:solidFill>
                <a:latin typeface="Calibri"/>
                <a:ea typeface="Calibri"/>
                <a:cs typeface="Calibri"/>
                <a:sym typeface="Calibri"/>
              </a:rPr>
              <a:t>Assume that the bit b</a:t>
            </a:r>
            <a:r>
              <a:rPr lang="en-US" sz="1400" b="0" i="0" u="none" strike="noStrike" cap="none" baseline="-25000">
                <a:solidFill>
                  <a:schemeClr val="dk1"/>
                </a:solidFill>
                <a:latin typeface="Calibri"/>
                <a:ea typeface="Calibri"/>
                <a:cs typeface="Calibri"/>
                <a:sym typeface="Calibri"/>
              </a:rPr>
              <a:t>3</a:t>
            </a:r>
            <a:r>
              <a:rPr lang="en-US" sz="1400" b="0" i="0" u="none" strike="noStrike" cap="none">
                <a:solidFill>
                  <a:schemeClr val="dk1"/>
                </a:solidFill>
                <a:latin typeface="Calibri"/>
                <a:ea typeface="Calibri"/>
                <a:cs typeface="Calibri"/>
                <a:sym typeface="Calibri"/>
              </a:rPr>
              <a:t> of  the status registers INSTATUS,OUTSTATUS corresponds to SIN and  SOUT </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just" rtl="0">
              <a:lnSpc>
                <a:spcPct val="97000"/>
              </a:lnSpc>
              <a:spcBef>
                <a:spcPts val="0"/>
              </a:spcBef>
              <a:spcAft>
                <a:spcPts val="0"/>
              </a:spcAft>
              <a:buClr>
                <a:schemeClr val="dk1"/>
              </a:buClr>
              <a:buSzPts val="1400"/>
              <a:buFont typeface="Noto Sans Symbols"/>
              <a:buNone/>
            </a:pPr>
            <a:endParaRPr sz="1400" b="1" i="0" u="none" strike="noStrike" cap="none">
              <a:solidFill>
                <a:srgbClr val="009900"/>
              </a:solidFill>
              <a:latin typeface="Calibri"/>
              <a:ea typeface="Calibri"/>
              <a:cs typeface="Calibri"/>
              <a:sym typeface="Calibri"/>
            </a:endParaRPr>
          </a:p>
        </p:txBody>
      </p:sp>
      <p:sp>
        <p:nvSpPr>
          <p:cNvPr id="473" name="Google Shape;473;p23"/>
          <p:cNvSpPr txBox="1"/>
          <p:nvPr/>
        </p:nvSpPr>
        <p:spPr>
          <a:xfrm>
            <a:off x="4053550" y="2841625"/>
            <a:ext cx="1900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Google Shape;479;p24"/>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480" name="Google Shape;480;p24"/>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81" name="Google Shape;481;p24"/>
          <p:cNvSpPr txBox="1"/>
          <p:nvPr/>
        </p:nvSpPr>
        <p:spPr>
          <a:xfrm>
            <a:off x="314325" y="708025"/>
            <a:ext cx="5235575" cy="2285990"/>
          </a:xfrm>
          <a:prstGeom prst="rect">
            <a:avLst/>
          </a:prstGeom>
          <a:noFill/>
          <a:ln>
            <a:noFill/>
          </a:ln>
        </p:spPr>
        <p:txBody>
          <a:bodyPr spcFirstLastPara="1" wrap="square" lIns="91425" tIns="45700" rIns="91425" bIns="45700" anchor="t" anchorCtr="0">
            <a:noAutofit/>
          </a:bodyPr>
          <a:lstStyle/>
          <a:p>
            <a:pPr marL="0" marR="0" lvl="0" indent="0" algn="just" rtl="0">
              <a:lnSpc>
                <a:spcPct val="97000"/>
              </a:lnSpc>
              <a:spcBef>
                <a:spcPts val="0"/>
              </a:spcBef>
              <a:spcAft>
                <a:spcPts val="0"/>
              </a:spcAft>
              <a:buClr>
                <a:schemeClr val="dk1"/>
              </a:buClr>
              <a:buSzPts val="1400"/>
              <a:buFont typeface="Noto Sans Symbols"/>
              <a:buNone/>
            </a:pPr>
            <a:endParaRPr sz="1400" b="1" i="0" u="none" strike="noStrike" cap="none">
              <a:solidFill>
                <a:srgbClr val="009900"/>
              </a:solidFill>
              <a:latin typeface="Calibri"/>
              <a:ea typeface="Calibri"/>
              <a:cs typeface="Calibri"/>
              <a:sym typeface="Calibri"/>
            </a:endParaRPr>
          </a:p>
        </p:txBody>
      </p:sp>
      <p:sp>
        <p:nvSpPr>
          <p:cNvPr id="482" name="Google Shape;482;p24"/>
          <p:cNvSpPr txBox="1"/>
          <p:nvPr/>
        </p:nvSpPr>
        <p:spPr>
          <a:xfrm>
            <a:off x="-1384300" y="-1478757"/>
            <a:ext cx="8229600" cy="45259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83" name="Google Shape;483;p24"/>
          <p:cNvSpPr txBox="1"/>
          <p:nvPr/>
        </p:nvSpPr>
        <p:spPr>
          <a:xfrm>
            <a:off x="119279" y="736600"/>
            <a:ext cx="5334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Then read and write operation can be implemented 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84" name="Google Shape;484;p24"/>
          <p:cNvSpPr txBox="1"/>
          <p:nvPr/>
        </p:nvSpPr>
        <p:spPr>
          <a:xfrm>
            <a:off x="658502" y="1081270"/>
            <a:ext cx="2603400" cy="784200"/>
          </a:xfrm>
          <a:prstGeom prst="rect">
            <a:avLst/>
          </a:prstGeom>
          <a:solidFill>
            <a:srgbClr val="D3CAFA"/>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1" i="0" u="none" strike="noStrike" cap="none">
                <a:solidFill>
                  <a:schemeClr val="dk1"/>
                </a:solidFill>
                <a:latin typeface="Arial"/>
                <a:ea typeface="Arial"/>
                <a:cs typeface="Arial"/>
                <a:sym typeface="Arial"/>
              </a:rPr>
              <a:t>READWAIT  	TestBit   #3,INSTATUS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1" i="0" u="none" strike="noStrike" cap="none">
                <a:solidFill>
                  <a:schemeClr val="dk1"/>
                </a:solidFill>
                <a:latin typeface="Arial"/>
                <a:ea typeface="Arial"/>
                <a:cs typeface="Arial"/>
                <a:sym typeface="Arial"/>
              </a:rPr>
              <a:t>	Branch=0 READWAIT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1" i="0" u="none" strike="noStrike" cap="none">
                <a:solidFill>
                  <a:schemeClr val="dk1"/>
                </a:solidFill>
                <a:latin typeface="Arial"/>
                <a:ea typeface="Arial"/>
                <a:cs typeface="Arial"/>
                <a:sym typeface="Arial"/>
              </a:rPr>
              <a:t>	</a:t>
            </a:r>
            <a:r>
              <a:rPr lang="en-US" sz="1100" b="0" i="0" u="none" strike="noStrike" cap="none">
                <a:solidFill>
                  <a:schemeClr val="dk1"/>
                </a:solidFill>
                <a:latin typeface="Arial"/>
                <a:ea typeface="Arial"/>
                <a:cs typeface="Arial"/>
                <a:sym typeface="Arial"/>
              </a:rPr>
              <a:t>MoveByte DATAIN,R0</a:t>
            </a:r>
            <a:endParaRPr sz="11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85" name="Google Shape;485;p24"/>
          <p:cNvSpPr txBox="1"/>
          <p:nvPr/>
        </p:nvSpPr>
        <p:spPr>
          <a:xfrm>
            <a:off x="139702" y="1956258"/>
            <a:ext cx="3949800" cy="936600"/>
          </a:xfrm>
          <a:prstGeom prst="rect">
            <a:avLst/>
          </a:prstGeom>
          <a:solidFill>
            <a:srgbClr val="D3CAFA"/>
          </a:solidFill>
          <a:ln w="285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WRITEWAIT	 TestBit    #3,OUTSTATUS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 		Branch=0  WRITEWAIT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		 </a:t>
            </a:r>
            <a:r>
              <a:rPr lang="en-US" sz="1200" b="0" i="0" u="none" strike="noStrike" cap="none">
                <a:solidFill>
                  <a:schemeClr val="dk1"/>
                </a:solidFill>
                <a:latin typeface="Arial"/>
                <a:ea typeface="Arial"/>
                <a:cs typeface="Arial"/>
                <a:sym typeface="Arial"/>
              </a:rPr>
              <a:t>MoveByte  R0,DATAOUT</a:t>
            </a:r>
            <a:r>
              <a:rPr lang="en-US" sz="12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86" name="Google Shape;486;p24"/>
          <p:cNvSpPr txBox="1"/>
          <p:nvPr/>
        </p:nvSpPr>
        <p:spPr>
          <a:xfrm>
            <a:off x="4053550" y="2841625"/>
            <a:ext cx="1900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2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26"/>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AND EXECUTION OF PROGRAMS</a:t>
            </a:r>
            <a:r>
              <a:rPr lang="en-US" sz="1800" b="0" i="0" u="none" strike="noStrike" cap="none">
                <a:solidFill>
                  <a:srgbClr val="C55911"/>
                </a:solidFill>
                <a:latin typeface="Calibri"/>
                <a:ea typeface="Calibri"/>
                <a:cs typeface="Calibri"/>
                <a:sym typeface="Calibri"/>
              </a:rPr>
              <a:t>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02" name="Google Shape;502;p26"/>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pic>
        <p:nvPicPr>
          <p:cNvPr id="503" name="Google Shape;503;p26"/>
          <p:cNvPicPr preferRelativeResize="0"/>
          <p:nvPr/>
        </p:nvPicPr>
        <p:blipFill rotWithShape="1">
          <a:blip r:embed="rId3">
            <a:alphaModFix/>
          </a:blip>
          <a:srcRect/>
          <a:stretch/>
        </p:blipFill>
        <p:spPr>
          <a:xfrm>
            <a:off x="977900" y="708025"/>
            <a:ext cx="3465336" cy="2339102"/>
          </a:xfrm>
          <a:prstGeom prst="rect">
            <a:avLst/>
          </a:prstGeom>
          <a:noFill/>
          <a:ln>
            <a:noFill/>
          </a:ln>
        </p:spPr>
      </p:pic>
      <p:sp>
        <p:nvSpPr>
          <p:cNvPr id="504" name="Google Shape;504;p26"/>
          <p:cNvSpPr txBox="1"/>
          <p:nvPr/>
        </p:nvSpPr>
        <p:spPr>
          <a:xfrm>
            <a:off x="4273625" y="2791950"/>
            <a:ext cx="1612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
        <p:nvSpPr>
          <p:cNvPr id="3" name="TextBox 2">
            <a:extLst>
              <a:ext uri="{FF2B5EF4-FFF2-40B4-BE49-F238E27FC236}">
                <a16:creationId xmlns:a16="http://schemas.microsoft.com/office/drawing/2014/main" id="{B3C7EFA6-A6B0-C5AB-6572-089E0BEA73F3}"/>
              </a:ext>
            </a:extLst>
          </p:cNvPr>
          <p:cNvSpPr txBox="1"/>
          <p:nvPr/>
        </p:nvSpPr>
        <p:spPr>
          <a:xfrm>
            <a:off x="4414906" y="1125679"/>
            <a:ext cx="1301607" cy="528606"/>
          </a:xfrm>
          <a:prstGeom prst="rect">
            <a:avLst/>
          </a:prstGeom>
          <a:noFill/>
        </p:spPr>
        <p:txBody>
          <a:bodyPr wrap="square">
            <a:spAutoFit/>
          </a:bodyPr>
          <a:lstStyle/>
          <a:p>
            <a:pPr marR="0" lvl="0" algn="l" rtl="0">
              <a:lnSpc>
                <a:spcPct val="90000"/>
              </a:lnSpc>
              <a:spcBef>
                <a:spcPts val="0"/>
              </a:spcBef>
              <a:spcAft>
                <a:spcPts val="0"/>
              </a:spcAft>
              <a:buClr>
                <a:schemeClr val="dk1"/>
              </a:buClr>
              <a:buSzPts val="1400"/>
            </a:pPr>
            <a:r>
              <a:rPr lang="en-US" sz="1050" b="0" i="0" u="none" strike="noStrike" cap="none" dirty="0">
                <a:solidFill>
                  <a:schemeClr val="dk1"/>
                </a:solidFill>
                <a:latin typeface="Calibri"/>
                <a:ea typeface="Calibri"/>
                <a:cs typeface="Calibri"/>
                <a:sym typeface="Calibri"/>
              </a:rPr>
              <a:t>Program to read a line of chars and to display  it</a:t>
            </a:r>
            <a:endParaRPr lang="en-US" sz="1050" b="0" i="0" u="none" strike="noStrike" cap="none" dirty="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C653F873-FB89-CFD8-0DB1-BC18199D65C9}"/>
            </a:ext>
          </a:extLst>
        </p:cNvPr>
        <p:cNvGrpSpPr/>
        <p:nvPr/>
      </p:nvGrpSpPr>
      <p:grpSpPr>
        <a:xfrm>
          <a:off x="0" y="0"/>
          <a:ext cx="0" cy="0"/>
          <a:chOff x="0" y="0"/>
          <a:chExt cx="0" cy="0"/>
        </a:xfrm>
      </p:grpSpPr>
      <p:sp>
        <p:nvSpPr>
          <p:cNvPr id="500" name="Google Shape;500;p26">
            <a:extLst>
              <a:ext uri="{FF2B5EF4-FFF2-40B4-BE49-F238E27FC236}">
                <a16:creationId xmlns:a16="http://schemas.microsoft.com/office/drawing/2014/main" id="{48C555CC-B360-48A8-BA23-B9C761B4D182}"/>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26">
            <a:extLst>
              <a:ext uri="{FF2B5EF4-FFF2-40B4-BE49-F238E27FC236}">
                <a16:creationId xmlns:a16="http://schemas.microsoft.com/office/drawing/2014/main" id="{48F7297A-856B-F3CF-7B87-E87CAF4517DC}"/>
              </a:ext>
            </a:extLst>
          </p:cNvPr>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Machine Instructions and Programs</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502" name="Google Shape;502;p26">
            <a:extLst>
              <a:ext uri="{FF2B5EF4-FFF2-40B4-BE49-F238E27FC236}">
                <a16:creationId xmlns:a16="http://schemas.microsoft.com/office/drawing/2014/main" id="{41FAA207-29E2-9C8D-FE5C-6DBF7C8D90C5}"/>
              </a:ext>
            </a:extLst>
          </p:cNvPr>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04" name="Google Shape;504;p26">
            <a:extLst>
              <a:ext uri="{FF2B5EF4-FFF2-40B4-BE49-F238E27FC236}">
                <a16:creationId xmlns:a16="http://schemas.microsoft.com/office/drawing/2014/main" id="{5370A396-2C6D-8DCE-5997-FF8DC73FF999}"/>
              </a:ext>
            </a:extLst>
          </p:cNvPr>
          <p:cNvSpPr txBox="1"/>
          <p:nvPr/>
        </p:nvSpPr>
        <p:spPr>
          <a:xfrm>
            <a:off x="4273625" y="2791950"/>
            <a:ext cx="1612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
        <p:nvSpPr>
          <p:cNvPr id="4" name="TextBox 3">
            <a:extLst>
              <a:ext uri="{FF2B5EF4-FFF2-40B4-BE49-F238E27FC236}">
                <a16:creationId xmlns:a16="http://schemas.microsoft.com/office/drawing/2014/main" id="{977272B1-6C88-E85F-421C-2CCA72A2231A}"/>
              </a:ext>
            </a:extLst>
          </p:cNvPr>
          <p:cNvSpPr txBox="1"/>
          <p:nvPr/>
        </p:nvSpPr>
        <p:spPr>
          <a:xfrm>
            <a:off x="314325" y="723066"/>
            <a:ext cx="5377966" cy="2542491"/>
          </a:xfrm>
          <a:prstGeom prst="rect">
            <a:avLst/>
          </a:prstGeom>
          <a:noFill/>
        </p:spPr>
        <p:txBody>
          <a:bodyPr wrap="square">
            <a:spAutoFit/>
          </a:bodyPr>
          <a:lstStyle/>
          <a:p>
            <a:pPr>
              <a:lnSpc>
                <a:spcPct val="107000"/>
              </a:lnSpc>
              <a:spcAft>
                <a:spcPts val="800"/>
              </a:spcAft>
              <a:buNone/>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In Program Controlled I/O, which synchronization flag is set to 1 when a key is pressed on the keyboard?</a:t>
            </a:r>
          </a:p>
          <a:p>
            <a:pPr>
              <a:lnSpc>
                <a:spcPct val="107000"/>
              </a:lnSpc>
              <a:spcAft>
                <a:spcPts val="800"/>
              </a:spcAft>
              <a:buNone/>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a) SOUT</a:t>
            </a:r>
            <a:b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b) DATAIN</a:t>
            </a:r>
            <a:b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c) SIN</a:t>
            </a:r>
            <a:b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d) DATAOUT</a:t>
            </a:r>
          </a:p>
          <a:p>
            <a:r>
              <a:rPr lang="en-IN" sz="1000" dirty="0">
                <a:latin typeface="Times New Roman" panose="02020603050405020304" pitchFamily="18" charset="0"/>
                <a:cs typeface="Times New Roman" panose="02020603050405020304" pitchFamily="18" charset="0"/>
              </a:rPr>
              <a:t>The END directive in an Assembly program is used to:</a:t>
            </a:r>
          </a:p>
          <a:p>
            <a:r>
              <a:rPr lang="en-IN" sz="1000" dirty="0">
                <a:latin typeface="Times New Roman" panose="02020603050405020304" pitchFamily="18" charset="0"/>
                <a:cs typeface="Times New Roman" panose="02020603050405020304" pitchFamily="18" charset="0"/>
              </a:rPr>
              <a:t>a) Terminate program execution</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b) Mark end of source program text</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c) Generate an unconditional jump</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d) Indicate the return address</a:t>
            </a:r>
          </a:p>
          <a:p>
            <a:pPr>
              <a:lnSpc>
                <a:spcPct val="107000"/>
              </a:lnSpc>
              <a:spcAft>
                <a:spcPts val="800"/>
              </a:spcAft>
              <a:buNone/>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190291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0DAA9F58-D4B1-42AC-1CC7-487BA88631A0}"/>
            </a:ext>
          </a:extLst>
        </p:cNvPr>
        <p:cNvGrpSpPr/>
        <p:nvPr/>
      </p:nvGrpSpPr>
      <p:grpSpPr>
        <a:xfrm>
          <a:off x="0" y="0"/>
          <a:ext cx="0" cy="0"/>
          <a:chOff x="0" y="0"/>
          <a:chExt cx="0" cy="0"/>
        </a:xfrm>
      </p:grpSpPr>
      <p:sp>
        <p:nvSpPr>
          <p:cNvPr id="500" name="Google Shape;500;p26">
            <a:extLst>
              <a:ext uri="{FF2B5EF4-FFF2-40B4-BE49-F238E27FC236}">
                <a16:creationId xmlns:a16="http://schemas.microsoft.com/office/drawing/2014/main" id="{2084B671-7798-CEF1-49A7-31A7FDB7E706}"/>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26">
            <a:extLst>
              <a:ext uri="{FF2B5EF4-FFF2-40B4-BE49-F238E27FC236}">
                <a16:creationId xmlns:a16="http://schemas.microsoft.com/office/drawing/2014/main" id="{12238B2A-2122-A07F-DC21-BCCC83A91B32}"/>
              </a:ext>
            </a:extLst>
          </p:cNvPr>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Machine Instructions and Programs</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502" name="Google Shape;502;p26">
            <a:extLst>
              <a:ext uri="{FF2B5EF4-FFF2-40B4-BE49-F238E27FC236}">
                <a16:creationId xmlns:a16="http://schemas.microsoft.com/office/drawing/2014/main" id="{201E93C9-96CF-37B2-2CD8-BDF4D5D16ABE}"/>
              </a:ext>
            </a:extLst>
          </p:cNvPr>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04" name="Google Shape;504;p26">
            <a:extLst>
              <a:ext uri="{FF2B5EF4-FFF2-40B4-BE49-F238E27FC236}">
                <a16:creationId xmlns:a16="http://schemas.microsoft.com/office/drawing/2014/main" id="{BB76D1B3-F23A-F238-A18E-768A50241281}"/>
              </a:ext>
            </a:extLst>
          </p:cNvPr>
          <p:cNvSpPr txBox="1"/>
          <p:nvPr/>
        </p:nvSpPr>
        <p:spPr>
          <a:xfrm>
            <a:off x="4273625" y="2791950"/>
            <a:ext cx="1612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
        <p:nvSpPr>
          <p:cNvPr id="4" name="TextBox 3">
            <a:extLst>
              <a:ext uri="{FF2B5EF4-FFF2-40B4-BE49-F238E27FC236}">
                <a16:creationId xmlns:a16="http://schemas.microsoft.com/office/drawing/2014/main" id="{B6A52432-3770-6230-E192-E33B97791843}"/>
              </a:ext>
            </a:extLst>
          </p:cNvPr>
          <p:cNvSpPr txBox="1"/>
          <p:nvPr/>
        </p:nvSpPr>
        <p:spPr>
          <a:xfrm>
            <a:off x="314325" y="723066"/>
            <a:ext cx="5377966" cy="3055965"/>
          </a:xfrm>
          <a:prstGeom prst="rect">
            <a:avLst/>
          </a:prstGeom>
          <a:noFill/>
        </p:spPr>
        <p:txBody>
          <a:bodyPr wrap="square">
            <a:spAutoFit/>
          </a:bodyPr>
          <a:lstStyle/>
          <a:p>
            <a:pPr>
              <a:lnSpc>
                <a:spcPct val="107000"/>
              </a:lnSpc>
              <a:spcAft>
                <a:spcPts val="800"/>
              </a:spcAft>
              <a:buNone/>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In Program Controlled I/O, which synchronization flag is set to 1 when a key is pressed on the keyboard?</a:t>
            </a:r>
          </a:p>
          <a:p>
            <a:pPr>
              <a:lnSpc>
                <a:spcPct val="107000"/>
              </a:lnSpc>
              <a:spcAft>
                <a:spcPts val="800"/>
              </a:spcAft>
              <a:buNone/>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a) SOUT</a:t>
            </a:r>
            <a:b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b) DATAIN</a:t>
            </a:r>
            <a:b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c) SIN</a:t>
            </a:r>
            <a:b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d) DATAOUT</a:t>
            </a:r>
          </a:p>
          <a:p>
            <a:pPr>
              <a:lnSpc>
                <a:spcPct val="107000"/>
              </a:lnSpc>
              <a:spcAft>
                <a:spcPts val="800"/>
              </a:spcAft>
              <a:buNone/>
            </a:pPr>
            <a:r>
              <a:rPr lang="en-IN" sz="1000" b="1" kern="100" dirty="0">
                <a:effectLst/>
                <a:latin typeface="Times New Roman" panose="02020603050405020304" pitchFamily="18" charset="0"/>
                <a:ea typeface="Calibri" panose="020F0502020204030204" pitchFamily="34" charset="0"/>
                <a:cs typeface="Times New Roman" panose="02020603050405020304" pitchFamily="18" charset="0"/>
              </a:rPr>
              <a:t>Answer:</a:t>
            </a: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c) SIN</a:t>
            </a:r>
          </a:p>
          <a:p>
            <a:r>
              <a:rPr lang="en-IN" sz="1000" dirty="0">
                <a:latin typeface="Times New Roman" panose="02020603050405020304" pitchFamily="18" charset="0"/>
                <a:cs typeface="Times New Roman" panose="02020603050405020304" pitchFamily="18" charset="0"/>
              </a:rPr>
              <a:t>The END directive in an Assembly program is used to:</a:t>
            </a:r>
          </a:p>
          <a:p>
            <a:r>
              <a:rPr lang="en-IN" sz="1000" dirty="0">
                <a:latin typeface="Times New Roman" panose="02020603050405020304" pitchFamily="18" charset="0"/>
                <a:cs typeface="Times New Roman" panose="02020603050405020304" pitchFamily="18" charset="0"/>
              </a:rPr>
              <a:t>a) Terminate program execution</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b) Mark end of source program text</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c) Generate an unconditional jump</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d) Indicate the return address</a:t>
            </a:r>
          </a:p>
          <a:p>
            <a:r>
              <a:rPr lang="en-IN" sz="1000" b="1" dirty="0">
                <a:latin typeface="Times New Roman" panose="02020603050405020304" pitchFamily="18" charset="0"/>
                <a:cs typeface="Times New Roman" panose="02020603050405020304" pitchFamily="18" charset="0"/>
              </a:rPr>
              <a:t>Answer:</a:t>
            </a:r>
            <a:r>
              <a:rPr lang="en-IN" sz="1000" dirty="0">
                <a:latin typeface="Times New Roman" panose="02020603050405020304" pitchFamily="18" charset="0"/>
                <a:cs typeface="Times New Roman" panose="02020603050405020304" pitchFamily="18" charset="0"/>
              </a:rPr>
              <a:t>  b) Mark end of source program text</a:t>
            </a:r>
          </a:p>
          <a:p>
            <a:pPr>
              <a:lnSpc>
                <a:spcPct val="107000"/>
              </a:lnSpc>
              <a:spcAft>
                <a:spcPts val="800"/>
              </a:spcAft>
              <a:buNone/>
            </a:pP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95477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487D1C2E-1002-78EF-38AB-AD7B365D6875}"/>
            </a:ext>
          </a:extLst>
        </p:cNvPr>
        <p:cNvGrpSpPr/>
        <p:nvPr/>
      </p:nvGrpSpPr>
      <p:grpSpPr>
        <a:xfrm>
          <a:off x="0" y="0"/>
          <a:ext cx="0" cy="0"/>
          <a:chOff x="0" y="0"/>
          <a:chExt cx="0" cy="0"/>
        </a:xfrm>
      </p:grpSpPr>
      <p:sp>
        <p:nvSpPr>
          <p:cNvPr id="500" name="Google Shape;500;p26">
            <a:extLst>
              <a:ext uri="{FF2B5EF4-FFF2-40B4-BE49-F238E27FC236}">
                <a16:creationId xmlns:a16="http://schemas.microsoft.com/office/drawing/2014/main" id="{4F6867A8-9F8C-C004-685D-CC37AC97451B}"/>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26">
            <a:extLst>
              <a:ext uri="{FF2B5EF4-FFF2-40B4-BE49-F238E27FC236}">
                <a16:creationId xmlns:a16="http://schemas.microsoft.com/office/drawing/2014/main" id="{DE2593FD-DD98-77A0-CC17-FE359653F7E8}"/>
              </a:ext>
            </a:extLst>
          </p:cNvPr>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Machine Instructions and Programs</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502" name="Google Shape;502;p26">
            <a:extLst>
              <a:ext uri="{FF2B5EF4-FFF2-40B4-BE49-F238E27FC236}">
                <a16:creationId xmlns:a16="http://schemas.microsoft.com/office/drawing/2014/main" id="{E83F7796-CE22-9534-7DF1-D083D51B0328}"/>
              </a:ext>
            </a:extLst>
          </p:cNvPr>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504" name="Google Shape;504;p26">
            <a:extLst>
              <a:ext uri="{FF2B5EF4-FFF2-40B4-BE49-F238E27FC236}">
                <a16:creationId xmlns:a16="http://schemas.microsoft.com/office/drawing/2014/main" id="{5FAA8EDB-59B0-F59C-5C78-F43C799852E3}"/>
              </a:ext>
            </a:extLst>
          </p:cNvPr>
          <p:cNvSpPr txBox="1"/>
          <p:nvPr/>
        </p:nvSpPr>
        <p:spPr>
          <a:xfrm>
            <a:off x="4273625" y="2791950"/>
            <a:ext cx="1612800" cy="498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2.7</a:t>
            </a:r>
            <a:endParaRPr sz="600">
              <a:solidFill>
                <a:srgbClr val="000000"/>
              </a:solidFill>
            </a:endParaRPr>
          </a:p>
        </p:txBody>
      </p:sp>
      <p:sp>
        <p:nvSpPr>
          <p:cNvPr id="4" name="TextBox 3">
            <a:extLst>
              <a:ext uri="{FF2B5EF4-FFF2-40B4-BE49-F238E27FC236}">
                <a16:creationId xmlns:a16="http://schemas.microsoft.com/office/drawing/2014/main" id="{71D43C0B-0A78-9762-A986-A274172DFB52}"/>
              </a:ext>
            </a:extLst>
          </p:cNvPr>
          <p:cNvSpPr txBox="1"/>
          <p:nvPr/>
        </p:nvSpPr>
        <p:spPr>
          <a:xfrm>
            <a:off x="314325" y="723066"/>
            <a:ext cx="5377966" cy="1543756"/>
          </a:xfrm>
          <a:prstGeom prst="rect">
            <a:avLst/>
          </a:prstGeom>
          <a:noFill/>
        </p:spPr>
        <p:txBody>
          <a:bodyPr wrap="square">
            <a:spAutoFit/>
          </a:bodyPr>
          <a:lstStyle/>
          <a:p>
            <a:r>
              <a:rPr lang="en-IN" dirty="0"/>
              <a:t> </a:t>
            </a:r>
            <a:r>
              <a:rPr lang="en-IN" sz="1100" dirty="0"/>
              <a:t>Which one of the following is an </a:t>
            </a:r>
            <a:r>
              <a:rPr lang="en-IN" sz="1100" b="1" dirty="0"/>
              <a:t>assembler directive</a:t>
            </a:r>
            <a:r>
              <a:rPr lang="en-IN" sz="1100" dirty="0"/>
              <a:t> and not a machine instruction?</a:t>
            </a:r>
          </a:p>
          <a:p>
            <a:r>
              <a:rPr lang="en-IN" sz="1100" dirty="0"/>
              <a:t>a) MOVE</a:t>
            </a:r>
            <a:br>
              <a:rPr lang="en-IN" sz="1100" dirty="0"/>
            </a:br>
            <a:r>
              <a:rPr lang="en-IN" sz="1100" dirty="0"/>
              <a:t>b) ADD</a:t>
            </a:r>
            <a:br>
              <a:rPr lang="en-IN" sz="1100" dirty="0"/>
            </a:br>
            <a:r>
              <a:rPr lang="en-IN" sz="1100" dirty="0"/>
              <a:t>c) ORIGIN</a:t>
            </a:r>
            <a:br>
              <a:rPr lang="en-IN" sz="1100" dirty="0"/>
            </a:br>
            <a:r>
              <a:rPr lang="en-IN" sz="1100" dirty="0"/>
              <a:t>d) LOAD</a:t>
            </a:r>
          </a:p>
          <a:p>
            <a:r>
              <a:rPr lang="en-IN" sz="1100" b="1" dirty="0"/>
              <a:t>Answer:</a:t>
            </a:r>
            <a:r>
              <a:rPr lang="en-IN" sz="1100" dirty="0"/>
              <a:t>  c) ORIGIN</a:t>
            </a:r>
          </a:p>
          <a:p>
            <a:pPr>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523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042C4AAA-0E71-B233-E9CD-0B95FC123765}"/>
            </a:ext>
          </a:extLst>
        </p:cNvPr>
        <p:cNvGrpSpPr/>
        <p:nvPr/>
      </p:nvGrpSpPr>
      <p:grpSpPr>
        <a:xfrm>
          <a:off x="0" y="0"/>
          <a:ext cx="0" cy="0"/>
          <a:chOff x="0" y="0"/>
          <a:chExt cx="0" cy="0"/>
        </a:xfrm>
      </p:grpSpPr>
      <p:sp>
        <p:nvSpPr>
          <p:cNvPr id="500" name="Google Shape;500;p26">
            <a:extLst>
              <a:ext uri="{FF2B5EF4-FFF2-40B4-BE49-F238E27FC236}">
                <a16:creationId xmlns:a16="http://schemas.microsoft.com/office/drawing/2014/main" id="{4F914967-A022-CD9A-192F-C0CA368DFE34}"/>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26">
            <a:extLst>
              <a:ext uri="{FF2B5EF4-FFF2-40B4-BE49-F238E27FC236}">
                <a16:creationId xmlns:a16="http://schemas.microsoft.com/office/drawing/2014/main" id="{9F463D74-6436-A232-F794-DB44887667F4}"/>
              </a:ext>
            </a:extLst>
          </p:cNvPr>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Machine Instructions and Programs</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502" name="Google Shape;502;p26">
            <a:extLst>
              <a:ext uri="{FF2B5EF4-FFF2-40B4-BE49-F238E27FC236}">
                <a16:creationId xmlns:a16="http://schemas.microsoft.com/office/drawing/2014/main" id="{2F5D2C61-32D1-0D33-3B69-EFB91AEC76C4}"/>
              </a:ext>
            </a:extLst>
          </p:cNvPr>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A2F52FDA-C52E-9349-9BFE-F9F56BADF5BE}"/>
              </a:ext>
            </a:extLst>
          </p:cNvPr>
          <p:cNvSpPr txBox="1"/>
          <p:nvPr/>
        </p:nvSpPr>
        <p:spPr>
          <a:xfrm>
            <a:off x="314324" y="723066"/>
            <a:ext cx="5451475" cy="2492605"/>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Which one of the following is an </a:t>
            </a:r>
            <a:r>
              <a:rPr lang="en-IN" sz="1200" b="1" dirty="0">
                <a:latin typeface="Times New Roman" panose="02020603050405020304" pitchFamily="18" charset="0"/>
                <a:cs typeface="Times New Roman" panose="02020603050405020304" pitchFamily="18" charset="0"/>
              </a:rPr>
              <a:t>assembler directive</a:t>
            </a:r>
            <a:r>
              <a:rPr lang="en-IN" sz="1200" dirty="0">
                <a:latin typeface="Times New Roman" panose="02020603050405020304" pitchFamily="18" charset="0"/>
                <a:cs typeface="Times New Roman" panose="02020603050405020304" pitchFamily="18" charset="0"/>
              </a:rPr>
              <a:t> and not a machine instruction?</a:t>
            </a:r>
          </a:p>
          <a:p>
            <a:pPr marL="228600" indent="-228600">
              <a:buAutoNum type="alphaLcParenR"/>
            </a:pPr>
            <a:r>
              <a:rPr lang="en-IN" sz="1200" dirty="0">
                <a:latin typeface="Times New Roman" panose="02020603050405020304" pitchFamily="18" charset="0"/>
                <a:cs typeface="Times New Roman" panose="02020603050405020304" pitchFamily="18" charset="0"/>
              </a:rPr>
              <a:t>MOVE</a:t>
            </a:r>
          </a:p>
          <a:p>
            <a:pPr marL="228600" indent="-228600">
              <a:buAutoNum type="alphaLcParenR"/>
            </a:pPr>
            <a:r>
              <a:rPr lang="en-IN" sz="1200" dirty="0">
                <a:latin typeface="Times New Roman" panose="02020603050405020304" pitchFamily="18" charset="0"/>
                <a:cs typeface="Times New Roman" panose="02020603050405020304" pitchFamily="18" charset="0"/>
              </a:rPr>
              <a:t> ADD</a:t>
            </a:r>
          </a:p>
          <a:p>
            <a:pPr marL="228600" indent="-228600">
              <a:buAutoNum type="alphaLcParenR"/>
            </a:pPr>
            <a:r>
              <a:rPr lang="en-IN" sz="1200" dirty="0">
                <a:latin typeface="Times New Roman" panose="02020603050405020304" pitchFamily="18" charset="0"/>
                <a:cs typeface="Times New Roman" panose="02020603050405020304" pitchFamily="18" charset="0"/>
              </a:rPr>
              <a:t> ORIGIN</a:t>
            </a:r>
          </a:p>
          <a:p>
            <a:pPr marL="228600" indent="-228600">
              <a:buAutoNum type="alphaLcParenR"/>
            </a:pPr>
            <a:r>
              <a:rPr lang="en-IN" sz="1200" dirty="0">
                <a:latin typeface="Times New Roman" panose="02020603050405020304" pitchFamily="18" charset="0"/>
                <a:cs typeface="Times New Roman" panose="02020603050405020304" pitchFamily="18" charset="0"/>
              </a:rPr>
              <a:t>LOAD</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 two-pass assembler is required mainly because:</a:t>
            </a:r>
          </a:p>
          <a:p>
            <a:r>
              <a:rPr lang="en-IN" sz="1200" dirty="0">
                <a:latin typeface="Times New Roman" panose="02020603050405020304" pitchFamily="18" charset="0"/>
                <a:cs typeface="Times New Roman" panose="02020603050405020304" pitchFamily="18" charset="0"/>
              </a:rPr>
              <a:t>a) It must scan the program twice to detect all errors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b) Forward references to labels cannot be resolved in a single pass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c) Directives must be placed before instructions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d) Loader requires two passes for relocation</a:t>
            </a:r>
          </a:p>
          <a:p>
            <a:r>
              <a:rPr lang="en-IN" sz="1200" dirty="0">
                <a:latin typeface="Times New Roman" panose="02020603050405020304" pitchFamily="18" charset="0"/>
                <a:cs typeface="Times New Roman" panose="02020603050405020304" pitchFamily="18" charset="0"/>
              </a:rPr>
              <a:t> </a:t>
            </a:r>
          </a:p>
          <a:p>
            <a:pPr>
              <a:lnSpc>
                <a:spcPct val="107000"/>
              </a:lnSpc>
              <a:spcAft>
                <a:spcPts val="800"/>
              </a:spcAft>
              <a:buNone/>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120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B2EFA6BC-C348-A2BB-7B0F-F1AF2970D8A2}"/>
            </a:ext>
          </a:extLst>
        </p:cNvPr>
        <p:cNvGrpSpPr/>
        <p:nvPr/>
      </p:nvGrpSpPr>
      <p:grpSpPr>
        <a:xfrm>
          <a:off x="0" y="0"/>
          <a:ext cx="0" cy="0"/>
          <a:chOff x="0" y="0"/>
          <a:chExt cx="0" cy="0"/>
        </a:xfrm>
      </p:grpSpPr>
      <p:sp>
        <p:nvSpPr>
          <p:cNvPr id="500" name="Google Shape;500;p26">
            <a:extLst>
              <a:ext uri="{FF2B5EF4-FFF2-40B4-BE49-F238E27FC236}">
                <a16:creationId xmlns:a16="http://schemas.microsoft.com/office/drawing/2014/main" id="{9C26FF00-795D-AD5A-5869-62CA8CD015CF}"/>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26">
            <a:extLst>
              <a:ext uri="{FF2B5EF4-FFF2-40B4-BE49-F238E27FC236}">
                <a16:creationId xmlns:a16="http://schemas.microsoft.com/office/drawing/2014/main" id="{6F0EABBA-DFC0-9ABC-F4FD-F1B763C78C80}"/>
              </a:ext>
            </a:extLst>
          </p:cNvPr>
          <p:cNvSpPr txBox="1"/>
          <p:nvPr/>
        </p:nvSpPr>
        <p:spPr>
          <a:xfrm>
            <a:off x="139700" y="57263"/>
            <a:ext cx="4503954" cy="842538"/>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Machine Instructions and Programs</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502" name="Google Shape;502;p26">
            <a:extLst>
              <a:ext uri="{FF2B5EF4-FFF2-40B4-BE49-F238E27FC236}">
                <a16:creationId xmlns:a16="http://schemas.microsoft.com/office/drawing/2014/main" id="{42127683-80E0-24CF-29E9-10F92F8CDB8C}"/>
              </a:ext>
            </a:extLst>
          </p:cNvPr>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2932A9D3-5ECF-FF0F-8EB2-0ED7A5AFD569}"/>
              </a:ext>
            </a:extLst>
          </p:cNvPr>
          <p:cNvSpPr txBox="1"/>
          <p:nvPr/>
        </p:nvSpPr>
        <p:spPr>
          <a:xfrm>
            <a:off x="314324" y="723066"/>
            <a:ext cx="5451475" cy="2677271"/>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 Which one of the following is an </a:t>
            </a:r>
            <a:r>
              <a:rPr lang="en-IN" sz="1200" b="1" dirty="0">
                <a:latin typeface="Times New Roman" panose="02020603050405020304" pitchFamily="18" charset="0"/>
                <a:cs typeface="Times New Roman" panose="02020603050405020304" pitchFamily="18" charset="0"/>
              </a:rPr>
              <a:t>assembler directive</a:t>
            </a:r>
            <a:r>
              <a:rPr lang="en-IN" sz="1200" dirty="0">
                <a:latin typeface="Times New Roman" panose="02020603050405020304" pitchFamily="18" charset="0"/>
                <a:cs typeface="Times New Roman" panose="02020603050405020304" pitchFamily="18" charset="0"/>
              </a:rPr>
              <a:t> and not a machine instruction?</a:t>
            </a:r>
          </a:p>
          <a:p>
            <a:pPr marL="228600" indent="-228600">
              <a:buAutoNum type="alphaLcParenR"/>
            </a:pPr>
            <a:r>
              <a:rPr lang="en-IN" sz="1200" dirty="0">
                <a:latin typeface="Times New Roman" panose="02020603050405020304" pitchFamily="18" charset="0"/>
                <a:cs typeface="Times New Roman" panose="02020603050405020304" pitchFamily="18" charset="0"/>
              </a:rPr>
              <a:t>MOVE</a:t>
            </a:r>
          </a:p>
          <a:p>
            <a:pPr marL="228600" indent="-228600">
              <a:buAutoNum type="alphaLcParenR"/>
            </a:pPr>
            <a:r>
              <a:rPr lang="en-IN" sz="1200" dirty="0">
                <a:latin typeface="Times New Roman" panose="02020603050405020304" pitchFamily="18" charset="0"/>
                <a:cs typeface="Times New Roman" panose="02020603050405020304" pitchFamily="18" charset="0"/>
              </a:rPr>
              <a:t> ADD</a:t>
            </a:r>
          </a:p>
          <a:p>
            <a:pPr marL="228600" indent="-228600">
              <a:buAutoNum type="alphaLcParenR"/>
            </a:pPr>
            <a:r>
              <a:rPr lang="en-IN" sz="1200" dirty="0">
                <a:latin typeface="Times New Roman" panose="02020603050405020304" pitchFamily="18" charset="0"/>
                <a:cs typeface="Times New Roman" panose="02020603050405020304" pitchFamily="18" charset="0"/>
              </a:rPr>
              <a:t> ORIGIN</a:t>
            </a:r>
          </a:p>
          <a:p>
            <a:pPr marL="228600" indent="-228600">
              <a:buAutoNum type="alphaLcParenR"/>
            </a:pPr>
            <a:r>
              <a:rPr lang="en-IN" sz="1200" dirty="0">
                <a:latin typeface="Times New Roman" panose="02020603050405020304" pitchFamily="18" charset="0"/>
                <a:cs typeface="Times New Roman" panose="02020603050405020304" pitchFamily="18" charset="0"/>
              </a:rPr>
              <a:t>LOAD</a:t>
            </a:r>
          </a:p>
          <a:p>
            <a:r>
              <a:rPr lang="en-IN" sz="1200" dirty="0">
                <a:latin typeface="Times New Roman" panose="02020603050405020304" pitchFamily="18" charset="0"/>
                <a:cs typeface="Times New Roman" panose="02020603050405020304" pitchFamily="18" charset="0"/>
              </a:rPr>
              <a:t>Ans: Origin</a:t>
            </a:r>
          </a:p>
          <a:p>
            <a:r>
              <a:rPr lang="en-IN" sz="1200" dirty="0">
                <a:latin typeface="Times New Roman" panose="02020603050405020304" pitchFamily="18" charset="0"/>
                <a:cs typeface="Times New Roman" panose="02020603050405020304" pitchFamily="18" charset="0"/>
              </a:rPr>
              <a:t>A two-pass assembler is required mainly because:</a:t>
            </a:r>
          </a:p>
          <a:p>
            <a:r>
              <a:rPr lang="en-IN" sz="1200" dirty="0">
                <a:latin typeface="Times New Roman" panose="02020603050405020304" pitchFamily="18" charset="0"/>
                <a:cs typeface="Times New Roman" panose="02020603050405020304" pitchFamily="18" charset="0"/>
              </a:rPr>
              <a:t>a) It must scan the program twice to detect all errors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b) Forward references to labels cannot be resolved in a single pass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c) Directives must be placed before instructions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d) Loader requires two passes for relocation</a:t>
            </a:r>
          </a:p>
          <a:p>
            <a:r>
              <a:rPr lang="en-IN" sz="1200" b="1" dirty="0">
                <a:latin typeface="Times New Roman" panose="02020603050405020304" pitchFamily="18" charset="0"/>
                <a:cs typeface="Times New Roman" panose="02020603050405020304" pitchFamily="18" charset="0"/>
              </a:rPr>
              <a:t>Answer:</a:t>
            </a:r>
            <a:r>
              <a:rPr lang="en-IN" sz="1200" dirty="0">
                <a:latin typeface="Times New Roman" panose="02020603050405020304" pitchFamily="18" charset="0"/>
                <a:cs typeface="Times New Roman" panose="02020603050405020304" pitchFamily="18" charset="0"/>
              </a:rPr>
              <a:t> b) Forward references to labels cannot be resolved in a single pass</a:t>
            </a:r>
          </a:p>
          <a:p>
            <a:r>
              <a:rPr lang="en-IN" sz="1200" dirty="0">
                <a:latin typeface="Times New Roman" panose="02020603050405020304" pitchFamily="18" charset="0"/>
                <a:cs typeface="Times New Roman" panose="02020603050405020304" pitchFamily="18" charset="0"/>
              </a:rPr>
              <a:t> </a:t>
            </a:r>
          </a:p>
          <a:p>
            <a:pPr>
              <a:lnSpc>
                <a:spcPct val="107000"/>
              </a:lnSpc>
              <a:spcAft>
                <a:spcPts val="800"/>
              </a:spcAft>
              <a:buNone/>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83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Google Shape;214;p4"/>
          <p:cNvSpPr txBox="1">
            <a:spLocks noGrp="1"/>
          </p:cNvSpPr>
          <p:nvPr>
            <p:ph type="title"/>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rPr>
              <a:t>Machine Instructions and Programs</a:t>
            </a:r>
            <a:br>
              <a:rPr lang="en-US" sz="1800"/>
            </a:br>
            <a:r>
              <a:rPr lang="en-US" sz="1800">
                <a:solidFill>
                  <a:srgbClr val="C55911"/>
                </a:solidFill>
                <a:latin typeface="Calibri"/>
                <a:ea typeface="Calibri"/>
                <a:cs typeface="Calibri"/>
                <a:sym typeface="Calibri"/>
              </a:rPr>
              <a:t>Assembly Language</a:t>
            </a:r>
            <a:br>
              <a:rPr lang="en-US" sz="2000">
                <a:solidFill>
                  <a:srgbClr val="0000FF"/>
                </a:solidFill>
                <a:latin typeface="Times New Roman"/>
                <a:ea typeface="Times New Roman"/>
                <a:cs typeface="Times New Roman"/>
                <a:sym typeface="Times New Roman"/>
              </a:rPr>
            </a:br>
            <a:endParaRPr sz="1800">
              <a:solidFill>
                <a:srgbClr val="C55911"/>
              </a:solidFill>
            </a:endParaRPr>
          </a:p>
        </p:txBody>
      </p:sp>
      <p:sp>
        <p:nvSpPr>
          <p:cNvPr id="215" name="Google Shape;215;p4"/>
          <p:cNvSpPr txBox="1">
            <a:spLocks noGrp="1"/>
          </p:cNvSpPr>
          <p:nvPr>
            <p:ph type="body" idx="1"/>
          </p:nvPr>
        </p:nvSpPr>
        <p:spPr>
          <a:xfrm>
            <a:off x="139700" y="697900"/>
            <a:ext cx="5334000" cy="1477800"/>
          </a:xfrm>
          <a:prstGeom prst="rect">
            <a:avLst/>
          </a:prstGeom>
          <a:noFill/>
          <a:ln>
            <a:noFill/>
          </a:ln>
        </p:spPr>
        <p:txBody>
          <a:bodyPr spcFirstLastPara="1" wrap="square" lIns="0" tIns="0" rIns="0" bIns="0" anchor="t" anchorCtr="0">
            <a:spAutoFit/>
          </a:bodyPr>
          <a:lstStyle/>
          <a:p>
            <a:pPr marL="457200" lvl="0" indent="-304800" algn="just" rtl="0">
              <a:lnSpc>
                <a:spcPct val="100000"/>
              </a:lnSpc>
              <a:spcBef>
                <a:spcPts val="0"/>
              </a:spcBef>
              <a:spcAft>
                <a:spcPts val="0"/>
              </a:spcAft>
              <a:buClr>
                <a:schemeClr val="dk1"/>
              </a:buClr>
              <a:buSzPts val="1200"/>
              <a:buFont typeface="Calibri"/>
              <a:buChar char="●"/>
            </a:pPr>
            <a:r>
              <a:rPr lang="en-US" sz="1200">
                <a:solidFill>
                  <a:schemeClr val="dk1"/>
                </a:solidFill>
              </a:rPr>
              <a:t> A complete set of such </a:t>
            </a:r>
            <a:r>
              <a:rPr lang="en-US" sz="1200" b="1">
                <a:solidFill>
                  <a:schemeClr val="dk1"/>
                </a:solidFill>
              </a:rPr>
              <a:t>mnemonics</a:t>
            </a:r>
            <a:r>
              <a:rPr lang="en-US" sz="1200">
                <a:solidFill>
                  <a:schemeClr val="dk1"/>
                </a:solidFill>
              </a:rPr>
              <a:t>, </a:t>
            </a:r>
            <a:r>
              <a:rPr lang="en-US" sz="1200" b="1">
                <a:solidFill>
                  <a:schemeClr val="dk1"/>
                </a:solidFill>
              </a:rPr>
              <a:t>symbolic names </a:t>
            </a:r>
            <a:r>
              <a:rPr lang="en-US" sz="1200">
                <a:solidFill>
                  <a:schemeClr val="dk1"/>
                </a:solidFill>
              </a:rPr>
              <a:t>for register &amp; memory locations and a list of rules for their use forms a programming language called an </a:t>
            </a:r>
            <a:r>
              <a:rPr lang="en-US" sz="1200" i="1">
                <a:solidFill>
                  <a:srgbClr val="C55911"/>
                </a:solidFill>
              </a:rPr>
              <a:t>Assembly Language</a:t>
            </a:r>
            <a:r>
              <a:rPr lang="en-US" sz="1200">
                <a:solidFill>
                  <a:srgbClr val="C55911"/>
                </a:solidFill>
              </a:rPr>
              <a:t>.</a:t>
            </a:r>
            <a:endParaRPr sz="1200">
              <a:solidFill>
                <a:srgbClr val="C55911"/>
              </a:solidFill>
            </a:endParaRPr>
          </a:p>
          <a:p>
            <a:pPr marL="457200" lvl="0" indent="-304800" algn="just" rtl="0">
              <a:lnSpc>
                <a:spcPct val="100000"/>
              </a:lnSpc>
              <a:spcBef>
                <a:spcPts val="0"/>
              </a:spcBef>
              <a:spcAft>
                <a:spcPts val="0"/>
              </a:spcAft>
              <a:buClr>
                <a:schemeClr val="dk1"/>
              </a:buClr>
              <a:buSzPts val="1200"/>
              <a:buFont typeface="Calibri"/>
              <a:buChar char="●"/>
            </a:pPr>
            <a:r>
              <a:rPr lang="en-US" sz="1200">
                <a:solidFill>
                  <a:schemeClr val="dk1"/>
                </a:solidFill>
              </a:rPr>
              <a:t> The basic unit of assembly language program is a </a:t>
            </a:r>
            <a:r>
              <a:rPr lang="en-US" sz="1200" i="1">
                <a:solidFill>
                  <a:srgbClr val="C55911"/>
                </a:solidFill>
              </a:rPr>
              <a:t>line of code</a:t>
            </a:r>
            <a:r>
              <a:rPr lang="en-US" sz="1200">
                <a:solidFill>
                  <a:srgbClr val="C55911"/>
                </a:solidFill>
              </a:rPr>
              <a:t>. </a:t>
            </a:r>
            <a:endParaRPr sz="1200">
              <a:solidFill>
                <a:srgbClr val="C55911"/>
              </a:solidFill>
            </a:endParaRPr>
          </a:p>
          <a:p>
            <a:pPr marL="457200" lvl="0" indent="-304800" algn="just" rtl="0">
              <a:lnSpc>
                <a:spcPct val="100000"/>
              </a:lnSpc>
              <a:spcBef>
                <a:spcPts val="0"/>
              </a:spcBef>
              <a:spcAft>
                <a:spcPts val="0"/>
              </a:spcAft>
              <a:buClr>
                <a:schemeClr val="dk1"/>
              </a:buClr>
              <a:buSzPts val="1200"/>
              <a:buFont typeface="Arial"/>
              <a:buChar char="●"/>
            </a:pPr>
            <a:r>
              <a:rPr lang="en-US" sz="1200">
                <a:solidFill>
                  <a:schemeClr val="dk1"/>
                </a:solidFill>
              </a:rPr>
              <a:t> Here every line of code has symbolic code called </a:t>
            </a:r>
            <a:r>
              <a:rPr lang="en-US" sz="1200" i="1">
                <a:solidFill>
                  <a:schemeClr val="dk1"/>
                </a:solidFill>
              </a:rPr>
              <a:t>mnemonic</a:t>
            </a:r>
            <a:r>
              <a:rPr lang="en-US" sz="1200">
                <a:solidFill>
                  <a:schemeClr val="dk1"/>
                </a:solidFill>
              </a:rPr>
              <a:t> </a:t>
            </a:r>
            <a:r>
              <a:rPr lang="en-US" sz="1200" b="1">
                <a:solidFill>
                  <a:srgbClr val="C55911"/>
                </a:solidFill>
              </a:rPr>
              <a:t>opcode</a:t>
            </a:r>
            <a:r>
              <a:rPr lang="en-US" sz="1200">
                <a:solidFill>
                  <a:schemeClr val="dk1"/>
                </a:solidFill>
              </a:rPr>
              <a:t> and symbolic name to represent address of memory location / register as the</a:t>
            </a:r>
            <a:r>
              <a:rPr lang="en-US" sz="1200">
                <a:solidFill>
                  <a:srgbClr val="C55911"/>
                </a:solidFill>
              </a:rPr>
              <a:t> </a:t>
            </a:r>
            <a:r>
              <a:rPr lang="en-US" sz="1200" b="1" i="1">
                <a:solidFill>
                  <a:srgbClr val="C55911"/>
                </a:solidFill>
              </a:rPr>
              <a:t>operand field</a:t>
            </a:r>
            <a:r>
              <a:rPr lang="en-US" sz="1200" i="1">
                <a:solidFill>
                  <a:srgbClr val="C55911"/>
                </a:solidFill>
              </a:rPr>
              <a:t>.</a:t>
            </a:r>
            <a:endParaRPr sz="1200">
              <a:solidFill>
                <a:srgbClr val="C55911"/>
              </a:solidFill>
            </a:endParaRPr>
          </a:p>
          <a:p>
            <a:pPr marL="457200" lvl="0" indent="-304800" algn="just" rtl="0">
              <a:lnSpc>
                <a:spcPct val="100000"/>
              </a:lnSpc>
              <a:spcBef>
                <a:spcPts val="0"/>
              </a:spcBef>
              <a:spcAft>
                <a:spcPts val="0"/>
              </a:spcAft>
              <a:buClr>
                <a:schemeClr val="dk1"/>
              </a:buClr>
              <a:buSzPts val="1200"/>
              <a:buFont typeface="Arial"/>
              <a:buChar char="●"/>
            </a:pPr>
            <a:r>
              <a:rPr lang="en-US" sz="1200">
                <a:solidFill>
                  <a:schemeClr val="dk1"/>
                </a:solidFill>
              </a:rPr>
              <a:t> The translator program is called </a:t>
            </a:r>
            <a:r>
              <a:rPr lang="en-US" sz="1200" b="1">
                <a:solidFill>
                  <a:srgbClr val="C55911"/>
                </a:solidFill>
              </a:rPr>
              <a:t>an Assembler.</a:t>
            </a:r>
            <a:endParaRPr sz="1200">
              <a:solidFill>
                <a:srgbClr val="C55911"/>
              </a:solidFill>
            </a:endParaRPr>
          </a:p>
        </p:txBody>
      </p:sp>
      <p:pic>
        <p:nvPicPr>
          <p:cNvPr id="216" name="Google Shape;216;p4"/>
          <p:cNvPicPr preferRelativeResize="0"/>
          <p:nvPr/>
        </p:nvPicPr>
        <p:blipFill rotWithShape="1">
          <a:blip r:embed="rId3">
            <a:alphaModFix/>
          </a:blip>
          <a:srcRect/>
          <a:stretch/>
        </p:blipFill>
        <p:spPr>
          <a:xfrm>
            <a:off x="526875" y="2250800"/>
            <a:ext cx="4203700" cy="746451"/>
          </a:xfrm>
          <a:prstGeom prst="rect">
            <a:avLst/>
          </a:prstGeom>
          <a:noFill/>
          <a:ln>
            <a:noFill/>
          </a:ln>
        </p:spPr>
      </p:pic>
      <p:sp>
        <p:nvSpPr>
          <p:cNvPr id="217" name="Google Shape;217;p4"/>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cxnSp>
        <p:nvCxnSpPr>
          <p:cNvPr id="509" name="Google Shape;509;p27"/>
          <p:cNvCxnSpPr/>
          <p:nvPr/>
        </p:nvCxnSpPr>
        <p:spPr>
          <a:xfrm>
            <a:off x="2576529" y="1366250"/>
            <a:ext cx="2166644" cy="0"/>
          </a:xfrm>
          <a:prstGeom prst="straightConnector1">
            <a:avLst/>
          </a:prstGeom>
          <a:noFill/>
          <a:ln w="38100" cap="flat" cmpd="sng">
            <a:solidFill>
              <a:srgbClr val="C55911"/>
            </a:solidFill>
            <a:prstDash val="solid"/>
            <a:round/>
            <a:headEnd type="none" w="sm" len="sm"/>
            <a:tailEnd type="none" w="sm" len="sm"/>
          </a:ln>
        </p:spPr>
      </p:cxnSp>
      <p:grpSp>
        <p:nvGrpSpPr>
          <p:cNvPr id="510" name="Google Shape;510;p27"/>
          <p:cNvGrpSpPr/>
          <p:nvPr/>
        </p:nvGrpSpPr>
        <p:grpSpPr>
          <a:xfrm>
            <a:off x="63500" y="22225"/>
            <a:ext cx="5638800" cy="3124199"/>
            <a:chOff x="313844" y="349466"/>
            <a:chExt cx="11518407" cy="6218388"/>
          </a:xfrm>
        </p:grpSpPr>
        <p:sp>
          <p:nvSpPr>
            <p:cNvPr id="511" name="Google Shape;511;p27"/>
            <p:cNvSpPr/>
            <p:nvPr/>
          </p:nvSpPr>
          <p:spPr>
            <a:xfrm>
              <a:off x="11786532" y="360726"/>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512" name="Google Shape;512;p27"/>
            <p:cNvSpPr/>
            <p:nvPr/>
          </p:nvSpPr>
          <p:spPr>
            <a:xfrm rot="5400000">
              <a:off x="11275944" y="-161122"/>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513" name="Google Shape;513;p27"/>
            <p:cNvSpPr/>
            <p:nvPr/>
          </p:nvSpPr>
          <p:spPr>
            <a:xfrm rot="5400000">
              <a:off x="824432" y="6011547"/>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514" name="Google Shape;514;p27"/>
            <p:cNvSpPr/>
            <p:nvPr/>
          </p:nvSpPr>
          <p:spPr>
            <a:xfrm rot="10800000">
              <a:off x="313844" y="5489699"/>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grpSp>
      <p:sp>
        <p:nvSpPr>
          <p:cNvPr id="515" name="Google Shape;515;p27"/>
          <p:cNvSpPr/>
          <p:nvPr/>
        </p:nvSpPr>
        <p:spPr>
          <a:xfrm>
            <a:off x="2576529" y="970045"/>
            <a:ext cx="2177217" cy="35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2"/>
              <a:buFont typeface="Arial"/>
              <a:buNone/>
            </a:pPr>
            <a:r>
              <a:rPr lang="en-US" sz="1702"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516" name="Google Shape;516;p27"/>
          <p:cNvSpPr/>
          <p:nvPr/>
        </p:nvSpPr>
        <p:spPr>
          <a:xfrm>
            <a:off x="2576530" y="1480191"/>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1" i="0" u="none" strike="noStrike" cap="none">
                <a:solidFill>
                  <a:srgbClr val="000000"/>
                </a:solidFill>
                <a:latin typeface="Calibri"/>
                <a:ea typeface="Calibri"/>
                <a:cs typeface="Calibri"/>
                <a:sym typeface="Calibri"/>
              </a:rPr>
              <a:t>Team DDCO</a:t>
            </a:r>
            <a:endParaRPr sz="1135" b="1" i="0" u="none" strike="noStrike" cap="none">
              <a:solidFill>
                <a:srgbClr val="000000"/>
              </a:solidFill>
              <a:latin typeface="Calibri"/>
              <a:ea typeface="Calibri"/>
              <a:cs typeface="Calibri"/>
              <a:sym typeface="Calibri"/>
            </a:endParaRPr>
          </a:p>
        </p:txBody>
      </p:sp>
      <p:sp>
        <p:nvSpPr>
          <p:cNvPr id="517" name="Google Shape;517;p27"/>
          <p:cNvSpPr/>
          <p:nvPr/>
        </p:nvSpPr>
        <p:spPr>
          <a:xfrm>
            <a:off x="2576530" y="1668225"/>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0" i="0" u="none" strike="noStrike" cap="none">
                <a:solidFill>
                  <a:srgbClr val="000000"/>
                </a:solidFill>
                <a:latin typeface="Calibri"/>
                <a:ea typeface="Calibri"/>
                <a:cs typeface="Calibri"/>
                <a:sym typeface="Calibri"/>
              </a:rPr>
              <a:t>Department of Computer Science </a:t>
            </a:r>
            <a:endParaRPr sz="1135" b="0" i="0" u="none" strike="noStrike" cap="none">
              <a:solidFill>
                <a:srgbClr val="000000"/>
              </a:solidFill>
              <a:latin typeface="Calibri"/>
              <a:ea typeface="Calibri"/>
              <a:cs typeface="Calibri"/>
              <a:sym typeface="Calibri"/>
            </a:endParaRPr>
          </a:p>
        </p:txBody>
      </p:sp>
      <p:pic>
        <p:nvPicPr>
          <p:cNvPr id="518" name="Google Shape;518;p27"/>
          <p:cNvPicPr preferRelativeResize="0"/>
          <p:nvPr/>
        </p:nvPicPr>
        <p:blipFill rotWithShape="1">
          <a:blip r:embed="rId3">
            <a:alphaModFix/>
          </a:blip>
          <a:srcRect/>
          <a:stretch/>
        </p:blipFill>
        <p:spPr>
          <a:xfrm>
            <a:off x="908114" y="860425"/>
            <a:ext cx="1465193" cy="13511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3"/>
          <p:cNvSpPr txBox="1">
            <a:spLocks noGrp="1"/>
          </p:cNvSpPr>
          <p:nvPr>
            <p:ph type="title"/>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rPr>
              <a:t>Machine Instructions and Programs</a:t>
            </a:r>
            <a:br>
              <a:rPr lang="en-US" sz="1800" dirty="0"/>
            </a:br>
            <a:r>
              <a:rPr lang="en-US" sz="1800" dirty="0">
                <a:solidFill>
                  <a:srgbClr val="C55911"/>
                </a:solidFill>
                <a:latin typeface="Calibri"/>
                <a:ea typeface="Calibri"/>
                <a:cs typeface="Calibri"/>
                <a:sym typeface="Calibri"/>
              </a:rPr>
              <a:t>Assembly Language( T2 –section 2.6)</a:t>
            </a:r>
            <a:br>
              <a:rPr lang="en-US" sz="2000" dirty="0">
                <a:solidFill>
                  <a:srgbClr val="0000FF"/>
                </a:solidFill>
                <a:latin typeface="Times New Roman"/>
                <a:ea typeface="Times New Roman"/>
                <a:cs typeface="Times New Roman"/>
                <a:sym typeface="Times New Roman"/>
              </a:rPr>
            </a:br>
            <a:endParaRPr sz="1800" dirty="0">
              <a:solidFill>
                <a:srgbClr val="C55911"/>
              </a:solidFill>
            </a:endParaRPr>
          </a:p>
        </p:txBody>
      </p:sp>
      <p:sp>
        <p:nvSpPr>
          <p:cNvPr id="207" name="Google Shape;207;p3"/>
          <p:cNvSpPr txBox="1">
            <a:spLocks noGrp="1"/>
          </p:cNvSpPr>
          <p:nvPr>
            <p:ph type="body" idx="1"/>
          </p:nvPr>
        </p:nvSpPr>
        <p:spPr>
          <a:xfrm>
            <a:off x="139700" y="680850"/>
            <a:ext cx="5486400" cy="2339700"/>
          </a:xfrm>
          <a:prstGeom prst="rect">
            <a:avLst/>
          </a:prstGeom>
          <a:noFill/>
          <a:ln>
            <a:noFill/>
          </a:ln>
        </p:spPr>
        <p:txBody>
          <a:bodyPr spcFirstLastPara="1" wrap="square" lIns="0" tIns="0" rIns="0" bIns="0" anchor="t" anchorCtr="0">
            <a:spAutoFit/>
          </a:bodyPr>
          <a:lstStyle/>
          <a:p>
            <a:pPr marL="457200" lvl="0" indent="-304800" algn="just" rtl="0">
              <a:lnSpc>
                <a:spcPct val="100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 Here, symbolic codes are used to represent binary pattern of machine instructions. These symbolic codes are called as </a:t>
            </a:r>
            <a:r>
              <a:rPr lang="en-US" sz="1200" i="1" dirty="0">
                <a:solidFill>
                  <a:schemeClr val="dk1"/>
                </a:solidFill>
                <a:latin typeface="Arial"/>
                <a:ea typeface="Arial"/>
                <a:cs typeface="Arial"/>
                <a:sym typeface="Arial"/>
              </a:rPr>
              <a:t>mnemonics</a:t>
            </a:r>
            <a:r>
              <a:rPr lang="en-US" sz="1200" dirty="0">
                <a:solidFill>
                  <a:schemeClr val="dk1"/>
                </a:solidFill>
                <a:latin typeface="Arial"/>
                <a:ea typeface="Arial"/>
                <a:cs typeface="Arial"/>
                <a:sym typeface="Arial"/>
              </a:rPr>
              <a:t>. </a:t>
            </a:r>
            <a:endParaRPr dirty="0">
              <a:solidFill>
                <a:schemeClr val="dk1"/>
              </a:solidFill>
            </a:endParaRPr>
          </a:p>
          <a:p>
            <a:pPr marL="457200" lvl="0" indent="-304800" algn="just" rtl="0">
              <a:lnSpc>
                <a:spcPct val="100000"/>
              </a:lnSpc>
              <a:spcBef>
                <a:spcPts val="0"/>
              </a:spcBef>
              <a:spcAft>
                <a:spcPts val="0"/>
              </a:spcAft>
              <a:buClr>
                <a:schemeClr val="dk1"/>
              </a:buClr>
              <a:buSzPts val="1200"/>
              <a:buFont typeface="Arial"/>
              <a:buChar char="●"/>
            </a:pPr>
            <a:r>
              <a:rPr lang="en-US" sz="1200" i="1" dirty="0">
                <a:solidFill>
                  <a:srgbClr val="C55911"/>
                </a:solidFill>
                <a:latin typeface="Arial"/>
                <a:ea typeface="Arial"/>
                <a:cs typeface="Arial"/>
                <a:sym typeface="Arial"/>
              </a:rPr>
              <a:t> </a:t>
            </a:r>
            <a:r>
              <a:rPr lang="en-US" sz="1200" b="1" i="1" dirty="0">
                <a:solidFill>
                  <a:srgbClr val="C55911"/>
                </a:solidFill>
                <a:latin typeface="Arial"/>
                <a:ea typeface="Arial"/>
                <a:cs typeface="Arial"/>
                <a:sym typeface="Arial"/>
              </a:rPr>
              <a:t>Mnemonics</a:t>
            </a:r>
            <a:r>
              <a:rPr lang="en-US" sz="1200" b="1" i="1" dirty="0">
                <a:solidFill>
                  <a:srgbClr val="953734"/>
                </a:solidFill>
                <a:latin typeface="Arial"/>
                <a:ea typeface="Arial"/>
                <a:cs typeface="Arial"/>
                <a:sym typeface="Arial"/>
              </a:rPr>
              <a:t> </a:t>
            </a:r>
            <a:r>
              <a:rPr lang="en-US" sz="1200" b="1" dirty="0">
                <a:solidFill>
                  <a:schemeClr val="dk1"/>
                </a:solidFill>
                <a:latin typeface="Arial"/>
                <a:ea typeface="Arial"/>
                <a:cs typeface="Arial"/>
                <a:sym typeface="Arial"/>
              </a:rPr>
              <a:t>are abbreviations that represent operation code(OP Code) </a:t>
            </a:r>
            <a:r>
              <a:rPr lang="en-US" sz="1200" dirty="0">
                <a:solidFill>
                  <a:schemeClr val="dk1"/>
                </a:solidFill>
                <a:latin typeface="Arial"/>
                <a:ea typeface="Arial"/>
                <a:cs typeface="Arial"/>
                <a:sym typeface="Arial"/>
              </a:rPr>
              <a:t> of an instruction in a compact and meaningful symbolic form.</a:t>
            </a:r>
            <a:endParaRPr dirty="0">
              <a:solidFill>
                <a:schemeClr val="dk1"/>
              </a:solidFill>
            </a:endParaRPr>
          </a:p>
          <a:p>
            <a:pPr marL="457200" lvl="0" indent="-304800" algn="just" rtl="0">
              <a:lnSpc>
                <a:spcPct val="100000"/>
              </a:lnSpc>
              <a:spcBef>
                <a:spcPts val="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 For instance mnemonics for few operation codes include:</a:t>
            </a:r>
            <a:endParaRPr dirty="0">
              <a:solidFill>
                <a:schemeClr val="dk1"/>
              </a:solidFill>
            </a:endParaRPr>
          </a:p>
          <a:p>
            <a:pPr marL="0" lvl="0" indent="0" algn="just" rtl="0">
              <a:lnSpc>
                <a:spcPct val="100000"/>
              </a:lnSpc>
              <a:spcBef>
                <a:spcPts val="0"/>
              </a:spcBef>
              <a:spcAft>
                <a:spcPts val="0"/>
              </a:spcAft>
              <a:buClr>
                <a:srgbClr val="2E5497"/>
              </a:buClr>
              <a:buSzPts val="2000"/>
              <a:buFont typeface="Arial"/>
              <a:buNone/>
            </a:pPr>
            <a:r>
              <a:rPr lang="en-US" sz="2000" dirty="0">
                <a:latin typeface="Arial"/>
                <a:ea typeface="Arial"/>
                <a:cs typeface="Arial"/>
                <a:sym typeface="Arial"/>
              </a:rPr>
              <a:t>	</a:t>
            </a:r>
            <a:r>
              <a:rPr lang="en-US" sz="1200" dirty="0">
                <a:solidFill>
                  <a:srgbClr val="FF3300"/>
                </a:solidFill>
                <a:latin typeface="Arial"/>
                <a:ea typeface="Arial"/>
                <a:cs typeface="Arial"/>
                <a:sym typeface="Arial"/>
              </a:rPr>
              <a:t>INC / INR</a:t>
            </a:r>
            <a:r>
              <a:rPr lang="en-US" sz="1200" dirty="0">
                <a:latin typeface="Arial"/>
                <a:ea typeface="Arial"/>
                <a:cs typeface="Arial"/>
                <a:sym typeface="Arial"/>
              </a:rPr>
              <a:t>- </a:t>
            </a:r>
            <a:r>
              <a:rPr lang="en-US" sz="1200" dirty="0">
                <a:solidFill>
                  <a:srgbClr val="6600CC"/>
                </a:solidFill>
                <a:latin typeface="Arial"/>
                <a:ea typeface="Arial"/>
                <a:cs typeface="Arial"/>
                <a:sym typeface="Arial"/>
              </a:rPr>
              <a:t>Increment</a:t>
            </a:r>
            <a:endParaRPr sz="2000" dirty="0">
              <a:solidFill>
                <a:srgbClr val="6600CC"/>
              </a:solidFill>
              <a:latin typeface="Arial"/>
              <a:ea typeface="Arial"/>
              <a:cs typeface="Arial"/>
              <a:sym typeface="Arial"/>
            </a:endParaRPr>
          </a:p>
          <a:p>
            <a:pPr marL="0" lvl="0" indent="0" algn="just" rtl="0">
              <a:lnSpc>
                <a:spcPct val="100000"/>
              </a:lnSpc>
              <a:spcBef>
                <a:spcPts val="0"/>
              </a:spcBef>
              <a:spcAft>
                <a:spcPts val="0"/>
              </a:spcAft>
              <a:buClr>
                <a:srgbClr val="2E5497"/>
              </a:buClr>
              <a:buSzPts val="1200"/>
              <a:buFont typeface="Arial"/>
              <a:buNone/>
            </a:pPr>
            <a:r>
              <a:rPr lang="en-US" sz="1200" dirty="0">
                <a:latin typeface="Arial"/>
                <a:ea typeface="Arial"/>
                <a:cs typeface="Arial"/>
                <a:sym typeface="Arial"/>
              </a:rPr>
              <a:t>	</a:t>
            </a:r>
            <a:r>
              <a:rPr lang="en-US" sz="1200" dirty="0">
                <a:solidFill>
                  <a:srgbClr val="FF3300"/>
                </a:solidFill>
                <a:latin typeface="Arial"/>
                <a:ea typeface="Arial"/>
                <a:cs typeface="Arial"/>
                <a:sym typeface="Arial"/>
              </a:rPr>
              <a:t>ADDI</a:t>
            </a:r>
            <a:r>
              <a:rPr lang="en-US" sz="1200" dirty="0">
                <a:latin typeface="Arial"/>
                <a:ea typeface="Arial"/>
                <a:cs typeface="Arial"/>
                <a:sym typeface="Arial"/>
              </a:rPr>
              <a:t>	- </a:t>
            </a:r>
            <a:r>
              <a:rPr lang="en-US" sz="1200" dirty="0">
                <a:solidFill>
                  <a:srgbClr val="6600CC"/>
                </a:solidFill>
                <a:latin typeface="Arial"/>
                <a:ea typeface="Arial"/>
                <a:cs typeface="Arial"/>
                <a:sym typeface="Arial"/>
              </a:rPr>
              <a:t>To add immediate operand</a:t>
            </a:r>
            <a:endParaRPr dirty="0"/>
          </a:p>
          <a:p>
            <a:pPr marL="0" lvl="0" indent="0" algn="just" rtl="0">
              <a:lnSpc>
                <a:spcPct val="100000"/>
              </a:lnSpc>
              <a:spcBef>
                <a:spcPts val="0"/>
              </a:spcBef>
              <a:spcAft>
                <a:spcPts val="0"/>
              </a:spcAft>
              <a:buClr>
                <a:srgbClr val="2E5497"/>
              </a:buClr>
              <a:buSzPts val="1200"/>
              <a:buFont typeface="Arial"/>
              <a:buNone/>
            </a:pPr>
            <a:r>
              <a:rPr lang="en-US" sz="1200" dirty="0">
                <a:latin typeface="Arial"/>
                <a:ea typeface="Arial"/>
                <a:cs typeface="Arial"/>
                <a:sym typeface="Arial"/>
              </a:rPr>
              <a:t>	</a:t>
            </a:r>
            <a:r>
              <a:rPr lang="en-US" sz="1200" dirty="0">
                <a:solidFill>
                  <a:srgbClr val="FF3300"/>
                </a:solidFill>
                <a:latin typeface="Arial"/>
                <a:ea typeface="Arial"/>
                <a:cs typeface="Arial"/>
                <a:sym typeface="Arial"/>
              </a:rPr>
              <a:t>ADD</a:t>
            </a:r>
            <a:r>
              <a:rPr lang="en-US" sz="1200" dirty="0">
                <a:latin typeface="Arial"/>
                <a:ea typeface="Arial"/>
                <a:cs typeface="Arial"/>
                <a:sym typeface="Arial"/>
              </a:rPr>
              <a:t>	- </a:t>
            </a:r>
            <a:r>
              <a:rPr lang="en-US" sz="1200" dirty="0">
                <a:solidFill>
                  <a:srgbClr val="6600CC"/>
                </a:solidFill>
                <a:latin typeface="Arial"/>
                <a:ea typeface="Arial"/>
                <a:cs typeface="Arial"/>
                <a:sym typeface="Arial"/>
              </a:rPr>
              <a:t>To add</a:t>
            </a:r>
            <a:endParaRPr dirty="0"/>
          </a:p>
          <a:p>
            <a:pPr marL="0" lvl="0" indent="0" algn="just" rtl="0">
              <a:lnSpc>
                <a:spcPct val="100000"/>
              </a:lnSpc>
              <a:spcBef>
                <a:spcPts val="0"/>
              </a:spcBef>
              <a:spcAft>
                <a:spcPts val="0"/>
              </a:spcAft>
              <a:buClr>
                <a:srgbClr val="2E5497"/>
              </a:buClr>
              <a:buSzPts val="1200"/>
              <a:buFont typeface="Arial"/>
              <a:buNone/>
            </a:pPr>
            <a:r>
              <a:rPr lang="en-US" sz="1200" dirty="0">
                <a:latin typeface="Arial"/>
                <a:ea typeface="Arial"/>
                <a:cs typeface="Arial"/>
                <a:sym typeface="Arial"/>
              </a:rPr>
              <a:t>	</a:t>
            </a:r>
            <a:r>
              <a:rPr lang="en-US" sz="1200" dirty="0">
                <a:solidFill>
                  <a:srgbClr val="FF3300"/>
                </a:solidFill>
                <a:latin typeface="Arial"/>
                <a:ea typeface="Arial"/>
                <a:cs typeface="Arial"/>
                <a:sym typeface="Arial"/>
              </a:rPr>
              <a:t>LOAD</a:t>
            </a:r>
            <a:r>
              <a:rPr lang="en-US" sz="1200" dirty="0">
                <a:latin typeface="Arial"/>
                <a:ea typeface="Arial"/>
                <a:cs typeface="Arial"/>
                <a:sym typeface="Arial"/>
              </a:rPr>
              <a:t> - </a:t>
            </a:r>
            <a:r>
              <a:rPr lang="en-US" sz="1200" dirty="0">
                <a:solidFill>
                  <a:srgbClr val="6600CC"/>
                </a:solidFill>
                <a:latin typeface="Arial"/>
                <a:ea typeface="Arial"/>
                <a:cs typeface="Arial"/>
                <a:sym typeface="Arial"/>
              </a:rPr>
              <a:t>To load operand from memory</a:t>
            </a:r>
            <a:endParaRPr dirty="0"/>
          </a:p>
          <a:p>
            <a:pPr marL="0" lvl="0" indent="0" algn="just" rtl="0">
              <a:lnSpc>
                <a:spcPct val="100000"/>
              </a:lnSpc>
              <a:spcBef>
                <a:spcPts val="0"/>
              </a:spcBef>
              <a:spcAft>
                <a:spcPts val="0"/>
              </a:spcAft>
              <a:buClr>
                <a:srgbClr val="2E5497"/>
              </a:buClr>
              <a:buSzPts val="1200"/>
              <a:buFont typeface="Arial"/>
              <a:buNone/>
            </a:pPr>
            <a:r>
              <a:rPr lang="en-US" sz="1200" dirty="0">
                <a:latin typeface="Arial"/>
                <a:ea typeface="Arial"/>
                <a:cs typeface="Arial"/>
                <a:sym typeface="Arial"/>
              </a:rPr>
              <a:t>	</a:t>
            </a:r>
            <a:r>
              <a:rPr lang="en-US" sz="1200" dirty="0">
                <a:solidFill>
                  <a:srgbClr val="FF3300"/>
                </a:solidFill>
                <a:latin typeface="Arial"/>
                <a:ea typeface="Arial"/>
                <a:cs typeface="Arial"/>
                <a:sym typeface="Arial"/>
              </a:rPr>
              <a:t>STORE</a:t>
            </a:r>
            <a:r>
              <a:rPr lang="en-US" sz="1200" dirty="0">
                <a:latin typeface="Arial"/>
                <a:ea typeface="Arial"/>
                <a:cs typeface="Arial"/>
                <a:sym typeface="Arial"/>
              </a:rPr>
              <a:t>- </a:t>
            </a:r>
            <a:r>
              <a:rPr lang="en-US" sz="1200" dirty="0">
                <a:solidFill>
                  <a:srgbClr val="6600CC"/>
                </a:solidFill>
                <a:latin typeface="Arial"/>
                <a:ea typeface="Arial"/>
                <a:cs typeface="Arial"/>
                <a:sym typeface="Arial"/>
              </a:rPr>
              <a:t>To store operand to memory</a:t>
            </a:r>
            <a:endParaRPr dirty="0"/>
          </a:p>
          <a:p>
            <a:pPr marL="0" lvl="0" indent="0" algn="just" rtl="0">
              <a:lnSpc>
                <a:spcPct val="100000"/>
              </a:lnSpc>
              <a:spcBef>
                <a:spcPts val="0"/>
              </a:spcBef>
              <a:spcAft>
                <a:spcPts val="0"/>
              </a:spcAft>
              <a:buClr>
                <a:srgbClr val="2E5497"/>
              </a:buClr>
              <a:buSzPts val="1200"/>
              <a:buFont typeface="Arial"/>
              <a:buNone/>
            </a:pPr>
            <a:r>
              <a:rPr lang="en-US" sz="1200" dirty="0">
                <a:latin typeface="Arial"/>
                <a:ea typeface="Arial"/>
                <a:cs typeface="Arial"/>
                <a:sym typeface="Arial"/>
              </a:rPr>
              <a:t>	</a:t>
            </a:r>
            <a:r>
              <a:rPr lang="en-US" sz="1200" dirty="0">
                <a:solidFill>
                  <a:srgbClr val="FF3300"/>
                </a:solidFill>
                <a:latin typeface="Arial"/>
                <a:ea typeface="Arial"/>
                <a:cs typeface="Arial"/>
                <a:sym typeface="Arial"/>
              </a:rPr>
              <a:t>MOVE	</a:t>
            </a:r>
            <a:r>
              <a:rPr lang="en-US" sz="1200" dirty="0">
                <a:latin typeface="Arial"/>
                <a:ea typeface="Arial"/>
                <a:cs typeface="Arial"/>
                <a:sym typeface="Arial"/>
              </a:rPr>
              <a:t>- </a:t>
            </a:r>
            <a:r>
              <a:rPr lang="en-US" sz="1200" dirty="0">
                <a:solidFill>
                  <a:srgbClr val="6600CC"/>
                </a:solidFill>
                <a:latin typeface="Arial"/>
                <a:ea typeface="Arial"/>
                <a:cs typeface="Arial"/>
                <a:sym typeface="Arial"/>
              </a:rPr>
              <a:t>To transfer data from one location to</a:t>
            </a:r>
            <a:endParaRPr dirty="0"/>
          </a:p>
          <a:p>
            <a:pPr marL="0" lvl="0" indent="0" algn="just" rtl="0">
              <a:lnSpc>
                <a:spcPct val="100000"/>
              </a:lnSpc>
              <a:spcBef>
                <a:spcPts val="0"/>
              </a:spcBef>
              <a:spcAft>
                <a:spcPts val="0"/>
              </a:spcAft>
              <a:buClr>
                <a:srgbClr val="6600CC"/>
              </a:buClr>
              <a:buSzPts val="1200"/>
              <a:buFont typeface="Arial"/>
              <a:buNone/>
            </a:pPr>
            <a:r>
              <a:rPr lang="en-US" sz="1200" dirty="0">
                <a:solidFill>
                  <a:srgbClr val="6600CC"/>
                </a:solidFill>
                <a:latin typeface="Arial"/>
                <a:ea typeface="Arial"/>
                <a:cs typeface="Arial"/>
                <a:sym typeface="Arial"/>
              </a:rPr>
              <a:t>                         another location/Register</a:t>
            </a:r>
            <a:r>
              <a:rPr lang="en-US" sz="1200" dirty="0">
                <a:latin typeface="Arial"/>
                <a:ea typeface="Arial"/>
                <a:cs typeface="Arial"/>
                <a:sym typeface="Arial"/>
              </a:rPr>
              <a:t>.</a:t>
            </a:r>
            <a:endParaRPr sz="1200" b="1" dirty="0">
              <a:latin typeface="Arial"/>
              <a:ea typeface="Arial"/>
              <a:cs typeface="Arial"/>
              <a:sym typeface="Arial"/>
            </a:endParaRPr>
          </a:p>
        </p:txBody>
      </p:sp>
      <p:sp>
        <p:nvSpPr>
          <p:cNvPr id="208" name="Google Shape;208;p3"/>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5"/>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Language Syntax</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24" name="Google Shape;224;p5"/>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2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For example, assembly language syntax suggests that a</a:t>
            </a:r>
            <a:endParaRPr sz="1200" b="0" i="0" u="none" strike="noStrike" cap="none">
              <a:solidFill>
                <a:srgbClr val="000000"/>
              </a:solidFill>
              <a:latin typeface="Calibri"/>
              <a:ea typeface="Calibri"/>
              <a:cs typeface="Calibri"/>
              <a:sym typeface="Calibri"/>
            </a:endParaRPr>
          </a:p>
          <a:p>
            <a:pPr marL="457200" marR="0" lvl="0" indent="-304800" algn="just" rtl="0">
              <a:lnSpc>
                <a:spcPct val="12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move instruction to appear as follows:</a:t>
            </a:r>
            <a:endParaRPr sz="1200" b="0" i="0" u="none" strike="noStrike" cap="none">
              <a:solidFill>
                <a:srgbClr val="000000"/>
              </a:solidFill>
              <a:latin typeface="Calibri"/>
              <a:ea typeface="Calibri"/>
              <a:cs typeface="Calibri"/>
              <a:sym typeface="Calibri"/>
            </a:endParaRPr>
          </a:p>
          <a:p>
            <a:pPr marL="1828800" marR="0" lvl="3" indent="-304800" algn="just" rtl="0">
              <a:lnSpc>
                <a:spcPct val="120000"/>
              </a:lnSpc>
              <a:spcBef>
                <a:spcPts val="0"/>
              </a:spcBef>
              <a:spcAft>
                <a:spcPts val="0"/>
              </a:spcAft>
              <a:buClr>
                <a:srgbClr val="000000"/>
              </a:buClr>
              <a:buSzPts val="1200"/>
              <a:buFont typeface="Calibri"/>
              <a:buChar char="●"/>
            </a:pPr>
            <a:r>
              <a:rPr lang="en-US" sz="1200" b="1" i="0" u="none" strike="noStrike" cap="none">
                <a:solidFill>
                  <a:srgbClr val="6600CC"/>
                </a:solidFill>
                <a:latin typeface="Calibri"/>
                <a:ea typeface="Calibri"/>
                <a:cs typeface="Calibri"/>
                <a:sym typeface="Calibri"/>
              </a:rPr>
              <a:t>MOVE</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3300"/>
                </a:solidFill>
                <a:latin typeface="Calibri"/>
                <a:ea typeface="Calibri"/>
                <a:cs typeface="Calibri"/>
                <a:sym typeface="Calibri"/>
              </a:rPr>
              <a:t>R0</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SUM</a:t>
            </a:r>
            <a:endParaRPr sz="1200" b="0" i="0" u="none" strike="noStrike" cap="none">
              <a:solidFill>
                <a:srgbClr val="000000"/>
              </a:solidFill>
              <a:latin typeface="Calibri"/>
              <a:ea typeface="Calibri"/>
              <a:cs typeface="Calibri"/>
              <a:sym typeface="Calibri"/>
            </a:endParaRPr>
          </a:p>
          <a:p>
            <a:pPr marL="457200" marR="0" lvl="0" indent="-304800" algn="just" rtl="0">
              <a:lnSpc>
                <a:spcPct val="120000"/>
              </a:lnSpc>
              <a:spcBef>
                <a:spcPts val="0"/>
              </a:spcBef>
              <a:spcAft>
                <a:spcPts val="0"/>
              </a:spcAft>
              <a:buClr>
                <a:srgbClr val="000000"/>
              </a:buClr>
              <a:buSzPts val="1200"/>
              <a:buFont typeface="Arial"/>
              <a:buChar char="●"/>
            </a:pPr>
            <a:r>
              <a:rPr lang="en-US" sz="1200" b="0" i="0" u="none" strike="noStrike" cap="none">
                <a:solidFill>
                  <a:schemeClr val="dk1"/>
                </a:solidFill>
                <a:latin typeface="Calibri"/>
                <a:ea typeface="Calibri"/>
                <a:cs typeface="Calibri"/>
                <a:sym typeface="Calibri"/>
              </a:rPr>
              <a:t> The opcode mnemonic </a:t>
            </a:r>
            <a:r>
              <a:rPr lang="en-US" sz="1200" b="1" i="0" u="none" strike="noStrike" cap="none">
                <a:solidFill>
                  <a:srgbClr val="6600CC"/>
                </a:solidFill>
                <a:latin typeface="Calibri"/>
                <a:ea typeface="Calibri"/>
                <a:cs typeface="Calibri"/>
                <a:sym typeface="Calibri"/>
              </a:rPr>
              <a:t>MOVE</a:t>
            </a:r>
            <a:r>
              <a:rPr lang="en-US" sz="1200" b="0" i="0" u="none" strike="noStrike" cap="none">
                <a:solidFill>
                  <a:schemeClr val="dk1"/>
                </a:solidFill>
                <a:latin typeface="Calibri"/>
                <a:ea typeface="Calibri"/>
                <a:cs typeface="Calibri"/>
                <a:sym typeface="Calibri"/>
              </a:rPr>
              <a:t> is followed by </a:t>
            </a:r>
            <a:r>
              <a:rPr lang="en-US" sz="1200" b="0" i="0" u="none" strike="noStrike" cap="none">
                <a:solidFill>
                  <a:srgbClr val="6600CC"/>
                </a:solidFill>
                <a:latin typeface="Calibri"/>
                <a:ea typeface="Calibri"/>
                <a:cs typeface="Calibri"/>
                <a:sym typeface="Calibri"/>
              </a:rPr>
              <a:t>at least one</a:t>
            </a:r>
            <a:endParaRPr sz="1200" b="0" i="0" u="none" strike="noStrike" cap="none">
              <a:solidFill>
                <a:srgbClr val="000000"/>
              </a:solidFill>
              <a:latin typeface="Calibri"/>
              <a:ea typeface="Calibri"/>
              <a:cs typeface="Calibri"/>
              <a:sym typeface="Calibri"/>
            </a:endParaRPr>
          </a:p>
          <a:p>
            <a:pPr marL="457200" marR="0" lvl="0" indent="0" algn="just" rtl="0">
              <a:lnSpc>
                <a:spcPct val="120000"/>
              </a:lnSpc>
              <a:spcBef>
                <a:spcPts val="0"/>
              </a:spcBef>
              <a:spcAft>
                <a:spcPts val="0"/>
              </a:spcAft>
              <a:buClr>
                <a:srgbClr val="000000"/>
              </a:buClr>
              <a:buSzPts val="1200"/>
              <a:buFont typeface="Arial"/>
              <a:buNone/>
            </a:pPr>
            <a:r>
              <a:rPr lang="en-US" sz="1200" b="0" i="0" u="none" strike="noStrike" cap="none">
                <a:solidFill>
                  <a:srgbClr val="6600CC"/>
                </a:solidFill>
                <a:latin typeface="Calibri"/>
                <a:ea typeface="Calibri"/>
                <a:cs typeface="Calibri"/>
                <a:sym typeface="Calibri"/>
              </a:rPr>
              <a:t>     blank space</a:t>
            </a:r>
            <a:r>
              <a:rPr lang="en-US" sz="1200" b="0" i="0" u="none" strike="noStrike" cap="none">
                <a:solidFill>
                  <a:schemeClr val="dk1"/>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457200" marR="0" lvl="0" indent="-304800" algn="just" rtl="0">
              <a:lnSpc>
                <a:spcPct val="12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The source operand is in register R0 (register operand).</a:t>
            </a:r>
            <a:endParaRPr sz="1200" b="0" i="0" u="none" strike="noStrike" cap="none">
              <a:solidFill>
                <a:srgbClr val="000000"/>
              </a:solidFill>
              <a:latin typeface="Calibri"/>
              <a:ea typeface="Calibri"/>
              <a:cs typeface="Calibri"/>
              <a:sym typeface="Calibri"/>
            </a:endParaRPr>
          </a:p>
          <a:p>
            <a:pPr marL="457200" marR="0" lvl="0" indent="-304800" algn="just" rtl="0">
              <a:lnSpc>
                <a:spcPct val="120000"/>
              </a:lnSpc>
              <a:spcBef>
                <a:spcPts val="0"/>
              </a:spcBef>
              <a:spcAft>
                <a:spcPts val="0"/>
              </a:spcAft>
              <a:buClr>
                <a:srgbClr val="000000"/>
              </a:buClr>
              <a:buSzPts val="1200"/>
              <a:buFont typeface="Arial"/>
              <a:buChar char="●"/>
            </a:pPr>
            <a:r>
              <a:rPr lang="en-US" sz="1200" b="0" i="0" u="none" strike="noStrike" cap="none">
                <a:solidFill>
                  <a:schemeClr val="dk1"/>
                </a:solidFill>
                <a:latin typeface="Calibri"/>
                <a:ea typeface="Calibri"/>
                <a:cs typeface="Calibri"/>
                <a:sym typeface="Calibri"/>
              </a:rPr>
              <a:t> The destination operand is in the memory location </a:t>
            </a:r>
            <a:r>
              <a:rPr lang="en-US" sz="1200" b="1" i="0" u="none" strike="noStrike" cap="none">
                <a:solidFill>
                  <a:srgbClr val="33CC33"/>
                </a:solidFill>
                <a:latin typeface="Calibri"/>
                <a:ea typeface="Calibri"/>
                <a:cs typeface="Calibri"/>
                <a:sym typeface="Calibri"/>
              </a:rPr>
              <a:t>SUM</a:t>
            </a:r>
            <a:r>
              <a:rPr lang="en-US" sz="1200" b="0" i="0" u="none" strike="noStrike" cap="none">
                <a:solidFill>
                  <a:schemeClr val="dk1"/>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457200" marR="0" lvl="0" indent="-304800" algn="just" rtl="0">
              <a:lnSpc>
                <a:spcPct val="12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For instance symbolic name of operand memory location</a:t>
            </a:r>
            <a:endParaRPr sz="1200" b="0" i="0" u="none" strike="noStrike" cap="none">
              <a:solidFill>
                <a:srgbClr val="000000"/>
              </a:solidFill>
              <a:latin typeface="Calibri"/>
              <a:ea typeface="Calibri"/>
              <a:cs typeface="Calibri"/>
              <a:sym typeface="Calibri"/>
            </a:endParaRPr>
          </a:p>
          <a:p>
            <a:pPr marL="457200" marR="0" lvl="0" indent="0" algn="just" rtl="0">
              <a:lnSpc>
                <a:spcPct val="12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    </a:t>
            </a:r>
            <a:r>
              <a:rPr lang="en-US" sz="1200" b="1" i="0" u="none" strike="noStrike" cap="none">
                <a:solidFill>
                  <a:srgbClr val="33CC33"/>
                </a:solidFill>
                <a:latin typeface="Calibri"/>
                <a:ea typeface="Calibri"/>
                <a:cs typeface="Calibri"/>
                <a:sym typeface="Calibri"/>
              </a:rPr>
              <a:t>SUM</a:t>
            </a:r>
            <a:r>
              <a:rPr lang="en-US" sz="1200" b="0" i="0" u="none" strike="noStrike" cap="none">
                <a:solidFill>
                  <a:schemeClr val="dk1"/>
                </a:solidFill>
                <a:latin typeface="Calibri"/>
                <a:ea typeface="Calibri"/>
                <a:cs typeface="Calibri"/>
                <a:sym typeface="Calibri"/>
              </a:rPr>
              <a:t> suggest </a:t>
            </a:r>
            <a:r>
              <a:rPr lang="en-US" sz="1200" b="1" i="0" u="none" strike="noStrike" cap="none">
                <a:solidFill>
                  <a:srgbClr val="800000"/>
                </a:solidFill>
                <a:latin typeface="Calibri"/>
                <a:ea typeface="Calibri"/>
                <a:cs typeface="Calibri"/>
                <a:sym typeface="Calibri"/>
              </a:rPr>
              <a:t>absolute mode </a:t>
            </a:r>
            <a:r>
              <a:rPr lang="en-US" sz="1200" b="0" i="0" u="none" strike="noStrike" cap="none">
                <a:solidFill>
                  <a:srgbClr val="800000"/>
                </a:solidFill>
                <a:latin typeface="Calibri"/>
                <a:ea typeface="Calibri"/>
                <a:cs typeface="Calibri"/>
                <a:sym typeface="Calibri"/>
              </a:rPr>
              <a:t>or </a:t>
            </a:r>
            <a:r>
              <a:rPr lang="en-US" sz="1200" b="1" i="0" u="none" strike="noStrike" cap="none">
                <a:solidFill>
                  <a:srgbClr val="800000"/>
                </a:solidFill>
                <a:latin typeface="Calibri"/>
                <a:ea typeface="Calibri"/>
                <a:cs typeface="Calibri"/>
                <a:sym typeface="Calibri"/>
              </a:rPr>
              <a:t>direct addressing mode</a:t>
            </a:r>
            <a:endParaRPr sz="1200" b="0" i="0" u="none" strike="noStrike" cap="none">
              <a:solidFill>
                <a:srgbClr val="000000"/>
              </a:solidFill>
              <a:latin typeface="Calibri"/>
              <a:ea typeface="Calibri"/>
              <a:cs typeface="Calibri"/>
              <a:sym typeface="Calibri"/>
            </a:endParaRPr>
          </a:p>
          <a:p>
            <a:pPr marL="457200" marR="0" lvl="0" indent="0" algn="just" rtl="0">
              <a:lnSpc>
                <a:spcPct val="12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    is used in the instruction.</a:t>
            </a:r>
            <a:endParaRPr sz="1200" b="0" i="0" u="none" strike="noStrike" cap="none">
              <a:solidFill>
                <a:srgbClr val="000000"/>
              </a:solidFill>
              <a:latin typeface="Calibri"/>
              <a:ea typeface="Calibri"/>
              <a:cs typeface="Calibri"/>
              <a:sym typeface="Calibri"/>
            </a:endParaRPr>
          </a:p>
        </p:txBody>
      </p:sp>
      <p:sp>
        <p:nvSpPr>
          <p:cNvPr id="225" name="Google Shape;225;p5"/>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6"/>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Language Syntax</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32" name="Google Shape;232;p6"/>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457200" marR="0" lvl="0" indent="-304800" algn="l" rtl="0">
              <a:lnSpc>
                <a:spcPct val="100000"/>
              </a:lnSpc>
              <a:spcBef>
                <a:spcPts val="0"/>
              </a:spcBef>
              <a:spcAft>
                <a:spcPts val="0"/>
              </a:spcAft>
              <a:buClr>
                <a:srgbClr val="000000"/>
              </a:buClr>
              <a:buSzPts val="1200"/>
              <a:buFont typeface="Arial"/>
              <a:buChar char="●"/>
            </a:pPr>
            <a:r>
              <a:rPr lang="en-US" sz="1200" dirty="0">
                <a:solidFill>
                  <a:schemeClr val="dk1"/>
                </a:solidFill>
              </a:rPr>
              <a:t>S</a:t>
            </a:r>
            <a:r>
              <a:rPr lang="en-US" sz="1200" b="0" i="0" u="none" strike="noStrike" cap="none" dirty="0">
                <a:solidFill>
                  <a:schemeClr val="dk1"/>
                </a:solidFill>
                <a:latin typeface="Arial"/>
                <a:ea typeface="Arial"/>
                <a:cs typeface="Arial"/>
                <a:sym typeface="Arial"/>
              </a:rPr>
              <a:t>ign </a:t>
            </a:r>
            <a:r>
              <a:rPr lang="en-US" sz="1200" b="1" i="0" u="none" strike="noStrike" cap="none" dirty="0">
                <a:solidFill>
                  <a:srgbClr val="800000"/>
                </a:solidFill>
                <a:latin typeface="Arial"/>
                <a:ea typeface="Arial"/>
                <a:cs typeface="Arial"/>
                <a:sym typeface="Arial"/>
              </a:rPr>
              <a:t>#</a:t>
            </a:r>
            <a:r>
              <a:rPr lang="en-US" sz="1200" b="0" i="0" u="none" strike="noStrike" cap="none" dirty="0">
                <a:solidFill>
                  <a:schemeClr val="dk1"/>
                </a:solidFill>
                <a:latin typeface="Arial"/>
                <a:ea typeface="Arial"/>
                <a:cs typeface="Arial"/>
                <a:sym typeface="Arial"/>
              </a:rPr>
              <a:t> usually denotes an </a:t>
            </a:r>
            <a:r>
              <a:rPr lang="en-US" sz="1200" b="1" i="1" u="none" strike="noStrike" cap="none" dirty="0">
                <a:solidFill>
                  <a:srgbClr val="6600CC"/>
                </a:solidFill>
                <a:latin typeface="Arial"/>
                <a:ea typeface="Arial"/>
                <a:cs typeface="Arial"/>
                <a:sym typeface="Arial"/>
              </a:rPr>
              <a:t>immediate operand</a:t>
            </a:r>
            <a:r>
              <a:rPr lang="en-US" sz="1200" b="0" i="0" u="none" strike="noStrike" cap="none" dirty="0">
                <a:solidFill>
                  <a:schemeClr val="dk1"/>
                </a:solidFill>
                <a:latin typeface="Arial"/>
                <a:ea typeface="Arial"/>
                <a:cs typeface="Arial"/>
                <a:sym typeface="Arial"/>
              </a:rPr>
              <a:t> in the</a:t>
            </a:r>
            <a:r>
              <a:rPr lang="en-US" sz="1200" b="0" i="0" u="none" strike="noStrike" cap="none" dirty="0">
                <a:solidFill>
                  <a:srgbClr val="000000"/>
                </a:solidFill>
                <a:latin typeface="Arial"/>
                <a:ea typeface="Arial"/>
                <a:cs typeface="Arial"/>
                <a:sym typeface="Arial"/>
              </a:rPr>
              <a:t> </a:t>
            </a:r>
            <a:r>
              <a:rPr lang="en-US" sz="1200" b="0" i="0" u="none" strike="noStrike" cap="none" dirty="0">
                <a:solidFill>
                  <a:schemeClr val="dk1"/>
                </a:solidFill>
                <a:latin typeface="Arial"/>
                <a:ea typeface="Arial"/>
                <a:cs typeface="Arial"/>
                <a:sym typeface="Arial"/>
              </a:rPr>
              <a:t>instruction using </a:t>
            </a:r>
            <a:r>
              <a:rPr lang="en-US" sz="1200" b="1" i="0" u="none" strike="noStrike" cap="none" dirty="0">
                <a:solidFill>
                  <a:srgbClr val="800000"/>
                </a:solidFill>
                <a:latin typeface="Arial"/>
                <a:ea typeface="Arial"/>
                <a:cs typeface="Arial"/>
                <a:sym typeface="Arial"/>
              </a:rPr>
              <a:t>Immediate Addressing mode</a:t>
            </a:r>
            <a:r>
              <a:rPr lang="en-US" sz="1200" b="0" i="0" u="none" strike="noStrike" cap="none" dirty="0">
                <a:solidFill>
                  <a:schemeClr val="dk1"/>
                </a:solidFill>
                <a:latin typeface="Arial"/>
                <a:ea typeface="Arial"/>
                <a:cs typeface="Arial"/>
                <a:sym typeface="Arial"/>
              </a:rPr>
              <a:t> 	</a:t>
            </a:r>
            <a:endParaRPr sz="1200" b="0" i="0" u="none" strike="noStrike" cap="none" dirty="0">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Arial"/>
                <a:ea typeface="Arial"/>
                <a:cs typeface="Arial"/>
                <a:sym typeface="Arial"/>
              </a:rPr>
              <a:t> For example:	</a:t>
            </a:r>
            <a:r>
              <a:rPr lang="en-US" sz="1200" b="1" i="0" u="none" strike="noStrike" cap="none" dirty="0">
                <a:solidFill>
                  <a:srgbClr val="800000"/>
                </a:solidFill>
                <a:latin typeface="Arial"/>
                <a:ea typeface="Arial"/>
                <a:cs typeface="Arial"/>
                <a:sym typeface="Arial"/>
              </a:rPr>
              <a:t>ADD</a:t>
            </a:r>
            <a:r>
              <a:rPr lang="en-US" sz="1200" b="1" i="0" u="none" strike="noStrike" cap="none" dirty="0">
                <a:solidFill>
                  <a:schemeClr val="dk1"/>
                </a:solidFill>
                <a:latin typeface="Arial"/>
                <a:ea typeface="Arial"/>
                <a:cs typeface="Arial"/>
                <a:sym typeface="Arial"/>
              </a:rPr>
              <a:t>      </a:t>
            </a:r>
            <a:r>
              <a:rPr lang="en-US" sz="1200" b="1" i="0" u="none" strike="noStrike" cap="none" dirty="0">
                <a:solidFill>
                  <a:srgbClr val="6600CC"/>
                </a:solidFill>
                <a:latin typeface="Arial"/>
                <a:ea typeface="Arial"/>
                <a:cs typeface="Arial"/>
                <a:sym typeface="Arial"/>
              </a:rPr>
              <a:t>#10</a:t>
            </a:r>
            <a:r>
              <a:rPr lang="en-US" sz="1200" b="1" i="0" u="none" strike="noStrike" cap="none" dirty="0">
                <a:solidFill>
                  <a:schemeClr val="dk1"/>
                </a:solidFill>
                <a:latin typeface="Arial"/>
                <a:ea typeface="Arial"/>
                <a:cs typeface="Arial"/>
                <a:sym typeface="Arial"/>
              </a:rPr>
              <a:t>,  R2  or  </a:t>
            </a:r>
            <a:r>
              <a:rPr lang="en-US" sz="1400" b="1" i="1" u="none" strike="noStrike" cap="none" dirty="0">
                <a:solidFill>
                  <a:srgbClr val="800000"/>
                </a:solidFill>
                <a:latin typeface="Arial"/>
                <a:ea typeface="Arial"/>
                <a:cs typeface="Arial"/>
                <a:sym typeface="Arial"/>
              </a:rPr>
              <a:t>ADDI  </a:t>
            </a:r>
            <a:r>
              <a:rPr lang="en-US" sz="1400" b="1" i="1" u="none" strike="noStrike" cap="none" dirty="0">
                <a:solidFill>
                  <a:srgbClr val="6600CC"/>
                </a:solidFill>
                <a:latin typeface="Arial"/>
                <a:ea typeface="Arial"/>
                <a:cs typeface="Arial"/>
                <a:sym typeface="Arial"/>
              </a:rPr>
              <a:t>10</a:t>
            </a:r>
            <a:r>
              <a:rPr lang="en-US" sz="1400" b="1" i="1" u="none" strike="noStrike" cap="none" dirty="0">
                <a:solidFill>
                  <a:schemeClr val="dk1"/>
                </a:solidFill>
                <a:latin typeface="Arial"/>
                <a:ea typeface="Arial"/>
                <a:cs typeface="Arial"/>
                <a:sym typeface="Arial"/>
              </a:rPr>
              <a:t>,  R2</a:t>
            </a:r>
            <a:r>
              <a:rPr lang="en-US" sz="1400" b="0" i="1" u="none" strike="noStrike" cap="none" dirty="0">
                <a:solidFill>
                  <a:schemeClr val="dk1"/>
                </a:solidFill>
                <a:latin typeface="Arial"/>
                <a:ea typeface="Arial"/>
                <a:cs typeface="Arial"/>
                <a:sym typeface="Arial"/>
              </a:rPr>
              <a:t> </a:t>
            </a:r>
            <a:endParaRPr sz="1200" b="1" i="1" u="none" strike="noStrike" cap="none" dirty="0">
              <a:solidFill>
                <a:schemeClr val="dk1"/>
              </a:solidFill>
              <a:latin typeface="Arial"/>
              <a:ea typeface="Arial"/>
              <a:cs typeface="Arial"/>
              <a:sym typeface="Arial"/>
            </a:endParaRPr>
          </a:p>
          <a:p>
            <a:pPr marL="457200" marR="0" lvl="2" indent="-304800" algn="l" rtl="0">
              <a:lnSpc>
                <a:spcPct val="100000"/>
              </a:lnSpc>
              <a:spcBef>
                <a:spcPts val="0"/>
              </a:spcBef>
              <a:spcAft>
                <a:spcPts val="0"/>
              </a:spcAft>
              <a:buClr>
                <a:srgbClr val="000000"/>
              </a:buClr>
              <a:buSzPts val="1200"/>
              <a:buFont typeface="Arial"/>
              <a:buChar char="●"/>
            </a:pPr>
            <a:r>
              <a:rPr lang="en-US" sz="1200" b="1" i="1" u="none" strike="noStrike" cap="none" dirty="0">
                <a:solidFill>
                  <a:schemeClr val="dk1"/>
                </a:solidFill>
                <a:latin typeface="Arial"/>
                <a:ea typeface="Arial"/>
                <a:cs typeface="Arial"/>
                <a:sym typeface="Arial"/>
              </a:rPr>
              <a:t>                                </a:t>
            </a:r>
            <a:r>
              <a:rPr lang="en-US" sz="1200" b="1" i="0" u="none" strike="noStrike" cap="none" dirty="0">
                <a:solidFill>
                  <a:srgbClr val="800000"/>
                </a:solidFill>
                <a:latin typeface="Arial"/>
                <a:ea typeface="Arial"/>
                <a:cs typeface="Arial"/>
                <a:sym typeface="Arial"/>
              </a:rPr>
              <a:t>MOVE</a:t>
            </a:r>
            <a:r>
              <a:rPr lang="en-US" sz="1200" b="1" i="0" u="none" strike="noStrike" cap="none" dirty="0">
                <a:solidFill>
                  <a:schemeClr val="dk1"/>
                </a:solidFill>
                <a:latin typeface="Arial"/>
                <a:ea typeface="Arial"/>
                <a:cs typeface="Arial"/>
                <a:sym typeface="Arial"/>
              </a:rPr>
              <a:t>   </a:t>
            </a:r>
            <a:r>
              <a:rPr lang="en-US" sz="1200" b="1" i="0" u="none" strike="noStrike" cap="none" dirty="0">
                <a:solidFill>
                  <a:srgbClr val="6600CC"/>
                </a:solidFill>
                <a:latin typeface="Arial"/>
                <a:ea typeface="Arial"/>
                <a:cs typeface="Arial"/>
                <a:sym typeface="Arial"/>
              </a:rPr>
              <a:t>#20</a:t>
            </a:r>
            <a:r>
              <a:rPr lang="en-US" sz="1200" b="1" i="0" u="none" strike="noStrike" cap="none" dirty="0">
                <a:solidFill>
                  <a:schemeClr val="dk1"/>
                </a:solidFill>
                <a:latin typeface="Arial"/>
                <a:ea typeface="Arial"/>
                <a:cs typeface="Arial"/>
                <a:sym typeface="Arial"/>
              </a:rPr>
              <a:t>,   R3  or MOVEI 10,R2</a:t>
            </a:r>
            <a:endParaRPr sz="1200" b="0" i="0" u="none" strike="noStrike" cap="none" dirty="0">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Arial"/>
                <a:ea typeface="Arial"/>
                <a:cs typeface="Arial"/>
                <a:sym typeface="Arial"/>
              </a:rPr>
              <a:t> </a:t>
            </a:r>
            <a:r>
              <a:rPr lang="en-US" sz="1200" b="1" i="0" u="none" strike="noStrike" cap="none" dirty="0">
                <a:solidFill>
                  <a:srgbClr val="800000"/>
                </a:solidFill>
                <a:latin typeface="Arial"/>
                <a:ea typeface="Arial"/>
                <a:cs typeface="Arial"/>
                <a:sym typeface="Arial"/>
              </a:rPr>
              <a:t>Indirect addressing</a:t>
            </a:r>
            <a:r>
              <a:rPr lang="en-US" sz="1200" b="0" i="0" u="none" strike="noStrike" cap="none" dirty="0">
                <a:solidFill>
                  <a:schemeClr val="dk1"/>
                </a:solidFill>
                <a:latin typeface="Arial"/>
                <a:ea typeface="Arial"/>
                <a:cs typeface="Arial"/>
                <a:sym typeface="Arial"/>
              </a:rPr>
              <a:t> is usually specified by placing </a:t>
            </a:r>
            <a:r>
              <a:rPr lang="en-US" sz="1200" b="0" i="0" u="none" strike="noStrike" cap="none" dirty="0">
                <a:solidFill>
                  <a:srgbClr val="6600CC"/>
                </a:solidFill>
                <a:latin typeface="Arial"/>
                <a:ea typeface="Arial"/>
                <a:cs typeface="Arial"/>
                <a:sym typeface="Arial"/>
              </a:rPr>
              <a:t>parentheses</a:t>
            </a:r>
            <a:r>
              <a:rPr lang="en-US" sz="1200" b="0" i="0" u="none" strike="noStrike" cap="none" dirty="0">
                <a:solidFill>
                  <a:schemeClr val="dk1"/>
                </a:solidFill>
                <a:latin typeface="Arial"/>
                <a:ea typeface="Arial"/>
                <a:cs typeface="Arial"/>
                <a:sym typeface="Arial"/>
              </a:rPr>
              <a:t> around the name or symbol </a:t>
            </a:r>
            <a:endParaRPr sz="1200" b="0" i="0" u="none" strike="noStrike" cap="none" dirty="0">
              <a:solidFill>
                <a:srgbClr val="000000"/>
              </a:solidFill>
              <a:latin typeface="Arial"/>
              <a:ea typeface="Arial"/>
              <a:cs typeface="Arial"/>
              <a:sym typeface="Arial"/>
            </a:endParaRPr>
          </a:p>
          <a:p>
            <a:pPr marL="13716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 For example       </a:t>
            </a:r>
            <a:r>
              <a:rPr lang="en-US" sz="1200" b="1" i="0" u="none" strike="noStrike" cap="none" dirty="0">
                <a:solidFill>
                  <a:srgbClr val="800000"/>
                </a:solidFill>
                <a:latin typeface="Arial"/>
                <a:ea typeface="Arial"/>
                <a:cs typeface="Arial"/>
                <a:sym typeface="Arial"/>
              </a:rPr>
              <a:t>ADD</a:t>
            </a:r>
            <a:r>
              <a:rPr lang="en-US" sz="1200" b="1" i="0" u="none" strike="noStrike" cap="none" dirty="0">
                <a:solidFill>
                  <a:schemeClr val="dk1"/>
                </a:solidFill>
                <a:latin typeface="Arial"/>
                <a:ea typeface="Arial"/>
                <a:cs typeface="Arial"/>
                <a:sym typeface="Arial"/>
              </a:rPr>
              <a:t>   </a:t>
            </a:r>
            <a:r>
              <a:rPr lang="en-US" sz="1200" b="1" i="0" u="none" strike="noStrike" cap="none" dirty="0">
                <a:solidFill>
                  <a:srgbClr val="6600CC"/>
                </a:solidFill>
                <a:latin typeface="Arial"/>
                <a:ea typeface="Arial"/>
                <a:cs typeface="Arial"/>
                <a:sym typeface="Arial"/>
              </a:rPr>
              <a:t>(A)</a:t>
            </a:r>
            <a:r>
              <a:rPr lang="en-US" sz="1200" b="1" i="0" u="none" strike="noStrike" cap="none" dirty="0">
                <a:solidFill>
                  <a:schemeClr val="dk1"/>
                </a:solidFill>
                <a:latin typeface="Arial"/>
                <a:ea typeface="Arial"/>
                <a:cs typeface="Arial"/>
                <a:sym typeface="Arial"/>
              </a:rPr>
              <a:t>, R0</a:t>
            </a:r>
            <a:endParaRPr sz="1200" b="0" i="0" u="none" strike="noStrike" cap="none" dirty="0">
              <a:solidFill>
                <a:srgbClr val="000000"/>
              </a:solidFill>
              <a:latin typeface="Arial"/>
              <a:ea typeface="Arial"/>
              <a:cs typeface="Arial"/>
              <a:sym typeface="Arial"/>
            </a:endParaRPr>
          </a:p>
          <a:p>
            <a:pPr marL="137160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6600CC"/>
                </a:solidFill>
                <a:latin typeface="Times New Roman"/>
                <a:ea typeface="Times New Roman"/>
                <a:cs typeface="Times New Roman"/>
                <a:sym typeface="Times New Roman"/>
              </a:rPr>
              <a:t>Format of Assembly Language Statements</a:t>
            </a:r>
            <a:endParaRPr sz="1200" b="0" i="0" u="none" strike="noStrike" cap="none" dirty="0">
              <a:solidFill>
                <a:schemeClr val="dk1"/>
              </a:solidFill>
              <a:latin typeface="Arial"/>
              <a:ea typeface="Arial"/>
              <a:cs typeface="Arial"/>
              <a:sym typeface="Arial"/>
            </a:endParaRPr>
          </a:p>
          <a:p>
            <a:pPr marL="13716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233" name="Google Shape;233;p6"/>
          <p:cNvPicPr preferRelativeResize="0"/>
          <p:nvPr/>
        </p:nvPicPr>
        <p:blipFill rotWithShape="1">
          <a:blip r:embed="rId3">
            <a:alphaModFix/>
          </a:blip>
          <a:srcRect/>
          <a:stretch/>
        </p:blipFill>
        <p:spPr>
          <a:xfrm>
            <a:off x="444500" y="2314272"/>
            <a:ext cx="3822700" cy="571619"/>
          </a:xfrm>
          <a:prstGeom prst="rect">
            <a:avLst/>
          </a:prstGeom>
          <a:noFill/>
          <a:ln w="9525" cap="flat" cmpd="sng">
            <a:solidFill>
              <a:schemeClr val="accent2"/>
            </a:solidFill>
            <a:prstDash val="solid"/>
            <a:miter lim="800000"/>
            <a:headEnd type="none" w="sm" len="sm"/>
            <a:tailEnd type="none" w="sm" len="sm"/>
          </a:ln>
        </p:spPr>
      </p:pic>
      <p:sp>
        <p:nvSpPr>
          <p:cNvPr id="234" name="Google Shape;234;p6"/>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7"/>
          <p:cNvSpPr txBox="1"/>
          <p:nvPr/>
        </p:nvSpPr>
        <p:spPr>
          <a:xfrm>
            <a:off x="139700" y="57263"/>
            <a:ext cx="4503954" cy="11631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Assembler Directives</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90"/>
              </a:spcBef>
              <a:spcAft>
                <a:spcPts val="0"/>
              </a:spcAft>
              <a:buClr>
                <a:srgbClr val="000000"/>
              </a:buClr>
              <a:buSzPts val="2000"/>
              <a:buFont typeface="Arial"/>
              <a:buNone/>
            </a:pP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41" name="Google Shape;241;p7"/>
          <p:cNvSpPr txBox="1"/>
          <p:nvPr/>
        </p:nvSpPr>
        <p:spPr>
          <a:xfrm>
            <a:off x="60050" y="622800"/>
            <a:ext cx="5334000" cy="2339100"/>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Arial"/>
                <a:ea typeface="Arial"/>
                <a:cs typeface="Arial"/>
                <a:sym typeface="Arial"/>
              </a:rPr>
              <a:t> </a:t>
            </a:r>
            <a:r>
              <a:rPr lang="en-US" sz="1200" b="0" i="1" u="none" strike="noStrike" cap="none" dirty="0">
                <a:solidFill>
                  <a:schemeClr val="dk1"/>
                </a:solidFill>
                <a:latin typeface="Arial"/>
                <a:ea typeface="Arial"/>
                <a:cs typeface="Arial"/>
                <a:sym typeface="Arial"/>
              </a:rPr>
              <a:t>Assembler Directives are the </a:t>
            </a:r>
            <a:r>
              <a:rPr lang="en-US" sz="1200" b="1" i="1" u="none" strike="noStrike" cap="none" dirty="0">
                <a:solidFill>
                  <a:srgbClr val="6600CC"/>
                </a:solidFill>
                <a:latin typeface="Arial"/>
                <a:ea typeface="Arial"/>
                <a:cs typeface="Arial"/>
                <a:sym typeface="Arial"/>
              </a:rPr>
              <a:t>assembler commands</a:t>
            </a:r>
            <a:r>
              <a:rPr lang="en-US" sz="1200" b="1" i="1" u="none" strike="noStrike" cap="none" dirty="0">
                <a:solidFill>
                  <a:schemeClr val="dk1"/>
                </a:solidFill>
                <a:latin typeface="Arial"/>
                <a:ea typeface="Arial"/>
                <a:cs typeface="Arial"/>
                <a:sym typeface="Arial"/>
              </a:rPr>
              <a:t> to the assembler concerning the program being assembled. These commands are neither translated into machine opcode nor assigned any memory location in the object program.</a:t>
            </a:r>
            <a:endParaRPr sz="1200" b="1" i="0" u="none" strike="noStrike" cap="none" dirty="0">
              <a:solidFill>
                <a:schemeClr val="dk1"/>
              </a:solidFill>
              <a:latin typeface="Arial"/>
              <a:ea typeface="Arial"/>
              <a:cs typeface="Arial"/>
              <a:sym typeface="Arial"/>
            </a:endParaRPr>
          </a:p>
          <a:p>
            <a:pPr marL="457200" marR="0" lvl="0" indent="-304800" algn="just"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 Thus an assembly language program is said to be a complete one and acceptable to an assembler for translation and for further assignment of memory locations – if it is associated with necessary assembler directives.</a:t>
            </a:r>
            <a:endParaRPr sz="1400" b="0" i="0" u="none" strike="noStrike" cap="none" dirty="0">
              <a:solidFill>
                <a:srgbClr val="000000"/>
              </a:solidFill>
              <a:latin typeface="Arial"/>
              <a:ea typeface="Arial"/>
              <a:cs typeface="Arial"/>
              <a:sym typeface="Arial"/>
            </a:endParaRPr>
          </a:p>
          <a:p>
            <a:pPr marL="457200" marR="0" lvl="0" indent="-304800" algn="just"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 Examples of Assembler Directives:</a:t>
            </a:r>
            <a:endParaRPr sz="1400" b="0" i="0" u="none" strike="noStrike" cap="none" dirty="0">
              <a:solidFill>
                <a:srgbClr val="000000"/>
              </a:solidFill>
              <a:latin typeface="Arial"/>
              <a:ea typeface="Arial"/>
              <a:cs typeface="Arial"/>
              <a:sym typeface="Arial"/>
            </a:endParaRPr>
          </a:p>
          <a:p>
            <a:pPr marL="1371600" marR="0" lvl="0" indent="0" algn="just"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  </a:t>
            </a:r>
            <a:r>
              <a:rPr lang="en-US" sz="1200" b="1" i="0" u="none" strike="noStrike" cap="none" dirty="0">
                <a:solidFill>
                  <a:srgbClr val="6600CC"/>
                </a:solidFill>
                <a:latin typeface="Arial"/>
                <a:ea typeface="Arial"/>
                <a:cs typeface="Arial"/>
                <a:sym typeface="Arial"/>
              </a:rPr>
              <a:t>S </a:t>
            </a:r>
            <a:r>
              <a:rPr lang="en-US" sz="1200" b="1" i="0" u="none" strike="noStrike" cap="none" dirty="0">
                <a:solidFill>
                  <a:schemeClr val="dk1"/>
                </a:solidFill>
                <a:latin typeface="Arial"/>
                <a:ea typeface="Arial"/>
                <a:cs typeface="Arial"/>
                <a:sym typeface="Arial"/>
              </a:rPr>
              <a:t>  </a:t>
            </a:r>
            <a:r>
              <a:rPr lang="en-US" sz="1200" b="1" i="0" u="none" strike="noStrike" cap="none" dirty="0">
                <a:solidFill>
                  <a:srgbClr val="FF3300"/>
                </a:solidFill>
                <a:latin typeface="Arial"/>
                <a:ea typeface="Arial"/>
                <a:cs typeface="Arial"/>
                <a:sym typeface="Arial"/>
              </a:rPr>
              <a:t>EQU </a:t>
            </a:r>
            <a:r>
              <a:rPr lang="en-US" sz="1200" b="1" i="0" u="none" strike="noStrike" cap="none" dirty="0">
                <a:solidFill>
                  <a:schemeClr val="dk1"/>
                </a:solidFill>
                <a:latin typeface="Arial"/>
                <a:ea typeface="Arial"/>
                <a:cs typeface="Arial"/>
                <a:sym typeface="Arial"/>
              </a:rPr>
              <a:t> </a:t>
            </a:r>
            <a:r>
              <a:rPr lang="en-US" sz="1200" b="1" i="0" u="none" strike="noStrike" cap="none" dirty="0">
                <a:solidFill>
                  <a:srgbClr val="6600CC"/>
                </a:solidFill>
                <a:latin typeface="Arial"/>
                <a:ea typeface="Arial"/>
                <a:cs typeface="Arial"/>
                <a:sym typeface="Arial"/>
              </a:rPr>
              <a:t>150</a:t>
            </a:r>
            <a:endParaRPr sz="1200" b="1" i="0" u="none" strike="noStrike" cap="none" dirty="0">
              <a:solidFill>
                <a:srgbClr val="6600CC"/>
              </a:solidFill>
              <a:latin typeface="Arial"/>
              <a:ea typeface="Arial"/>
              <a:cs typeface="Arial"/>
              <a:sym typeface="Arial"/>
            </a:endParaRPr>
          </a:p>
          <a:p>
            <a:pPr marL="914400" marR="0" lvl="1" indent="-304800" algn="just" rtl="0">
              <a:lnSpc>
                <a:spcPct val="100000"/>
              </a:lnSpc>
              <a:spcBef>
                <a:spcPts val="0"/>
              </a:spcBef>
              <a:spcAft>
                <a:spcPts val="0"/>
              </a:spcAft>
              <a:buClr>
                <a:srgbClr val="000000"/>
              </a:buClr>
              <a:buSzPts val="1200"/>
              <a:buFont typeface="Arial"/>
              <a:buChar char="○"/>
            </a:pPr>
            <a:r>
              <a:rPr lang="en-US" sz="1200" b="0" i="0" u="none" strike="noStrike" cap="none" dirty="0">
                <a:solidFill>
                  <a:schemeClr val="dk1"/>
                </a:solidFill>
                <a:latin typeface="Arial"/>
                <a:ea typeface="Arial"/>
                <a:cs typeface="Arial"/>
                <a:sym typeface="Arial"/>
              </a:rPr>
              <a:t>The assembler command </a:t>
            </a:r>
            <a:r>
              <a:rPr lang="en-US" sz="1200" b="1" i="0" u="none" strike="noStrike" cap="none" dirty="0">
                <a:solidFill>
                  <a:srgbClr val="FF3300"/>
                </a:solidFill>
                <a:latin typeface="Arial"/>
                <a:ea typeface="Arial"/>
                <a:cs typeface="Arial"/>
                <a:sym typeface="Arial"/>
              </a:rPr>
              <a:t>EQU</a:t>
            </a:r>
            <a:r>
              <a:rPr lang="en-US" sz="1200" b="0" i="0" u="none" strike="noStrike" cap="none" dirty="0">
                <a:solidFill>
                  <a:schemeClr val="dk1"/>
                </a:solidFill>
                <a:latin typeface="Arial"/>
                <a:ea typeface="Arial"/>
                <a:cs typeface="Arial"/>
                <a:sym typeface="Arial"/>
              </a:rPr>
              <a:t> directs the assembler during translation that the symbolic name </a:t>
            </a:r>
            <a:r>
              <a:rPr lang="en-US" sz="1200" b="1" i="0" u="none" strike="noStrike" cap="none" dirty="0">
                <a:solidFill>
                  <a:srgbClr val="6600CC"/>
                </a:solidFill>
                <a:latin typeface="Arial"/>
                <a:ea typeface="Arial"/>
                <a:cs typeface="Arial"/>
                <a:sym typeface="Arial"/>
              </a:rPr>
              <a:t>S</a:t>
            </a:r>
            <a:r>
              <a:rPr lang="en-US" sz="1200" b="0" i="0" u="none" strike="noStrike" cap="none" dirty="0">
                <a:solidFill>
                  <a:srgbClr val="6600CC"/>
                </a:solidFill>
                <a:latin typeface="Arial"/>
                <a:ea typeface="Arial"/>
                <a:cs typeface="Arial"/>
                <a:sym typeface="Arial"/>
              </a:rPr>
              <a:t> </a:t>
            </a:r>
            <a:r>
              <a:rPr lang="en-US" sz="1200" b="0" i="0" u="none" strike="noStrike" cap="none" dirty="0">
                <a:solidFill>
                  <a:schemeClr val="dk1"/>
                </a:solidFill>
                <a:latin typeface="Arial"/>
                <a:ea typeface="Arial"/>
                <a:cs typeface="Arial"/>
                <a:sym typeface="Arial"/>
              </a:rPr>
              <a:t>must be replaced by value </a:t>
            </a:r>
            <a:r>
              <a:rPr lang="en-US" sz="1200" b="1" i="0" u="none" strike="noStrike" cap="none" dirty="0">
                <a:solidFill>
                  <a:srgbClr val="6600CC"/>
                </a:solidFill>
                <a:latin typeface="Arial"/>
                <a:ea typeface="Arial"/>
                <a:cs typeface="Arial"/>
                <a:sym typeface="Arial"/>
              </a:rPr>
              <a:t>150</a:t>
            </a:r>
            <a:r>
              <a:rPr lang="en-US" sz="1200" b="0" i="0" u="none" strike="noStrike" cap="none" dirty="0">
                <a:solidFill>
                  <a:schemeClr val="dk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242" name="Google Shape;242;p7"/>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8"/>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Machine Instructions and Programs</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Assembly Language</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49" name="Google Shape;249;p8"/>
          <p:cNvSpPr txBox="1"/>
          <p:nvPr/>
        </p:nvSpPr>
        <p:spPr>
          <a:xfrm>
            <a:off x="117475" y="784225"/>
            <a:ext cx="5334000" cy="233910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200"/>
              <a:buFont typeface="Noto Sans Symbols"/>
              <a:buChar char="⮚"/>
            </a:pPr>
            <a:r>
              <a:rPr lang="en-US" sz="1200" b="0" i="0" u="none" strike="noStrike" cap="none">
                <a:solidFill>
                  <a:schemeClr val="dk1"/>
                </a:solidFill>
                <a:latin typeface="Calibri"/>
                <a:ea typeface="Calibri"/>
                <a:cs typeface="Calibri"/>
                <a:sym typeface="Calibri"/>
              </a:rPr>
              <a:t>Memory arrangement for the program</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200"/>
              <a:buFont typeface="Noto Sans Symbols"/>
              <a:buNone/>
            </a:pPr>
            <a:endParaRPr sz="1200" b="0" i="0" u="none" strike="noStrike" cap="none">
              <a:solidFill>
                <a:schemeClr val="dk1"/>
              </a:solidFill>
              <a:latin typeface="Calibri"/>
              <a:ea typeface="Calibri"/>
              <a:cs typeface="Calibri"/>
              <a:sym typeface="Calibri"/>
            </a:endParaRPr>
          </a:p>
          <a:p>
            <a:pPr marL="533400" marR="0" lvl="0" indent="-533400" algn="l" rtl="0">
              <a:lnSpc>
                <a:spcPct val="9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100	Move N,R1</a:t>
            </a:r>
            <a:endParaRPr sz="1400" b="0" i="0" u="none" strike="noStrike" cap="none">
              <a:solidFill>
                <a:srgbClr val="000000"/>
              </a:solidFill>
              <a:latin typeface="Arial"/>
              <a:ea typeface="Arial"/>
              <a:cs typeface="Arial"/>
              <a:sym typeface="Arial"/>
            </a:endParaRPr>
          </a:p>
          <a:p>
            <a:pPr marL="533400" marR="0" lvl="0" indent="-533400" algn="l" rtl="0">
              <a:lnSpc>
                <a:spcPct val="9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104	Move #NUM1,R2  </a:t>
            </a:r>
            <a:endParaRPr sz="1400" b="0" i="0" u="none" strike="noStrike" cap="none">
              <a:solidFill>
                <a:srgbClr val="000000"/>
              </a:solidFill>
              <a:latin typeface="Arial"/>
              <a:ea typeface="Arial"/>
              <a:cs typeface="Arial"/>
              <a:sym typeface="Arial"/>
            </a:endParaRPr>
          </a:p>
          <a:p>
            <a:pPr marL="533400" marR="0" lvl="0" indent="-533400" algn="l" rtl="0">
              <a:lnSpc>
                <a:spcPct val="9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108	Clear R0 </a:t>
            </a:r>
            <a:endParaRPr sz="1400" b="0" i="0" u="none" strike="noStrike" cap="none">
              <a:solidFill>
                <a:srgbClr val="000000"/>
              </a:solidFill>
              <a:latin typeface="Arial"/>
              <a:ea typeface="Arial"/>
              <a:cs typeface="Arial"/>
              <a:sym typeface="Arial"/>
            </a:endParaRPr>
          </a:p>
          <a:p>
            <a:pPr marL="533400" marR="0" lvl="0" indent="-533400" algn="l" rtl="0">
              <a:lnSpc>
                <a:spcPct val="9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112	Add (R2), R0 </a:t>
            </a:r>
            <a:endParaRPr sz="1400" b="0" i="0" u="none" strike="noStrike" cap="none">
              <a:solidFill>
                <a:srgbClr val="000000"/>
              </a:solidFill>
              <a:latin typeface="Arial"/>
              <a:ea typeface="Arial"/>
              <a:cs typeface="Arial"/>
              <a:sym typeface="Arial"/>
            </a:endParaRPr>
          </a:p>
          <a:p>
            <a:pPr marL="533400" marR="0" lvl="0" indent="-533400" algn="l" rtl="0">
              <a:lnSpc>
                <a:spcPct val="9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116       Add #4, R2 </a:t>
            </a:r>
            <a:endParaRPr sz="1400" b="0" i="0" u="none" strike="noStrike" cap="none">
              <a:solidFill>
                <a:srgbClr val="000000"/>
              </a:solidFill>
              <a:latin typeface="Arial"/>
              <a:ea typeface="Arial"/>
              <a:cs typeface="Arial"/>
              <a:sym typeface="Arial"/>
            </a:endParaRPr>
          </a:p>
          <a:p>
            <a:pPr marL="533400" marR="0" lvl="0" indent="-533400" algn="l" rtl="0">
              <a:lnSpc>
                <a:spcPct val="9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120	Decrement R1 </a:t>
            </a:r>
            <a:endParaRPr sz="1400" b="0" i="0" u="none" strike="noStrike" cap="none">
              <a:solidFill>
                <a:srgbClr val="000000"/>
              </a:solidFill>
              <a:latin typeface="Arial"/>
              <a:ea typeface="Arial"/>
              <a:cs typeface="Arial"/>
              <a:sym typeface="Arial"/>
            </a:endParaRPr>
          </a:p>
          <a:p>
            <a:pPr marL="533400" marR="0" lvl="0" indent="-533400" algn="l" rtl="0">
              <a:lnSpc>
                <a:spcPct val="9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124	 Branch&gt;0  LOOP  </a:t>
            </a:r>
            <a:endParaRPr sz="1400" b="0" i="0" u="none" strike="noStrike" cap="none">
              <a:solidFill>
                <a:srgbClr val="000000"/>
              </a:solidFill>
              <a:latin typeface="Arial"/>
              <a:ea typeface="Arial"/>
              <a:cs typeface="Arial"/>
              <a:sym typeface="Arial"/>
            </a:endParaRPr>
          </a:p>
          <a:p>
            <a:pPr marL="533400" marR="0" lvl="0" indent="-533400" algn="l" rtl="0">
              <a:lnSpc>
                <a:spcPct val="9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128	 Move R0, SUM</a:t>
            </a:r>
            <a:endParaRPr sz="1400" b="1" i="0" u="none" strike="noStrike" cap="none">
              <a:solidFill>
                <a:srgbClr val="000000"/>
              </a:solidFill>
              <a:latin typeface="Arial"/>
              <a:ea typeface="Arial"/>
              <a:cs typeface="Arial"/>
              <a:sym typeface="Arial"/>
            </a:endParaRPr>
          </a:p>
        </p:txBody>
      </p:sp>
      <p:sp>
        <p:nvSpPr>
          <p:cNvPr id="250" name="Google Shape;250;p8"/>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a:t>
            </a:r>
            <a:r>
              <a:rPr lang="en-US" sz="600"/>
              <a:t>2.6.1</a:t>
            </a:r>
            <a:endParaRPr sz="6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3672</Words>
  <Application>Microsoft Office PowerPoint</Application>
  <PresentationFormat>Custom</PresentationFormat>
  <Paragraphs>316</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Noto Sans Symbols</vt:lpstr>
      <vt:lpstr>Times New Roman</vt:lpstr>
      <vt:lpstr>Office Theme</vt:lpstr>
      <vt:lpstr>PowerPoint Presentation</vt:lpstr>
      <vt:lpstr>DIGITAL DESIGN AND  COMPUTER ORGANIZATION</vt:lpstr>
      <vt:lpstr>PowerPoint Presentation</vt:lpstr>
      <vt:lpstr>Machine Instructions and Programs Assembly Language </vt:lpstr>
      <vt:lpstr>Machine Instructions and Programs Assembly Language( T2 –section 2.6)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Ananth Kashyap</dc:creator>
  <cp:lastModifiedBy>prajwala talanki</cp:lastModifiedBy>
  <cp:revision>20</cp:revision>
  <dcterms:created xsi:type="dcterms:W3CDTF">2021-08-21T17:00:56Z</dcterms:created>
  <dcterms:modified xsi:type="dcterms:W3CDTF">2025-09-24T06:47:26Z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2020-07-12T00:00:00Z</vt:filetime>
  </property>
  <property fmtid="{D5CDD505-2E9C-101B-9397-08002B2CF9AE}" pid="3" name="Creator">
    <vt:lpwstr>LaTeX with Beamer class</vt:lpwstr>
  </property>
  <property fmtid="{D5CDD505-2E9C-101B-9397-08002B2CF9AE}" pid="4" name="LastSaved">
    <vt:filetime>2021-08-21T00:00:00Z</vt:filetime>
  </property>
</Properties>
</file>