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9"/>
  </p:notesMasterIdLst>
  <p:sldIdLst>
    <p:sldId id="256" r:id="rId2"/>
    <p:sldId id="283" r:id="rId3"/>
    <p:sldId id="284" r:id="rId4"/>
    <p:sldId id="285" r:id="rId5"/>
    <p:sldId id="286" r:id="rId6"/>
    <p:sldId id="287" r:id="rId7"/>
    <p:sldId id="288" r:id="rId8"/>
    <p:sldId id="289"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 id="305" r:id="rId25"/>
    <p:sldId id="306" r:id="rId26"/>
    <p:sldId id="307" r:id="rId27"/>
    <p:sldId id="308" r:id="rId28"/>
    <p:sldId id="309" r:id="rId29"/>
    <p:sldId id="314" r:id="rId30"/>
    <p:sldId id="311" r:id="rId31"/>
    <p:sldId id="313" r:id="rId32"/>
    <p:sldId id="315" r:id="rId33"/>
    <p:sldId id="317" r:id="rId34"/>
    <p:sldId id="312" r:id="rId35"/>
    <p:sldId id="316" r:id="rId36"/>
    <p:sldId id="318" r:id="rId37"/>
    <p:sldId id="310" r:id="rId38"/>
  </p:sldIdLst>
  <p:sldSz cx="5765800" cy="3244850"/>
  <p:notesSz cx="5765800" cy="324485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1" roundtripDataSignature="AMtx7mhz0BXzMAJ0CAeknh+BnzNrK83B6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000" autoAdjust="0"/>
  </p:normalViewPr>
  <p:slideViewPr>
    <p:cSldViewPr snapToGrid="0">
      <p:cViewPr>
        <p:scale>
          <a:sx n="92" d="100"/>
          <a:sy n="92" d="100"/>
        </p:scale>
        <p:origin x="1516" y="56"/>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63"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61"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6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498725" cy="161925"/>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265488" y="0"/>
            <a:ext cx="2498725" cy="161925"/>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3082925"/>
            <a:ext cx="2498725" cy="161925"/>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265488" y="3082925"/>
            <a:ext cx="2498725" cy="161925"/>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1: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8" name="Google Shape;128;p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0"/>
        <p:cNvGrpSpPr/>
        <p:nvPr/>
      </p:nvGrpSpPr>
      <p:grpSpPr>
        <a:xfrm>
          <a:off x="0" y="0"/>
          <a:ext cx="0" cy="0"/>
          <a:chOff x="0" y="0"/>
          <a:chExt cx="0" cy="0"/>
        </a:xfrm>
      </p:grpSpPr>
      <p:sp>
        <p:nvSpPr>
          <p:cNvPr id="421" name="Google Shape;421;g2ff60aec111_1_20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22" name="Google Shape;422;g2ff60aec111_1_204: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b="1"/>
              <a:t>The X,Y, Z-register is also a 16-bit register used for indirect addressing</a:t>
            </a:r>
            <a:r>
              <a:rPr lang="en-US"/>
              <a:t>, but it is often employed specifically in functions like reading or writing to program memory (in some cases) and accessing memory data in general.</a:t>
            </a:r>
            <a:endParaRPr/>
          </a:p>
        </p:txBody>
      </p:sp>
      <p:sp>
        <p:nvSpPr>
          <p:cNvPr id="423" name="Google Shape;423;g2ff60aec111_1_204: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ff60aec111_1_14:notes"/>
          <p:cNvSpPr>
            <a:spLocks noGrp="1" noRot="1" noChangeAspect="1"/>
          </p:cNvSpPr>
          <p:nvPr>
            <p:ph type="sldImg" idx="2"/>
          </p:nvPr>
        </p:nvSpPr>
        <p:spPr>
          <a:xfrm>
            <a:off x="1911350" y="406400"/>
            <a:ext cx="1943100" cy="109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30" name="Google Shape;430;g2ff60aec111_1_14: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1" name="Google Shape;431;g2ff60aec111_1_14: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31: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8" name="Google Shape;438;p3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p32: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6" name="Google Shape;446;p3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2"/>
        <p:cNvGrpSpPr/>
        <p:nvPr/>
      </p:nvGrpSpPr>
      <p:grpSpPr>
        <a:xfrm>
          <a:off x="0" y="0"/>
          <a:ext cx="0" cy="0"/>
          <a:chOff x="0" y="0"/>
          <a:chExt cx="0" cy="0"/>
        </a:xfrm>
      </p:grpSpPr>
      <p:sp>
        <p:nvSpPr>
          <p:cNvPr id="453" name="Google Shape;453;g2ff60aec111_1_32:notes"/>
          <p:cNvSpPr>
            <a:spLocks noGrp="1" noRot="1" noChangeAspect="1"/>
          </p:cNvSpPr>
          <p:nvPr>
            <p:ph type="sldImg" idx="2"/>
          </p:nvPr>
        </p:nvSpPr>
        <p:spPr>
          <a:xfrm>
            <a:off x="1911350" y="406400"/>
            <a:ext cx="1943100" cy="109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54" name="Google Shape;454;g2ff60aec111_1_32: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5" name="Google Shape;455;g2ff60aec111_1_32: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3" name="Google Shape;463;p3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p34: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1" name="Google Shape;471;p3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p35: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9" name="Google Shape;479;p3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36: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7" name="Google Shape;487;p36: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2ff60aec111_1_2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5" name="Google Shape;495;g2ff60aec111_1_23: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6" name="Google Shape;496;g2ff60aec111_1_23: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p22: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57" name="Google Shape;357;p2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37: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4" name="Google Shape;504;p37: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2ff60aec111_1_4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1" name="Google Shape;511;g2ff60aec111_1_40: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2" name="Google Shape;512;g2ff60aec111_1_40: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7"/>
        <p:cNvGrpSpPr/>
        <p:nvPr/>
      </p:nvGrpSpPr>
      <p:grpSpPr>
        <a:xfrm>
          <a:off x="0" y="0"/>
          <a:ext cx="0" cy="0"/>
          <a:chOff x="0" y="0"/>
          <a:chExt cx="0" cy="0"/>
        </a:xfrm>
      </p:grpSpPr>
      <p:sp>
        <p:nvSpPr>
          <p:cNvPr id="518" name="Google Shape;518;p38: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9" name="Google Shape;519;p3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39: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27" name="Google Shape;527;p3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4"/>
        <p:cNvGrpSpPr/>
        <p:nvPr/>
      </p:nvGrpSpPr>
      <p:grpSpPr>
        <a:xfrm>
          <a:off x="0" y="0"/>
          <a:ext cx="0" cy="0"/>
          <a:chOff x="0" y="0"/>
          <a:chExt cx="0" cy="0"/>
        </a:xfrm>
      </p:grpSpPr>
      <p:sp>
        <p:nvSpPr>
          <p:cNvPr id="535" name="Google Shape;535;p40: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36" name="Google Shape;536;p4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1"/>
        <p:cNvGrpSpPr/>
        <p:nvPr/>
      </p:nvGrpSpPr>
      <p:grpSpPr>
        <a:xfrm>
          <a:off x="0" y="0"/>
          <a:ext cx="0" cy="0"/>
          <a:chOff x="0" y="0"/>
          <a:chExt cx="0" cy="0"/>
        </a:xfrm>
      </p:grpSpPr>
      <p:sp>
        <p:nvSpPr>
          <p:cNvPr id="542" name="Google Shape;542;p41: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43" name="Google Shape;543;p41: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42: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0" name="Google Shape;550;p4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g2ff60aec111_1_62: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7" name="Google Shape;557;g2ff60aec111_1_62: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58" name="Google Shape;558;g2ff60aec111_1_62: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p:cNvGrpSpPr/>
        <p:nvPr/>
      </p:nvGrpSpPr>
      <p:grpSpPr>
        <a:xfrm>
          <a:off x="0" y="0"/>
          <a:ext cx="0" cy="0"/>
          <a:chOff x="0" y="0"/>
          <a:chExt cx="0" cy="0"/>
        </a:xfrm>
      </p:grpSpPr>
      <p:sp>
        <p:nvSpPr>
          <p:cNvPr id="564" name="Google Shape;564;g382bae58a83_0_2:notes"/>
          <p:cNvSpPr>
            <a:spLocks noGrp="1" noRot="1" noChangeAspect="1"/>
          </p:cNvSpPr>
          <p:nvPr>
            <p:ph type="sldImg" idx="2"/>
          </p:nvPr>
        </p:nvSpPr>
        <p:spPr>
          <a:xfrm>
            <a:off x="1911350" y="406400"/>
            <a:ext cx="1943100" cy="10938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5" name="Google Shape;565;g382bae58a83_0_2: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6" name="Google Shape;566;g382bae58a83_0_2: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a:extLst>
            <a:ext uri="{FF2B5EF4-FFF2-40B4-BE49-F238E27FC236}">
              <a16:creationId xmlns:a16="http://schemas.microsoft.com/office/drawing/2014/main" id="{6C87D91F-2B59-B80C-D10F-0E41C6C1A260}"/>
            </a:ext>
          </a:extLst>
        </p:cNvPr>
        <p:cNvGrpSpPr/>
        <p:nvPr/>
      </p:nvGrpSpPr>
      <p:grpSpPr>
        <a:xfrm>
          <a:off x="0" y="0"/>
          <a:ext cx="0" cy="0"/>
          <a:chOff x="0" y="0"/>
          <a:chExt cx="0" cy="0"/>
        </a:xfrm>
      </p:grpSpPr>
      <p:sp>
        <p:nvSpPr>
          <p:cNvPr id="564" name="Google Shape;564;g382bae58a83_0_2:notes">
            <a:extLst>
              <a:ext uri="{FF2B5EF4-FFF2-40B4-BE49-F238E27FC236}">
                <a16:creationId xmlns:a16="http://schemas.microsoft.com/office/drawing/2014/main" id="{3B9CAD94-811B-FB70-6390-E6D714EED575}"/>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5" name="Google Shape;565;g382bae58a83_0_2:notes">
            <a:extLst>
              <a:ext uri="{FF2B5EF4-FFF2-40B4-BE49-F238E27FC236}">
                <a16:creationId xmlns:a16="http://schemas.microsoft.com/office/drawing/2014/main" id="{1FC3B728-4E00-4C92-AC1F-DF0F75B87B22}"/>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6" name="Google Shape;566;g382bae58a83_0_2:notes">
            <a:extLst>
              <a:ext uri="{FF2B5EF4-FFF2-40B4-BE49-F238E27FC236}">
                <a16:creationId xmlns:a16="http://schemas.microsoft.com/office/drawing/2014/main" id="{F5BF8599-2DC8-D75C-C8BD-F5201C23BE1A}"/>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29</a:t>
            </a:fld>
            <a:endParaRPr/>
          </a:p>
        </p:txBody>
      </p:sp>
    </p:spTree>
    <p:extLst>
      <p:ext uri="{BB962C8B-B14F-4D97-AF65-F5344CB8AC3E}">
        <p14:creationId xmlns:p14="http://schemas.microsoft.com/office/powerpoint/2010/main" val="1442470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p2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4" name="Google Shape;364;p2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a:extLst>
            <a:ext uri="{FF2B5EF4-FFF2-40B4-BE49-F238E27FC236}">
              <a16:creationId xmlns:a16="http://schemas.microsoft.com/office/drawing/2014/main" id="{23643C7C-CE16-D446-CD27-DB5057DB0DAD}"/>
            </a:ext>
          </a:extLst>
        </p:cNvPr>
        <p:cNvGrpSpPr/>
        <p:nvPr/>
      </p:nvGrpSpPr>
      <p:grpSpPr>
        <a:xfrm>
          <a:off x="0" y="0"/>
          <a:ext cx="0" cy="0"/>
          <a:chOff x="0" y="0"/>
          <a:chExt cx="0" cy="0"/>
        </a:xfrm>
      </p:grpSpPr>
      <p:sp>
        <p:nvSpPr>
          <p:cNvPr id="564" name="Google Shape;564;g382bae58a83_0_2:notes">
            <a:extLst>
              <a:ext uri="{FF2B5EF4-FFF2-40B4-BE49-F238E27FC236}">
                <a16:creationId xmlns:a16="http://schemas.microsoft.com/office/drawing/2014/main" id="{D3D3B533-031F-C0BE-331F-780FDCAB6A07}"/>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5" name="Google Shape;565;g382bae58a83_0_2:notes">
            <a:extLst>
              <a:ext uri="{FF2B5EF4-FFF2-40B4-BE49-F238E27FC236}">
                <a16:creationId xmlns:a16="http://schemas.microsoft.com/office/drawing/2014/main" id="{66FBF2E8-B11E-7D92-E8DC-24A5EB1D2DD6}"/>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6" name="Google Shape;566;g382bae58a83_0_2:notes">
            <a:extLst>
              <a:ext uri="{FF2B5EF4-FFF2-40B4-BE49-F238E27FC236}">
                <a16:creationId xmlns:a16="http://schemas.microsoft.com/office/drawing/2014/main" id="{B1DFB516-89E4-56B5-7806-ACFD69AC63FD}"/>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30</a:t>
            </a:fld>
            <a:endParaRPr/>
          </a:p>
        </p:txBody>
      </p:sp>
    </p:spTree>
    <p:extLst>
      <p:ext uri="{BB962C8B-B14F-4D97-AF65-F5344CB8AC3E}">
        <p14:creationId xmlns:p14="http://schemas.microsoft.com/office/powerpoint/2010/main" val="91637198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a:extLst>
            <a:ext uri="{FF2B5EF4-FFF2-40B4-BE49-F238E27FC236}">
              <a16:creationId xmlns:a16="http://schemas.microsoft.com/office/drawing/2014/main" id="{DFB73CBA-CB10-0A95-3C3F-3E844F48217A}"/>
            </a:ext>
          </a:extLst>
        </p:cNvPr>
        <p:cNvGrpSpPr/>
        <p:nvPr/>
      </p:nvGrpSpPr>
      <p:grpSpPr>
        <a:xfrm>
          <a:off x="0" y="0"/>
          <a:ext cx="0" cy="0"/>
          <a:chOff x="0" y="0"/>
          <a:chExt cx="0" cy="0"/>
        </a:xfrm>
      </p:grpSpPr>
      <p:sp>
        <p:nvSpPr>
          <p:cNvPr id="564" name="Google Shape;564;g382bae58a83_0_2:notes">
            <a:extLst>
              <a:ext uri="{FF2B5EF4-FFF2-40B4-BE49-F238E27FC236}">
                <a16:creationId xmlns:a16="http://schemas.microsoft.com/office/drawing/2014/main" id="{5542EBC1-20E4-0899-F693-48DC0E618427}"/>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5" name="Google Shape;565;g382bae58a83_0_2:notes">
            <a:extLst>
              <a:ext uri="{FF2B5EF4-FFF2-40B4-BE49-F238E27FC236}">
                <a16:creationId xmlns:a16="http://schemas.microsoft.com/office/drawing/2014/main" id="{FE942F3C-652E-10B0-0376-EA5BBD718DB6}"/>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6" name="Google Shape;566;g382bae58a83_0_2:notes">
            <a:extLst>
              <a:ext uri="{FF2B5EF4-FFF2-40B4-BE49-F238E27FC236}">
                <a16:creationId xmlns:a16="http://schemas.microsoft.com/office/drawing/2014/main" id="{F49388E9-4E8D-3FD7-639A-692265B2D2C3}"/>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31</a:t>
            </a:fld>
            <a:endParaRPr/>
          </a:p>
        </p:txBody>
      </p:sp>
    </p:spTree>
    <p:extLst>
      <p:ext uri="{BB962C8B-B14F-4D97-AF65-F5344CB8AC3E}">
        <p14:creationId xmlns:p14="http://schemas.microsoft.com/office/powerpoint/2010/main" val="90917964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a:extLst>
            <a:ext uri="{FF2B5EF4-FFF2-40B4-BE49-F238E27FC236}">
              <a16:creationId xmlns:a16="http://schemas.microsoft.com/office/drawing/2014/main" id="{3E9C26E2-1ADA-2B15-8271-16083360DC65}"/>
            </a:ext>
          </a:extLst>
        </p:cNvPr>
        <p:cNvGrpSpPr/>
        <p:nvPr/>
      </p:nvGrpSpPr>
      <p:grpSpPr>
        <a:xfrm>
          <a:off x="0" y="0"/>
          <a:ext cx="0" cy="0"/>
          <a:chOff x="0" y="0"/>
          <a:chExt cx="0" cy="0"/>
        </a:xfrm>
      </p:grpSpPr>
      <p:sp>
        <p:nvSpPr>
          <p:cNvPr id="564" name="Google Shape;564;g382bae58a83_0_2:notes">
            <a:extLst>
              <a:ext uri="{FF2B5EF4-FFF2-40B4-BE49-F238E27FC236}">
                <a16:creationId xmlns:a16="http://schemas.microsoft.com/office/drawing/2014/main" id="{AD48F027-628F-2693-A67F-AD4DE46E6E32}"/>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5" name="Google Shape;565;g382bae58a83_0_2:notes">
            <a:extLst>
              <a:ext uri="{FF2B5EF4-FFF2-40B4-BE49-F238E27FC236}">
                <a16:creationId xmlns:a16="http://schemas.microsoft.com/office/drawing/2014/main" id="{823CEF38-55DA-36E8-8A26-2C9FCD3D28C6}"/>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6" name="Google Shape;566;g382bae58a83_0_2:notes">
            <a:extLst>
              <a:ext uri="{FF2B5EF4-FFF2-40B4-BE49-F238E27FC236}">
                <a16:creationId xmlns:a16="http://schemas.microsoft.com/office/drawing/2014/main" id="{BF6F0D85-D81A-A7DA-376A-2ED7DB36CB84}"/>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32</a:t>
            </a:fld>
            <a:endParaRPr/>
          </a:p>
        </p:txBody>
      </p:sp>
    </p:spTree>
    <p:extLst>
      <p:ext uri="{BB962C8B-B14F-4D97-AF65-F5344CB8AC3E}">
        <p14:creationId xmlns:p14="http://schemas.microsoft.com/office/powerpoint/2010/main" val="319300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a:extLst>
            <a:ext uri="{FF2B5EF4-FFF2-40B4-BE49-F238E27FC236}">
              <a16:creationId xmlns:a16="http://schemas.microsoft.com/office/drawing/2014/main" id="{FCDA8433-D4B1-6E70-E63E-CB1CABDF5F6C}"/>
            </a:ext>
          </a:extLst>
        </p:cNvPr>
        <p:cNvGrpSpPr/>
        <p:nvPr/>
      </p:nvGrpSpPr>
      <p:grpSpPr>
        <a:xfrm>
          <a:off x="0" y="0"/>
          <a:ext cx="0" cy="0"/>
          <a:chOff x="0" y="0"/>
          <a:chExt cx="0" cy="0"/>
        </a:xfrm>
      </p:grpSpPr>
      <p:sp>
        <p:nvSpPr>
          <p:cNvPr id="564" name="Google Shape;564;g382bae58a83_0_2:notes">
            <a:extLst>
              <a:ext uri="{FF2B5EF4-FFF2-40B4-BE49-F238E27FC236}">
                <a16:creationId xmlns:a16="http://schemas.microsoft.com/office/drawing/2014/main" id="{93F447FD-55A9-F895-CECC-E5DA60E997EC}"/>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5" name="Google Shape;565;g382bae58a83_0_2:notes">
            <a:extLst>
              <a:ext uri="{FF2B5EF4-FFF2-40B4-BE49-F238E27FC236}">
                <a16:creationId xmlns:a16="http://schemas.microsoft.com/office/drawing/2014/main" id="{18F2CBDD-B098-CF1F-DECB-B0CF3607C79E}"/>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6" name="Google Shape;566;g382bae58a83_0_2:notes">
            <a:extLst>
              <a:ext uri="{FF2B5EF4-FFF2-40B4-BE49-F238E27FC236}">
                <a16:creationId xmlns:a16="http://schemas.microsoft.com/office/drawing/2014/main" id="{7A8A3968-01BF-B499-2203-BC217523429F}"/>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33</a:t>
            </a:fld>
            <a:endParaRPr/>
          </a:p>
        </p:txBody>
      </p:sp>
    </p:spTree>
    <p:extLst>
      <p:ext uri="{BB962C8B-B14F-4D97-AF65-F5344CB8AC3E}">
        <p14:creationId xmlns:p14="http://schemas.microsoft.com/office/powerpoint/2010/main" val="106665715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a:extLst>
            <a:ext uri="{FF2B5EF4-FFF2-40B4-BE49-F238E27FC236}">
              <a16:creationId xmlns:a16="http://schemas.microsoft.com/office/drawing/2014/main" id="{CF10670B-94A1-49B3-876A-C5C38B289D09}"/>
            </a:ext>
          </a:extLst>
        </p:cNvPr>
        <p:cNvGrpSpPr/>
        <p:nvPr/>
      </p:nvGrpSpPr>
      <p:grpSpPr>
        <a:xfrm>
          <a:off x="0" y="0"/>
          <a:ext cx="0" cy="0"/>
          <a:chOff x="0" y="0"/>
          <a:chExt cx="0" cy="0"/>
        </a:xfrm>
      </p:grpSpPr>
      <p:sp>
        <p:nvSpPr>
          <p:cNvPr id="564" name="Google Shape;564;g382bae58a83_0_2:notes">
            <a:extLst>
              <a:ext uri="{FF2B5EF4-FFF2-40B4-BE49-F238E27FC236}">
                <a16:creationId xmlns:a16="http://schemas.microsoft.com/office/drawing/2014/main" id="{51ADB9EE-3634-D80E-1A0C-623336C2326B}"/>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5" name="Google Shape;565;g382bae58a83_0_2:notes">
            <a:extLst>
              <a:ext uri="{FF2B5EF4-FFF2-40B4-BE49-F238E27FC236}">
                <a16:creationId xmlns:a16="http://schemas.microsoft.com/office/drawing/2014/main" id="{0DA81911-7467-77A9-9C8B-5148B98F5942}"/>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6" name="Google Shape;566;g382bae58a83_0_2:notes">
            <a:extLst>
              <a:ext uri="{FF2B5EF4-FFF2-40B4-BE49-F238E27FC236}">
                <a16:creationId xmlns:a16="http://schemas.microsoft.com/office/drawing/2014/main" id="{2F93D1A0-6E01-0757-426A-54525650F48B}"/>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34</a:t>
            </a:fld>
            <a:endParaRPr/>
          </a:p>
        </p:txBody>
      </p:sp>
    </p:spTree>
    <p:extLst>
      <p:ext uri="{BB962C8B-B14F-4D97-AF65-F5344CB8AC3E}">
        <p14:creationId xmlns:p14="http://schemas.microsoft.com/office/powerpoint/2010/main" val="41758224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a:extLst>
            <a:ext uri="{FF2B5EF4-FFF2-40B4-BE49-F238E27FC236}">
              <a16:creationId xmlns:a16="http://schemas.microsoft.com/office/drawing/2014/main" id="{9112BCB1-FE7B-4625-F9DA-42712274FD50}"/>
            </a:ext>
          </a:extLst>
        </p:cNvPr>
        <p:cNvGrpSpPr/>
        <p:nvPr/>
      </p:nvGrpSpPr>
      <p:grpSpPr>
        <a:xfrm>
          <a:off x="0" y="0"/>
          <a:ext cx="0" cy="0"/>
          <a:chOff x="0" y="0"/>
          <a:chExt cx="0" cy="0"/>
        </a:xfrm>
      </p:grpSpPr>
      <p:sp>
        <p:nvSpPr>
          <p:cNvPr id="564" name="Google Shape;564;g382bae58a83_0_2:notes">
            <a:extLst>
              <a:ext uri="{FF2B5EF4-FFF2-40B4-BE49-F238E27FC236}">
                <a16:creationId xmlns:a16="http://schemas.microsoft.com/office/drawing/2014/main" id="{828AC2F5-9CD8-A39F-58EB-701D63836C1F}"/>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5" name="Google Shape;565;g382bae58a83_0_2:notes">
            <a:extLst>
              <a:ext uri="{FF2B5EF4-FFF2-40B4-BE49-F238E27FC236}">
                <a16:creationId xmlns:a16="http://schemas.microsoft.com/office/drawing/2014/main" id="{72ACF0BC-4E88-1F71-2523-CB1C319978B0}"/>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6" name="Google Shape;566;g382bae58a83_0_2:notes">
            <a:extLst>
              <a:ext uri="{FF2B5EF4-FFF2-40B4-BE49-F238E27FC236}">
                <a16:creationId xmlns:a16="http://schemas.microsoft.com/office/drawing/2014/main" id="{3003A33C-8FF2-FBA1-398C-37EC5170390E}"/>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35</a:t>
            </a:fld>
            <a:endParaRPr/>
          </a:p>
        </p:txBody>
      </p:sp>
    </p:spTree>
    <p:extLst>
      <p:ext uri="{BB962C8B-B14F-4D97-AF65-F5344CB8AC3E}">
        <p14:creationId xmlns:p14="http://schemas.microsoft.com/office/powerpoint/2010/main" val="88889269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3">
          <a:extLst>
            <a:ext uri="{FF2B5EF4-FFF2-40B4-BE49-F238E27FC236}">
              <a16:creationId xmlns:a16="http://schemas.microsoft.com/office/drawing/2014/main" id="{E265FCEA-A76A-1E6E-0E66-0687F501DA70}"/>
            </a:ext>
          </a:extLst>
        </p:cNvPr>
        <p:cNvGrpSpPr/>
        <p:nvPr/>
      </p:nvGrpSpPr>
      <p:grpSpPr>
        <a:xfrm>
          <a:off x="0" y="0"/>
          <a:ext cx="0" cy="0"/>
          <a:chOff x="0" y="0"/>
          <a:chExt cx="0" cy="0"/>
        </a:xfrm>
      </p:grpSpPr>
      <p:sp>
        <p:nvSpPr>
          <p:cNvPr id="564" name="Google Shape;564;g382bae58a83_0_2:notes">
            <a:extLst>
              <a:ext uri="{FF2B5EF4-FFF2-40B4-BE49-F238E27FC236}">
                <a16:creationId xmlns:a16="http://schemas.microsoft.com/office/drawing/2014/main" id="{6DA665B9-A601-F39F-123D-958B2AB6C3A9}"/>
              </a:ext>
            </a:extLst>
          </p:cNvPr>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5" name="Google Shape;565;g382bae58a83_0_2:notes">
            <a:extLst>
              <a:ext uri="{FF2B5EF4-FFF2-40B4-BE49-F238E27FC236}">
                <a16:creationId xmlns:a16="http://schemas.microsoft.com/office/drawing/2014/main" id="{3B5C66D2-4636-3C68-C361-3AA21D1CC7F7}"/>
              </a:ext>
            </a:extLst>
          </p:cNvPr>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66" name="Google Shape;566;g382bae58a83_0_2:notes">
            <a:extLst>
              <a:ext uri="{FF2B5EF4-FFF2-40B4-BE49-F238E27FC236}">
                <a16:creationId xmlns:a16="http://schemas.microsoft.com/office/drawing/2014/main" id="{8A30FA72-61F6-BE96-1CB6-6F5B9CAB525B}"/>
              </a:ext>
            </a:extLst>
          </p:cNvPr>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36</a:t>
            </a:fld>
            <a:endParaRPr/>
          </a:p>
        </p:txBody>
      </p:sp>
    </p:spTree>
    <p:extLst>
      <p:ext uri="{BB962C8B-B14F-4D97-AF65-F5344CB8AC3E}">
        <p14:creationId xmlns:p14="http://schemas.microsoft.com/office/powerpoint/2010/main" val="121300834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1"/>
        <p:cNvGrpSpPr/>
        <p:nvPr/>
      </p:nvGrpSpPr>
      <p:grpSpPr>
        <a:xfrm>
          <a:off x="0" y="0"/>
          <a:ext cx="0" cy="0"/>
          <a:chOff x="0" y="0"/>
          <a:chExt cx="0" cy="0"/>
        </a:xfrm>
      </p:grpSpPr>
      <p:sp>
        <p:nvSpPr>
          <p:cNvPr id="572" name="Google Shape;572;p43: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73" name="Google Shape;573;p4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4: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8" name="Google Shape;378;p24: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p25: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5" name="Google Shape;385;p25: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p28: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2" name="Google Shape;392;p28: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8"/>
        <p:cNvGrpSpPr/>
        <p:nvPr/>
      </p:nvGrpSpPr>
      <p:grpSpPr>
        <a:xfrm>
          <a:off x="0" y="0"/>
          <a:ext cx="0" cy="0"/>
          <a:chOff x="0" y="0"/>
          <a:chExt cx="0" cy="0"/>
        </a:xfrm>
      </p:grpSpPr>
      <p:sp>
        <p:nvSpPr>
          <p:cNvPr id="399" name="Google Shape;399;g2ff60aec111_1_3: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00" name="Google Shape;400;g2ff60aec111_1_3:notes"/>
          <p:cNvSpPr txBox="1">
            <a:spLocks noGrp="1"/>
          </p:cNvSpPr>
          <p:nvPr>
            <p:ph type="body" idx="1"/>
          </p:nvPr>
        </p:nvSpPr>
        <p:spPr>
          <a:xfrm>
            <a:off x="576263" y="1562100"/>
            <a:ext cx="4613400" cy="12780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1" name="Google Shape;401;g2ff60aec111_1_3:notes"/>
          <p:cNvSpPr txBox="1">
            <a:spLocks noGrp="1"/>
          </p:cNvSpPr>
          <p:nvPr>
            <p:ph type="sldNum" idx="12"/>
          </p:nvPr>
        </p:nvSpPr>
        <p:spPr>
          <a:xfrm>
            <a:off x="3265488" y="3082925"/>
            <a:ext cx="2498700" cy="1620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Clr>
                <a:srgbClr val="000000"/>
              </a:buClr>
              <a:buSzPts val="1400"/>
              <a:buFont typeface="Arial"/>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9: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8" name="Google Shape;408;p29: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30:notes"/>
          <p:cNvSpPr txBox="1">
            <a:spLocks noGrp="1"/>
          </p:cNvSpPr>
          <p:nvPr>
            <p:ph type="body" idx="1"/>
          </p:nvPr>
        </p:nvSpPr>
        <p:spPr>
          <a:xfrm>
            <a:off x="576263" y="1562100"/>
            <a:ext cx="4613275" cy="12779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5" name="Google Shape;415;p30:notes"/>
          <p:cNvSpPr>
            <a:spLocks noGrp="1" noRot="1" noChangeAspect="1"/>
          </p:cNvSpPr>
          <p:nvPr>
            <p:ph type="sldImg" idx="2"/>
          </p:nvPr>
        </p:nvSpPr>
        <p:spPr>
          <a:xfrm>
            <a:off x="1911350" y="406400"/>
            <a:ext cx="1943100" cy="1093788"/>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31"/>
        <p:cNvGrpSpPr/>
        <p:nvPr/>
      </p:nvGrpSpPr>
      <p:grpSpPr>
        <a:xfrm>
          <a:off x="0" y="0"/>
          <a:ext cx="0" cy="0"/>
          <a:chOff x="0" y="0"/>
          <a:chExt cx="0" cy="0"/>
        </a:xfrm>
      </p:grpSpPr>
      <p:sp>
        <p:nvSpPr>
          <p:cNvPr id="32" name="Google Shape;32;p45"/>
          <p:cNvSpPr txBox="1">
            <a:spLocks noGrp="1"/>
          </p:cNvSpPr>
          <p:nvPr>
            <p:ph type="ctr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45"/>
          <p:cNvSpPr txBox="1">
            <a:spLocks noGrp="1"/>
          </p:cNvSpPr>
          <p:nvPr>
            <p:ph type="subTitle" idx="1"/>
          </p:nvPr>
        </p:nvSpPr>
        <p:spPr>
          <a:xfrm>
            <a:off x="864870" y="1817116"/>
            <a:ext cx="4036060" cy="81121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45"/>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45"/>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45"/>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7" name="Google Shape;37;p45"/>
          <p:cNvPicPr preferRelativeResize="0"/>
          <p:nvPr/>
        </p:nvPicPr>
        <p:blipFill rotWithShape="1">
          <a:blip r:embed="rId2">
            <a:alphaModFix/>
          </a:blip>
          <a:srcRect/>
          <a:stretch/>
        </p:blipFill>
        <p:spPr>
          <a:xfrm>
            <a:off x="4927600" y="-4237"/>
            <a:ext cx="838200" cy="765432"/>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p:cSld name="Title and Content">
    <p:bg>
      <p:bgPr>
        <a:solidFill>
          <a:schemeClr val="lt1"/>
        </a:solidFill>
        <a:effectLst/>
      </p:bgPr>
    </p:bg>
    <p:spTree>
      <p:nvGrpSpPr>
        <p:cNvPr id="1" name="Shape 38"/>
        <p:cNvGrpSpPr/>
        <p:nvPr/>
      </p:nvGrpSpPr>
      <p:grpSpPr>
        <a:xfrm>
          <a:off x="0" y="0"/>
          <a:ext cx="0" cy="0"/>
          <a:chOff x="0" y="0"/>
          <a:chExt cx="0" cy="0"/>
        </a:xfrm>
      </p:grpSpPr>
      <p:sp>
        <p:nvSpPr>
          <p:cNvPr id="39" name="Google Shape;39;p46"/>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 name="Google Shape;40;p46"/>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 name="Google Shape;41;p46"/>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 name="Google Shape;42;p46"/>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 name="Google Shape;43;p46"/>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 name="Google Shape;44;p46"/>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 name="Google Shape;45;p46"/>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 name="Google Shape;46;p46"/>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 name="Google Shape;47;p46"/>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 name="Google Shape;48;p46"/>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 name="Google Shape;49;p46"/>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 name="Google Shape;50;p46"/>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 name="Google Shape;51;p46"/>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 name="Google Shape;52;p46"/>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 name="Google Shape;53;p46"/>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 name="Google Shape;54;p46"/>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46"/>
          <p:cNvSpPr txBox="1">
            <a:spLocks noGrp="1"/>
          </p:cNvSpPr>
          <p:nvPr>
            <p:ph type="body" idx="1"/>
          </p:nvPr>
        </p:nvSpPr>
        <p:spPr>
          <a:xfrm>
            <a:off x="87744" y="545883"/>
            <a:ext cx="2831465" cy="209423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1100" b="0" i="0">
                <a:solidFill>
                  <a:srgbClr val="2E5497"/>
                </a:solidFill>
                <a:latin typeface="Calibri"/>
                <a:ea typeface="Calibri"/>
                <a:cs typeface="Calibri"/>
                <a:sym typeface="Calibri"/>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56" name="Google Shape;56;p46"/>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7" name="Google Shape;57;p46"/>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6"/>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59" name="Google Shape;59;p46"/>
          <p:cNvPicPr preferRelativeResize="0"/>
          <p:nvPr/>
        </p:nvPicPr>
        <p:blipFill rotWithShape="1">
          <a:blip r:embed="rId2">
            <a:alphaModFix/>
          </a:blip>
          <a:srcRect/>
          <a:stretch/>
        </p:blipFill>
        <p:spPr>
          <a:xfrm>
            <a:off x="4927600" y="0"/>
            <a:ext cx="838200" cy="76543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Blank">
  <p:cSld name="Blank">
    <p:bg>
      <p:bgPr>
        <a:solidFill>
          <a:schemeClr val="lt1"/>
        </a:solidFill>
        <a:effectLst/>
      </p:bgPr>
    </p:bg>
    <p:spTree>
      <p:nvGrpSpPr>
        <p:cNvPr id="1" name="Shape 60"/>
        <p:cNvGrpSpPr/>
        <p:nvPr/>
      </p:nvGrpSpPr>
      <p:grpSpPr>
        <a:xfrm>
          <a:off x="0" y="0"/>
          <a:ext cx="0" cy="0"/>
          <a:chOff x="0" y="0"/>
          <a:chExt cx="0" cy="0"/>
        </a:xfrm>
      </p:grpSpPr>
      <p:sp>
        <p:nvSpPr>
          <p:cNvPr id="61" name="Google Shape;61;p47"/>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2" name="Google Shape;62;p47"/>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3" name="Google Shape;63;p47"/>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4" name="Google Shape;64;p47"/>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5" name="Google Shape;65;p47"/>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6" name="Google Shape;66;p47"/>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7" name="Google Shape;67;p47"/>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8" name="Google Shape;68;p47"/>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69" name="Google Shape;69;p47"/>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0" name="Google Shape;70;p47"/>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1" name="Google Shape;71;p47"/>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2" name="Google Shape;72;p47"/>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3" name="Google Shape;73;p47"/>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4" name="Google Shape;74;p47"/>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5" name="Google Shape;75;p47"/>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76" name="Google Shape;76;p47"/>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47"/>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47"/>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79" name="Google Shape;79;p47"/>
          <p:cNvPicPr preferRelativeResize="0"/>
          <p:nvPr/>
        </p:nvPicPr>
        <p:blipFill rotWithShape="1">
          <a:blip r:embed="rId2">
            <a:alphaModFix/>
          </a:blip>
          <a:srcRect/>
          <a:stretch/>
        </p:blipFill>
        <p:spPr>
          <a:xfrm>
            <a:off x="4927600" y="0"/>
            <a:ext cx="838200" cy="765432"/>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p:cSld name="Two Content">
    <p:bg>
      <p:bgPr>
        <a:solidFill>
          <a:schemeClr val="lt1"/>
        </a:solidFill>
        <a:effectLst/>
      </p:bgPr>
    </p:bg>
    <p:spTree>
      <p:nvGrpSpPr>
        <p:cNvPr id="1" name="Shape 80"/>
        <p:cNvGrpSpPr/>
        <p:nvPr/>
      </p:nvGrpSpPr>
      <p:grpSpPr>
        <a:xfrm>
          <a:off x="0" y="0"/>
          <a:ext cx="0" cy="0"/>
          <a:chOff x="0" y="0"/>
          <a:chExt cx="0" cy="0"/>
        </a:xfrm>
      </p:grpSpPr>
      <p:sp>
        <p:nvSpPr>
          <p:cNvPr id="81" name="Google Shape;81;p48"/>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2" name="Google Shape;82;p48"/>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3" name="Google Shape;83;p48"/>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4" name="Google Shape;84;p48"/>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5" name="Google Shape;85;p48"/>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6" name="Google Shape;86;p48"/>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7" name="Google Shape;87;p48"/>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8" name="Google Shape;88;p48"/>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89" name="Google Shape;89;p48"/>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0" name="Google Shape;90;p48"/>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1" name="Google Shape;91;p48"/>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2" name="Google Shape;92;p48"/>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3" name="Google Shape;93;p48"/>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4" name="Google Shape;94;p48"/>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5" name="Google Shape;95;p48"/>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6" name="Google Shape;96;p48"/>
          <p:cNvSpPr/>
          <p:nvPr/>
        </p:nvSpPr>
        <p:spPr>
          <a:xfrm>
            <a:off x="-2" y="622809"/>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97" name="Google Shape;97;p48"/>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48"/>
          <p:cNvSpPr txBox="1">
            <a:spLocks noGrp="1"/>
          </p:cNvSpPr>
          <p:nvPr>
            <p:ph type="body" idx="1"/>
          </p:nvPr>
        </p:nvSpPr>
        <p:spPr>
          <a:xfrm>
            <a:off x="288290" y="746315"/>
            <a:ext cx="2508123" cy="214160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99" name="Google Shape;99;p48"/>
          <p:cNvSpPr txBox="1">
            <a:spLocks noGrp="1"/>
          </p:cNvSpPr>
          <p:nvPr>
            <p:ph type="body" idx="2"/>
          </p:nvPr>
        </p:nvSpPr>
        <p:spPr>
          <a:xfrm>
            <a:off x="2969387" y="746315"/>
            <a:ext cx="2508123" cy="2141601"/>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00" name="Google Shape;100;p48"/>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1" name="Google Shape;101;p48"/>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8"/>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03" name="Google Shape;103;p48"/>
          <p:cNvPicPr preferRelativeResize="0"/>
          <p:nvPr/>
        </p:nvPicPr>
        <p:blipFill rotWithShape="1">
          <a:blip r:embed="rId2">
            <a:alphaModFix/>
          </a:blip>
          <a:srcRect/>
          <a:stretch/>
        </p:blipFill>
        <p:spPr>
          <a:xfrm>
            <a:off x="4927600" y="-4237"/>
            <a:ext cx="838200" cy="765432"/>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Title Only">
  <p:cSld name="Title Only">
    <p:bg>
      <p:bgPr>
        <a:solidFill>
          <a:schemeClr val="lt1"/>
        </a:solidFill>
        <a:effectLst/>
      </p:bgPr>
    </p:bg>
    <p:spTree>
      <p:nvGrpSpPr>
        <p:cNvPr id="1" name="Shape 104"/>
        <p:cNvGrpSpPr/>
        <p:nvPr/>
      </p:nvGrpSpPr>
      <p:grpSpPr>
        <a:xfrm>
          <a:off x="0" y="0"/>
          <a:ext cx="0" cy="0"/>
          <a:chOff x="0" y="0"/>
          <a:chExt cx="0" cy="0"/>
        </a:xfrm>
      </p:grpSpPr>
      <p:sp>
        <p:nvSpPr>
          <p:cNvPr id="105" name="Google Shape;105;p49"/>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6" name="Google Shape;106;p49"/>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7" name="Google Shape;107;p49"/>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8" name="Google Shape;108;p49"/>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09" name="Google Shape;109;p49"/>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0" name="Google Shape;110;p49"/>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1" name="Google Shape;111;p49"/>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2" name="Google Shape;112;p49"/>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3" name="Google Shape;113;p49"/>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4" name="Google Shape;114;p49"/>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5" name="Google Shape;115;p49"/>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6" name="Google Shape;116;p49"/>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7" name="Google Shape;117;p49"/>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8" name="Google Shape;118;p49"/>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9" name="Google Shape;119;p49"/>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0" name="Google Shape;120;p4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1" name="Google Shape;121;p49"/>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700" b="1" i="0">
                <a:solidFill>
                  <a:srgbClr val="2E5497"/>
                </a:solidFill>
                <a:latin typeface="Calibri"/>
                <a:ea typeface="Calibri"/>
                <a:cs typeface="Calibri"/>
                <a:sym typeface="Calibri"/>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2" name="Google Shape;122;p49"/>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lvl="0" algn="ctr">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3" name="Google Shape;123;p49"/>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49"/>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125" name="Google Shape;125;p49"/>
          <p:cNvPicPr preferRelativeResize="0"/>
          <p:nvPr/>
        </p:nvPicPr>
        <p:blipFill rotWithShape="1">
          <a:blip r:embed="rId2">
            <a:alphaModFix/>
          </a:blip>
          <a:srcRect/>
          <a:stretch/>
        </p:blipFill>
        <p:spPr>
          <a:xfrm>
            <a:off x="4927600" y="0"/>
            <a:ext cx="838200" cy="765432"/>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4"/>
          <p:cNvSpPr/>
          <p:nvPr/>
        </p:nvSpPr>
        <p:spPr>
          <a:xfrm>
            <a:off x="4221125" y="3155225"/>
            <a:ext cx="43180" cy="30480"/>
          </a:xfrm>
          <a:custGeom>
            <a:avLst/>
            <a:gdLst/>
            <a:ahLst/>
            <a:cxnLst/>
            <a:rect l="l" t="t" r="r" b="b"/>
            <a:pathLst>
              <a:path w="43179" h="30480" extrusionOk="0">
                <a:moveTo>
                  <a:pt x="0" y="30366"/>
                </a:moveTo>
                <a:lnTo>
                  <a:pt x="43019" y="30366"/>
                </a:lnTo>
                <a:lnTo>
                  <a:pt x="43019" y="0"/>
                </a:lnTo>
                <a:lnTo>
                  <a:pt x="0" y="0"/>
                </a:lnTo>
                <a:lnTo>
                  <a:pt x="0" y="30366"/>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1" name="Google Shape;11;p44"/>
          <p:cNvSpPr/>
          <p:nvPr/>
        </p:nvSpPr>
        <p:spPr>
          <a:xfrm>
            <a:off x="4141508" y="3151263"/>
            <a:ext cx="25400" cy="38100"/>
          </a:xfrm>
          <a:custGeom>
            <a:avLst/>
            <a:gdLst/>
            <a:ahLst/>
            <a:cxnLst/>
            <a:rect l="l" t="t" r="r" b="b"/>
            <a:pathLst>
              <a:path w="25400" h="38100" extrusionOk="0">
                <a:moveTo>
                  <a:pt x="25400" y="0"/>
                </a:moveTo>
                <a:lnTo>
                  <a:pt x="0" y="19050"/>
                </a:lnTo>
                <a:lnTo>
                  <a:pt x="25400" y="38100"/>
                </a:lnTo>
                <a:lnTo>
                  <a:pt x="2540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2" name="Google Shape;12;p44"/>
          <p:cNvSpPr/>
          <p:nvPr/>
        </p:nvSpPr>
        <p:spPr>
          <a:xfrm>
            <a:off x="4319310" y="3151263"/>
            <a:ext cx="25400" cy="38100"/>
          </a:xfrm>
          <a:custGeom>
            <a:avLst/>
            <a:gdLst/>
            <a:ahLst/>
            <a:cxnLst/>
            <a:rect l="l" t="t" r="r" b="b"/>
            <a:pathLst>
              <a:path w="25400" h="38100" extrusionOk="0">
                <a:moveTo>
                  <a:pt x="0" y="0"/>
                </a:moveTo>
                <a:lnTo>
                  <a:pt x="0" y="38100"/>
                </a:lnTo>
                <a:lnTo>
                  <a:pt x="25400" y="19050"/>
                </a:lnTo>
                <a:lnTo>
                  <a:pt x="0"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 name="Google Shape;13;p44"/>
          <p:cNvSpPr/>
          <p:nvPr/>
        </p:nvSpPr>
        <p:spPr>
          <a:xfrm>
            <a:off x="4475644" y="3144913"/>
            <a:ext cx="64135" cy="50800"/>
          </a:xfrm>
          <a:custGeom>
            <a:avLst/>
            <a:gdLst/>
            <a:ahLst/>
            <a:cxnLst/>
            <a:rect l="l" t="t" r="r" b="b"/>
            <a:pathLst>
              <a:path w="64135" h="50800" extrusionOk="0">
                <a:moveTo>
                  <a:pt x="0" y="50800"/>
                </a:moveTo>
                <a:lnTo>
                  <a:pt x="43019" y="50800"/>
                </a:lnTo>
                <a:lnTo>
                  <a:pt x="43019" y="20434"/>
                </a:lnTo>
                <a:lnTo>
                  <a:pt x="0" y="20434"/>
                </a:lnTo>
                <a:lnTo>
                  <a:pt x="0" y="50800"/>
                </a:lnTo>
                <a:close/>
              </a:path>
              <a:path w="64135" h="50800" extrusionOk="0">
                <a:moveTo>
                  <a:pt x="10491" y="20320"/>
                </a:moveTo>
                <a:lnTo>
                  <a:pt x="10491" y="10160"/>
                </a:lnTo>
                <a:lnTo>
                  <a:pt x="53672" y="10160"/>
                </a:lnTo>
                <a:lnTo>
                  <a:pt x="53672" y="40640"/>
                </a:lnTo>
                <a:lnTo>
                  <a:pt x="43512" y="40640"/>
                </a:lnTo>
              </a:path>
              <a:path w="64135" h="50800" extrusionOk="0">
                <a:moveTo>
                  <a:pt x="20652" y="10160"/>
                </a:moveTo>
                <a:lnTo>
                  <a:pt x="20652" y="0"/>
                </a:lnTo>
                <a:lnTo>
                  <a:pt x="63832" y="0"/>
                </a:lnTo>
                <a:lnTo>
                  <a:pt x="63832" y="30480"/>
                </a:lnTo>
                <a:lnTo>
                  <a:pt x="53672" y="304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4" name="Google Shape;14;p44"/>
          <p:cNvSpPr/>
          <p:nvPr/>
        </p:nvSpPr>
        <p:spPr>
          <a:xfrm>
            <a:off x="4412475"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5" name="Google Shape;15;p44"/>
          <p:cNvSpPr/>
          <p:nvPr/>
        </p:nvSpPr>
        <p:spPr>
          <a:xfrm>
            <a:off x="4772343" y="3157613"/>
            <a:ext cx="38100" cy="0"/>
          </a:xfrm>
          <a:custGeom>
            <a:avLst/>
            <a:gdLst/>
            <a:ahLst/>
            <a:cxnLst/>
            <a:rect l="l" t="t" r="r" b="b"/>
            <a:pathLst>
              <a:path w="38100" h="120000" extrusionOk="0">
                <a:moveTo>
                  <a:pt x="0" y="0"/>
                </a:moveTo>
                <a:lnTo>
                  <a:pt x="38100" y="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6" name="Google Shape;16;p44"/>
          <p:cNvSpPr/>
          <p:nvPr/>
        </p:nvSpPr>
        <p:spPr>
          <a:xfrm>
            <a:off x="4683442"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7" name="Google Shape;17;p44"/>
          <p:cNvSpPr/>
          <p:nvPr/>
        </p:nvSpPr>
        <p:spPr>
          <a:xfrm>
            <a:off x="4759643" y="3144912"/>
            <a:ext cx="50800" cy="50800"/>
          </a:xfrm>
          <a:custGeom>
            <a:avLst/>
            <a:gdLst/>
            <a:ahLst/>
            <a:cxnLst/>
            <a:rect l="l" t="t" r="r" b="b"/>
            <a:pathLst>
              <a:path w="50800" h="50800" extrusionOk="0">
                <a:moveTo>
                  <a:pt x="0" y="0"/>
                </a:moveTo>
                <a:lnTo>
                  <a:pt x="38100" y="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8" name="Google Shape;18;p44"/>
          <p:cNvSpPr/>
          <p:nvPr/>
        </p:nvSpPr>
        <p:spPr>
          <a:xfrm>
            <a:off x="5030610" y="3144912"/>
            <a:ext cx="50800" cy="25400"/>
          </a:xfrm>
          <a:custGeom>
            <a:avLst/>
            <a:gdLst/>
            <a:ahLst/>
            <a:cxnLst/>
            <a:rect l="l" t="t" r="r" b="b"/>
            <a:pathLst>
              <a:path w="50800" h="25400" extrusionOk="0">
                <a:moveTo>
                  <a:pt x="0" y="0"/>
                </a:moveTo>
                <a:lnTo>
                  <a:pt x="38100" y="0"/>
                </a:lnTo>
              </a:path>
              <a:path w="50800" h="25400" extrusionOk="0">
                <a:moveTo>
                  <a:pt x="12700" y="12700"/>
                </a:moveTo>
                <a:lnTo>
                  <a:pt x="50800" y="12700"/>
                </a:lnTo>
              </a:path>
              <a:path w="50800" h="25400" extrusionOk="0">
                <a:moveTo>
                  <a:pt x="12700" y="25400"/>
                </a:moveTo>
                <a:lnTo>
                  <a:pt x="50800" y="254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9" name="Google Shape;19;p44"/>
          <p:cNvSpPr/>
          <p:nvPr/>
        </p:nvSpPr>
        <p:spPr>
          <a:xfrm>
            <a:off x="4954409" y="3151263"/>
            <a:ext cx="203200" cy="38100"/>
          </a:xfrm>
          <a:custGeom>
            <a:avLst/>
            <a:gdLst/>
            <a:ahLst/>
            <a:cxnLst/>
            <a:rect l="l" t="t" r="r" b="b"/>
            <a:pathLst>
              <a:path w="203200" h="38100" extrusionOk="0">
                <a:moveTo>
                  <a:pt x="25400" y="0"/>
                </a:moveTo>
                <a:lnTo>
                  <a:pt x="0" y="19050"/>
                </a:lnTo>
                <a:lnTo>
                  <a:pt x="25400" y="38100"/>
                </a:lnTo>
                <a:lnTo>
                  <a:pt x="25400" y="0"/>
                </a:lnTo>
                <a:close/>
              </a:path>
              <a:path w="203200" h="38100" extrusionOk="0">
                <a:moveTo>
                  <a:pt x="177802" y="0"/>
                </a:moveTo>
                <a:lnTo>
                  <a:pt x="177802" y="38100"/>
                </a:lnTo>
                <a:lnTo>
                  <a:pt x="203202" y="19050"/>
                </a:lnTo>
                <a:lnTo>
                  <a:pt x="177802" y="0"/>
                </a:lnTo>
                <a:close/>
              </a:path>
            </a:pathLst>
          </a:custGeom>
          <a:solidFill>
            <a:srgbClr val="F3DECF"/>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0" name="Google Shape;20;p44"/>
          <p:cNvSpPr/>
          <p:nvPr/>
        </p:nvSpPr>
        <p:spPr>
          <a:xfrm>
            <a:off x="5030610" y="3183013"/>
            <a:ext cx="50800" cy="12700"/>
          </a:xfrm>
          <a:custGeom>
            <a:avLst/>
            <a:gdLst/>
            <a:ahLst/>
            <a:cxnLst/>
            <a:rect l="l" t="t" r="r" b="b"/>
            <a:pathLst>
              <a:path w="50800" h="12700" extrusionOk="0">
                <a:moveTo>
                  <a:pt x="0" y="0"/>
                </a:moveTo>
                <a:lnTo>
                  <a:pt x="38100" y="0"/>
                </a:lnTo>
              </a:path>
              <a:path w="50800" h="12700" extrusionOk="0">
                <a:moveTo>
                  <a:pt x="12700" y="12699"/>
                </a:moveTo>
                <a:lnTo>
                  <a:pt x="50800" y="12699"/>
                </a:lnTo>
              </a:path>
            </a:pathLst>
          </a:custGeom>
          <a:noFill/>
          <a:ln w="9525" cap="flat" cmpd="sng">
            <a:solidFill>
              <a:srgbClr val="F3DEC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1" name="Google Shape;21;p44"/>
          <p:cNvSpPr/>
          <p:nvPr/>
        </p:nvSpPr>
        <p:spPr>
          <a:xfrm>
            <a:off x="5301577" y="3144913"/>
            <a:ext cx="50800" cy="50800"/>
          </a:xfrm>
          <a:custGeom>
            <a:avLst/>
            <a:gdLst/>
            <a:ahLst/>
            <a:cxnLst/>
            <a:rect l="l" t="t" r="r" b="b"/>
            <a:pathLst>
              <a:path w="50800" h="50800" extrusionOk="0">
                <a:moveTo>
                  <a:pt x="0" y="0"/>
                </a:moveTo>
                <a:lnTo>
                  <a:pt x="38100" y="0"/>
                </a:lnTo>
              </a:path>
              <a:path w="50800" h="50800" extrusionOk="0">
                <a:moveTo>
                  <a:pt x="12700" y="12700"/>
                </a:moveTo>
                <a:lnTo>
                  <a:pt x="50800" y="12700"/>
                </a:lnTo>
              </a:path>
              <a:path w="50800" h="50800" extrusionOk="0">
                <a:moveTo>
                  <a:pt x="12700" y="25400"/>
                </a:moveTo>
                <a:lnTo>
                  <a:pt x="50800" y="25400"/>
                </a:lnTo>
              </a:path>
              <a:path w="50800" h="50800" extrusionOk="0">
                <a:moveTo>
                  <a:pt x="0" y="38100"/>
                </a:moveTo>
                <a:lnTo>
                  <a:pt x="38100" y="38100"/>
                </a:lnTo>
              </a:path>
              <a:path w="50800" h="50800" extrusionOk="0">
                <a:moveTo>
                  <a:pt x="12700" y="50800"/>
                </a:moveTo>
                <a:lnTo>
                  <a:pt x="50800" y="5080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2" name="Google Shape;22;p44"/>
          <p:cNvSpPr/>
          <p:nvPr/>
        </p:nvSpPr>
        <p:spPr>
          <a:xfrm>
            <a:off x="5603025" y="3175393"/>
            <a:ext cx="20320" cy="20320"/>
          </a:xfrm>
          <a:custGeom>
            <a:avLst/>
            <a:gdLst/>
            <a:ahLst/>
            <a:cxnLst/>
            <a:rect l="l" t="t" r="r" b="b"/>
            <a:pathLst>
              <a:path w="20320" h="20319" extrusionOk="0">
                <a:moveTo>
                  <a:pt x="0" y="0"/>
                </a:moveTo>
                <a:lnTo>
                  <a:pt x="20320" y="2032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3" name="Google Shape;23;p44"/>
          <p:cNvSpPr/>
          <p:nvPr/>
        </p:nvSpPr>
        <p:spPr>
          <a:xfrm>
            <a:off x="5575961" y="3148898"/>
            <a:ext cx="30480" cy="30480"/>
          </a:xfrm>
          <a:custGeom>
            <a:avLst/>
            <a:gdLst/>
            <a:ahLst/>
            <a:cxnLst/>
            <a:rect l="l" t="t" r="r" b="b"/>
            <a:pathLst>
              <a:path w="30479" h="30480" extrusionOk="0">
                <a:moveTo>
                  <a:pt x="30366" y="15183"/>
                </a:moveTo>
                <a:lnTo>
                  <a:pt x="30366" y="6797"/>
                </a:lnTo>
                <a:lnTo>
                  <a:pt x="23568" y="0"/>
                </a:lnTo>
                <a:lnTo>
                  <a:pt x="15183" y="0"/>
                </a:lnTo>
                <a:lnTo>
                  <a:pt x="6797" y="0"/>
                </a:lnTo>
                <a:lnTo>
                  <a:pt x="0" y="6797"/>
                </a:lnTo>
                <a:lnTo>
                  <a:pt x="0" y="15183"/>
                </a:lnTo>
                <a:lnTo>
                  <a:pt x="0" y="23568"/>
                </a:lnTo>
                <a:lnTo>
                  <a:pt x="6797" y="30366"/>
                </a:lnTo>
                <a:lnTo>
                  <a:pt x="15183" y="30366"/>
                </a:lnTo>
                <a:lnTo>
                  <a:pt x="23568" y="30366"/>
                </a:lnTo>
                <a:lnTo>
                  <a:pt x="30366" y="23568"/>
                </a:lnTo>
                <a:lnTo>
                  <a:pt x="30366" y="15183"/>
                </a:lnTo>
                <a:close/>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4" name="Google Shape;24;p44"/>
          <p:cNvSpPr/>
          <p:nvPr/>
        </p:nvSpPr>
        <p:spPr>
          <a:xfrm>
            <a:off x="5481104" y="3144913"/>
            <a:ext cx="233679" cy="50800"/>
          </a:xfrm>
          <a:custGeom>
            <a:avLst/>
            <a:gdLst/>
            <a:ahLst/>
            <a:cxnLst/>
            <a:rect l="l" t="t" r="r" b="b"/>
            <a:pathLst>
              <a:path w="233679" h="50800" extrusionOk="0">
                <a:moveTo>
                  <a:pt x="40640" y="50800"/>
                </a:moveTo>
                <a:lnTo>
                  <a:pt x="50400" y="48796"/>
                </a:lnTo>
                <a:lnTo>
                  <a:pt x="58488" y="43339"/>
                </a:lnTo>
                <a:lnTo>
                  <a:pt x="64002" y="35262"/>
                </a:lnTo>
                <a:lnTo>
                  <a:pt x="66040" y="25400"/>
                </a:lnTo>
                <a:lnTo>
                  <a:pt x="64036" y="15537"/>
                </a:lnTo>
                <a:lnTo>
                  <a:pt x="58579" y="7461"/>
                </a:lnTo>
                <a:lnTo>
                  <a:pt x="50502" y="2004"/>
                </a:lnTo>
                <a:lnTo>
                  <a:pt x="40640" y="0"/>
                </a:lnTo>
                <a:lnTo>
                  <a:pt x="30778" y="2004"/>
                </a:lnTo>
                <a:lnTo>
                  <a:pt x="22701" y="7461"/>
                </a:lnTo>
                <a:lnTo>
                  <a:pt x="17244" y="15537"/>
                </a:lnTo>
                <a:lnTo>
                  <a:pt x="15240" y="25400"/>
                </a:lnTo>
              </a:path>
              <a:path w="233679" h="50800" extrusionOk="0">
                <a:moveTo>
                  <a:pt x="30480" y="17780"/>
                </a:moveTo>
                <a:lnTo>
                  <a:pt x="15240" y="30480"/>
                </a:lnTo>
                <a:lnTo>
                  <a:pt x="0" y="17780"/>
                </a:lnTo>
              </a:path>
              <a:path w="233679" h="50800" extrusionOk="0">
                <a:moveTo>
                  <a:pt x="193042" y="50800"/>
                </a:moveTo>
                <a:lnTo>
                  <a:pt x="183179" y="48796"/>
                </a:lnTo>
                <a:lnTo>
                  <a:pt x="175103" y="43339"/>
                </a:lnTo>
                <a:lnTo>
                  <a:pt x="169646" y="35262"/>
                </a:lnTo>
                <a:lnTo>
                  <a:pt x="167642" y="25400"/>
                </a:lnTo>
                <a:lnTo>
                  <a:pt x="169646" y="15537"/>
                </a:lnTo>
                <a:lnTo>
                  <a:pt x="175103" y="7461"/>
                </a:lnTo>
                <a:lnTo>
                  <a:pt x="183179" y="2004"/>
                </a:lnTo>
                <a:lnTo>
                  <a:pt x="193042" y="0"/>
                </a:lnTo>
                <a:lnTo>
                  <a:pt x="202904" y="2004"/>
                </a:lnTo>
                <a:lnTo>
                  <a:pt x="210981" y="7461"/>
                </a:lnTo>
                <a:lnTo>
                  <a:pt x="216438" y="15537"/>
                </a:lnTo>
                <a:lnTo>
                  <a:pt x="218442" y="25400"/>
                </a:lnTo>
              </a:path>
              <a:path w="233679" h="50800" extrusionOk="0">
                <a:moveTo>
                  <a:pt x="233682" y="17780"/>
                </a:moveTo>
                <a:lnTo>
                  <a:pt x="218442" y="30480"/>
                </a:lnTo>
                <a:lnTo>
                  <a:pt x="203202" y="17780"/>
                </a:lnTo>
              </a:path>
            </a:pathLst>
          </a:custGeom>
          <a:noFill/>
          <a:ln w="9525" cap="flat" cmpd="sng">
            <a:solidFill>
              <a:srgbClr val="E7BD9F"/>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25" name="Google Shape;25;p44"/>
          <p:cNvSpPr txBox="1">
            <a:spLocks noGrp="1"/>
          </p:cNvSpPr>
          <p:nvPr>
            <p:ph type="title"/>
          </p:nvPr>
        </p:nvSpPr>
        <p:spPr>
          <a:xfrm>
            <a:off x="207746" y="-4237"/>
            <a:ext cx="2978150" cy="6223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700" b="1" i="0" u="none" strike="noStrike" cap="none">
                <a:solidFill>
                  <a:srgbClr val="2E5497"/>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26" name="Google Shape;26;p44"/>
          <p:cNvSpPr txBox="1">
            <a:spLocks noGrp="1"/>
          </p:cNvSpPr>
          <p:nvPr>
            <p:ph type="body" idx="1"/>
          </p:nvPr>
        </p:nvSpPr>
        <p:spPr>
          <a:xfrm>
            <a:off x="87744" y="545883"/>
            <a:ext cx="2831465" cy="2094230"/>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a:buNone/>
              <a:defRPr sz="1100" b="0" i="0" u="none" strike="noStrike" cap="none">
                <a:solidFill>
                  <a:srgbClr val="2E5497"/>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27" name="Google Shape;27;p44"/>
          <p:cNvSpPr txBox="1">
            <a:spLocks noGrp="1"/>
          </p:cNvSpPr>
          <p:nvPr>
            <p:ph type="ftr" idx="11"/>
          </p:nvPr>
        </p:nvSpPr>
        <p:spPr>
          <a:xfrm>
            <a:off x="1960372" y="3017710"/>
            <a:ext cx="1845056" cy="162242"/>
          </a:xfrm>
          <a:prstGeom prst="rect">
            <a:avLst/>
          </a:prstGeom>
          <a:noFill/>
          <a:ln>
            <a:noFill/>
          </a:ln>
        </p:spPr>
        <p:txBody>
          <a:bodyPr spcFirstLastPara="1" wrap="square" lIns="0" tIns="0" rIns="0" bIns="0" anchor="t" anchorCtr="0">
            <a:spAutoFit/>
          </a:bodyPr>
          <a:lstStyle>
            <a:lvl1pPr marR="0" lvl="0" algn="ctr"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8" name="Google Shape;28;p44"/>
          <p:cNvSpPr txBox="1">
            <a:spLocks noGrp="1"/>
          </p:cNvSpPr>
          <p:nvPr>
            <p:ph type="dt" idx="10"/>
          </p:nvPr>
        </p:nvSpPr>
        <p:spPr>
          <a:xfrm>
            <a:off x="288290" y="3017710"/>
            <a:ext cx="1326134" cy="162242"/>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29" name="Google Shape;29;p44"/>
          <p:cNvSpPr txBox="1">
            <a:spLocks noGrp="1"/>
          </p:cNvSpPr>
          <p:nvPr>
            <p:ph type="sldNum" idx="12"/>
          </p:nvPr>
        </p:nvSpPr>
        <p:spPr>
          <a:xfrm>
            <a:off x="4151376" y="3017710"/>
            <a:ext cx="1326134" cy="162242"/>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1pPr>
            <a:lvl2pPr marL="0" marR="0" lvl="1"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2pPr>
            <a:lvl3pPr marL="0" marR="0" lvl="2"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3pPr>
            <a:lvl4pPr marL="0" marR="0" lvl="3"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4pPr>
            <a:lvl5pPr marL="0" marR="0" lvl="4"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5pPr>
            <a:lvl6pPr marL="0" marR="0" lvl="5"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6pPr>
            <a:lvl7pPr marL="0" marR="0" lvl="6"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7pPr>
            <a:lvl8pPr marL="0" marR="0" lvl="7"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8pPr>
            <a:lvl9pPr marL="0" marR="0" lvl="8" indent="0" algn="r" rtl="0">
              <a:lnSpc>
                <a:spcPct val="100000"/>
              </a:lnSpc>
              <a:spcBef>
                <a:spcPts val="0"/>
              </a:spcBef>
              <a:spcAft>
                <a:spcPts val="0"/>
              </a:spcAft>
              <a:buClr>
                <a:srgbClr val="000000"/>
              </a:buClr>
              <a:buSzPts val="1800"/>
              <a:buFont typeface="Arial"/>
              <a:buNone/>
              <a:defRPr sz="18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pic>
        <p:nvPicPr>
          <p:cNvPr id="30" name="Google Shape;30;p44"/>
          <p:cNvPicPr preferRelativeResize="0"/>
          <p:nvPr/>
        </p:nvPicPr>
        <p:blipFill rotWithShape="1">
          <a:blip r:embed="rId7">
            <a:alphaModFix/>
          </a:blip>
          <a:srcRect/>
          <a:stretch/>
        </p:blipFill>
        <p:spPr>
          <a:xfrm>
            <a:off x="4927600" y="2001"/>
            <a:ext cx="838200" cy="765432"/>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images.google.co.in/imgres?imgurl=http://wwweic.eri.u-tokyo.ac.jp/computer/manual/lx/SGI_Developer/books/DevDriver_PG/sgi_html/figures/19-pci.overview.gif&amp;imgrefurl=http://wwweic.eri.u-tokyo.ac.jp/computer/manual/lx/SGI_Developer/books/DevDriver_PG/sgi_html/ch20.html&amp;usg=__Smr3KVzltL4EEMRvMMUS1rJllEQ=&amp;h=486&amp;w=479&amp;sz=11&amp;hl=en&amp;start=5&amp;tbnid=zbiECxkjFy9GvM:&amp;tbnh=129&amp;tbnw=127&amp;prev=/images%3Fq%3DPCI%2BBUS%26gbv%3D2%26hl%3Den%26sa%3DG" TargetMode="External"/><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5.jpg"/></Relationships>
</file>

<file path=ppt/slides/_rels/slide2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1"/>
          <p:cNvSpPr/>
          <p:nvPr/>
        </p:nvSpPr>
        <p:spPr>
          <a:xfrm>
            <a:off x="179999" y="2556009"/>
            <a:ext cx="504190" cy="504190"/>
          </a:xfrm>
          <a:custGeom>
            <a:avLst/>
            <a:gdLst/>
            <a:ahLst/>
            <a:cxnLst/>
            <a:rect l="l" t="t" r="r" b="b"/>
            <a:pathLst>
              <a:path w="504190" h="504189" extrusionOk="0">
                <a:moveTo>
                  <a:pt x="0" y="0"/>
                </a:moveTo>
                <a:lnTo>
                  <a:pt x="0" y="504006"/>
                </a:lnTo>
                <a:lnTo>
                  <a:pt x="504006" y="504006"/>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1" name="Google Shape;131;p1"/>
          <p:cNvSpPr/>
          <p:nvPr/>
        </p:nvSpPr>
        <p:spPr>
          <a:xfrm>
            <a:off x="5076062" y="98425"/>
            <a:ext cx="550038" cy="585743"/>
          </a:xfrm>
          <a:custGeom>
            <a:avLst/>
            <a:gdLst/>
            <a:ahLst/>
            <a:cxnLst/>
            <a:rect l="l" t="t" r="r" b="b"/>
            <a:pathLst>
              <a:path w="504189" h="504190" extrusionOk="0">
                <a:moveTo>
                  <a:pt x="0" y="0"/>
                </a:moveTo>
                <a:lnTo>
                  <a:pt x="504006" y="0"/>
                </a:lnTo>
                <a:lnTo>
                  <a:pt x="504006" y="504006"/>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2" name="Google Shape;132;p1"/>
          <p:cNvSpPr/>
          <p:nvPr/>
        </p:nvSpPr>
        <p:spPr>
          <a:xfrm>
            <a:off x="2268026" y="1944001"/>
            <a:ext cx="2160270" cy="0"/>
          </a:xfrm>
          <a:custGeom>
            <a:avLst/>
            <a:gdLst/>
            <a:ahLst/>
            <a:cxnLst/>
            <a:rect l="l" t="t" r="r" b="b"/>
            <a:pathLst>
              <a:path w="2160270" h="120000" extrusionOk="0">
                <a:moveTo>
                  <a:pt x="0" y="0"/>
                </a:moveTo>
                <a:lnTo>
                  <a:pt x="2160027"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133" name="Google Shape;133;p1"/>
          <p:cNvSpPr txBox="1"/>
          <p:nvPr/>
        </p:nvSpPr>
        <p:spPr>
          <a:xfrm>
            <a:off x="1772150" y="1062200"/>
            <a:ext cx="2683200" cy="593400"/>
          </a:xfrm>
          <a:prstGeom prst="rect">
            <a:avLst/>
          </a:prstGeom>
          <a:noFill/>
          <a:ln>
            <a:noFill/>
          </a:ln>
        </p:spPr>
        <p:txBody>
          <a:bodyPr spcFirstLastPara="1" wrap="square" lIns="0" tIns="25400" rIns="0" bIns="0" anchor="t" anchorCtr="0">
            <a:spAutoFit/>
          </a:bodyPr>
          <a:lstStyle/>
          <a:p>
            <a:pPr marL="12700" marR="5080" lvl="0" indent="0" algn="l" rtl="0">
              <a:lnSpc>
                <a:spcPct val="116999"/>
              </a:lnSpc>
              <a:spcBef>
                <a:spcPts val="0"/>
              </a:spcBef>
              <a:spcAft>
                <a:spcPts val="0"/>
              </a:spcAft>
              <a:buClr>
                <a:srgbClr val="000000"/>
              </a:buClr>
              <a:buSzPts val="1700"/>
              <a:buFont typeface="Arial"/>
              <a:buNone/>
            </a:pPr>
            <a:r>
              <a:rPr lang="en-US" sz="1700" b="1" i="0" u="none" strike="noStrike" cap="none">
                <a:solidFill>
                  <a:srgbClr val="C55911"/>
                </a:solidFill>
                <a:latin typeface="Calibri"/>
                <a:ea typeface="Calibri"/>
                <a:cs typeface="Calibri"/>
                <a:sym typeface="Calibri"/>
              </a:rPr>
              <a:t>DIGITAL DESIGN AND  COMPUTER ORGANIZATION</a:t>
            </a:r>
            <a:endParaRPr sz="1700" b="0" i="0" u="none" strike="noStrike" cap="none">
              <a:solidFill>
                <a:schemeClr val="dk1"/>
              </a:solidFill>
              <a:latin typeface="Calibri"/>
              <a:ea typeface="Calibri"/>
              <a:cs typeface="Calibri"/>
              <a:sym typeface="Calibri"/>
            </a:endParaRPr>
          </a:p>
        </p:txBody>
      </p:sp>
      <p:sp>
        <p:nvSpPr>
          <p:cNvPr id="134" name="Google Shape;134;p1"/>
          <p:cNvSpPr txBox="1"/>
          <p:nvPr/>
        </p:nvSpPr>
        <p:spPr>
          <a:xfrm>
            <a:off x="1739900" y="1622425"/>
            <a:ext cx="3648900" cy="860487"/>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600"/>
              <a:buFont typeface="Arial"/>
              <a:buNone/>
            </a:pPr>
            <a:r>
              <a:rPr lang="en-US" sz="1600" b="1" i="0" u="none" strike="noStrike" cap="none" dirty="0">
                <a:solidFill>
                  <a:srgbClr val="2E5497"/>
                </a:solidFill>
                <a:latin typeface="Calibri"/>
                <a:ea typeface="Calibri"/>
                <a:cs typeface="Calibri"/>
                <a:sym typeface="Calibri"/>
              </a:rPr>
              <a:t> Basic Operational Structure of computers  </a:t>
            </a:r>
            <a:r>
              <a:rPr lang="en-US" sz="700" b="1" i="0" u="none" strike="noStrike" cap="none" dirty="0">
                <a:solidFill>
                  <a:srgbClr val="2E5497"/>
                </a:solidFill>
                <a:latin typeface="Calibri"/>
                <a:ea typeface="Calibri"/>
                <a:cs typeface="Calibri"/>
                <a:sym typeface="Calibri"/>
              </a:rPr>
              <a:t>T2: Chapter 1: 1.1-1.4</a:t>
            </a:r>
            <a:endParaRPr sz="700" b="1" i="0" u="none" strike="noStrike" cap="none" dirty="0">
              <a:solidFill>
                <a:srgbClr val="2E5497"/>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dirty="0">
              <a:solidFill>
                <a:srgbClr val="2E5497"/>
              </a:solidFill>
              <a:latin typeface="Calibri"/>
              <a:ea typeface="Calibri"/>
              <a:cs typeface="Calibri"/>
              <a:sym typeface="Calibri"/>
            </a:endParaRPr>
          </a:p>
          <a:p>
            <a:pPr marL="12700" marR="0" lvl="0" indent="0" algn="l" rtl="0">
              <a:lnSpc>
                <a:spcPct val="100000"/>
              </a:lnSpc>
              <a:spcBef>
                <a:spcPts val="509"/>
              </a:spcBef>
              <a:spcAft>
                <a:spcPts val="0"/>
              </a:spcAft>
              <a:buClr>
                <a:srgbClr val="000000"/>
              </a:buClr>
              <a:buSzPts val="1200"/>
              <a:buFont typeface="Arial"/>
              <a:buNone/>
            </a:pPr>
            <a:r>
              <a:rPr lang="en-US" sz="1200" b="0" i="0" u="none" strike="noStrike" cap="none" dirty="0">
                <a:solidFill>
                  <a:schemeClr val="dk1"/>
                </a:solidFill>
                <a:latin typeface="Calibri"/>
                <a:ea typeface="Calibri"/>
                <a:cs typeface="Calibri"/>
                <a:sym typeface="Calibri"/>
              </a:rPr>
              <a:t>Department of Computer Science and Engineering</a:t>
            </a:r>
            <a:endParaRPr sz="1200" b="0" i="0" u="none" strike="noStrike" cap="none" dirty="0">
              <a:solidFill>
                <a:schemeClr val="dk1"/>
              </a:solidFill>
              <a:latin typeface="Calibri"/>
              <a:ea typeface="Calibri"/>
              <a:cs typeface="Calibri"/>
              <a:sym typeface="Calibri"/>
            </a:endParaRPr>
          </a:p>
        </p:txBody>
      </p:sp>
      <p:pic>
        <p:nvPicPr>
          <p:cNvPr id="135" name="Google Shape;135;p1"/>
          <p:cNvPicPr preferRelativeResize="0"/>
          <p:nvPr/>
        </p:nvPicPr>
        <p:blipFill rotWithShape="1">
          <a:blip r:embed="rId3">
            <a:alphaModFix/>
          </a:blip>
          <a:srcRect/>
          <a:stretch/>
        </p:blipFill>
        <p:spPr>
          <a:xfrm>
            <a:off x="292100" y="968969"/>
            <a:ext cx="1379354" cy="125960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g2ff60aec111_1_20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26" name="Google Shape;426;g2ff60aec111_1_204"/>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General Purpose Register</a:t>
            </a:r>
            <a:endParaRPr sz="1800" b="1" i="0" u="none" strike="noStrike" cap="none">
              <a:solidFill>
                <a:srgbClr val="C55911"/>
              </a:solidFill>
              <a:latin typeface="Calibri"/>
              <a:ea typeface="Calibri"/>
              <a:cs typeface="Calibri"/>
              <a:sym typeface="Calibri"/>
            </a:endParaRPr>
          </a:p>
        </p:txBody>
      </p:sp>
      <p:pic>
        <p:nvPicPr>
          <p:cNvPr id="427" name="Google Shape;427;g2ff60aec111_1_204"/>
          <p:cNvPicPr preferRelativeResize="0"/>
          <p:nvPr/>
        </p:nvPicPr>
        <p:blipFill rotWithShape="1">
          <a:blip r:embed="rId3">
            <a:alphaModFix/>
          </a:blip>
          <a:srcRect/>
          <a:stretch/>
        </p:blipFill>
        <p:spPr>
          <a:xfrm>
            <a:off x="1389764" y="748300"/>
            <a:ext cx="3138432" cy="24965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432"/>
        <p:cNvGrpSpPr/>
        <p:nvPr/>
      </p:nvGrpSpPr>
      <p:grpSpPr>
        <a:xfrm>
          <a:off x="0" y="0"/>
          <a:ext cx="0" cy="0"/>
          <a:chOff x="0" y="0"/>
          <a:chExt cx="0" cy="0"/>
        </a:xfrm>
      </p:grpSpPr>
      <p:sp>
        <p:nvSpPr>
          <p:cNvPr id="433" name="Google Shape;433;g2ff60aec111_1_1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34" name="Google Shape;434;g2ff60aec111_1_14"/>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Types of Registers</a:t>
            </a:r>
            <a:endParaRPr sz="1800" b="1" i="0" u="none" strike="noStrike" cap="none">
              <a:solidFill>
                <a:srgbClr val="C55911"/>
              </a:solidFill>
              <a:latin typeface="Calibri"/>
              <a:ea typeface="Calibri"/>
              <a:cs typeface="Calibri"/>
              <a:sym typeface="Calibri"/>
            </a:endParaRPr>
          </a:p>
        </p:txBody>
      </p:sp>
      <p:sp>
        <p:nvSpPr>
          <p:cNvPr id="435" name="Google Shape;435;g2ff60aec111_1_14"/>
          <p:cNvSpPr txBox="1"/>
          <p:nvPr/>
        </p:nvSpPr>
        <p:spPr>
          <a:xfrm>
            <a:off x="139700" y="784225"/>
            <a:ext cx="5486400" cy="1524000"/>
          </a:xfrm>
          <a:prstGeom prst="rect">
            <a:avLst/>
          </a:prstGeom>
          <a:noFill/>
          <a:ln>
            <a:noFill/>
          </a:ln>
        </p:spPr>
        <p:txBody>
          <a:bodyPr spcFirstLastPara="1" wrap="square" lIns="91425" tIns="45700" rIns="91425" bIns="45700" anchor="t" anchorCtr="0">
            <a:noAutofit/>
          </a:bodyPr>
          <a:lstStyle/>
          <a:p>
            <a:pPr marL="457200" marR="0" lvl="0" indent="-311150" algn="l" rtl="0">
              <a:lnSpc>
                <a:spcPct val="100000"/>
              </a:lnSpc>
              <a:spcBef>
                <a:spcPts val="0"/>
              </a:spcBef>
              <a:spcAft>
                <a:spcPts val="0"/>
              </a:spcAft>
              <a:buClr>
                <a:schemeClr val="dk1"/>
              </a:buClr>
              <a:buSzPts val="1300"/>
              <a:buFont typeface="Calibri"/>
              <a:buChar char="●"/>
            </a:pPr>
            <a:r>
              <a:rPr lang="en-US" sz="1300" b="0" i="0" u="none" strike="noStrike" cap="none">
                <a:solidFill>
                  <a:schemeClr val="dk1"/>
                </a:solidFill>
                <a:latin typeface="Calibri"/>
                <a:ea typeface="Calibri"/>
                <a:cs typeface="Calibri"/>
                <a:sym typeface="Calibri"/>
              </a:rPr>
              <a:t> </a:t>
            </a:r>
            <a:r>
              <a:rPr lang="en-US" sz="1300" b="1" i="0" u="none" strike="noStrike" cap="none">
                <a:solidFill>
                  <a:schemeClr val="dk1"/>
                </a:solidFill>
                <a:latin typeface="Calibri"/>
                <a:ea typeface="Calibri"/>
                <a:cs typeface="Calibri"/>
                <a:sym typeface="Calibri"/>
              </a:rPr>
              <a:t>Memory Data Register (MDR)</a:t>
            </a:r>
            <a:endParaRPr sz="1300" b="1" i="0" u="none" strike="noStrike" cap="none">
              <a:solidFill>
                <a:schemeClr val="dk1"/>
              </a:solidFill>
              <a:latin typeface="Calibri"/>
              <a:ea typeface="Calibri"/>
              <a:cs typeface="Calibri"/>
              <a:sym typeface="Calibri"/>
            </a:endParaRPr>
          </a:p>
          <a:p>
            <a:pPr marL="914400" marR="0" lvl="1" indent="-311150" algn="l" rtl="0">
              <a:lnSpc>
                <a:spcPct val="100000"/>
              </a:lnSpc>
              <a:spcBef>
                <a:spcPts val="0"/>
              </a:spcBef>
              <a:spcAft>
                <a:spcPts val="0"/>
              </a:spcAft>
              <a:buClr>
                <a:schemeClr val="dk1"/>
              </a:buClr>
              <a:buSzPts val="1300"/>
              <a:buFont typeface="Calibri"/>
              <a:buChar char="○"/>
            </a:pPr>
            <a:r>
              <a:rPr lang="en-US" sz="1300" b="1" i="0" u="none" strike="noStrike" cap="none">
                <a:solidFill>
                  <a:schemeClr val="dk1"/>
                </a:solidFill>
                <a:latin typeface="Calibri"/>
                <a:ea typeface="Calibri"/>
                <a:cs typeface="Calibri"/>
                <a:sym typeface="Calibri"/>
              </a:rPr>
              <a:t>Purpose:</a:t>
            </a:r>
            <a:r>
              <a:rPr lang="en-US" sz="1300" b="0" i="0" u="none" strike="noStrike" cap="none">
                <a:solidFill>
                  <a:schemeClr val="dk1"/>
                </a:solidFill>
                <a:latin typeface="Calibri"/>
                <a:ea typeface="Calibri"/>
                <a:cs typeface="Calibri"/>
                <a:sym typeface="Calibri"/>
              </a:rPr>
              <a:t> Contains the actual data being transferred to or from the addressed memory location.</a:t>
            </a:r>
            <a:endParaRPr sz="1300" b="0" i="0" u="none" strike="noStrike" cap="none">
              <a:solidFill>
                <a:schemeClr val="dk1"/>
              </a:solidFill>
              <a:latin typeface="Calibri"/>
              <a:ea typeface="Calibri"/>
              <a:cs typeface="Calibri"/>
              <a:sym typeface="Calibri"/>
            </a:endParaRPr>
          </a:p>
          <a:p>
            <a:pPr marL="914400" marR="0" lvl="1" indent="-311150" algn="l" rtl="0">
              <a:lnSpc>
                <a:spcPct val="100000"/>
              </a:lnSpc>
              <a:spcBef>
                <a:spcPts val="0"/>
              </a:spcBef>
              <a:spcAft>
                <a:spcPts val="0"/>
              </a:spcAft>
              <a:buClr>
                <a:schemeClr val="dk1"/>
              </a:buClr>
              <a:buSzPts val="1300"/>
              <a:buFont typeface="Calibri"/>
              <a:buChar char="○"/>
            </a:pPr>
            <a:r>
              <a:rPr lang="en-US" sz="1300" b="1" i="0" u="none" strike="noStrike" cap="none">
                <a:solidFill>
                  <a:schemeClr val="dk1"/>
                </a:solidFill>
                <a:latin typeface="Calibri"/>
                <a:ea typeface="Calibri"/>
                <a:cs typeface="Calibri"/>
                <a:sym typeface="Calibri"/>
              </a:rPr>
              <a:t>Function:</a:t>
            </a:r>
            <a:r>
              <a:rPr lang="en-US" sz="1300" b="0" i="0" u="none" strike="noStrike" cap="none">
                <a:solidFill>
                  <a:schemeClr val="dk1"/>
                </a:solidFill>
                <a:latin typeface="Calibri"/>
                <a:ea typeface="Calibri"/>
                <a:cs typeface="Calibri"/>
                <a:sym typeface="Calibri"/>
              </a:rPr>
              <a:t> Acts as a buffer between the CPU and memory.</a:t>
            </a:r>
            <a:endParaRPr sz="13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3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1" name="Google Shape;441;p31"/>
          <p:cNvSpPr txBox="1"/>
          <p:nvPr/>
        </p:nvSpPr>
        <p:spPr>
          <a:xfrm>
            <a:off x="139700" y="57263"/>
            <a:ext cx="4503954" cy="5655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Basic Operational Concepts</a:t>
            </a:r>
            <a:endParaRPr sz="1800" b="1" i="0" u="none" strike="noStrike" cap="none">
              <a:solidFill>
                <a:srgbClr val="C55911"/>
              </a:solidFill>
              <a:latin typeface="Calibri"/>
              <a:ea typeface="Calibri"/>
              <a:cs typeface="Calibri"/>
              <a:sym typeface="Calibri"/>
            </a:endParaRPr>
          </a:p>
        </p:txBody>
      </p:sp>
      <p:sp>
        <p:nvSpPr>
          <p:cNvPr id="442" name="Google Shape;442;p31"/>
          <p:cNvSpPr txBox="1"/>
          <p:nvPr/>
        </p:nvSpPr>
        <p:spPr>
          <a:xfrm>
            <a:off x="-35310" y="747003"/>
            <a:ext cx="5509009" cy="268984"/>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chemeClr val="dk1"/>
              </a:buClr>
              <a:buSzPts val="1400"/>
              <a:buFont typeface="Arial"/>
              <a:buNone/>
            </a:pPr>
            <a:r>
              <a:rPr lang="en-US" sz="1400" b="0" i="0" u="none" strike="noStrike" cap="none">
                <a:solidFill>
                  <a:schemeClr val="dk1"/>
                </a:solidFill>
                <a:latin typeface="Calibri"/>
                <a:ea typeface="Calibri"/>
                <a:cs typeface="Calibri"/>
                <a:sym typeface="Calibri"/>
              </a:rPr>
              <a:t>Operational Steps Associated with Processor &amp; Main Memory Interaction</a:t>
            </a:r>
            <a:endParaRPr sz="1400" b="0" i="0" u="none" strike="noStrike" cap="none">
              <a:solidFill>
                <a:srgbClr val="000000"/>
              </a:solidFill>
              <a:latin typeface="Arial"/>
              <a:ea typeface="Arial"/>
              <a:cs typeface="Arial"/>
              <a:sym typeface="Arial"/>
            </a:endParaRPr>
          </a:p>
        </p:txBody>
      </p:sp>
      <p:pic>
        <p:nvPicPr>
          <p:cNvPr id="443" name="Google Shape;443;p31"/>
          <p:cNvPicPr preferRelativeResize="0"/>
          <p:nvPr/>
        </p:nvPicPr>
        <p:blipFill rotWithShape="1">
          <a:blip r:embed="rId3">
            <a:alphaModFix/>
          </a:blip>
          <a:srcRect/>
          <a:stretch/>
        </p:blipFill>
        <p:spPr>
          <a:xfrm>
            <a:off x="152538" y="1055725"/>
            <a:ext cx="5460726" cy="21296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3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49" name="Google Shape;449;p32"/>
          <p:cNvSpPr txBox="1"/>
          <p:nvPr/>
        </p:nvSpPr>
        <p:spPr>
          <a:xfrm>
            <a:off x="139700" y="57263"/>
            <a:ext cx="4503954" cy="5655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Basic Operational Concepts</a:t>
            </a:r>
            <a:endParaRPr sz="1800" b="1" i="0" u="none" strike="noStrike" cap="none">
              <a:solidFill>
                <a:srgbClr val="C55911"/>
              </a:solidFill>
              <a:latin typeface="Calibri"/>
              <a:ea typeface="Calibri"/>
              <a:cs typeface="Calibri"/>
              <a:sym typeface="Calibri"/>
            </a:endParaRPr>
          </a:p>
        </p:txBody>
      </p:sp>
      <p:sp>
        <p:nvSpPr>
          <p:cNvPr id="450" name="Google Shape;450;p32"/>
          <p:cNvSpPr txBox="1"/>
          <p:nvPr/>
        </p:nvSpPr>
        <p:spPr>
          <a:xfrm>
            <a:off x="63500" y="631825"/>
            <a:ext cx="5112600" cy="2462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400"/>
              <a:buFont typeface="Arial"/>
              <a:buNone/>
            </a:pPr>
            <a:r>
              <a:rPr lang="en-US" sz="1400" b="1" i="0" u="none" strike="noStrike" cap="none">
                <a:solidFill>
                  <a:srgbClr val="CC3300"/>
                </a:solidFill>
                <a:latin typeface="Calibri"/>
                <a:ea typeface="Calibri"/>
                <a:cs typeface="Calibri"/>
                <a:sym typeface="Calibri"/>
              </a:rPr>
              <a:t>How is an instruction executed ?</a:t>
            </a:r>
            <a:endParaRPr sz="1400" b="1" i="0" u="none" strike="noStrike" cap="none">
              <a:solidFill>
                <a:srgbClr val="CC3300"/>
              </a:solidFill>
              <a:latin typeface="Arial"/>
              <a:ea typeface="Arial"/>
              <a:cs typeface="Arial"/>
              <a:sym typeface="Arial"/>
            </a:endParaRPr>
          </a:p>
          <a:p>
            <a:pPr marL="0" marR="0" lvl="0" indent="0" algn="l" rtl="0">
              <a:lnSpc>
                <a:spcPct val="90000"/>
              </a:lnSpc>
              <a:spcBef>
                <a:spcPts val="0"/>
              </a:spcBef>
              <a:spcAft>
                <a:spcPts val="0"/>
              </a:spcAft>
              <a:buClr>
                <a:srgbClr val="000000"/>
              </a:buClr>
              <a:buSzPts val="1100"/>
              <a:buFont typeface="Arial"/>
              <a:buNone/>
            </a:pPr>
            <a:r>
              <a:rPr lang="en-US" sz="1100" b="1" i="0" u="none" strike="noStrike" cap="none">
                <a:solidFill>
                  <a:schemeClr val="dk1"/>
                </a:solidFill>
                <a:latin typeface="Arial"/>
                <a:ea typeface="Arial"/>
                <a:cs typeface="Arial"/>
                <a:sym typeface="Arial"/>
              </a:rPr>
              <a:t>A fetch-decode cycle is performed for each instruction in a program.</a:t>
            </a:r>
            <a:endParaRPr sz="1100" b="1" i="0" u="none" strike="noStrike" cap="none">
              <a:solidFill>
                <a:schemeClr val="dk1"/>
              </a:solidFill>
              <a:latin typeface="Arial"/>
              <a:ea typeface="Arial"/>
              <a:cs typeface="Arial"/>
              <a:sym typeface="Arial"/>
            </a:endParaRPr>
          </a:p>
          <a:p>
            <a:pPr marL="0" marR="0" lvl="0" indent="0" algn="l" rtl="0">
              <a:lnSpc>
                <a:spcPct val="115000"/>
              </a:lnSpc>
              <a:spcBef>
                <a:spcPts val="1200"/>
              </a:spcBef>
              <a:spcAft>
                <a:spcPts val="0"/>
              </a:spcAft>
              <a:buClr>
                <a:schemeClr val="dk1"/>
              </a:buClr>
              <a:buSzPts val="1100"/>
              <a:buFont typeface="Arial"/>
              <a:buNone/>
            </a:pPr>
            <a:r>
              <a:rPr lang="en-US" sz="1100" b="0" i="0" u="none" strike="noStrike" cap="none">
                <a:solidFill>
                  <a:schemeClr val="dk1"/>
                </a:solidFill>
                <a:latin typeface="Arial"/>
                <a:ea typeface="Arial"/>
                <a:cs typeface="Arial"/>
                <a:sym typeface="Arial"/>
              </a:rPr>
              <a:t>This means that every time the CPU needs to execute a new instruction, it goes through this cycle:</a:t>
            </a:r>
            <a:endParaRPr sz="1100" b="0" i="0" u="none" strike="noStrike" cap="none">
              <a:solidFill>
                <a:schemeClr val="dk1"/>
              </a:solidFill>
              <a:latin typeface="Arial"/>
              <a:ea typeface="Arial"/>
              <a:cs typeface="Arial"/>
              <a:sym typeface="Arial"/>
            </a:endParaRPr>
          </a:p>
          <a:p>
            <a:pPr marL="457200" marR="0" lvl="0" indent="-298450" algn="l" rtl="0">
              <a:lnSpc>
                <a:spcPct val="115000"/>
              </a:lnSpc>
              <a:spcBef>
                <a:spcPts val="1200"/>
              </a:spcBef>
              <a:spcAft>
                <a:spcPts val="0"/>
              </a:spcAft>
              <a:buClr>
                <a:schemeClr val="dk1"/>
              </a:buClr>
              <a:buSzPts val="1100"/>
              <a:buFont typeface="Arial"/>
              <a:buAutoNum type="arabicPeriod"/>
            </a:pPr>
            <a:r>
              <a:rPr lang="en-US" sz="1100" b="1" i="0" u="none" strike="noStrike" cap="none">
                <a:solidFill>
                  <a:schemeClr val="dk1"/>
                </a:solidFill>
                <a:latin typeface="Arial"/>
                <a:ea typeface="Arial"/>
                <a:cs typeface="Arial"/>
                <a:sym typeface="Arial"/>
              </a:rPr>
              <a:t>Fetch:</a:t>
            </a:r>
            <a:r>
              <a:rPr lang="en-US" sz="1100" b="0" i="0" u="none" strike="noStrike" cap="none">
                <a:solidFill>
                  <a:schemeClr val="dk1"/>
                </a:solidFill>
                <a:latin typeface="Arial"/>
                <a:ea typeface="Arial"/>
                <a:cs typeface="Arial"/>
                <a:sym typeface="Arial"/>
              </a:rPr>
              <a:t> The CPU retrieves the next instruction from memory using the program counter (PC).</a:t>
            </a:r>
            <a:endParaRPr sz="1100" b="0" i="0" u="none" strike="noStrike" cap="none">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AutoNum type="arabicPeriod"/>
            </a:pPr>
            <a:r>
              <a:rPr lang="en-US" sz="1100" b="1" i="0" u="none" strike="noStrike" cap="none">
                <a:solidFill>
                  <a:schemeClr val="dk1"/>
                </a:solidFill>
                <a:latin typeface="Arial"/>
                <a:ea typeface="Arial"/>
                <a:cs typeface="Arial"/>
                <a:sym typeface="Arial"/>
              </a:rPr>
              <a:t>Decode:</a:t>
            </a:r>
            <a:r>
              <a:rPr lang="en-US" sz="1100" b="0" i="0" u="none" strike="noStrike" cap="none">
                <a:solidFill>
                  <a:schemeClr val="dk1"/>
                </a:solidFill>
                <a:latin typeface="Arial"/>
                <a:ea typeface="Arial"/>
                <a:cs typeface="Arial"/>
                <a:sym typeface="Arial"/>
              </a:rPr>
              <a:t> The CPU interprets the instruction to determine what operation it needs to perform and what data it needs to use.</a:t>
            </a:r>
            <a:endParaRPr sz="1100" b="0" i="0" u="none" strike="noStrike" cap="none">
              <a:solidFill>
                <a:schemeClr val="dk1"/>
              </a:solidFill>
              <a:latin typeface="Arial"/>
              <a:ea typeface="Arial"/>
              <a:cs typeface="Arial"/>
              <a:sym typeface="Arial"/>
            </a:endParaRPr>
          </a:p>
          <a:p>
            <a:pPr marL="457200" marR="0" lvl="0" indent="-298450" algn="l" rtl="0">
              <a:lnSpc>
                <a:spcPct val="115000"/>
              </a:lnSpc>
              <a:spcBef>
                <a:spcPts val="0"/>
              </a:spcBef>
              <a:spcAft>
                <a:spcPts val="0"/>
              </a:spcAft>
              <a:buClr>
                <a:schemeClr val="dk1"/>
              </a:buClr>
              <a:buSzPts val="1100"/>
              <a:buFont typeface="Arial"/>
              <a:buAutoNum type="arabicPeriod"/>
            </a:pPr>
            <a:r>
              <a:rPr lang="en-US" sz="1100" b="1" i="0" u="none" strike="noStrike" cap="none">
                <a:solidFill>
                  <a:schemeClr val="dk1"/>
                </a:solidFill>
                <a:latin typeface="Arial"/>
                <a:ea typeface="Arial"/>
                <a:cs typeface="Arial"/>
                <a:sym typeface="Arial"/>
              </a:rPr>
              <a:t>Execute:</a:t>
            </a:r>
            <a:r>
              <a:rPr lang="en-US" sz="1100" b="0" i="0" u="none" strike="noStrike" cap="none">
                <a:solidFill>
                  <a:schemeClr val="dk1"/>
                </a:solidFill>
                <a:latin typeface="Arial"/>
                <a:ea typeface="Arial"/>
                <a:cs typeface="Arial"/>
                <a:sym typeface="Arial"/>
              </a:rPr>
              <a:t> The CPU carries out the instruction, which might involve performing calculations, manipulating data, or controlling other parts of the computer.</a:t>
            </a:r>
            <a:endParaRPr sz="1100" b="0" i="0" u="none" strike="noStrike" cap="none">
              <a:solidFill>
                <a:schemeClr val="dk1"/>
              </a:solidFill>
              <a:latin typeface="Arial"/>
              <a:ea typeface="Arial"/>
              <a:cs typeface="Arial"/>
              <a:sym typeface="Arial"/>
            </a:endParaRPr>
          </a:p>
          <a:p>
            <a:pPr marL="457200" marR="0" lvl="0" indent="0" algn="l" rtl="0">
              <a:lnSpc>
                <a:spcPct val="90000"/>
              </a:lnSpc>
              <a:spcBef>
                <a:spcPts val="120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51" name="Google Shape;451;p32"/>
          <p:cNvSpPr txBox="1"/>
          <p:nvPr/>
        </p:nvSpPr>
        <p:spPr>
          <a:xfrm>
            <a:off x="2654299" y="860435"/>
            <a:ext cx="2891100" cy="2862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56"/>
        <p:cNvGrpSpPr/>
        <p:nvPr/>
      </p:nvGrpSpPr>
      <p:grpSpPr>
        <a:xfrm>
          <a:off x="0" y="0"/>
          <a:ext cx="0" cy="0"/>
          <a:chOff x="0" y="0"/>
          <a:chExt cx="0" cy="0"/>
        </a:xfrm>
      </p:grpSpPr>
      <p:sp>
        <p:nvSpPr>
          <p:cNvPr id="457" name="Google Shape;457;g2ff60aec111_1_32"/>
          <p:cNvSpPr/>
          <p:nvPr/>
        </p:nvSpPr>
        <p:spPr>
          <a:xfrm>
            <a:off x="-2" y="639877"/>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58" name="Google Shape;458;g2ff60aec111_1_32"/>
          <p:cNvSpPr txBox="1"/>
          <p:nvPr/>
        </p:nvSpPr>
        <p:spPr>
          <a:xfrm>
            <a:off x="139700" y="74338"/>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Basic Operational Concepts</a:t>
            </a:r>
            <a:endParaRPr sz="1800" b="1" i="0" u="none" strike="noStrike" cap="none">
              <a:solidFill>
                <a:srgbClr val="C55911"/>
              </a:solidFill>
              <a:latin typeface="Calibri"/>
              <a:ea typeface="Calibri"/>
              <a:cs typeface="Calibri"/>
              <a:sym typeface="Calibri"/>
            </a:endParaRPr>
          </a:p>
        </p:txBody>
      </p:sp>
      <p:sp>
        <p:nvSpPr>
          <p:cNvPr id="459" name="Google Shape;459;g2ff60aec111_1_32"/>
          <p:cNvSpPr txBox="1"/>
          <p:nvPr/>
        </p:nvSpPr>
        <p:spPr>
          <a:xfrm>
            <a:off x="63500" y="648900"/>
            <a:ext cx="5112600" cy="24621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rgbClr val="000000"/>
              </a:buClr>
              <a:buSzPts val="1400"/>
              <a:buFont typeface="Arial"/>
              <a:buNone/>
            </a:pPr>
            <a:r>
              <a:rPr lang="en-US" sz="1400" b="1" i="0" u="none" strike="noStrike" cap="none">
                <a:solidFill>
                  <a:srgbClr val="CC3300"/>
                </a:solidFill>
                <a:latin typeface="Calibri"/>
                <a:ea typeface="Calibri"/>
                <a:cs typeface="Calibri"/>
                <a:sym typeface="Calibri"/>
              </a:rPr>
              <a:t>How is the next instruction executed ?</a:t>
            </a:r>
            <a:endParaRPr sz="1100" b="0" i="0" u="none" strike="noStrike" cap="none">
              <a:solidFill>
                <a:schemeClr val="dk1"/>
              </a:solidFill>
              <a:latin typeface="Arial"/>
              <a:ea typeface="Arial"/>
              <a:cs typeface="Arial"/>
              <a:sym typeface="Arial"/>
            </a:endParaRPr>
          </a:p>
          <a:p>
            <a:pPr marL="457200" marR="0" lvl="0" indent="0" algn="l" rtl="0">
              <a:lnSpc>
                <a:spcPct val="115000"/>
              </a:lnSpc>
              <a:spcBef>
                <a:spcPts val="1200"/>
              </a:spcBef>
              <a:spcAft>
                <a:spcPts val="0"/>
              </a:spcAft>
              <a:buClr>
                <a:srgbClr val="000000"/>
              </a:buClr>
              <a:buSzPts val="1100"/>
              <a:buFont typeface="Arial"/>
              <a:buNone/>
            </a:pPr>
            <a:r>
              <a:rPr lang="en-US" sz="1100" b="0" i="0" u="none" strike="noStrike" cap="none">
                <a:solidFill>
                  <a:schemeClr val="dk1"/>
                </a:solidFill>
                <a:latin typeface="Arial"/>
                <a:ea typeface="Arial"/>
                <a:cs typeface="Arial"/>
                <a:sym typeface="Arial"/>
              </a:rPr>
              <a:t>After the execution of an instruction, the PC is typically incremented to point to the next instruction in the program sequence, and the cycle repeats. This continuous process allows the CPU to execute a program's instructions one by one until the program is finished.</a:t>
            </a:r>
            <a:endParaRPr sz="1100" b="0" i="0" u="none" strike="noStrike" cap="none">
              <a:solidFill>
                <a:schemeClr val="dk1"/>
              </a:solidFill>
              <a:latin typeface="Arial"/>
              <a:ea typeface="Arial"/>
              <a:cs typeface="Arial"/>
              <a:sym typeface="Arial"/>
            </a:endParaRPr>
          </a:p>
          <a:p>
            <a:pPr marL="0" marR="0" lvl="0" indent="0" algn="l" rtl="0">
              <a:lnSpc>
                <a:spcPct val="115000"/>
              </a:lnSpc>
              <a:spcBef>
                <a:spcPts val="120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90000"/>
              </a:lnSpc>
              <a:spcBef>
                <a:spcPts val="1200"/>
              </a:spcBef>
              <a:spcAft>
                <a:spcPts val="0"/>
              </a:spcAft>
              <a:buClr>
                <a:srgbClr val="000000"/>
              </a:buClr>
              <a:buSzPts val="1400"/>
              <a:buFont typeface="Arial"/>
              <a:buNone/>
            </a:pPr>
            <a:r>
              <a:rPr lang="en-US" sz="1400" b="1" i="0" u="none" strike="noStrike" cap="none">
                <a:solidFill>
                  <a:srgbClr val="CC3300"/>
                </a:solidFill>
                <a:latin typeface="Calibri"/>
                <a:ea typeface="Calibri"/>
                <a:cs typeface="Calibri"/>
                <a:sym typeface="Calibri"/>
              </a:rPr>
              <a:t>Let us now look at this process in detail.</a:t>
            </a:r>
            <a:endParaRPr sz="1400" b="1" i="0" u="none" strike="noStrike" cap="none">
              <a:solidFill>
                <a:srgbClr val="CC3300"/>
              </a:solidFill>
              <a:latin typeface="Calibri"/>
              <a:ea typeface="Calibri"/>
              <a:cs typeface="Calibri"/>
              <a:sym typeface="Calibri"/>
            </a:endParaRPr>
          </a:p>
        </p:txBody>
      </p:sp>
      <p:sp>
        <p:nvSpPr>
          <p:cNvPr id="460" name="Google Shape;460;g2ff60aec111_1_32"/>
          <p:cNvSpPr txBox="1"/>
          <p:nvPr/>
        </p:nvSpPr>
        <p:spPr>
          <a:xfrm>
            <a:off x="2654299" y="877510"/>
            <a:ext cx="2891100" cy="286200"/>
          </a:xfrm>
          <a:prstGeom prst="rect">
            <a:avLst/>
          </a:prstGeom>
          <a:noFill/>
          <a:ln>
            <a:noFill/>
          </a:ln>
        </p:spPr>
        <p:txBody>
          <a:bodyPr spcFirstLastPara="1" wrap="square" lIns="91425" tIns="45700" rIns="91425" bIns="45700" anchor="t" anchorCtr="0">
            <a:spAutoFit/>
          </a:bodyPr>
          <a:lstStyle/>
          <a:p>
            <a:pPr marL="0" marR="0" lvl="0" indent="0" algn="l" rtl="0">
              <a:lnSpc>
                <a:spcPct val="9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66" name="Google Shape;466;p33"/>
          <p:cNvSpPr txBox="1"/>
          <p:nvPr/>
        </p:nvSpPr>
        <p:spPr>
          <a:xfrm>
            <a:off x="139700" y="57263"/>
            <a:ext cx="4503954" cy="5655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Basic Operational Concepts</a:t>
            </a:r>
            <a:endParaRPr sz="1800" b="1" i="0" u="none" strike="noStrike" cap="none">
              <a:solidFill>
                <a:srgbClr val="C55911"/>
              </a:solidFill>
              <a:latin typeface="Calibri"/>
              <a:ea typeface="Calibri"/>
              <a:cs typeface="Calibri"/>
              <a:sym typeface="Calibri"/>
            </a:endParaRPr>
          </a:p>
        </p:txBody>
      </p:sp>
      <p:sp>
        <p:nvSpPr>
          <p:cNvPr id="467" name="Google Shape;467;p33"/>
          <p:cNvSpPr txBox="1"/>
          <p:nvPr/>
        </p:nvSpPr>
        <p:spPr>
          <a:xfrm>
            <a:off x="63500" y="784225"/>
            <a:ext cx="5486400" cy="152411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68" name="Google Shape;468;p33"/>
          <p:cNvSpPr/>
          <p:nvPr/>
        </p:nvSpPr>
        <p:spPr>
          <a:xfrm>
            <a:off x="215900" y="568757"/>
            <a:ext cx="5334000" cy="2893100"/>
          </a:xfrm>
          <a:prstGeom prst="rect">
            <a:avLst/>
          </a:prstGeom>
          <a:noFill/>
          <a:ln>
            <a:noFill/>
          </a:ln>
        </p:spPr>
        <p:txBody>
          <a:bodyPr spcFirstLastPara="1" wrap="square" lIns="91425" tIns="45700" rIns="91425" bIns="45700" anchor="ctr" anchorCtr="0">
            <a:spAutoFit/>
          </a:bodyPr>
          <a:lstStyle/>
          <a:p>
            <a:pPr marL="342900" marR="0" lvl="0" indent="-342900" algn="l" rtl="0">
              <a:lnSpc>
                <a:spcPct val="100000"/>
              </a:lnSpc>
              <a:spcBef>
                <a:spcPts val="0"/>
              </a:spcBef>
              <a:spcAft>
                <a:spcPts val="0"/>
              </a:spcAft>
              <a:buClr>
                <a:schemeClr val="dk1"/>
              </a:buClr>
              <a:buSzPts val="1400"/>
              <a:buFont typeface="Calibri"/>
              <a:buAutoNum type="arabicPeriod"/>
            </a:pPr>
            <a:r>
              <a:rPr lang="en-US" sz="1400" b="1" i="0" u="none" strike="noStrike" cap="none">
                <a:solidFill>
                  <a:schemeClr val="dk1"/>
                </a:solidFill>
                <a:latin typeface="Calibri"/>
                <a:ea typeface="Calibri"/>
                <a:cs typeface="Calibri"/>
                <a:sym typeface="Calibri"/>
              </a:rPr>
              <a:t>Programs reside in memory through input devices:</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Programs are loaded into the computer's memory from input devices like keyboards or storage devices (e.g., hard drives, SSDs). This step typically happens before the program starts executing.</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2.     PC is set to point to the first instruction:</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The Program Counter (PC) holds the address of the next instruction to be executed. At the start, it is initialized to point to the first instruction in the program.</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3.     The contents of PC are transferred to MAR:</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The Memory Address Register (MAR) holds the address of the memory location that is being accessed. The address from the PC is copied to MAR.</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3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74" name="Google Shape;474;p34"/>
          <p:cNvSpPr txBox="1"/>
          <p:nvPr/>
        </p:nvSpPr>
        <p:spPr>
          <a:xfrm>
            <a:off x="139700" y="57263"/>
            <a:ext cx="4503954" cy="5655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Basic Operational Concepts</a:t>
            </a:r>
            <a:endParaRPr sz="1800" b="1" i="0" u="none" strike="noStrike" cap="none">
              <a:solidFill>
                <a:srgbClr val="C55911"/>
              </a:solidFill>
              <a:latin typeface="Calibri"/>
              <a:ea typeface="Calibri"/>
              <a:cs typeface="Calibri"/>
              <a:sym typeface="Calibri"/>
            </a:endParaRPr>
          </a:p>
        </p:txBody>
      </p:sp>
      <p:sp>
        <p:nvSpPr>
          <p:cNvPr id="475" name="Google Shape;475;p34"/>
          <p:cNvSpPr txBox="1"/>
          <p:nvPr/>
        </p:nvSpPr>
        <p:spPr>
          <a:xfrm>
            <a:off x="63500" y="784225"/>
            <a:ext cx="5486400" cy="152411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76" name="Google Shape;476;p34"/>
          <p:cNvSpPr/>
          <p:nvPr/>
        </p:nvSpPr>
        <p:spPr>
          <a:xfrm>
            <a:off x="215901" y="657453"/>
            <a:ext cx="5334000" cy="2462213"/>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4.	A Read signal is sent to the memory:</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A signal is sent to the memory to indicate that data should be read from the address specified by the MAR.</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5.	The first instruction is read out and loaded into MDR:</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The instruction located at the address in MAR is read from memory and placed into the Memory Data Register (MDR).</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6.	The contents of MDR are transferred to IR:</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The Instruction Register (IR) holds the current instruction to be executed. The data in MDR (which is the fetched instruction) is transferred to IR.</a:t>
            </a:r>
            <a:endParaRPr sz="12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480"/>
        <p:cNvGrpSpPr/>
        <p:nvPr/>
      </p:nvGrpSpPr>
      <p:grpSpPr>
        <a:xfrm>
          <a:off x="0" y="0"/>
          <a:ext cx="0" cy="0"/>
          <a:chOff x="0" y="0"/>
          <a:chExt cx="0" cy="0"/>
        </a:xfrm>
      </p:grpSpPr>
      <p:sp>
        <p:nvSpPr>
          <p:cNvPr id="481" name="Google Shape;481;p3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82" name="Google Shape;482;p35"/>
          <p:cNvSpPr txBox="1"/>
          <p:nvPr/>
        </p:nvSpPr>
        <p:spPr>
          <a:xfrm>
            <a:off x="139700" y="57263"/>
            <a:ext cx="4503954" cy="5655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Basic Operational Concepts</a:t>
            </a:r>
            <a:endParaRPr sz="1800" b="1" i="0" u="none" strike="noStrike" cap="none">
              <a:solidFill>
                <a:srgbClr val="C55911"/>
              </a:solidFill>
              <a:latin typeface="Calibri"/>
              <a:ea typeface="Calibri"/>
              <a:cs typeface="Calibri"/>
              <a:sym typeface="Calibri"/>
            </a:endParaRPr>
          </a:p>
        </p:txBody>
      </p:sp>
      <p:sp>
        <p:nvSpPr>
          <p:cNvPr id="483" name="Google Shape;483;p35"/>
          <p:cNvSpPr txBox="1"/>
          <p:nvPr/>
        </p:nvSpPr>
        <p:spPr>
          <a:xfrm>
            <a:off x="63500" y="784225"/>
            <a:ext cx="5486400" cy="152411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84" name="Google Shape;484;p35"/>
          <p:cNvSpPr/>
          <p:nvPr/>
        </p:nvSpPr>
        <p:spPr>
          <a:xfrm>
            <a:off x="215900" y="629567"/>
            <a:ext cx="5257800" cy="2677656"/>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7.	The instruction is ready to be decoded and executed:</a:t>
            </a:r>
            <a:endParaRPr sz="1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The instruction in IR is decoded to understand what action needs to be performed.</a:t>
            </a:r>
            <a:endParaRPr sz="12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8.If the instruction involves an operation to be performed by the ALU:</a:t>
            </a:r>
            <a:endParaRPr sz="14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If the instruction requires arithmetic or logical operations, the necessary operands must be obtained.</a:t>
            </a:r>
            <a:endParaRPr sz="1400" b="0" i="0" u="none" strike="noStrike" cap="none">
              <a:solidFill>
                <a:srgbClr val="000000"/>
              </a:solidFill>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Get operands:</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General-purpose register:</a:t>
            </a:r>
            <a:r>
              <a:rPr lang="en-US" sz="1200" b="0" i="0" u="none" strike="noStrike" cap="none">
                <a:solidFill>
                  <a:schemeClr val="dk1"/>
                </a:solidFill>
                <a:latin typeface="Calibri"/>
                <a:ea typeface="Calibri"/>
                <a:cs typeface="Calibri"/>
                <a:sym typeface="Calibri"/>
              </a:rPr>
              <a:t> If the operands are in general-purpose registers, these registers are accessed directly.</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36"/>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0" name="Google Shape;490;p36"/>
          <p:cNvSpPr txBox="1"/>
          <p:nvPr/>
        </p:nvSpPr>
        <p:spPr>
          <a:xfrm>
            <a:off x="139700" y="57263"/>
            <a:ext cx="4503954" cy="5655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Basic Operational Concepts</a:t>
            </a:r>
            <a:endParaRPr sz="1800" b="1" i="0" u="none" strike="noStrike" cap="none">
              <a:solidFill>
                <a:srgbClr val="C55911"/>
              </a:solidFill>
              <a:latin typeface="Calibri"/>
              <a:ea typeface="Calibri"/>
              <a:cs typeface="Calibri"/>
              <a:sym typeface="Calibri"/>
            </a:endParaRPr>
          </a:p>
        </p:txBody>
      </p:sp>
      <p:sp>
        <p:nvSpPr>
          <p:cNvPr id="491" name="Google Shape;491;p36"/>
          <p:cNvSpPr txBox="1"/>
          <p:nvPr/>
        </p:nvSpPr>
        <p:spPr>
          <a:xfrm>
            <a:off x="63500" y="784225"/>
            <a:ext cx="5486400" cy="152411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492" name="Google Shape;492;p36"/>
          <p:cNvSpPr/>
          <p:nvPr/>
        </p:nvSpPr>
        <p:spPr>
          <a:xfrm>
            <a:off x="215900" y="798865"/>
            <a:ext cx="5257800" cy="2339061"/>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8.</a:t>
            </a:r>
            <a:endParaRPr sz="1400" b="1" i="0" u="none" strike="noStrike" cap="none">
              <a:solidFill>
                <a:schemeClr val="dk1"/>
              </a:solidFill>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Memory:</a:t>
            </a:r>
            <a:r>
              <a:rPr lang="en-US" sz="1200" b="0" i="0" u="none" strike="noStrike" cap="none">
                <a:solidFill>
                  <a:schemeClr val="dk1"/>
                </a:solidFill>
                <a:latin typeface="Calibri"/>
                <a:ea typeface="Calibri"/>
                <a:cs typeface="Calibri"/>
                <a:sym typeface="Calibri"/>
              </a:rPr>
              <a:t> If the operands are in memory, the following steps are performed:</a:t>
            </a:r>
            <a:endParaRPr sz="1200" b="0" i="0" u="none" strike="noStrike" cap="none">
              <a:solidFill>
                <a:schemeClr val="dk1"/>
              </a:solidFill>
              <a:latin typeface="Arial"/>
              <a:ea typeface="Arial"/>
              <a:cs typeface="Arial"/>
              <a:sym typeface="Arial"/>
            </a:endParaRPr>
          </a:p>
          <a:p>
            <a:pPr marL="1371600" marR="0" lvl="1" indent="-304800" algn="l" rtl="0">
              <a:lnSpc>
                <a:spcPct val="10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The address of the operand is transferred to MAR.</a:t>
            </a:r>
            <a:endParaRPr sz="1200" b="1" i="0" u="none" strike="noStrike" cap="none">
              <a:solidFill>
                <a:schemeClr val="dk1"/>
              </a:solidFill>
              <a:latin typeface="Arial"/>
              <a:ea typeface="Arial"/>
              <a:cs typeface="Arial"/>
              <a:sym typeface="Arial"/>
            </a:endParaRPr>
          </a:p>
          <a:p>
            <a:pPr marL="1371600" marR="0" lvl="1" indent="-304800" algn="l" rtl="0">
              <a:lnSpc>
                <a:spcPct val="10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A Read signal is sent to memory to fetch the operand.</a:t>
            </a:r>
            <a:endParaRPr sz="1200" b="1" i="0" u="none" strike="noStrike" cap="none">
              <a:solidFill>
                <a:schemeClr val="dk1"/>
              </a:solidFill>
              <a:latin typeface="Arial"/>
              <a:ea typeface="Arial"/>
              <a:cs typeface="Arial"/>
              <a:sym typeface="Arial"/>
            </a:endParaRPr>
          </a:p>
          <a:p>
            <a:pPr marL="1371600" marR="0" lvl="1" indent="-304800" algn="l" rtl="0">
              <a:lnSpc>
                <a:spcPct val="10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The operand is read into MDR and then transferred to the ALU.</a:t>
            </a: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1" i="0" u="none" strike="noStrike" cap="none">
                <a:solidFill>
                  <a:schemeClr val="dk1"/>
                </a:solidFill>
                <a:latin typeface="Arial"/>
                <a:ea typeface="Arial"/>
                <a:cs typeface="Arial"/>
                <a:sym typeface="Arial"/>
              </a:rPr>
              <a:t>9.Perform operation in ALU:</a:t>
            </a: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Arial"/>
                <a:ea typeface="Arial"/>
                <a:cs typeface="Arial"/>
                <a:sym typeface="Arial"/>
              </a:rPr>
              <a:t>The Arithmetic Logic Unit (ALU) performs the operation specified by the instruction using the operands it received.</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97"/>
        <p:cNvGrpSpPr/>
        <p:nvPr/>
      </p:nvGrpSpPr>
      <p:grpSpPr>
        <a:xfrm>
          <a:off x="0" y="0"/>
          <a:ext cx="0" cy="0"/>
          <a:chOff x="0" y="0"/>
          <a:chExt cx="0" cy="0"/>
        </a:xfrm>
      </p:grpSpPr>
      <p:sp>
        <p:nvSpPr>
          <p:cNvPr id="498" name="Google Shape;498;g2ff60aec111_1_23"/>
          <p:cNvSpPr/>
          <p:nvPr/>
        </p:nvSpPr>
        <p:spPr>
          <a:xfrm>
            <a:off x="-21327" y="655377"/>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99" name="Google Shape;499;g2ff60aec111_1_23"/>
          <p:cNvSpPr txBox="1"/>
          <p:nvPr/>
        </p:nvSpPr>
        <p:spPr>
          <a:xfrm>
            <a:off x="118375" y="89838"/>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Basic Operational Concepts</a:t>
            </a:r>
            <a:endParaRPr sz="1800" b="1" i="0" u="none" strike="noStrike" cap="none">
              <a:solidFill>
                <a:srgbClr val="C55911"/>
              </a:solidFill>
              <a:latin typeface="Calibri"/>
              <a:ea typeface="Calibri"/>
              <a:cs typeface="Calibri"/>
              <a:sym typeface="Calibri"/>
            </a:endParaRPr>
          </a:p>
        </p:txBody>
      </p:sp>
      <p:sp>
        <p:nvSpPr>
          <p:cNvPr id="500" name="Google Shape;500;g2ff60aec111_1_23"/>
          <p:cNvSpPr txBox="1"/>
          <p:nvPr/>
        </p:nvSpPr>
        <p:spPr>
          <a:xfrm>
            <a:off x="42175" y="816800"/>
            <a:ext cx="5486400" cy="1524000"/>
          </a:xfrm>
          <a:prstGeom prst="rect">
            <a:avLst/>
          </a:prstGeom>
          <a:noFill/>
          <a:ln>
            <a:noFill/>
          </a:ln>
        </p:spPr>
        <p:txBody>
          <a:bodyPr spcFirstLastPara="1" wrap="square" lIns="91425" tIns="45700" rIns="91425" bIns="45700" anchor="t" anchorCtr="0">
            <a:noAutofit/>
          </a:bodyPr>
          <a:lstStyle/>
          <a:p>
            <a:pPr marL="0" marR="0" lvl="0" indent="0" algn="l" rtl="0">
              <a:lnSpc>
                <a:spcPct val="80000"/>
              </a:lnSpc>
              <a:spcBef>
                <a:spcPts val="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sp>
        <p:nvSpPr>
          <p:cNvPr id="501" name="Google Shape;501;g2ff60aec111_1_23"/>
          <p:cNvSpPr/>
          <p:nvPr/>
        </p:nvSpPr>
        <p:spPr>
          <a:xfrm>
            <a:off x="156475" y="729508"/>
            <a:ext cx="5257800" cy="23082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10.Store the result back:</a:t>
            </a:r>
            <a:endParaRPr sz="1400" b="1"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Char char="●"/>
            </a:pPr>
            <a:r>
              <a:rPr lang="en-US" sz="1200" b="1" i="0" u="none" strike="noStrike" cap="none">
                <a:solidFill>
                  <a:schemeClr val="dk1"/>
                </a:solidFill>
                <a:latin typeface="Arial"/>
                <a:ea typeface="Arial"/>
                <a:cs typeface="Arial"/>
                <a:sym typeface="Arial"/>
              </a:rPr>
              <a:t>To general-purpose register:</a:t>
            </a:r>
            <a:r>
              <a:rPr lang="en-US" sz="1200" b="0" i="0" u="none" strike="noStrike" cap="none">
                <a:solidFill>
                  <a:schemeClr val="dk1"/>
                </a:solidFill>
                <a:latin typeface="Arial"/>
                <a:ea typeface="Arial"/>
                <a:cs typeface="Arial"/>
                <a:sym typeface="Arial"/>
              </a:rPr>
              <a:t> If the result needs to be stored in a register, it is written to the appropriate general-purpose register.</a:t>
            </a:r>
            <a:endParaRPr sz="1200" b="0" i="0" u="none" strike="noStrike" cap="none">
              <a:solidFill>
                <a:schemeClr val="dk1"/>
              </a:solidFill>
              <a:latin typeface="Arial"/>
              <a:ea typeface="Arial"/>
              <a:cs typeface="Arial"/>
              <a:sym typeface="Arial"/>
            </a:endParaRPr>
          </a:p>
          <a:p>
            <a:pPr marL="45720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Arial"/>
              <a:ea typeface="Arial"/>
              <a:cs typeface="Arial"/>
              <a:sym typeface="Arial"/>
            </a:endParaRPr>
          </a:p>
          <a:p>
            <a:pPr marL="457200" marR="0" lvl="0" indent="-304800" algn="l" rtl="0">
              <a:lnSpc>
                <a:spcPct val="100000"/>
              </a:lnSpc>
              <a:spcBef>
                <a:spcPts val="0"/>
              </a:spcBef>
              <a:spcAft>
                <a:spcPts val="0"/>
              </a:spcAft>
              <a:buClr>
                <a:schemeClr val="dk1"/>
              </a:buClr>
              <a:buSzPts val="1200"/>
              <a:buFont typeface="Arial"/>
              <a:buChar char="●"/>
            </a:pPr>
            <a:r>
              <a:rPr lang="en-US" sz="1200" b="1" i="0" u="none" strike="noStrike" cap="none">
                <a:solidFill>
                  <a:schemeClr val="dk1"/>
                </a:solidFill>
                <a:latin typeface="Arial"/>
                <a:ea typeface="Arial"/>
                <a:cs typeface="Arial"/>
                <a:sym typeface="Arial"/>
              </a:rPr>
              <a:t>To memory:</a:t>
            </a:r>
            <a:r>
              <a:rPr lang="en-US" sz="1200" b="0" i="0" u="none" strike="noStrike" cap="none">
                <a:solidFill>
                  <a:schemeClr val="dk1"/>
                </a:solidFill>
                <a:latin typeface="Arial"/>
                <a:ea typeface="Arial"/>
                <a:cs typeface="Arial"/>
                <a:sym typeface="Arial"/>
              </a:rPr>
              <a:t> If the result needs to be stored in memory:</a:t>
            </a:r>
            <a:endParaRPr sz="1400" b="0" i="0" u="none" strike="noStrike" cap="none">
              <a:solidFill>
                <a:srgbClr val="000000"/>
              </a:solidFill>
              <a:latin typeface="Arial"/>
              <a:ea typeface="Arial"/>
              <a:cs typeface="Arial"/>
              <a:sym typeface="Arial"/>
            </a:endParaRPr>
          </a:p>
          <a:p>
            <a:pPr marL="914400" marR="0" lvl="1" indent="-304800" algn="l" rtl="0">
              <a:lnSpc>
                <a:spcPct val="100000"/>
              </a:lnSpc>
              <a:spcBef>
                <a:spcPts val="0"/>
              </a:spcBef>
              <a:spcAft>
                <a:spcPts val="0"/>
              </a:spcAft>
              <a:buClr>
                <a:schemeClr val="dk1"/>
              </a:buClr>
              <a:buSzPts val="1200"/>
              <a:buFont typeface="Arial"/>
              <a:buChar char="○"/>
            </a:pPr>
            <a:r>
              <a:rPr lang="en-US" sz="1200" b="1" i="0" u="none" strike="noStrike" cap="none">
                <a:solidFill>
                  <a:schemeClr val="dk1"/>
                </a:solidFill>
                <a:latin typeface="Arial"/>
                <a:ea typeface="Arial"/>
                <a:cs typeface="Arial"/>
                <a:sym typeface="Arial"/>
              </a:rPr>
              <a:t>The address for storing the result is transferred to MAR.</a:t>
            </a:r>
            <a:endParaRPr sz="1400" b="1" i="0" u="none" strike="noStrike" cap="none">
              <a:solidFill>
                <a:srgbClr val="000000"/>
              </a:solidFill>
              <a:latin typeface="Arial"/>
              <a:ea typeface="Arial"/>
              <a:cs typeface="Arial"/>
              <a:sym typeface="Arial"/>
            </a:endParaRPr>
          </a:p>
          <a:p>
            <a:pPr marL="914400" marR="0" lvl="1" indent="-304800" algn="l" rtl="0">
              <a:lnSpc>
                <a:spcPct val="100000"/>
              </a:lnSpc>
              <a:spcBef>
                <a:spcPts val="0"/>
              </a:spcBef>
              <a:spcAft>
                <a:spcPts val="0"/>
              </a:spcAft>
              <a:buClr>
                <a:schemeClr val="dk1"/>
              </a:buClr>
              <a:buSzPts val="1200"/>
              <a:buFont typeface="Arial"/>
              <a:buChar char="○"/>
            </a:pPr>
            <a:r>
              <a:rPr lang="en-US" sz="1200" b="1" i="0" u="none" strike="noStrike" cap="none">
                <a:solidFill>
                  <a:schemeClr val="dk1"/>
                </a:solidFill>
                <a:latin typeface="Arial"/>
                <a:ea typeface="Arial"/>
                <a:cs typeface="Arial"/>
                <a:sym typeface="Arial"/>
              </a:rPr>
              <a:t>The result is placed in MDR.</a:t>
            </a:r>
            <a:endParaRPr sz="1400" b="1" i="0" u="none" strike="noStrike" cap="none">
              <a:solidFill>
                <a:srgbClr val="000000"/>
              </a:solidFill>
              <a:latin typeface="Arial"/>
              <a:ea typeface="Arial"/>
              <a:cs typeface="Arial"/>
              <a:sym typeface="Arial"/>
            </a:endParaRPr>
          </a:p>
          <a:p>
            <a:pPr marL="914400" marR="0" lvl="1" indent="-304800" algn="l" rtl="0">
              <a:lnSpc>
                <a:spcPct val="100000"/>
              </a:lnSpc>
              <a:spcBef>
                <a:spcPts val="0"/>
              </a:spcBef>
              <a:spcAft>
                <a:spcPts val="0"/>
              </a:spcAft>
              <a:buClr>
                <a:schemeClr val="dk1"/>
              </a:buClr>
              <a:buSzPts val="1200"/>
              <a:buFont typeface="Arial"/>
              <a:buChar char="○"/>
            </a:pPr>
            <a:r>
              <a:rPr lang="en-US" sz="1200" b="1" i="0" u="none" strike="noStrike" cap="none">
                <a:solidFill>
                  <a:schemeClr val="dk1"/>
                </a:solidFill>
                <a:latin typeface="Arial"/>
                <a:ea typeface="Arial"/>
                <a:cs typeface="Arial"/>
                <a:sym typeface="Arial"/>
              </a:rPr>
              <a:t>A Write signal is sent to memory to store the result.</a:t>
            </a:r>
            <a:endParaRPr sz="1200" b="1" i="0" u="none" strike="noStrike" cap="none">
              <a:solidFill>
                <a:schemeClr val="dk1"/>
              </a:solidFill>
              <a:latin typeface="Arial"/>
              <a:ea typeface="Arial"/>
              <a:cs typeface="Arial"/>
              <a:sym typeface="Arial"/>
            </a:endParaRPr>
          </a:p>
          <a:p>
            <a:pPr marL="914400" marR="0" lvl="0" indent="0" algn="l" rtl="0">
              <a:lnSpc>
                <a:spcPct val="100000"/>
              </a:lnSpc>
              <a:spcBef>
                <a:spcPts val="0"/>
              </a:spcBef>
              <a:spcAft>
                <a:spcPts val="0"/>
              </a:spcAft>
              <a:buClr>
                <a:srgbClr val="000000"/>
              </a:buClr>
              <a:buSzPts val="1100"/>
              <a:buFont typeface="Arial"/>
              <a:buNone/>
            </a:pPr>
            <a:endParaRPr sz="1100" b="0" i="0" u="none" strike="noStrike" cap="none">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Arial"/>
                <a:ea typeface="Arial"/>
                <a:cs typeface="Arial"/>
                <a:sym typeface="Arial"/>
              </a:rPr>
              <a:t>11.During the execution of the current instruction, PC is incremented to the next instruction</a:t>
            </a:r>
            <a:endParaRPr sz="1400" b="1"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2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0" name="Google Shape;360;p22"/>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Functional Units of a Computer</a:t>
            </a:r>
            <a:br>
              <a:rPr lang="en-US" sz="1800" b="0" i="0" u="none" strike="noStrike" cap="none" dirty="0">
                <a:solidFill>
                  <a:srgbClr val="000000"/>
                </a:solidFill>
                <a:latin typeface="Calibri"/>
                <a:ea typeface="Calibri"/>
                <a:cs typeface="Calibri"/>
                <a:sym typeface="Calibri"/>
              </a:rPr>
            </a:br>
            <a:r>
              <a:rPr lang="en-US" sz="1800" b="1" i="0" u="none" strike="noStrike" cap="none" dirty="0">
                <a:solidFill>
                  <a:srgbClr val="C55911"/>
                </a:solidFill>
                <a:latin typeface="Calibri"/>
                <a:ea typeface="Calibri"/>
                <a:cs typeface="Calibri"/>
                <a:sym typeface="Calibri"/>
              </a:rPr>
              <a:t>Basic Operational Concepts  </a:t>
            </a:r>
            <a:r>
              <a:rPr lang="en-US" sz="1050" b="1" dirty="0">
                <a:solidFill>
                  <a:srgbClr val="2E5497"/>
                </a:solidFill>
                <a:latin typeface="Calibri"/>
                <a:ea typeface="Calibri"/>
                <a:cs typeface="Calibri"/>
                <a:sym typeface="Calibri"/>
              </a:rPr>
              <a:t>T2:Ch1 1.3</a:t>
            </a:r>
            <a:endParaRPr sz="1800" b="1" i="0" u="none" strike="noStrike" cap="none" dirty="0">
              <a:solidFill>
                <a:srgbClr val="C55911"/>
              </a:solidFill>
              <a:latin typeface="Calibri"/>
              <a:ea typeface="Calibri"/>
              <a:cs typeface="Calibri"/>
              <a:sym typeface="Calibri"/>
            </a:endParaRPr>
          </a:p>
        </p:txBody>
      </p:sp>
      <p:sp>
        <p:nvSpPr>
          <p:cNvPr id="361" name="Google Shape;361;p22"/>
          <p:cNvSpPr txBox="1"/>
          <p:nvPr/>
        </p:nvSpPr>
        <p:spPr>
          <a:xfrm>
            <a:off x="63500" y="784225"/>
            <a:ext cx="5486400" cy="1524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CC3300"/>
                </a:solidFill>
                <a:latin typeface="Calibri"/>
                <a:ea typeface="Calibri"/>
                <a:cs typeface="Calibri"/>
                <a:sym typeface="Calibri"/>
              </a:rPr>
              <a:t>Review</a:t>
            </a:r>
            <a:endParaRPr sz="1400" b="1" i="0" u="none" strike="noStrike" cap="none">
              <a:solidFill>
                <a:srgbClr val="CC33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285750" marR="0" lvl="0" indent="-2857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Activity in a computer is governed by</a:t>
            </a:r>
            <a:r>
              <a:rPr lang="en-US" sz="1200" b="1" i="0" u="none" strike="noStrike" cap="none">
                <a:solidFill>
                  <a:schemeClr val="dk1"/>
                </a:solidFill>
                <a:latin typeface="Calibri"/>
                <a:ea typeface="Calibri"/>
                <a:cs typeface="Calibri"/>
                <a:sym typeface="Calibri"/>
              </a:rPr>
              <a:t> instructions.</a:t>
            </a:r>
            <a:endParaRPr sz="1200" b="1"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To perform a task, an appropriate program consisting of a list of instructions is stored in the </a:t>
            </a:r>
            <a:r>
              <a:rPr lang="en-US" sz="1200" b="1" i="0" u="none" strike="noStrike" cap="none">
                <a:solidFill>
                  <a:schemeClr val="dk1"/>
                </a:solidFill>
                <a:latin typeface="Calibri"/>
                <a:ea typeface="Calibri"/>
                <a:cs typeface="Calibri"/>
                <a:sym typeface="Calibri"/>
              </a:rPr>
              <a:t>memory.</a:t>
            </a:r>
            <a:endParaRPr sz="1200" b="1"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200"/>
              <a:buFont typeface="Arial"/>
              <a:buChar char="•"/>
            </a:pPr>
            <a:r>
              <a:rPr lang="en-US" sz="1200" b="1" i="0" u="none" strike="noStrike" cap="none">
                <a:solidFill>
                  <a:schemeClr val="dk1"/>
                </a:solidFill>
                <a:latin typeface="Calibri"/>
                <a:ea typeface="Calibri"/>
                <a:cs typeface="Calibri"/>
                <a:sym typeface="Calibri"/>
              </a:rPr>
              <a:t>Individual instructions</a:t>
            </a:r>
            <a:r>
              <a:rPr lang="en-US" sz="1200" b="0" i="0" u="none" strike="noStrike" cap="none">
                <a:solidFill>
                  <a:schemeClr val="dk1"/>
                </a:solidFill>
                <a:latin typeface="Calibri"/>
                <a:ea typeface="Calibri"/>
                <a:cs typeface="Calibri"/>
                <a:sym typeface="Calibri"/>
              </a:rPr>
              <a:t> are brought from the</a:t>
            </a:r>
            <a:r>
              <a:rPr lang="en-US" sz="1200" b="1" i="0" u="none" strike="noStrike" cap="none">
                <a:solidFill>
                  <a:schemeClr val="dk1"/>
                </a:solidFill>
                <a:latin typeface="Calibri"/>
                <a:ea typeface="Calibri"/>
                <a:cs typeface="Calibri"/>
                <a:sym typeface="Calibri"/>
              </a:rPr>
              <a:t> memory into the processor</a:t>
            </a:r>
            <a:r>
              <a:rPr lang="en-US" sz="1200" b="0" i="0" u="none" strike="noStrike" cap="none">
                <a:solidFill>
                  <a:schemeClr val="dk1"/>
                </a:solidFill>
                <a:latin typeface="Calibri"/>
                <a:ea typeface="Calibri"/>
                <a:cs typeface="Calibri"/>
                <a:sym typeface="Calibri"/>
              </a:rPr>
              <a:t>, which executes the specified operations.</a:t>
            </a:r>
            <a:endParaRPr sz="1200" b="0" i="0" u="none" strike="noStrike" cap="none">
              <a:solidFill>
                <a:srgbClr val="000000"/>
              </a:solidFill>
              <a:latin typeface="Arial"/>
              <a:ea typeface="Arial"/>
              <a:cs typeface="Arial"/>
              <a:sym typeface="Arial"/>
            </a:endParaRPr>
          </a:p>
          <a:p>
            <a:pPr marL="285750" marR="0" lvl="0" indent="-2857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Data to be used as</a:t>
            </a:r>
            <a:r>
              <a:rPr lang="en-US" sz="1200" b="1" i="0" u="none" strike="noStrike" cap="none">
                <a:solidFill>
                  <a:schemeClr val="dk1"/>
                </a:solidFill>
                <a:latin typeface="Calibri"/>
                <a:ea typeface="Calibri"/>
                <a:cs typeface="Calibri"/>
                <a:sym typeface="Calibri"/>
              </a:rPr>
              <a:t> operands </a:t>
            </a:r>
            <a:r>
              <a:rPr lang="en-US" sz="1200" b="0" i="0" u="none" strike="noStrike" cap="none">
                <a:solidFill>
                  <a:schemeClr val="dk1"/>
                </a:solidFill>
                <a:latin typeface="Calibri"/>
                <a:ea typeface="Calibri"/>
                <a:cs typeface="Calibri"/>
                <a:sym typeface="Calibri"/>
              </a:rPr>
              <a:t>are also stored in the </a:t>
            </a:r>
            <a:r>
              <a:rPr lang="en-US" sz="1200" b="1" i="0" u="none" strike="noStrike" cap="none">
                <a:solidFill>
                  <a:schemeClr val="dk1"/>
                </a:solidFill>
                <a:latin typeface="Calibri"/>
                <a:ea typeface="Calibri"/>
                <a:cs typeface="Calibri"/>
                <a:sym typeface="Calibri"/>
              </a:rPr>
              <a:t>memory.</a:t>
            </a:r>
            <a:endParaRPr sz="1200" b="1"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37"/>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07" name="Google Shape;507;p37"/>
          <p:cNvSpPr txBox="1"/>
          <p:nvPr/>
        </p:nvSpPr>
        <p:spPr>
          <a:xfrm>
            <a:off x="139700" y="57263"/>
            <a:ext cx="4503954" cy="5655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Interrupt</a:t>
            </a:r>
            <a:endParaRPr sz="1800" b="1" i="0" u="none" strike="noStrike" cap="none">
              <a:solidFill>
                <a:srgbClr val="C55911"/>
              </a:solidFill>
              <a:latin typeface="Calibri"/>
              <a:ea typeface="Calibri"/>
              <a:cs typeface="Calibri"/>
              <a:sym typeface="Calibri"/>
            </a:endParaRPr>
          </a:p>
        </p:txBody>
      </p:sp>
      <p:sp>
        <p:nvSpPr>
          <p:cNvPr id="508" name="Google Shape;508;p37"/>
          <p:cNvSpPr txBox="1"/>
          <p:nvPr/>
        </p:nvSpPr>
        <p:spPr>
          <a:xfrm>
            <a:off x="139700" y="784225"/>
            <a:ext cx="5484000" cy="2271300"/>
          </a:xfrm>
          <a:prstGeom prst="rect">
            <a:avLst/>
          </a:prstGeom>
          <a:noFill/>
          <a:ln>
            <a:noFill/>
          </a:ln>
        </p:spPr>
        <p:txBody>
          <a:bodyPr spcFirstLastPara="1" wrap="square" lIns="91425" tIns="45700" rIns="91425" bIns="45700" anchor="t" anchorCtr="0">
            <a:noAutofit/>
          </a:bodyPr>
          <a:lstStyle/>
          <a:p>
            <a:pPr marL="457200" marR="0" lvl="0" indent="-317500" algn="l" rtl="0">
              <a:lnSpc>
                <a:spcPct val="90000"/>
              </a:lnSpc>
              <a:spcBef>
                <a:spcPts val="0"/>
              </a:spcBef>
              <a:spcAft>
                <a:spcPts val="0"/>
              </a:spcAft>
              <a:buClr>
                <a:srgbClr val="CC3300"/>
              </a:buClr>
              <a:buSzPts val="1400"/>
              <a:buFont typeface="Calibri"/>
              <a:buChar char="●"/>
            </a:pPr>
            <a:r>
              <a:rPr lang="en-US" sz="1400" b="1" i="0" u="none" strike="noStrike" cap="none">
                <a:solidFill>
                  <a:srgbClr val="CC3300"/>
                </a:solidFill>
                <a:latin typeface="Calibri"/>
                <a:ea typeface="Calibri"/>
                <a:cs typeface="Calibri"/>
                <a:sym typeface="Calibri"/>
              </a:rPr>
              <a:t>What is an interrupt ?</a:t>
            </a:r>
            <a:endParaRPr sz="1400" b="1" i="0" u="none" strike="noStrike" cap="none">
              <a:solidFill>
                <a:srgbClr val="CC3300"/>
              </a:solidFill>
              <a:latin typeface="Calibri"/>
              <a:ea typeface="Calibri"/>
              <a:cs typeface="Calibri"/>
              <a:sym typeface="Calibri"/>
            </a:endParaRPr>
          </a:p>
          <a:p>
            <a:pPr marL="914400" marR="0" lvl="1" indent="-304800" algn="l" rtl="0">
              <a:lnSpc>
                <a:spcPct val="9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 An interrupt is a request from an I/O device for service by the processor.</a:t>
            </a:r>
            <a:endParaRPr sz="1200" b="0" i="0" u="none" strike="noStrike" cap="none">
              <a:solidFill>
                <a:schemeClr val="dk1"/>
              </a:solidFill>
              <a:latin typeface="Calibri"/>
              <a:ea typeface="Calibri"/>
              <a:cs typeface="Calibri"/>
              <a:sym typeface="Calibri"/>
            </a:endParaRPr>
          </a:p>
          <a:p>
            <a:pPr marL="1371600" marR="0" lvl="0" indent="0" algn="l" rtl="0">
              <a:lnSpc>
                <a:spcPct val="9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371600" marR="0" lvl="0" indent="0" algn="l" rtl="0">
              <a:lnSpc>
                <a:spcPct val="9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457200" marR="0" lvl="0" indent="-317500" algn="l" rtl="0">
              <a:lnSpc>
                <a:spcPct val="90000"/>
              </a:lnSpc>
              <a:spcBef>
                <a:spcPts val="0"/>
              </a:spcBef>
              <a:spcAft>
                <a:spcPts val="0"/>
              </a:spcAft>
              <a:buClr>
                <a:srgbClr val="CC3300"/>
              </a:buClr>
              <a:buSzPts val="1400"/>
              <a:buFont typeface="Calibri"/>
              <a:buChar char="●"/>
            </a:pPr>
            <a:r>
              <a:rPr lang="en-US" sz="1400" b="1" i="0" u="none" strike="noStrike" cap="none">
                <a:solidFill>
                  <a:srgbClr val="CC3300"/>
                </a:solidFill>
                <a:latin typeface="Calibri"/>
                <a:ea typeface="Calibri"/>
                <a:cs typeface="Calibri"/>
                <a:sym typeface="Calibri"/>
              </a:rPr>
              <a:t>Why is an interrupt necessary?</a:t>
            </a:r>
            <a:endParaRPr sz="1400" b="1" i="0" u="none" strike="noStrike" cap="none">
              <a:solidFill>
                <a:srgbClr val="CC3300"/>
              </a:solidFill>
              <a:latin typeface="Calibri"/>
              <a:ea typeface="Calibri"/>
              <a:cs typeface="Calibri"/>
              <a:sym typeface="Calibri"/>
            </a:endParaRPr>
          </a:p>
          <a:p>
            <a:pPr marL="457200" marR="0" lvl="0" indent="0" algn="l" rtl="0">
              <a:lnSpc>
                <a:spcPct val="90000"/>
              </a:lnSpc>
              <a:spcBef>
                <a:spcPts val="0"/>
              </a:spcBef>
              <a:spcAft>
                <a:spcPts val="0"/>
              </a:spcAft>
              <a:buClr>
                <a:srgbClr val="000000"/>
              </a:buClr>
              <a:buSzPts val="1400"/>
              <a:buFont typeface="Arial"/>
              <a:buNone/>
            </a:pPr>
            <a:endParaRPr sz="1400" b="1" i="0" u="none" strike="noStrike" cap="none">
              <a:solidFill>
                <a:srgbClr val="CC3300"/>
              </a:solidFill>
              <a:latin typeface="Calibri"/>
              <a:ea typeface="Calibri"/>
              <a:cs typeface="Calibri"/>
              <a:sym typeface="Calibri"/>
            </a:endParaRPr>
          </a:p>
          <a:p>
            <a:pPr marL="914400" marR="0" lvl="1" indent="-304800" algn="l" rtl="0">
              <a:lnSpc>
                <a:spcPct val="90000"/>
              </a:lnSpc>
              <a:spcBef>
                <a:spcPts val="0"/>
              </a:spcBef>
              <a:spcAft>
                <a:spcPts val="0"/>
              </a:spcAft>
              <a:buClr>
                <a:srgbClr val="000000"/>
              </a:buClr>
              <a:buSzPts val="1200"/>
              <a:buFont typeface="Calibri"/>
              <a:buChar char="○"/>
            </a:pPr>
            <a:r>
              <a:rPr lang="en-US" sz="1200" b="0" i="0" u="none" strike="noStrike" cap="none">
                <a:solidFill>
                  <a:schemeClr val="dk1"/>
                </a:solidFill>
                <a:latin typeface="Calibri"/>
                <a:ea typeface="Calibri"/>
                <a:cs typeface="Calibri"/>
                <a:sym typeface="Calibri"/>
              </a:rPr>
              <a:t>Normal execution of programs may be </a:t>
            </a:r>
            <a:r>
              <a:rPr lang="en-US" sz="1200" b="1" i="0" u="none" strike="noStrike" cap="none">
                <a:solidFill>
                  <a:schemeClr val="dk1"/>
                </a:solidFill>
                <a:latin typeface="Calibri"/>
                <a:ea typeface="Calibri"/>
                <a:cs typeface="Calibri"/>
                <a:sym typeface="Calibri"/>
              </a:rPr>
              <a:t>interrupted</a:t>
            </a:r>
            <a:r>
              <a:rPr lang="en-US" sz="1200" b="0" i="0" u="none" strike="noStrike" cap="none">
                <a:solidFill>
                  <a:schemeClr val="dk1"/>
                </a:solidFill>
                <a:latin typeface="Calibri"/>
                <a:ea typeface="Calibri"/>
                <a:cs typeface="Calibri"/>
                <a:sym typeface="Calibri"/>
              </a:rPr>
              <a:t> if some device requires </a:t>
            </a:r>
            <a:r>
              <a:rPr lang="en-US" sz="1200" b="1" i="0" u="none" strike="noStrike" cap="none">
                <a:solidFill>
                  <a:schemeClr val="dk1"/>
                </a:solidFill>
                <a:latin typeface="Calibri"/>
                <a:ea typeface="Calibri"/>
                <a:cs typeface="Calibri"/>
                <a:sym typeface="Calibri"/>
              </a:rPr>
              <a:t>urgent</a:t>
            </a:r>
            <a:r>
              <a:rPr lang="en-US" sz="1200" b="0" i="0" u="none" strike="noStrike" cap="none">
                <a:solidFill>
                  <a:schemeClr val="dk1"/>
                </a:solidFill>
                <a:latin typeface="Calibri"/>
                <a:ea typeface="Calibri"/>
                <a:cs typeface="Calibri"/>
                <a:sym typeface="Calibri"/>
              </a:rPr>
              <a:t> servicing.</a:t>
            </a:r>
            <a:endParaRPr sz="1400" b="0" i="0" u="none" strike="noStrike" cap="none">
              <a:solidFill>
                <a:srgbClr val="000000"/>
              </a:solidFill>
              <a:latin typeface="Arial"/>
              <a:ea typeface="Arial"/>
              <a:cs typeface="Arial"/>
              <a:sym typeface="Arial"/>
            </a:endParaRPr>
          </a:p>
          <a:p>
            <a:pPr marL="914400" marR="0" lvl="1" indent="-304800" algn="l" rtl="0">
              <a:lnSpc>
                <a:spcPct val="9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To deal with the situation immediately, the normal execution of the current program must be interrupted.</a:t>
            </a:r>
            <a:endParaRPr sz="1400" b="0" i="0" u="none" strike="noStrike" cap="none">
              <a:solidFill>
                <a:srgbClr val="000000"/>
              </a:solidFill>
              <a:latin typeface="Arial"/>
              <a:ea typeface="Arial"/>
              <a:cs typeface="Arial"/>
              <a:sym typeface="Arial"/>
            </a:endParaRPr>
          </a:p>
          <a:p>
            <a:pPr marL="457200" marR="0" lvl="0" indent="0" algn="l" rtl="0">
              <a:lnSpc>
                <a:spcPct val="9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13"/>
        <p:cNvGrpSpPr/>
        <p:nvPr/>
      </p:nvGrpSpPr>
      <p:grpSpPr>
        <a:xfrm>
          <a:off x="0" y="0"/>
          <a:ext cx="0" cy="0"/>
          <a:chOff x="0" y="0"/>
          <a:chExt cx="0" cy="0"/>
        </a:xfrm>
      </p:grpSpPr>
      <p:sp>
        <p:nvSpPr>
          <p:cNvPr id="514" name="Google Shape;514;g2ff60aec111_1_4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15" name="Google Shape;515;g2ff60aec111_1_40"/>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C3300"/>
                </a:solidFill>
                <a:latin typeface="Calibri"/>
                <a:ea typeface="Calibri"/>
                <a:cs typeface="Calibri"/>
                <a:sym typeface="Calibri"/>
              </a:rPr>
              <a:t>Procedure of interrupt operation</a:t>
            </a:r>
            <a:endParaRPr sz="1800" b="1" i="0" u="none" strike="noStrike" cap="none">
              <a:solidFill>
                <a:srgbClr val="CC3300"/>
              </a:solidFill>
              <a:latin typeface="Calibri"/>
              <a:ea typeface="Calibri"/>
              <a:cs typeface="Calibri"/>
              <a:sym typeface="Calibri"/>
            </a:endParaRPr>
          </a:p>
        </p:txBody>
      </p:sp>
      <p:sp>
        <p:nvSpPr>
          <p:cNvPr id="516" name="Google Shape;516;g2ff60aec111_1_40"/>
          <p:cNvSpPr txBox="1"/>
          <p:nvPr/>
        </p:nvSpPr>
        <p:spPr>
          <a:xfrm>
            <a:off x="300800" y="803975"/>
            <a:ext cx="5164200" cy="2022300"/>
          </a:xfrm>
          <a:prstGeom prst="rect">
            <a:avLst/>
          </a:prstGeom>
          <a:noFill/>
          <a:ln>
            <a:noFill/>
          </a:ln>
        </p:spPr>
        <p:txBody>
          <a:bodyPr spcFirstLastPara="1" wrap="square" lIns="91425" tIns="45700" rIns="91425" bIns="45700" anchor="t" anchorCtr="0">
            <a:noAutofit/>
          </a:bodyPr>
          <a:lstStyle/>
          <a:p>
            <a:pPr marL="800100" marR="0" lvl="0" indent="-342900" algn="l" rtl="0">
              <a:lnSpc>
                <a:spcPct val="90000"/>
              </a:lnSpc>
              <a:spcBef>
                <a:spcPts val="0"/>
              </a:spcBef>
              <a:spcAft>
                <a:spcPts val="0"/>
              </a:spcAft>
              <a:buClr>
                <a:srgbClr val="000000"/>
              </a:buClr>
              <a:buSzPts val="1400"/>
              <a:buFont typeface="+mj-lt"/>
              <a:buAutoNum type="arabicPeriod"/>
            </a:pPr>
            <a:endParaRPr sz="1400" b="0" i="0" u="none" strike="noStrike" cap="none" dirty="0">
              <a:solidFill>
                <a:srgbClr val="000000"/>
              </a:solidFill>
              <a:latin typeface="Arial"/>
              <a:ea typeface="Arial"/>
              <a:cs typeface="Arial"/>
              <a:sym typeface="Arial"/>
            </a:endParaRPr>
          </a:p>
          <a:p>
            <a:pPr marL="457200" marR="0" lvl="0" indent="-304800" algn="l" rtl="0">
              <a:lnSpc>
                <a:spcPct val="90000"/>
              </a:lnSpc>
              <a:spcBef>
                <a:spcPts val="0"/>
              </a:spcBef>
              <a:spcAft>
                <a:spcPts val="0"/>
              </a:spcAft>
              <a:buClr>
                <a:schemeClr val="dk1"/>
              </a:buClr>
              <a:buSzPts val="1200"/>
              <a:buFont typeface="+mj-lt"/>
              <a:buAutoNum type="arabicPeriod"/>
            </a:pPr>
            <a:r>
              <a:rPr lang="en-US" sz="1200" b="0" i="0" u="none" strike="noStrike" cap="none" dirty="0">
                <a:solidFill>
                  <a:schemeClr val="dk1"/>
                </a:solidFill>
                <a:latin typeface="Calibri"/>
                <a:ea typeface="Calibri"/>
                <a:cs typeface="Calibri"/>
                <a:sym typeface="Calibri"/>
              </a:rPr>
              <a:t>The I/O device raises an </a:t>
            </a:r>
            <a:r>
              <a:rPr lang="en-US" sz="1200" b="1" i="0" u="none" strike="noStrike" cap="none" dirty="0">
                <a:solidFill>
                  <a:srgbClr val="CC4125"/>
                </a:solidFill>
                <a:latin typeface="Calibri"/>
                <a:ea typeface="Calibri"/>
                <a:cs typeface="Calibri"/>
                <a:sym typeface="Calibri"/>
              </a:rPr>
              <a:t>interrupt signal</a:t>
            </a:r>
            <a:r>
              <a:rPr lang="en-US" sz="1200" b="0" i="0" u="none" strike="noStrike" cap="none" dirty="0">
                <a:solidFill>
                  <a:schemeClr val="dk1"/>
                </a:solidFill>
                <a:latin typeface="Calibri"/>
                <a:ea typeface="Calibri"/>
                <a:cs typeface="Calibri"/>
                <a:sym typeface="Calibri"/>
              </a:rPr>
              <a:t>.</a:t>
            </a:r>
            <a:endParaRPr sz="1200" b="0" i="0" u="none" strike="noStrike" cap="none" dirty="0">
              <a:solidFill>
                <a:schemeClr val="dk1"/>
              </a:solidFill>
              <a:latin typeface="Calibri"/>
              <a:ea typeface="Calibri"/>
              <a:cs typeface="Calibri"/>
              <a:sym typeface="Calibri"/>
            </a:endParaRPr>
          </a:p>
          <a:p>
            <a:pPr marL="1143000" marR="0" lvl="0" indent="-228600" algn="l" rtl="0">
              <a:lnSpc>
                <a:spcPct val="90000"/>
              </a:lnSpc>
              <a:spcBef>
                <a:spcPts val="0"/>
              </a:spcBef>
              <a:spcAft>
                <a:spcPts val="0"/>
              </a:spcAft>
              <a:buClr>
                <a:srgbClr val="000000"/>
              </a:buClr>
              <a:buSzPts val="1200"/>
              <a:buFont typeface="+mj-lt"/>
              <a:buAutoNum type="arabicPeriod"/>
            </a:pPr>
            <a:endParaRPr sz="1200" b="0" i="0" u="none" strike="noStrike" cap="none" dirty="0">
              <a:solidFill>
                <a:schemeClr val="dk1"/>
              </a:solidFill>
              <a:latin typeface="Calibri"/>
              <a:ea typeface="Calibri"/>
              <a:cs typeface="Calibri"/>
              <a:sym typeface="Calibri"/>
            </a:endParaRPr>
          </a:p>
          <a:p>
            <a:pPr marL="457200" marR="0" lvl="0" indent="-304800" algn="l" rtl="0">
              <a:lnSpc>
                <a:spcPct val="90000"/>
              </a:lnSpc>
              <a:spcBef>
                <a:spcPts val="0"/>
              </a:spcBef>
              <a:spcAft>
                <a:spcPts val="0"/>
              </a:spcAft>
              <a:buClr>
                <a:schemeClr val="dk1"/>
              </a:buClr>
              <a:buSzPts val="1200"/>
              <a:buFont typeface="+mj-lt"/>
              <a:buAutoNum type="arabicPeriod"/>
            </a:pPr>
            <a:r>
              <a:rPr lang="en-US" sz="1200" b="0" i="0" u="none" strike="noStrike" cap="none" dirty="0">
                <a:solidFill>
                  <a:schemeClr val="dk1"/>
                </a:solidFill>
                <a:latin typeface="Calibri"/>
                <a:ea typeface="Calibri"/>
                <a:cs typeface="Calibri"/>
                <a:sym typeface="Calibri"/>
              </a:rPr>
              <a:t>The processor provides the requested service by executing an appropriate</a:t>
            </a:r>
            <a:r>
              <a:rPr lang="en-US" sz="1200" b="1" i="0" u="none" strike="noStrike" cap="none" dirty="0">
                <a:solidFill>
                  <a:srgbClr val="CC4125"/>
                </a:solidFill>
                <a:latin typeface="Calibri"/>
                <a:ea typeface="Calibri"/>
                <a:cs typeface="Calibri"/>
                <a:sym typeface="Calibri"/>
              </a:rPr>
              <a:t> interrupt-service routine</a:t>
            </a:r>
            <a:r>
              <a:rPr lang="en-US" sz="1200" b="0" i="0" u="none" strike="noStrike" cap="none" dirty="0">
                <a:solidFill>
                  <a:schemeClr val="dk1"/>
                </a:solidFill>
                <a:latin typeface="Calibri"/>
                <a:ea typeface="Calibri"/>
                <a:cs typeface="Calibri"/>
                <a:sym typeface="Calibri"/>
              </a:rPr>
              <a:t>.</a:t>
            </a:r>
            <a:endParaRPr sz="1200" b="0" i="0" u="none" strike="noStrike" cap="none" dirty="0">
              <a:solidFill>
                <a:schemeClr val="dk1"/>
              </a:solidFill>
              <a:latin typeface="Calibri"/>
              <a:ea typeface="Calibri"/>
              <a:cs typeface="Calibri"/>
              <a:sym typeface="Calibri"/>
            </a:endParaRPr>
          </a:p>
          <a:p>
            <a:pPr marL="1143000" marR="0" lvl="0" indent="-228600" algn="l" rtl="0">
              <a:lnSpc>
                <a:spcPct val="90000"/>
              </a:lnSpc>
              <a:spcBef>
                <a:spcPts val="0"/>
              </a:spcBef>
              <a:spcAft>
                <a:spcPts val="0"/>
              </a:spcAft>
              <a:buClr>
                <a:srgbClr val="000000"/>
              </a:buClr>
              <a:buSzPts val="1200"/>
              <a:buFont typeface="+mj-lt"/>
              <a:buAutoNum type="arabicPeriod"/>
            </a:pPr>
            <a:endParaRPr sz="1200" b="0" i="0" u="none" strike="noStrike" cap="none" dirty="0">
              <a:solidFill>
                <a:schemeClr val="dk1"/>
              </a:solidFill>
              <a:latin typeface="Calibri"/>
              <a:ea typeface="Calibri"/>
              <a:cs typeface="Calibri"/>
              <a:sym typeface="Calibri"/>
            </a:endParaRPr>
          </a:p>
          <a:p>
            <a:pPr marL="457200" marR="0" lvl="0" indent="-304800" algn="l" rtl="0">
              <a:lnSpc>
                <a:spcPct val="90000"/>
              </a:lnSpc>
              <a:spcBef>
                <a:spcPts val="0"/>
              </a:spcBef>
              <a:spcAft>
                <a:spcPts val="0"/>
              </a:spcAft>
              <a:buClr>
                <a:schemeClr val="dk1"/>
              </a:buClr>
              <a:buSzPts val="1200"/>
              <a:buFont typeface="+mj-lt"/>
              <a:buAutoNum type="arabicPeriod"/>
            </a:pPr>
            <a:r>
              <a:rPr lang="en-US" sz="1200" b="0" i="0" u="none" strike="noStrike" cap="none" dirty="0">
                <a:solidFill>
                  <a:schemeClr val="dk1"/>
                </a:solidFill>
                <a:latin typeface="Calibri"/>
                <a:ea typeface="Calibri"/>
                <a:cs typeface="Calibri"/>
                <a:sym typeface="Calibri"/>
              </a:rPr>
              <a:t>The </a:t>
            </a:r>
            <a:r>
              <a:rPr lang="en-US" sz="1200" b="1" i="0" u="none" strike="noStrike" cap="none" dirty="0">
                <a:solidFill>
                  <a:srgbClr val="CC4125"/>
                </a:solidFill>
                <a:latin typeface="Calibri"/>
                <a:ea typeface="Calibri"/>
                <a:cs typeface="Calibri"/>
                <a:sym typeface="Calibri"/>
              </a:rPr>
              <a:t>state of the processor is first saved</a:t>
            </a:r>
            <a:r>
              <a:rPr lang="en-US" sz="1200" b="0" i="0" u="none" strike="noStrike" cap="none" dirty="0">
                <a:solidFill>
                  <a:schemeClr val="dk1"/>
                </a:solidFill>
                <a:latin typeface="Calibri"/>
                <a:ea typeface="Calibri"/>
                <a:cs typeface="Calibri"/>
                <a:sym typeface="Calibri"/>
              </a:rPr>
              <a:t> before servicing the interrupt</a:t>
            </a:r>
            <a:endParaRPr sz="1400" b="0" i="0" u="none" strike="noStrike" cap="none" dirty="0">
              <a:solidFill>
                <a:schemeClr val="dk1"/>
              </a:solidFill>
              <a:latin typeface="Arial"/>
              <a:ea typeface="Arial"/>
              <a:cs typeface="Arial"/>
              <a:sym typeface="Arial"/>
            </a:endParaRPr>
          </a:p>
          <a:p>
            <a:pPr marL="685800" marR="0" lvl="0" indent="-228600" algn="l" rtl="0">
              <a:lnSpc>
                <a:spcPct val="90000"/>
              </a:lnSpc>
              <a:spcBef>
                <a:spcPts val="0"/>
              </a:spcBef>
              <a:spcAft>
                <a:spcPts val="0"/>
              </a:spcAft>
              <a:buClr>
                <a:srgbClr val="000000"/>
              </a:buClr>
              <a:buSzPts val="1200"/>
              <a:buFont typeface="+mj-lt"/>
              <a:buAutoNum type="arabicPeriod"/>
            </a:pPr>
            <a:r>
              <a:rPr lang="en-US" sz="1200" b="0" i="0" u="none" strike="noStrike" cap="none" dirty="0">
                <a:solidFill>
                  <a:schemeClr val="dk1"/>
                </a:solidFill>
                <a:latin typeface="Calibri"/>
                <a:ea typeface="Calibri"/>
                <a:cs typeface="Calibri"/>
                <a:sym typeface="Calibri"/>
              </a:rPr>
              <a:t>Normally, the contents of the PC, the general registers, and some control information are stored in memory.</a:t>
            </a:r>
            <a:endParaRPr sz="1200" b="0" i="0" u="none" strike="noStrike" cap="none" dirty="0">
              <a:solidFill>
                <a:schemeClr val="dk1"/>
              </a:solidFill>
              <a:latin typeface="Calibri"/>
              <a:ea typeface="Calibri"/>
              <a:cs typeface="Calibri"/>
              <a:sym typeface="Calibri"/>
            </a:endParaRPr>
          </a:p>
          <a:p>
            <a:pPr marL="685800" marR="0" lvl="0" indent="-228600" algn="l" rtl="0">
              <a:lnSpc>
                <a:spcPct val="90000"/>
              </a:lnSpc>
              <a:spcBef>
                <a:spcPts val="0"/>
              </a:spcBef>
              <a:spcAft>
                <a:spcPts val="0"/>
              </a:spcAft>
              <a:buClr>
                <a:srgbClr val="000000"/>
              </a:buClr>
              <a:buSzPts val="1200"/>
              <a:buFont typeface="+mj-lt"/>
              <a:buAutoNum type="arabicPeriod"/>
            </a:pPr>
            <a:endParaRPr sz="1200" b="0" i="0" u="none" strike="noStrike" cap="none" dirty="0">
              <a:solidFill>
                <a:schemeClr val="dk1"/>
              </a:solidFill>
              <a:latin typeface="Calibri"/>
              <a:ea typeface="Calibri"/>
              <a:cs typeface="Calibri"/>
              <a:sym typeface="Calibri"/>
            </a:endParaRPr>
          </a:p>
          <a:p>
            <a:pPr marL="457200" marR="0" lvl="0" indent="-304800" algn="l" rtl="0">
              <a:lnSpc>
                <a:spcPct val="90000"/>
              </a:lnSpc>
              <a:spcBef>
                <a:spcPts val="0"/>
              </a:spcBef>
              <a:spcAft>
                <a:spcPts val="0"/>
              </a:spcAft>
              <a:buClr>
                <a:schemeClr val="dk1"/>
              </a:buClr>
              <a:buSzPts val="1200"/>
              <a:buFont typeface="+mj-lt"/>
              <a:buAutoNum type="arabicPeriod"/>
            </a:pPr>
            <a:r>
              <a:rPr lang="en-US" sz="1200" b="0" i="0" u="none" strike="noStrike" cap="none" dirty="0">
                <a:solidFill>
                  <a:schemeClr val="dk1"/>
                </a:solidFill>
                <a:latin typeface="Calibri"/>
                <a:ea typeface="Calibri"/>
                <a:cs typeface="Calibri"/>
                <a:sym typeface="Calibri"/>
              </a:rPr>
              <a:t>When the interrupt-service routine is completed, the </a:t>
            </a:r>
            <a:r>
              <a:rPr lang="en-US" sz="1200" b="1" i="0" u="none" strike="noStrike" cap="none" dirty="0">
                <a:solidFill>
                  <a:srgbClr val="CC4125"/>
                </a:solidFill>
                <a:latin typeface="Calibri"/>
                <a:ea typeface="Calibri"/>
                <a:cs typeface="Calibri"/>
                <a:sym typeface="Calibri"/>
              </a:rPr>
              <a:t>state of the processor is restored</a:t>
            </a:r>
            <a:r>
              <a:rPr lang="en-US" sz="1200" b="0" i="0" u="none" strike="noStrike" cap="none" dirty="0">
                <a:solidFill>
                  <a:schemeClr val="dk1"/>
                </a:solidFill>
                <a:latin typeface="Calibri"/>
                <a:ea typeface="Calibri"/>
                <a:cs typeface="Calibri"/>
                <a:sym typeface="Calibri"/>
              </a:rPr>
              <a:t> so that the interrupted program may continue.</a:t>
            </a:r>
            <a:endParaRPr sz="1400" b="0" i="0" u="none" strike="noStrike" cap="none" dirty="0">
              <a:solidFill>
                <a:schemeClr val="dk1"/>
              </a:solidFill>
              <a:latin typeface="Arial"/>
              <a:ea typeface="Arial"/>
              <a:cs typeface="Arial"/>
              <a:sym typeface="Arial"/>
            </a:endParaRPr>
          </a:p>
          <a:p>
            <a:pPr marL="304800" marR="0" lvl="0" indent="-228600" algn="l" rtl="0">
              <a:lnSpc>
                <a:spcPct val="90000"/>
              </a:lnSpc>
              <a:spcBef>
                <a:spcPts val="0"/>
              </a:spcBef>
              <a:spcAft>
                <a:spcPts val="0"/>
              </a:spcAft>
              <a:buClr>
                <a:schemeClr val="dk1"/>
              </a:buClr>
              <a:buSzPts val="1200"/>
              <a:buFont typeface="+mj-lt"/>
              <a:buAutoNum type="arabicPeriod"/>
            </a:pPr>
            <a:endParaRPr sz="1200" b="0" i="0" u="none" strike="noStrike" cap="none" dirty="0">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20"/>
        <p:cNvGrpSpPr/>
        <p:nvPr/>
      </p:nvGrpSpPr>
      <p:grpSpPr>
        <a:xfrm>
          <a:off x="0" y="0"/>
          <a:ext cx="0" cy="0"/>
          <a:chOff x="0" y="0"/>
          <a:chExt cx="0" cy="0"/>
        </a:xfrm>
      </p:grpSpPr>
      <p:sp>
        <p:nvSpPr>
          <p:cNvPr id="521" name="Google Shape;521;p38"/>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22" name="Google Shape;522;p38"/>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Functional Units of a Computer</a:t>
            </a:r>
            <a:br>
              <a:rPr lang="en-US" sz="1800" b="0" i="0" u="none" strike="noStrike" cap="none" dirty="0">
                <a:solidFill>
                  <a:srgbClr val="000000"/>
                </a:solidFill>
                <a:latin typeface="Calibri"/>
                <a:ea typeface="Calibri"/>
                <a:cs typeface="Calibri"/>
                <a:sym typeface="Calibri"/>
              </a:rPr>
            </a:br>
            <a:r>
              <a:rPr lang="en-US" sz="1800" b="1" i="0" u="none" strike="noStrike" cap="none" dirty="0">
                <a:solidFill>
                  <a:srgbClr val="C55911"/>
                </a:solidFill>
                <a:latin typeface="Calibri"/>
                <a:ea typeface="Calibri"/>
                <a:cs typeface="Calibri"/>
                <a:sym typeface="Calibri"/>
              </a:rPr>
              <a:t>Bus Structures  </a:t>
            </a:r>
            <a:r>
              <a:rPr lang="en-US" b="1" dirty="0">
                <a:solidFill>
                  <a:srgbClr val="2E5497"/>
                </a:solidFill>
                <a:latin typeface="Calibri"/>
                <a:ea typeface="Calibri"/>
                <a:cs typeface="Calibri"/>
                <a:sym typeface="Calibri"/>
              </a:rPr>
              <a:t>T2:Ch1 1.4</a:t>
            </a:r>
            <a:endParaRPr sz="4400" b="1" i="0" u="none" strike="noStrike" cap="none" dirty="0">
              <a:solidFill>
                <a:srgbClr val="C55911"/>
              </a:solidFill>
              <a:latin typeface="Calibri"/>
              <a:ea typeface="Calibri"/>
              <a:cs typeface="Calibri"/>
              <a:sym typeface="Calibri"/>
            </a:endParaRPr>
          </a:p>
        </p:txBody>
      </p:sp>
      <p:sp>
        <p:nvSpPr>
          <p:cNvPr id="523" name="Google Shape;523;p38"/>
          <p:cNvSpPr txBox="1"/>
          <p:nvPr/>
        </p:nvSpPr>
        <p:spPr>
          <a:xfrm>
            <a:off x="139700" y="784225"/>
            <a:ext cx="5486400" cy="1524110"/>
          </a:xfrm>
          <a:prstGeom prst="rect">
            <a:avLst/>
          </a:prstGeom>
          <a:noFill/>
          <a:ln>
            <a:noFill/>
          </a:ln>
        </p:spPr>
        <p:txBody>
          <a:bodyPr spcFirstLastPara="1" wrap="square" lIns="91425" tIns="45700" rIns="91425" bIns="45700" anchor="t" anchorCtr="0">
            <a:noAutofit/>
          </a:bodyPr>
          <a:lstStyle/>
          <a:p>
            <a:pPr marL="0" marR="0" lvl="0" indent="0" algn="just" rtl="0">
              <a:lnSpc>
                <a:spcPct val="78000"/>
              </a:lnSpc>
              <a:spcBef>
                <a:spcPts val="0"/>
              </a:spcBef>
              <a:spcAft>
                <a:spcPts val="0"/>
              </a:spcAft>
              <a:buClr>
                <a:srgbClr val="0000FF"/>
              </a:buClr>
              <a:buSzPts val="1200"/>
              <a:buFont typeface="Noto Sans Symbols"/>
              <a:buNone/>
            </a:pPr>
            <a:r>
              <a:rPr lang="en-US" sz="1400" b="1" i="0" u="none" strike="noStrike" cap="none">
                <a:solidFill>
                  <a:srgbClr val="CC3300"/>
                </a:solidFill>
                <a:latin typeface="Calibri"/>
                <a:ea typeface="Calibri"/>
                <a:cs typeface="Calibri"/>
                <a:sym typeface="Calibri"/>
              </a:rPr>
              <a:t>What is Bus ?</a:t>
            </a:r>
            <a:endParaRPr sz="1600" b="1" i="0" u="none" strike="noStrike" cap="none">
              <a:solidFill>
                <a:srgbClr val="CC3300"/>
              </a:solidFill>
              <a:latin typeface="Arial"/>
              <a:ea typeface="Arial"/>
              <a:cs typeface="Arial"/>
              <a:sym typeface="Arial"/>
            </a:endParaRPr>
          </a:p>
          <a:p>
            <a:pPr marL="457200" marR="0" lvl="0" indent="-304800" algn="just" rtl="0">
              <a:lnSpc>
                <a:spcPct val="78000"/>
              </a:lnSpc>
              <a:spcBef>
                <a:spcPts val="60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A bus is a </a:t>
            </a:r>
            <a:r>
              <a:rPr lang="en-US" sz="1200" b="1" i="0" u="none" strike="noStrike" cap="none">
                <a:solidFill>
                  <a:schemeClr val="dk1"/>
                </a:solidFill>
                <a:latin typeface="Calibri"/>
                <a:ea typeface="Calibri"/>
                <a:cs typeface="Calibri"/>
                <a:sym typeface="Calibri"/>
              </a:rPr>
              <a:t>collection of wires </a:t>
            </a:r>
            <a:r>
              <a:rPr lang="en-US" sz="1200" b="0" i="0" u="none" strike="noStrike" cap="none">
                <a:solidFill>
                  <a:schemeClr val="dk1"/>
                </a:solidFill>
                <a:latin typeface="Calibri"/>
                <a:ea typeface="Calibri"/>
                <a:cs typeface="Calibri"/>
                <a:sym typeface="Calibri"/>
              </a:rPr>
              <a:t>that connects different parts of a computer in an organized manner for the purpose of communicating information such as memory address, I/O address, Data, Control bits etc.</a:t>
            </a:r>
            <a:endParaRPr sz="1200" b="0" i="0" u="none" strike="noStrike" cap="none">
              <a:solidFill>
                <a:schemeClr val="dk1"/>
              </a:solidFill>
              <a:latin typeface="Calibri"/>
              <a:ea typeface="Calibri"/>
              <a:cs typeface="Calibri"/>
              <a:sym typeface="Calibri"/>
            </a:endParaRPr>
          </a:p>
          <a:p>
            <a:pPr marL="0" marR="0" lvl="0" indent="0" algn="just" rtl="0">
              <a:lnSpc>
                <a:spcPct val="78000"/>
              </a:lnSpc>
              <a:spcBef>
                <a:spcPts val="600"/>
              </a:spcBef>
              <a:spcAft>
                <a:spcPts val="0"/>
              </a:spcAft>
              <a:buClr>
                <a:srgbClr val="000000"/>
              </a:buClr>
              <a:buSzPts val="1400"/>
              <a:buFont typeface="Arial"/>
              <a:buNone/>
            </a:pPr>
            <a:r>
              <a:rPr lang="en-US" sz="1400" b="1" i="0" u="none" strike="noStrike" cap="none">
                <a:solidFill>
                  <a:srgbClr val="CC3300"/>
                </a:solidFill>
                <a:latin typeface="Calibri"/>
                <a:ea typeface="Calibri"/>
                <a:cs typeface="Calibri"/>
                <a:sym typeface="Calibri"/>
              </a:rPr>
              <a:t>Why is a bus required ?</a:t>
            </a:r>
            <a:endParaRPr sz="1400" b="1" i="0" u="none" strike="noStrike" cap="none">
              <a:solidFill>
                <a:srgbClr val="CC3300"/>
              </a:solidFill>
              <a:latin typeface="Calibri"/>
              <a:ea typeface="Calibri"/>
              <a:cs typeface="Calibri"/>
              <a:sym typeface="Calibri"/>
            </a:endParaRPr>
          </a:p>
          <a:p>
            <a:pPr marL="457200" marR="0" lvl="0" indent="-304800" algn="just" rtl="0">
              <a:lnSpc>
                <a:spcPct val="78000"/>
              </a:lnSpc>
              <a:spcBef>
                <a:spcPts val="60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With the bus structure, speed of operation can be achieved since collection of wires in a </a:t>
            </a:r>
            <a:r>
              <a:rPr lang="en-US" sz="1200" b="1" i="0" u="none" strike="noStrike" cap="none">
                <a:solidFill>
                  <a:schemeClr val="dk1"/>
                </a:solidFill>
                <a:latin typeface="Calibri"/>
                <a:ea typeface="Calibri"/>
                <a:cs typeface="Calibri"/>
                <a:sym typeface="Calibri"/>
              </a:rPr>
              <a:t>bus permits for transferring all bits of information at a time i.e., in parallel.</a:t>
            </a:r>
            <a:r>
              <a:rPr lang="en-US" sz="1200" b="0" i="0" u="none" strike="noStrike" cap="none">
                <a:solidFill>
                  <a:schemeClr val="dk1"/>
                </a:solidFill>
                <a:latin typeface="Calibri"/>
                <a:ea typeface="Calibri"/>
                <a:cs typeface="Calibri"/>
                <a:sym typeface="Calibri"/>
              </a:rPr>
              <a:t> One byte or one full word at a time simultaneously on different wires.</a:t>
            </a:r>
            <a:endParaRPr sz="1400" b="0" i="0" u="none" strike="noStrike" cap="none">
              <a:solidFill>
                <a:schemeClr val="dk1"/>
              </a:solidFill>
              <a:latin typeface="Arial"/>
              <a:ea typeface="Arial"/>
              <a:cs typeface="Arial"/>
              <a:sym typeface="Arial"/>
            </a:endParaRPr>
          </a:p>
        </p:txBody>
      </p:sp>
      <p:pic>
        <p:nvPicPr>
          <p:cNvPr id="524" name="Google Shape;524;p38" descr="http://tbn0.google.com/images?q=tbn:zbiECxkjFy9GvM:http://wwweic.eri.u-tokyo.ac.jp/computer/manual/lx/SGI_Developer/books/DevDriver_PG/sgi_html/figures/19-pci.overview.gif">
            <a:hlinkClick r:id="rId3"/>
          </p:cNvPr>
          <p:cNvPicPr preferRelativeResize="0"/>
          <p:nvPr/>
        </p:nvPicPr>
        <p:blipFill rotWithShape="1">
          <a:blip r:embed="rId4">
            <a:alphaModFix/>
          </a:blip>
          <a:srcRect/>
          <a:stretch/>
        </p:blipFill>
        <p:spPr>
          <a:xfrm>
            <a:off x="4406900" y="2384425"/>
            <a:ext cx="1155700" cy="75984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28"/>
        <p:cNvGrpSpPr/>
        <p:nvPr/>
      </p:nvGrpSpPr>
      <p:grpSpPr>
        <a:xfrm>
          <a:off x="0" y="0"/>
          <a:ext cx="0" cy="0"/>
          <a:chOff x="0" y="0"/>
          <a:chExt cx="0" cy="0"/>
        </a:xfrm>
      </p:grpSpPr>
      <p:sp>
        <p:nvSpPr>
          <p:cNvPr id="529" name="Google Shape;529;p3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0" name="Google Shape;530;p39"/>
          <p:cNvSpPr txBox="1"/>
          <p:nvPr/>
        </p:nvSpPr>
        <p:spPr>
          <a:xfrm>
            <a:off x="139700" y="57263"/>
            <a:ext cx="4503954" cy="5655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Bus Structures</a:t>
            </a:r>
            <a:endParaRPr sz="1800" b="1" i="0" u="none" strike="noStrike" cap="none">
              <a:solidFill>
                <a:srgbClr val="C55911"/>
              </a:solidFill>
              <a:latin typeface="Calibri"/>
              <a:ea typeface="Calibri"/>
              <a:cs typeface="Calibri"/>
              <a:sym typeface="Calibri"/>
            </a:endParaRPr>
          </a:p>
        </p:txBody>
      </p:sp>
      <p:sp>
        <p:nvSpPr>
          <p:cNvPr id="531" name="Google Shape;531;p39"/>
          <p:cNvSpPr txBox="1"/>
          <p:nvPr/>
        </p:nvSpPr>
        <p:spPr>
          <a:xfrm>
            <a:off x="139700" y="784225"/>
            <a:ext cx="5486400" cy="1524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alibri"/>
                <a:ea typeface="Calibri"/>
                <a:cs typeface="Calibri"/>
                <a:sym typeface="Calibri"/>
              </a:rPr>
              <a:t>A </a:t>
            </a:r>
            <a:r>
              <a:rPr lang="en-US" sz="1200" b="0" i="0" u="none" strike="noStrike" cap="none">
                <a:solidFill>
                  <a:schemeClr val="accent2"/>
                </a:solidFill>
                <a:latin typeface="Calibri"/>
                <a:ea typeface="Calibri"/>
                <a:cs typeface="Calibri"/>
                <a:sym typeface="Calibri"/>
              </a:rPr>
              <a:t>group</a:t>
            </a:r>
            <a:r>
              <a:rPr lang="en-US" sz="1200" b="0" i="0" u="none" strike="noStrike" cap="none">
                <a:solidFill>
                  <a:schemeClr val="dk1"/>
                </a:solidFill>
                <a:latin typeface="Calibri"/>
                <a:ea typeface="Calibri"/>
                <a:cs typeface="Calibri"/>
                <a:sym typeface="Calibri"/>
              </a:rPr>
              <a:t> of </a:t>
            </a:r>
            <a:r>
              <a:rPr lang="en-US" sz="1200" b="0" i="0" u="none" strike="noStrike" cap="none">
                <a:solidFill>
                  <a:schemeClr val="accent2"/>
                </a:solidFill>
                <a:latin typeface="Calibri"/>
                <a:ea typeface="Calibri"/>
                <a:cs typeface="Calibri"/>
                <a:sym typeface="Calibri"/>
              </a:rPr>
              <a:t>lines</a:t>
            </a:r>
            <a:r>
              <a:rPr lang="en-US" sz="1200" b="0" i="0" u="none" strike="noStrike" cap="none">
                <a:solidFill>
                  <a:schemeClr val="dk1"/>
                </a:solidFill>
                <a:latin typeface="Calibri"/>
                <a:ea typeface="Calibri"/>
                <a:cs typeface="Calibri"/>
                <a:sym typeface="Calibri"/>
              </a:rPr>
              <a:t> that serves a </a:t>
            </a:r>
            <a:r>
              <a:rPr lang="en-US" sz="1200" b="0" i="0" u="none" strike="noStrike" cap="none">
                <a:solidFill>
                  <a:schemeClr val="accent2"/>
                </a:solidFill>
                <a:latin typeface="Calibri"/>
                <a:ea typeface="Calibri"/>
                <a:cs typeface="Calibri"/>
                <a:sym typeface="Calibri"/>
              </a:rPr>
              <a:t>connecting</a:t>
            </a:r>
            <a:r>
              <a:rPr lang="en-US" sz="1200" b="0" i="0" u="none" strike="noStrike" cap="none">
                <a:solidFill>
                  <a:schemeClr val="dk1"/>
                </a:solidFill>
                <a:latin typeface="Calibri"/>
                <a:ea typeface="Calibri"/>
                <a:cs typeface="Calibri"/>
                <a:sym typeface="Calibri"/>
              </a:rPr>
              <a:t> </a:t>
            </a:r>
            <a:r>
              <a:rPr lang="en-US" sz="1200" b="0" i="0" u="none" strike="noStrike" cap="none">
                <a:solidFill>
                  <a:schemeClr val="accent2"/>
                </a:solidFill>
                <a:latin typeface="Calibri"/>
                <a:ea typeface="Calibri"/>
                <a:cs typeface="Calibri"/>
                <a:sym typeface="Calibri"/>
              </a:rPr>
              <a:t>path</a:t>
            </a:r>
            <a:r>
              <a:rPr lang="en-US" sz="1200" b="0" i="0" u="none" strike="noStrike" cap="none">
                <a:solidFill>
                  <a:schemeClr val="dk1"/>
                </a:solidFill>
                <a:latin typeface="Calibri"/>
                <a:ea typeface="Calibri"/>
                <a:cs typeface="Calibri"/>
                <a:sym typeface="Calibri"/>
              </a:rPr>
              <a:t> for several devices is called a </a:t>
            </a:r>
            <a:r>
              <a:rPr lang="en-US" sz="1200" b="0" i="0" u="none" strike="noStrike" cap="none">
                <a:solidFill>
                  <a:srgbClr val="FF0000"/>
                </a:solidFill>
                <a:latin typeface="Calibri"/>
                <a:ea typeface="Calibri"/>
                <a:cs typeface="Calibri"/>
                <a:sym typeface="Calibri"/>
              </a:rPr>
              <a:t>bus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In addition to the </a:t>
            </a:r>
            <a:r>
              <a:rPr lang="en-US" sz="1200" b="0" i="0" u="none" strike="noStrike" cap="none">
                <a:solidFill>
                  <a:schemeClr val="accent2"/>
                </a:solidFill>
                <a:latin typeface="Calibri"/>
                <a:ea typeface="Calibri"/>
                <a:cs typeface="Calibri"/>
                <a:sym typeface="Calibri"/>
              </a:rPr>
              <a:t>lines</a:t>
            </a:r>
            <a:r>
              <a:rPr lang="en-US" sz="1200" b="0" i="0" u="none" strike="noStrike" cap="none">
                <a:solidFill>
                  <a:schemeClr val="dk1"/>
                </a:solidFill>
                <a:latin typeface="Calibri"/>
                <a:ea typeface="Calibri"/>
                <a:cs typeface="Calibri"/>
                <a:sym typeface="Calibri"/>
              </a:rPr>
              <a:t> that carry the </a:t>
            </a:r>
            <a:r>
              <a:rPr lang="en-US" sz="1200" b="1" i="0" u="none" strike="noStrike" cap="none">
                <a:solidFill>
                  <a:schemeClr val="accent2"/>
                </a:solidFill>
                <a:latin typeface="Calibri"/>
                <a:ea typeface="Calibri"/>
                <a:cs typeface="Calibri"/>
                <a:sym typeface="Calibri"/>
              </a:rPr>
              <a:t>data</a:t>
            </a:r>
            <a:r>
              <a:rPr lang="en-US" sz="1200" b="0" i="0" u="none" strike="noStrike" cap="none">
                <a:solidFill>
                  <a:schemeClr val="dk1"/>
                </a:solidFill>
                <a:latin typeface="Calibri"/>
                <a:ea typeface="Calibri"/>
                <a:cs typeface="Calibri"/>
                <a:sym typeface="Calibri"/>
              </a:rPr>
              <a:t>, the bus must have </a:t>
            </a:r>
            <a:r>
              <a:rPr lang="en-US" sz="1200" b="0" i="0" u="none" strike="noStrike" cap="none">
                <a:solidFill>
                  <a:schemeClr val="accent2"/>
                </a:solidFill>
                <a:latin typeface="Calibri"/>
                <a:ea typeface="Calibri"/>
                <a:cs typeface="Calibri"/>
                <a:sym typeface="Calibri"/>
              </a:rPr>
              <a:t>lines</a:t>
            </a:r>
            <a:r>
              <a:rPr lang="en-US" sz="1200" b="0" i="0" u="none" strike="noStrike" cap="none">
                <a:solidFill>
                  <a:schemeClr val="dk1"/>
                </a:solidFill>
                <a:latin typeface="Calibri"/>
                <a:ea typeface="Calibri"/>
                <a:cs typeface="Calibri"/>
                <a:sym typeface="Calibri"/>
              </a:rPr>
              <a:t> for </a:t>
            </a:r>
            <a:r>
              <a:rPr lang="en-US" sz="1200" b="1" i="0" u="none" strike="noStrike" cap="none">
                <a:solidFill>
                  <a:schemeClr val="accent2"/>
                </a:solidFill>
                <a:latin typeface="Calibri"/>
                <a:ea typeface="Calibri"/>
                <a:cs typeface="Calibri"/>
                <a:sym typeface="Calibri"/>
              </a:rPr>
              <a:t>address</a:t>
            </a:r>
            <a:r>
              <a:rPr lang="en-US" sz="1200" b="0" i="0" u="none" strike="noStrike" cap="none">
                <a:solidFill>
                  <a:schemeClr val="dk1"/>
                </a:solidFill>
                <a:latin typeface="Calibri"/>
                <a:ea typeface="Calibri"/>
                <a:cs typeface="Calibri"/>
                <a:sym typeface="Calibri"/>
              </a:rPr>
              <a:t> and </a:t>
            </a:r>
            <a:r>
              <a:rPr lang="en-US" sz="1200" b="1" i="0" u="none" strike="noStrike" cap="none">
                <a:solidFill>
                  <a:schemeClr val="accent2"/>
                </a:solidFill>
                <a:latin typeface="Calibri"/>
                <a:ea typeface="Calibri"/>
                <a:cs typeface="Calibri"/>
                <a:sym typeface="Calibri"/>
              </a:rPr>
              <a:t>control</a:t>
            </a:r>
            <a:r>
              <a:rPr lang="en-US" sz="1200" b="0" i="0" u="none" strike="noStrike" cap="none">
                <a:solidFill>
                  <a:schemeClr val="dk1"/>
                </a:solidFill>
                <a:latin typeface="Calibri"/>
                <a:ea typeface="Calibri"/>
                <a:cs typeface="Calibri"/>
                <a:sym typeface="Calibri"/>
              </a:rPr>
              <a:t> purposes</a:t>
            </a:r>
            <a:endParaRPr sz="1400" b="0" i="0" u="none" strike="noStrike" cap="none">
              <a:solidFill>
                <a:srgbClr val="000000"/>
              </a:solidFill>
              <a:latin typeface="Arial"/>
              <a:ea typeface="Arial"/>
              <a:cs typeface="Arial"/>
              <a:sym typeface="Arial"/>
            </a:endParaRPr>
          </a:p>
          <a:p>
            <a:pPr marL="628650" marR="0" lvl="1" indent="-1714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The simplest way to interconnect functional units is to use a </a:t>
            </a:r>
            <a:r>
              <a:rPr lang="en-US" sz="1200" b="0" i="0" u="none" strike="noStrike" cap="none">
                <a:solidFill>
                  <a:srgbClr val="FF0000"/>
                </a:solidFill>
                <a:latin typeface="Calibri"/>
                <a:ea typeface="Calibri"/>
                <a:cs typeface="Calibri"/>
                <a:sym typeface="Calibri"/>
              </a:rPr>
              <a:t>single</a:t>
            </a:r>
            <a:r>
              <a:rPr lang="en-US" sz="1200" b="0" i="0" u="none" strike="noStrike" cap="none">
                <a:solidFill>
                  <a:schemeClr val="dk1"/>
                </a:solidFill>
                <a:latin typeface="Calibri"/>
                <a:ea typeface="Calibri"/>
                <a:cs typeface="Calibri"/>
                <a:sym typeface="Calibri"/>
              </a:rPr>
              <a:t> </a:t>
            </a:r>
            <a:r>
              <a:rPr lang="en-US" sz="1200" b="0" i="0" u="none" strike="noStrike" cap="none">
                <a:solidFill>
                  <a:srgbClr val="FF0000"/>
                </a:solidFill>
                <a:latin typeface="Calibri"/>
                <a:ea typeface="Calibri"/>
                <a:cs typeface="Calibri"/>
                <a:sym typeface="Calibri"/>
              </a:rPr>
              <a:t>bus</a:t>
            </a:r>
            <a:r>
              <a:rPr lang="en-US" sz="1200" b="0" i="0" u="none" strike="noStrike" cap="none">
                <a:solidFill>
                  <a:schemeClr val="dk1"/>
                </a:solidFill>
                <a:latin typeface="Calibri"/>
                <a:ea typeface="Calibri"/>
                <a:cs typeface="Calibri"/>
                <a:sym typeface="Calibri"/>
              </a:rPr>
              <a:t>, as shown below</a:t>
            </a:r>
            <a:endParaRPr sz="14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p:txBody>
      </p:sp>
      <p:pic>
        <p:nvPicPr>
          <p:cNvPr id="532" name="Google Shape;532;p39"/>
          <p:cNvPicPr preferRelativeResize="0"/>
          <p:nvPr/>
        </p:nvPicPr>
        <p:blipFill rotWithShape="1">
          <a:blip r:embed="rId3">
            <a:alphaModFix/>
          </a:blip>
          <a:srcRect/>
          <a:stretch/>
        </p:blipFill>
        <p:spPr>
          <a:xfrm>
            <a:off x="209512" y="1939195"/>
            <a:ext cx="1887376" cy="682853"/>
          </a:xfrm>
          <a:prstGeom prst="rect">
            <a:avLst/>
          </a:prstGeom>
          <a:noFill/>
          <a:ln>
            <a:noFill/>
          </a:ln>
        </p:spPr>
      </p:pic>
      <p:pic>
        <p:nvPicPr>
          <p:cNvPr id="533" name="Google Shape;533;p39" descr="System Bus in Computer Architecture ..."/>
          <p:cNvPicPr preferRelativeResize="0"/>
          <p:nvPr/>
        </p:nvPicPr>
        <p:blipFill rotWithShape="1">
          <a:blip r:embed="rId4">
            <a:alphaModFix/>
          </a:blip>
          <a:srcRect/>
          <a:stretch/>
        </p:blipFill>
        <p:spPr>
          <a:xfrm>
            <a:off x="2255885" y="1851144"/>
            <a:ext cx="3440027" cy="1160353"/>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37"/>
        <p:cNvGrpSpPr/>
        <p:nvPr/>
      </p:nvGrpSpPr>
      <p:grpSpPr>
        <a:xfrm>
          <a:off x="0" y="0"/>
          <a:ext cx="0" cy="0"/>
          <a:chOff x="0" y="0"/>
          <a:chExt cx="0" cy="0"/>
        </a:xfrm>
      </p:grpSpPr>
      <p:sp>
        <p:nvSpPr>
          <p:cNvPr id="538" name="Google Shape;538;p4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39" name="Google Shape;539;p40"/>
          <p:cNvSpPr txBox="1"/>
          <p:nvPr/>
        </p:nvSpPr>
        <p:spPr>
          <a:xfrm>
            <a:off x="139700" y="57263"/>
            <a:ext cx="4503954" cy="5655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Bus Structures</a:t>
            </a:r>
            <a:endParaRPr sz="1800" b="1" i="0" u="none" strike="noStrike" cap="none">
              <a:solidFill>
                <a:srgbClr val="C55911"/>
              </a:solidFill>
              <a:latin typeface="Calibri"/>
              <a:ea typeface="Calibri"/>
              <a:cs typeface="Calibri"/>
              <a:sym typeface="Calibri"/>
            </a:endParaRPr>
          </a:p>
        </p:txBody>
      </p:sp>
      <p:sp>
        <p:nvSpPr>
          <p:cNvPr id="540" name="Google Shape;540;p40"/>
          <p:cNvSpPr txBox="1"/>
          <p:nvPr/>
        </p:nvSpPr>
        <p:spPr>
          <a:xfrm>
            <a:off x="139700" y="784225"/>
            <a:ext cx="5486400" cy="152411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rgbClr val="CC3300"/>
                </a:solidFill>
                <a:latin typeface="Calibri"/>
                <a:ea typeface="Calibri"/>
                <a:cs typeface="Calibri"/>
                <a:sym typeface="Calibri"/>
              </a:rPr>
              <a:t>Single-bus</a:t>
            </a:r>
            <a:endParaRPr sz="1400" b="0" i="0" u="none" strike="noStrike" cap="none">
              <a:solidFill>
                <a:srgbClr val="CC33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400"/>
              <a:buFont typeface="Arial"/>
              <a:buNone/>
            </a:pPr>
            <a:endParaRPr sz="1400" b="1" i="0" u="none" strike="noStrike" cap="none">
              <a:solidFill>
                <a:schemeClr val="dk1"/>
              </a:solidFill>
              <a:latin typeface="Calibri"/>
              <a:ea typeface="Calibri"/>
              <a:cs typeface="Calibri"/>
              <a:sym typeface="Calibri"/>
            </a:endParaRP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Simplest way of interconnecting functional units.</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All units are connected to this bus.</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200"/>
              <a:buFont typeface="Arial"/>
              <a:buChar char="•"/>
            </a:pPr>
            <a:r>
              <a:rPr lang="en-US" sz="1200" b="0" i="0" u="none" strike="noStrike" cap="none">
                <a:solidFill>
                  <a:schemeClr val="dk1"/>
                </a:solidFill>
                <a:latin typeface="Calibri"/>
                <a:ea typeface="Calibri"/>
                <a:cs typeface="Calibri"/>
                <a:sym typeface="Calibri"/>
              </a:rPr>
              <a:t>Can be used for only one transfer at a time, thereby only 2 units can actively use the bus at a time.</a:t>
            </a:r>
            <a:endParaRPr sz="1400" b="0" i="0" u="none" strike="noStrike" cap="none">
              <a:solidFill>
                <a:srgbClr val="000000"/>
              </a:solidFill>
              <a:latin typeface="Arial"/>
              <a:ea typeface="Arial"/>
              <a:cs typeface="Arial"/>
              <a:sym typeface="Arial"/>
            </a:endParaRPr>
          </a:p>
          <a:p>
            <a:pPr marL="171450" marR="0" lvl="0" indent="-171450" algn="l" rtl="0">
              <a:lnSpc>
                <a:spcPct val="100000"/>
              </a:lnSpc>
              <a:spcBef>
                <a:spcPts val="0"/>
              </a:spcBef>
              <a:spcAft>
                <a:spcPts val="0"/>
              </a:spcAft>
              <a:buClr>
                <a:schemeClr val="dk1"/>
              </a:buClr>
              <a:buSzPts val="1200"/>
              <a:buFont typeface="Arial"/>
              <a:buChar char="•"/>
            </a:pPr>
            <a:r>
              <a:rPr lang="en-US" sz="1200" b="1" i="0" u="none" strike="noStrike" cap="none">
                <a:solidFill>
                  <a:schemeClr val="dk1"/>
                </a:solidFill>
                <a:latin typeface="Calibri"/>
                <a:ea typeface="Calibri"/>
                <a:cs typeface="Calibri"/>
                <a:sym typeface="Calibri"/>
              </a:rPr>
              <a:t>Low Cost and flexibility for attaching peripheral devices.</a:t>
            </a:r>
            <a:endParaRPr sz="14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544"/>
        <p:cNvGrpSpPr/>
        <p:nvPr/>
      </p:nvGrpSpPr>
      <p:grpSpPr>
        <a:xfrm>
          <a:off x="0" y="0"/>
          <a:ext cx="0" cy="0"/>
          <a:chOff x="0" y="0"/>
          <a:chExt cx="0" cy="0"/>
        </a:xfrm>
      </p:grpSpPr>
      <p:sp>
        <p:nvSpPr>
          <p:cNvPr id="545" name="Google Shape;545;p41"/>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46" name="Google Shape;546;p41"/>
          <p:cNvSpPr txBox="1"/>
          <p:nvPr/>
        </p:nvSpPr>
        <p:spPr>
          <a:xfrm>
            <a:off x="139700" y="57263"/>
            <a:ext cx="4503954" cy="5655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Bus Structures</a:t>
            </a:r>
            <a:endParaRPr sz="1800" b="1" i="0" u="none" strike="noStrike" cap="none">
              <a:solidFill>
                <a:srgbClr val="C55911"/>
              </a:solidFill>
              <a:latin typeface="Calibri"/>
              <a:ea typeface="Calibri"/>
              <a:cs typeface="Calibri"/>
              <a:sym typeface="Calibri"/>
            </a:endParaRPr>
          </a:p>
        </p:txBody>
      </p:sp>
      <p:sp>
        <p:nvSpPr>
          <p:cNvPr id="547" name="Google Shape;547;p41"/>
          <p:cNvSpPr txBox="1"/>
          <p:nvPr/>
        </p:nvSpPr>
        <p:spPr>
          <a:xfrm>
            <a:off x="139700" y="784225"/>
            <a:ext cx="5486400" cy="2286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Drawbacks of the Single Bus Structure</a:t>
            </a:r>
            <a:endParaRPr sz="1400" b="0" i="0" u="none" strike="noStrike" cap="none">
              <a:solidFill>
                <a:srgbClr val="000000"/>
              </a:solidFill>
              <a:latin typeface="Arial"/>
              <a:ea typeface="Arial"/>
              <a:cs typeface="Arial"/>
              <a:sym typeface="Arial"/>
            </a:endParaRPr>
          </a:p>
          <a:p>
            <a:pPr marL="457200" marR="0" lvl="0" indent="-304800" algn="l" rtl="0">
              <a:lnSpc>
                <a:spcPct val="9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The devices connected to a bus </a:t>
            </a:r>
            <a:r>
              <a:rPr lang="en-US" sz="1200" b="0" i="0" u="none" strike="noStrike" cap="none">
                <a:solidFill>
                  <a:srgbClr val="CC3300"/>
                </a:solidFill>
                <a:latin typeface="Calibri"/>
                <a:ea typeface="Calibri"/>
                <a:cs typeface="Calibri"/>
                <a:sym typeface="Calibri"/>
              </a:rPr>
              <a:t>vary</a:t>
            </a:r>
            <a:r>
              <a:rPr lang="en-US" sz="1200" b="0" i="0" u="none" strike="noStrike" cap="none">
                <a:solidFill>
                  <a:schemeClr val="dk1"/>
                </a:solidFill>
                <a:latin typeface="Calibri"/>
                <a:ea typeface="Calibri"/>
                <a:cs typeface="Calibri"/>
                <a:sym typeface="Calibri"/>
              </a:rPr>
              <a:t> widely in their </a:t>
            </a:r>
            <a:r>
              <a:rPr lang="en-US" sz="1200" b="0" i="0" u="none" strike="noStrike" cap="none">
                <a:solidFill>
                  <a:srgbClr val="CC3300"/>
                </a:solidFill>
                <a:latin typeface="Calibri"/>
                <a:ea typeface="Calibri"/>
                <a:cs typeface="Calibri"/>
                <a:sym typeface="Calibri"/>
              </a:rPr>
              <a:t>speed </a:t>
            </a:r>
            <a:r>
              <a:rPr lang="en-US" sz="1200" b="0" i="0" u="none" strike="noStrike" cap="none">
                <a:solidFill>
                  <a:schemeClr val="dk1"/>
                </a:solidFill>
                <a:latin typeface="Calibri"/>
                <a:ea typeface="Calibri"/>
                <a:cs typeface="Calibri"/>
                <a:sym typeface="Calibri"/>
              </a:rPr>
              <a:t>of operation</a:t>
            </a:r>
            <a:endParaRPr sz="1400" b="0" i="0" u="none" strike="noStrike" cap="none">
              <a:solidFill>
                <a:schemeClr val="dk1"/>
              </a:solidFill>
              <a:latin typeface="Arial"/>
              <a:ea typeface="Arial"/>
              <a:cs typeface="Arial"/>
              <a:sym typeface="Arial"/>
            </a:endParaRPr>
          </a:p>
          <a:p>
            <a:pPr marL="914400" marR="0" lvl="1" indent="-304800" algn="l" rtl="0">
              <a:lnSpc>
                <a:spcPct val="9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Some devices are relatively </a:t>
            </a:r>
            <a:r>
              <a:rPr lang="en-US" sz="1200" b="0" i="0" u="none" strike="noStrike" cap="none">
                <a:solidFill>
                  <a:srgbClr val="CC3300"/>
                </a:solidFill>
                <a:latin typeface="Calibri"/>
                <a:ea typeface="Calibri"/>
                <a:cs typeface="Calibri"/>
                <a:sym typeface="Calibri"/>
              </a:rPr>
              <a:t>slow,</a:t>
            </a:r>
            <a:r>
              <a:rPr lang="en-US" sz="1200" b="0" i="0" u="none" strike="noStrike" cap="none">
                <a:solidFill>
                  <a:schemeClr val="dk1"/>
                </a:solidFill>
                <a:latin typeface="Calibri"/>
                <a:ea typeface="Calibri"/>
                <a:cs typeface="Calibri"/>
                <a:sym typeface="Calibri"/>
              </a:rPr>
              <a:t> such as printer and keyboard</a:t>
            </a:r>
            <a:endParaRPr sz="1400" b="0" i="0" u="none" strike="noStrike" cap="none">
              <a:solidFill>
                <a:schemeClr val="dk1"/>
              </a:solidFill>
              <a:latin typeface="Arial"/>
              <a:ea typeface="Arial"/>
              <a:cs typeface="Arial"/>
              <a:sym typeface="Arial"/>
            </a:endParaRPr>
          </a:p>
          <a:p>
            <a:pPr marL="914400" marR="0" lvl="1" indent="-304800" algn="l" rtl="0">
              <a:lnSpc>
                <a:spcPct val="9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Some devices are considerably </a:t>
            </a:r>
            <a:r>
              <a:rPr lang="en-US" sz="1200" b="0" i="0" u="none" strike="noStrike" cap="none">
                <a:solidFill>
                  <a:srgbClr val="CC3300"/>
                </a:solidFill>
                <a:latin typeface="Calibri"/>
                <a:ea typeface="Calibri"/>
                <a:cs typeface="Calibri"/>
                <a:sym typeface="Calibri"/>
              </a:rPr>
              <a:t>fast</a:t>
            </a:r>
            <a:r>
              <a:rPr lang="en-US" sz="1200" b="0" i="0" u="none" strike="noStrike" cap="none">
                <a:solidFill>
                  <a:schemeClr val="dk1"/>
                </a:solidFill>
                <a:latin typeface="Calibri"/>
                <a:ea typeface="Calibri"/>
                <a:cs typeface="Calibri"/>
                <a:sym typeface="Calibri"/>
              </a:rPr>
              <a:t>, such as optical disks</a:t>
            </a:r>
            <a:endParaRPr sz="1400" b="0" i="0" u="none" strike="noStrike" cap="none">
              <a:solidFill>
                <a:schemeClr val="dk1"/>
              </a:solidFill>
              <a:latin typeface="Arial"/>
              <a:ea typeface="Arial"/>
              <a:cs typeface="Arial"/>
              <a:sym typeface="Arial"/>
            </a:endParaRPr>
          </a:p>
          <a:p>
            <a:pPr marL="914400" marR="0" lvl="1" indent="-304800" algn="l" rtl="0">
              <a:lnSpc>
                <a:spcPct val="9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Memory and processor units operate are the fastest parts of a computer</a:t>
            </a:r>
            <a:endParaRPr sz="1200" b="0"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rgbClr val="000000"/>
              </a:buClr>
              <a:buSzPts val="1400"/>
              <a:buFont typeface="Arial"/>
              <a:buNone/>
            </a:pPr>
            <a:r>
              <a:rPr lang="en-US" sz="1400" b="1" i="0" u="none" strike="noStrike" cap="none">
                <a:solidFill>
                  <a:schemeClr val="dk1"/>
                </a:solidFill>
                <a:latin typeface="Calibri"/>
                <a:ea typeface="Calibri"/>
                <a:cs typeface="Calibri"/>
                <a:sym typeface="Calibri"/>
              </a:rPr>
              <a:t>Solutions</a:t>
            </a:r>
            <a:endParaRPr sz="1400" b="1" i="0" u="none" strike="noStrike" cap="none">
              <a:solidFill>
                <a:schemeClr val="dk1"/>
              </a:solidFill>
              <a:latin typeface="Calibri"/>
              <a:ea typeface="Calibri"/>
              <a:cs typeface="Calibri"/>
              <a:sym typeface="Calibri"/>
            </a:endParaRPr>
          </a:p>
          <a:p>
            <a:pPr marL="457200" marR="0" lvl="0" indent="-304800" algn="l" rtl="0">
              <a:lnSpc>
                <a:spcPct val="9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Efficient transfer mechanism is needed to cope with this timing problem</a:t>
            </a:r>
            <a:endParaRPr sz="1400" b="0" i="0" u="none" strike="noStrike" cap="none">
              <a:solidFill>
                <a:srgbClr val="000000"/>
              </a:solidFill>
              <a:latin typeface="Arial"/>
              <a:ea typeface="Arial"/>
              <a:cs typeface="Arial"/>
              <a:sym typeface="Arial"/>
            </a:endParaRPr>
          </a:p>
          <a:p>
            <a:pPr marL="914400" marR="0" lvl="1" indent="-304800" algn="l" rtl="0">
              <a:lnSpc>
                <a:spcPct val="9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A common approach is to include </a:t>
            </a:r>
            <a:r>
              <a:rPr lang="en-US" sz="1200" b="1" i="0" u="none" strike="noStrike" cap="none">
                <a:solidFill>
                  <a:srgbClr val="CC4125"/>
                </a:solidFill>
                <a:latin typeface="Calibri"/>
                <a:ea typeface="Calibri"/>
                <a:cs typeface="Calibri"/>
                <a:sym typeface="Calibri"/>
              </a:rPr>
              <a:t>buffer registers</a:t>
            </a:r>
            <a:r>
              <a:rPr lang="en-US" sz="1200" b="0" i="0" u="none" strike="noStrike" cap="none">
                <a:solidFill>
                  <a:schemeClr val="dk1"/>
                </a:solidFill>
                <a:latin typeface="Calibri"/>
                <a:ea typeface="Calibri"/>
                <a:cs typeface="Calibri"/>
                <a:sym typeface="Calibri"/>
              </a:rPr>
              <a:t>.</a:t>
            </a:r>
            <a:endParaRPr sz="1200" b="0" i="0" u="none" strike="noStrike" cap="none">
              <a:solidFill>
                <a:schemeClr val="dk1"/>
              </a:solidFill>
              <a:latin typeface="Calibri"/>
              <a:ea typeface="Calibri"/>
              <a:cs typeface="Calibri"/>
              <a:sym typeface="Calibri"/>
            </a:endParaRPr>
          </a:p>
          <a:p>
            <a:pPr marL="914400" marR="0" lvl="1" indent="-304800" algn="l" rtl="0">
              <a:lnSpc>
                <a:spcPct val="9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An another approach is to use </a:t>
            </a:r>
            <a:r>
              <a:rPr lang="en-US" sz="1200" b="1" i="0" u="none" strike="noStrike" cap="none">
                <a:solidFill>
                  <a:srgbClr val="CC3300"/>
                </a:solidFill>
                <a:latin typeface="Calibri"/>
                <a:ea typeface="Calibri"/>
                <a:cs typeface="Calibri"/>
                <a:sym typeface="Calibri"/>
              </a:rPr>
              <a:t>two-bus structure</a:t>
            </a:r>
            <a:r>
              <a:rPr lang="en-US" sz="1200" b="0" i="0" u="none" strike="noStrike" cap="none">
                <a:solidFill>
                  <a:schemeClr val="dk1"/>
                </a:solidFill>
                <a:latin typeface="Calibri"/>
                <a:ea typeface="Calibri"/>
                <a:cs typeface="Calibri"/>
                <a:sym typeface="Calibri"/>
              </a:rPr>
              <a:t> and an additional transfer mechanism(</a:t>
            </a:r>
            <a:r>
              <a:rPr lang="en-US" sz="1200" b="1" i="0" u="none" strike="noStrike" cap="none">
                <a:solidFill>
                  <a:schemeClr val="dk1"/>
                </a:solidFill>
                <a:latin typeface="Calibri"/>
                <a:ea typeface="Calibri"/>
                <a:cs typeface="Calibri"/>
                <a:sym typeface="Calibri"/>
              </a:rPr>
              <a:t>One bus can be used to fetch instruction other can be used to fetch data, required for execution).</a:t>
            </a:r>
            <a:endParaRPr sz="1200" b="1" i="0" u="none" strike="noStrike" cap="none">
              <a:solidFill>
                <a:schemeClr val="dk1"/>
              </a:solidFill>
              <a:latin typeface="Calibri"/>
              <a:ea typeface="Calibri"/>
              <a:cs typeface="Calibri"/>
              <a:sym typeface="Calibri"/>
            </a:endParaRPr>
          </a:p>
          <a:p>
            <a:pPr marL="0" marR="0" lvl="0" indent="0" algn="l" rtl="0">
              <a:lnSpc>
                <a:spcPct val="90000"/>
              </a:lnSpc>
              <a:spcBef>
                <a:spcPts val="0"/>
              </a:spcBef>
              <a:spcAft>
                <a:spcPts val="0"/>
              </a:spcAft>
              <a:buClr>
                <a:srgbClr val="000000"/>
              </a:buClr>
              <a:buSzPts val="2800"/>
              <a:buFont typeface="Arial"/>
              <a:buNone/>
            </a:pPr>
            <a:endParaRPr sz="28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4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53" name="Google Shape;553;p42"/>
          <p:cNvSpPr txBox="1"/>
          <p:nvPr/>
        </p:nvSpPr>
        <p:spPr>
          <a:xfrm>
            <a:off x="139700" y="57263"/>
            <a:ext cx="4503954" cy="5655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Buffer Register</a:t>
            </a:r>
            <a:endParaRPr sz="1800" b="1" i="0" u="none" strike="noStrike" cap="none">
              <a:solidFill>
                <a:srgbClr val="C55911"/>
              </a:solidFill>
              <a:latin typeface="Calibri"/>
              <a:ea typeface="Calibri"/>
              <a:cs typeface="Calibri"/>
              <a:sym typeface="Calibri"/>
            </a:endParaRPr>
          </a:p>
        </p:txBody>
      </p:sp>
      <p:sp>
        <p:nvSpPr>
          <p:cNvPr id="554" name="Google Shape;554;p42"/>
          <p:cNvSpPr txBox="1"/>
          <p:nvPr/>
        </p:nvSpPr>
        <p:spPr>
          <a:xfrm>
            <a:off x="217300" y="804175"/>
            <a:ext cx="5272800" cy="2332500"/>
          </a:xfrm>
          <a:prstGeom prst="rect">
            <a:avLst/>
          </a:prstGeom>
          <a:noFill/>
          <a:ln>
            <a:noFill/>
          </a:ln>
        </p:spPr>
        <p:txBody>
          <a:bodyPr spcFirstLastPara="1" wrap="square" lIns="91425" tIns="45700" rIns="91425" bIns="45700" anchor="t" anchorCtr="0">
            <a:noAutofit/>
          </a:bodyPr>
          <a:lstStyle/>
          <a:p>
            <a:pPr marL="0" marR="0" lvl="0" indent="0" algn="just" rtl="0">
              <a:lnSpc>
                <a:spcPct val="100000"/>
              </a:lnSpc>
              <a:spcBef>
                <a:spcPts val="0"/>
              </a:spcBef>
              <a:spcAft>
                <a:spcPts val="0"/>
              </a:spcAft>
              <a:buNone/>
            </a:pPr>
            <a:r>
              <a:rPr lang="en-US" sz="1400" b="1" i="0" u="none" strike="noStrike" cap="none">
                <a:solidFill>
                  <a:srgbClr val="CC3300"/>
                </a:solidFill>
                <a:latin typeface="Calibri"/>
                <a:ea typeface="Calibri"/>
                <a:cs typeface="Calibri"/>
                <a:sym typeface="Calibri"/>
              </a:rPr>
              <a:t>Working :</a:t>
            </a:r>
            <a:endParaRPr sz="1400" b="1" i="0" u="none" strike="noStrike" cap="none">
              <a:solidFill>
                <a:srgbClr val="CC3300"/>
              </a:solidFill>
              <a:latin typeface="Calibri"/>
              <a:ea typeface="Calibri"/>
              <a:cs typeface="Calibri"/>
              <a:sym typeface="Calibri"/>
            </a:endParaRPr>
          </a:p>
          <a:p>
            <a:pPr marL="0" marR="0" lvl="0" indent="0" algn="just" rtl="0">
              <a:lnSpc>
                <a:spcPct val="100000"/>
              </a:lnSpc>
              <a:spcBef>
                <a:spcPts val="0"/>
              </a:spcBef>
              <a:spcAft>
                <a:spcPts val="0"/>
              </a:spcAft>
              <a:buNone/>
            </a:pPr>
            <a:endParaRPr b="1">
              <a:solidFill>
                <a:srgbClr val="CC3300"/>
              </a:solidFill>
              <a:latin typeface="Calibri"/>
              <a:ea typeface="Calibri"/>
              <a:cs typeface="Calibri"/>
              <a:sym typeface="Calibri"/>
            </a:endParaRPr>
          </a:p>
          <a:p>
            <a:pPr marL="457200" marR="0" lvl="0" indent="-304800" algn="l" rtl="0">
              <a:lnSpc>
                <a:spcPct val="9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The approach is to include </a:t>
            </a:r>
            <a:r>
              <a:rPr lang="en-US" sz="1200" b="1" i="0" u="none" strike="noStrike" cap="none">
                <a:solidFill>
                  <a:schemeClr val="dk1"/>
                </a:solidFill>
                <a:latin typeface="Calibri"/>
                <a:ea typeface="Calibri"/>
                <a:cs typeface="Calibri"/>
                <a:sym typeface="Calibri"/>
              </a:rPr>
              <a:t>buffer registers with the devices to hold the information during transfers </a:t>
            </a:r>
            <a:r>
              <a:rPr lang="en-US" sz="1200" b="0" i="0" u="none" strike="noStrike" cap="none">
                <a:solidFill>
                  <a:schemeClr val="dk1"/>
                </a:solidFill>
                <a:latin typeface="Calibri"/>
                <a:ea typeface="Calibri"/>
                <a:cs typeface="Calibri"/>
                <a:sym typeface="Calibri"/>
              </a:rPr>
              <a:t>which  smoothes out the timing difference between the cpu,memory and i/o devices</a:t>
            </a:r>
            <a:endParaRPr sz="1200" b="0" i="0" u="none" strike="noStrike" cap="none">
              <a:solidFill>
                <a:schemeClr val="dk1"/>
              </a:solidFill>
              <a:latin typeface="Calibri"/>
              <a:ea typeface="Calibri"/>
              <a:cs typeface="Calibri"/>
              <a:sym typeface="Calibri"/>
            </a:endParaRPr>
          </a:p>
          <a:p>
            <a:pPr marL="457200" marR="0" lvl="0" indent="-304800" algn="just" rtl="0">
              <a:lnSpc>
                <a:spcPct val="100000"/>
              </a:lnSpc>
              <a:spcBef>
                <a:spcPts val="70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 A buffer register holds data temporarily. Buffer register compensate the timing differences among processor, memory and slow speed peripherals like Printer, Key-board, magnetic tape etc., during the transfers over a common communication path i.e., single bus.</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g2ff60aec111_1_6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1" name="Google Shape;561;g2ff60aec111_1_62"/>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Two Bus Architecture</a:t>
            </a:r>
            <a:endParaRPr sz="1800" b="1" i="0" u="none" strike="noStrike" cap="none">
              <a:solidFill>
                <a:srgbClr val="C55911"/>
              </a:solidFill>
              <a:latin typeface="Calibri"/>
              <a:ea typeface="Calibri"/>
              <a:cs typeface="Calibri"/>
              <a:sym typeface="Calibri"/>
            </a:endParaRPr>
          </a:p>
        </p:txBody>
      </p:sp>
      <p:pic>
        <p:nvPicPr>
          <p:cNvPr id="562" name="Google Shape;562;g2ff60aec111_1_62"/>
          <p:cNvPicPr preferRelativeResize="0"/>
          <p:nvPr/>
        </p:nvPicPr>
        <p:blipFill rotWithShape="1">
          <a:blip r:embed="rId3">
            <a:alphaModFix/>
          </a:blip>
          <a:srcRect/>
          <a:stretch/>
        </p:blipFill>
        <p:spPr>
          <a:xfrm>
            <a:off x="12050" y="761950"/>
            <a:ext cx="5741676" cy="22320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67"/>
        <p:cNvGrpSpPr/>
        <p:nvPr/>
      </p:nvGrpSpPr>
      <p:grpSpPr>
        <a:xfrm>
          <a:off x="0" y="0"/>
          <a:ext cx="0" cy="0"/>
          <a:chOff x="0" y="0"/>
          <a:chExt cx="0" cy="0"/>
        </a:xfrm>
      </p:grpSpPr>
      <p:sp>
        <p:nvSpPr>
          <p:cNvPr id="568" name="Google Shape;568;g382bae58a83_0_2"/>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9" name="Google Shape;569;g382bae58a83_0_2"/>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Two Bus Architecture</a:t>
            </a:r>
            <a:endParaRPr sz="1800" b="1" i="0" u="none" strike="noStrike" cap="none">
              <a:solidFill>
                <a:srgbClr val="C55911"/>
              </a:solidFill>
              <a:latin typeface="Calibri"/>
              <a:ea typeface="Calibri"/>
              <a:cs typeface="Calibri"/>
              <a:sym typeface="Calibri"/>
            </a:endParaRPr>
          </a:p>
        </p:txBody>
      </p:sp>
      <p:sp>
        <p:nvSpPr>
          <p:cNvPr id="570" name="Google Shape;570;g382bae58a83_0_2"/>
          <p:cNvSpPr txBox="1"/>
          <p:nvPr/>
        </p:nvSpPr>
        <p:spPr>
          <a:xfrm>
            <a:off x="217300" y="799375"/>
            <a:ext cx="5287500" cy="23325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Font typeface="Arial"/>
              <a:buNone/>
            </a:pPr>
            <a:r>
              <a:rPr lang="en-US" sz="1200" b="1">
                <a:solidFill>
                  <a:srgbClr val="CC3300"/>
                </a:solidFill>
                <a:latin typeface="Calibri"/>
                <a:ea typeface="Calibri"/>
                <a:cs typeface="Calibri"/>
                <a:sym typeface="Calibri"/>
              </a:rPr>
              <a:t>Two-Bus Structure</a:t>
            </a:r>
            <a:r>
              <a:rPr lang="en-US" sz="1200">
                <a:solidFill>
                  <a:schemeClr val="dk1"/>
                </a:solidFill>
                <a:latin typeface="Calibri"/>
                <a:ea typeface="Calibri"/>
                <a:cs typeface="Calibri"/>
                <a:sym typeface="Calibri"/>
              </a:rPr>
              <a:t> and an additional transfer mechanism (</a:t>
            </a:r>
            <a:r>
              <a:rPr lang="en-US" sz="1200" b="1">
                <a:solidFill>
                  <a:schemeClr val="dk1"/>
                </a:solidFill>
                <a:latin typeface="Calibri"/>
                <a:ea typeface="Calibri"/>
                <a:cs typeface="Calibri"/>
                <a:sym typeface="Calibri"/>
              </a:rPr>
              <a:t>One bus can be used to fetch instruction other can be used to fetch data, required for execution).</a:t>
            </a:r>
            <a:endParaRPr sz="1200">
              <a:solidFill>
                <a:schemeClr val="dk1"/>
              </a:solidFill>
            </a:endParaRPr>
          </a:p>
          <a:p>
            <a:pPr marL="0" marR="0" lvl="0" indent="0" algn="just" rtl="0">
              <a:lnSpc>
                <a:spcPct val="100000"/>
              </a:lnSpc>
              <a:spcBef>
                <a:spcPts val="0"/>
              </a:spcBef>
              <a:spcAft>
                <a:spcPts val="0"/>
              </a:spcAft>
              <a:buNone/>
            </a:pPr>
            <a:endParaRPr sz="1200" b="1">
              <a:solidFill>
                <a:srgbClr val="CC3300"/>
              </a:solidFill>
              <a:latin typeface="Calibri"/>
              <a:ea typeface="Calibri"/>
              <a:cs typeface="Calibri"/>
              <a:sym typeface="Calibri"/>
            </a:endParaRPr>
          </a:p>
          <a:p>
            <a:pPr marL="0" marR="0" lvl="0" indent="0" algn="just" rtl="0">
              <a:lnSpc>
                <a:spcPct val="100000"/>
              </a:lnSpc>
              <a:spcBef>
                <a:spcPts val="0"/>
              </a:spcBef>
              <a:spcAft>
                <a:spcPts val="0"/>
              </a:spcAft>
              <a:buNone/>
            </a:pPr>
            <a:r>
              <a:rPr lang="en-US" sz="1200" b="1" i="0" u="none" strike="noStrike" cap="none">
                <a:solidFill>
                  <a:srgbClr val="CC3300"/>
                </a:solidFill>
                <a:latin typeface="Calibri"/>
                <a:ea typeface="Calibri"/>
                <a:cs typeface="Calibri"/>
                <a:sym typeface="Calibri"/>
              </a:rPr>
              <a:t>Working :</a:t>
            </a:r>
            <a:endParaRPr sz="1200" b="1" i="0" u="none" strike="noStrike" cap="none">
              <a:solidFill>
                <a:srgbClr val="CC3300"/>
              </a:solidFill>
              <a:latin typeface="Calibri"/>
              <a:ea typeface="Calibri"/>
              <a:cs typeface="Calibri"/>
              <a:sym typeface="Calibri"/>
            </a:endParaRPr>
          </a:p>
          <a:p>
            <a:pPr marL="457200" marR="0" lvl="0" indent="-304800" algn="l" rtl="0">
              <a:lnSpc>
                <a:spcPct val="90000"/>
              </a:lnSpc>
              <a:spcBef>
                <a:spcPts val="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The approach is to include buffer registers with the devices to hold the information during transfers which  smoothes out the timing difference between the cpu,memory and i/o devices</a:t>
            </a:r>
            <a:endParaRPr sz="1200" b="0" i="0" u="none" strike="noStrike" cap="none">
              <a:solidFill>
                <a:schemeClr val="dk1"/>
              </a:solidFill>
              <a:latin typeface="Calibri"/>
              <a:ea typeface="Calibri"/>
              <a:cs typeface="Calibri"/>
              <a:sym typeface="Calibri"/>
            </a:endParaRPr>
          </a:p>
          <a:p>
            <a:pPr marL="457200" marR="0" lvl="0" indent="-304800" algn="just" rtl="0">
              <a:lnSpc>
                <a:spcPct val="100000"/>
              </a:lnSpc>
              <a:spcBef>
                <a:spcPts val="700"/>
              </a:spcBef>
              <a:spcAft>
                <a:spcPts val="0"/>
              </a:spcAft>
              <a:buClr>
                <a:schemeClr val="dk1"/>
              </a:buClr>
              <a:buSzPts val="1200"/>
              <a:buFont typeface="Calibri"/>
              <a:buChar char="●"/>
            </a:pPr>
            <a:r>
              <a:rPr lang="en-US" sz="1200" b="0" i="0" u="none" strike="noStrike" cap="none">
                <a:solidFill>
                  <a:schemeClr val="dk1"/>
                </a:solidFill>
                <a:latin typeface="Calibri"/>
                <a:ea typeface="Calibri"/>
                <a:cs typeface="Calibri"/>
                <a:sym typeface="Calibri"/>
              </a:rPr>
              <a:t> A buffer register holds data temporarily. Buffer register compensate the timing differences among processor, memory and slow speed peripherals like Printer, Key-board, magnetic tape etc., during the transfers over a common communication path i.e., single bus.</a:t>
            </a:r>
            <a:endParaRPr sz="12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67">
          <a:extLst>
            <a:ext uri="{FF2B5EF4-FFF2-40B4-BE49-F238E27FC236}">
              <a16:creationId xmlns:a16="http://schemas.microsoft.com/office/drawing/2014/main" id="{1B2097FD-EA93-E947-F477-7FA315B9EF6C}"/>
            </a:ext>
          </a:extLst>
        </p:cNvPr>
        <p:cNvGrpSpPr/>
        <p:nvPr/>
      </p:nvGrpSpPr>
      <p:grpSpPr>
        <a:xfrm>
          <a:off x="0" y="0"/>
          <a:ext cx="0" cy="0"/>
          <a:chOff x="0" y="0"/>
          <a:chExt cx="0" cy="0"/>
        </a:xfrm>
      </p:grpSpPr>
      <p:sp>
        <p:nvSpPr>
          <p:cNvPr id="568" name="Google Shape;568;g382bae58a83_0_2">
            <a:extLst>
              <a:ext uri="{FF2B5EF4-FFF2-40B4-BE49-F238E27FC236}">
                <a16:creationId xmlns:a16="http://schemas.microsoft.com/office/drawing/2014/main" id="{27F16620-CFDB-9DF6-90C4-CD28C152BD08}"/>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9" name="Google Shape;569;g382bae58a83_0_2">
            <a:extLst>
              <a:ext uri="{FF2B5EF4-FFF2-40B4-BE49-F238E27FC236}">
                <a16:creationId xmlns:a16="http://schemas.microsoft.com/office/drawing/2014/main" id="{3943B06C-6612-924D-349A-BCD3558D3D78}"/>
              </a:ext>
            </a:extLst>
          </p:cNvPr>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Functional Units of a Computer</a:t>
            </a:r>
            <a:br>
              <a:rPr lang="en-US" sz="1800" b="0" i="0" u="none" strike="noStrike" cap="none" dirty="0">
                <a:solidFill>
                  <a:srgbClr val="000000"/>
                </a:solidFill>
                <a:latin typeface="Calibri"/>
                <a:ea typeface="Calibri"/>
                <a:cs typeface="Calibri"/>
                <a:sym typeface="Calibri"/>
              </a:rPr>
            </a:br>
            <a:r>
              <a:rPr lang="en-US" sz="1800" b="1" dirty="0">
                <a:solidFill>
                  <a:srgbClr val="C55911"/>
                </a:solidFill>
                <a:latin typeface="Calibri"/>
                <a:ea typeface="Calibri"/>
                <a:cs typeface="Calibri"/>
                <a:sym typeface="Calibri"/>
              </a:rPr>
              <a:t>MCQ</a:t>
            </a:r>
            <a:endParaRPr sz="1800" b="1" i="0" u="none" strike="noStrike" cap="none" dirty="0">
              <a:solidFill>
                <a:srgbClr val="C55911"/>
              </a:solidFill>
              <a:latin typeface="Calibri"/>
              <a:ea typeface="Calibri"/>
              <a:cs typeface="Calibri"/>
              <a:sym typeface="Calibri"/>
            </a:endParaRPr>
          </a:p>
        </p:txBody>
      </p:sp>
      <p:sp>
        <p:nvSpPr>
          <p:cNvPr id="570" name="Google Shape;570;g382bae58a83_0_2">
            <a:extLst>
              <a:ext uri="{FF2B5EF4-FFF2-40B4-BE49-F238E27FC236}">
                <a16:creationId xmlns:a16="http://schemas.microsoft.com/office/drawing/2014/main" id="{D7FBC621-5B60-0566-1D5A-1EA496EC8F3D}"/>
              </a:ext>
            </a:extLst>
          </p:cNvPr>
          <p:cNvSpPr txBox="1"/>
          <p:nvPr/>
        </p:nvSpPr>
        <p:spPr>
          <a:xfrm>
            <a:off x="217300" y="799375"/>
            <a:ext cx="5287500" cy="2332500"/>
          </a:xfrm>
          <a:prstGeom prst="rect">
            <a:avLst/>
          </a:prstGeom>
          <a:noFill/>
          <a:ln>
            <a:noFill/>
          </a:ln>
        </p:spPr>
        <p:txBody>
          <a:bodyPr spcFirstLastPara="1" wrap="square" lIns="91425" tIns="45700" rIns="91425" bIns="45700" anchor="t" anchorCtr="0">
            <a:noAutofit/>
          </a:bodyPr>
          <a:lstStyle/>
          <a:p>
            <a:r>
              <a:rPr lang="en-IN" sz="1100" dirty="0"/>
              <a:t> Which of the following registers acts as a buffer between CPU and main memory?</a:t>
            </a:r>
          </a:p>
          <a:p>
            <a:r>
              <a:rPr lang="en-IN" sz="1100" dirty="0"/>
              <a:t> a) Program Counter (PC)</a:t>
            </a:r>
          </a:p>
          <a:p>
            <a:r>
              <a:rPr lang="en-IN" sz="1100" dirty="0"/>
              <a:t>b) Memory Address Register (MAR)</a:t>
            </a:r>
          </a:p>
          <a:p>
            <a:r>
              <a:rPr lang="en-IN" sz="1100" dirty="0"/>
              <a:t>c) Memory Data Register (MDR)</a:t>
            </a:r>
          </a:p>
          <a:p>
            <a:r>
              <a:rPr lang="en-IN" sz="1100" dirty="0"/>
              <a:t>d) Instruction Register (IR)</a:t>
            </a:r>
          </a:p>
          <a:p>
            <a:r>
              <a:rPr lang="en-IN" sz="1100" dirty="0"/>
              <a:t> </a:t>
            </a:r>
          </a:p>
        </p:txBody>
      </p:sp>
    </p:spTree>
    <p:extLst>
      <p:ext uri="{BB962C8B-B14F-4D97-AF65-F5344CB8AC3E}">
        <p14:creationId xmlns:p14="http://schemas.microsoft.com/office/powerpoint/2010/main" val="27909294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65"/>
        <p:cNvGrpSpPr/>
        <p:nvPr/>
      </p:nvGrpSpPr>
      <p:grpSpPr>
        <a:xfrm>
          <a:off x="0" y="0"/>
          <a:ext cx="0" cy="0"/>
          <a:chOff x="0" y="0"/>
          <a:chExt cx="0" cy="0"/>
        </a:xfrm>
      </p:grpSpPr>
      <p:sp>
        <p:nvSpPr>
          <p:cNvPr id="366" name="Google Shape;366;p2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67" name="Google Shape;367;p23"/>
          <p:cNvSpPr txBox="1"/>
          <p:nvPr/>
        </p:nvSpPr>
        <p:spPr>
          <a:xfrm>
            <a:off x="139700" y="57263"/>
            <a:ext cx="4503954" cy="5655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Basic Operational Concepts</a:t>
            </a:r>
            <a:endParaRPr sz="1800" b="1" i="0" u="none" strike="noStrike" cap="none">
              <a:solidFill>
                <a:srgbClr val="C55911"/>
              </a:solidFill>
              <a:latin typeface="Calibri"/>
              <a:ea typeface="Calibri"/>
              <a:cs typeface="Calibri"/>
              <a:sym typeface="Calibri"/>
            </a:endParaRPr>
          </a:p>
        </p:txBody>
      </p:sp>
      <p:sp>
        <p:nvSpPr>
          <p:cNvPr id="368" name="Google Shape;368;p23"/>
          <p:cNvSpPr txBox="1"/>
          <p:nvPr/>
        </p:nvSpPr>
        <p:spPr>
          <a:xfrm>
            <a:off x="63500" y="784225"/>
            <a:ext cx="5486400" cy="1524110"/>
          </a:xfrm>
          <a:prstGeom prst="rect">
            <a:avLst/>
          </a:prstGeom>
          <a:noFill/>
          <a:ln>
            <a:noFill/>
          </a:ln>
        </p:spPr>
        <p:txBody>
          <a:bodyPr spcFirstLastPara="1" wrap="square" lIns="91425" tIns="45700" rIns="91425" bIns="45700" anchor="t" anchorCtr="0">
            <a:noAutofit/>
          </a:bodyPr>
          <a:lstStyle/>
          <a:p>
            <a:pPr marL="0" marR="0" lvl="0" indent="0" algn="just" rtl="0">
              <a:lnSpc>
                <a:spcPct val="85000"/>
              </a:lnSpc>
              <a:spcBef>
                <a:spcPts val="0"/>
              </a:spcBef>
              <a:spcAft>
                <a:spcPts val="0"/>
              </a:spcAft>
              <a:buClr>
                <a:schemeClr val="dk1"/>
              </a:buClr>
              <a:buSzPts val="1600"/>
              <a:buFont typeface="Noto Sans Symbols"/>
              <a:buNone/>
            </a:pPr>
            <a:r>
              <a:rPr lang="en-US" sz="1600" b="0" i="0" u="none" strike="noStrike" cap="none">
                <a:solidFill>
                  <a:schemeClr val="dk1"/>
                </a:solidFill>
                <a:latin typeface="Calibri"/>
                <a:ea typeface="Calibri"/>
                <a:cs typeface="Calibri"/>
                <a:sym typeface="Calibri"/>
              </a:rPr>
              <a:t>An Instruction consists of two parts: An Operation code and operand/s.</a:t>
            </a:r>
            <a:endParaRPr sz="1400" b="0" i="0" u="none" strike="noStrike" cap="none">
              <a:solidFill>
                <a:srgbClr val="000000"/>
              </a:solidFill>
              <a:latin typeface="Arial"/>
              <a:ea typeface="Arial"/>
              <a:cs typeface="Arial"/>
              <a:sym typeface="Arial"/>
            </a:endParaRPr>
          </a:p>
        </p:txBody>
      </p:sp>
      <p:sp>
        <p:nvSpPr>
          <p:cNvPr id="369" name="Google Shape;369;p23"/>
          <p:cNvSpPr/>
          <p:nvPr/>
        </p:nvSpPr>
        <p:spPr>
          <a:xfrm>
            <a:off x="1739900" y="1470025"/>
            <a:ext cx="1143000" cy="307976"/>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OPCODE</a:t>
            </a:r>
            <a:endParaRPr sz="1400" b="0" i="0" u="none" strike="noStrike" cap="none">
              <a:solidFill>
                <a:srgbClr val="000000"/>
              </a:solidFill>
              <a:latin typeface="Arial"/>
              <a:ea typeface="Arial"/>
              <a:cs typeface="Arial"/>
              <a:sym typeface="Arial"/>
            </a:endParaRPr>
          </a:p>
        </p:txBody>
      </p:sp>
      <p:sp>
        <p:nvSpPr>
          <p:cNvPr id="370" name="Google Shape;370;p23"/>
          <p:cNvSpPr/>
          <p:nvPr/>
        </p:nvSpPr>
        <p:spPr>
          <a:xfrm>
            <a:off x="2882900" y="1470025"/>
            <a:ext cx="1244600" cy="307975"/>
          </a:xfrm>
          <a:prstGeom prst="rect">
            <a:avLst/>
          </a:prstGeom>
          <a:solidFill>
            <a:srgbClr val="FF0000"/>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1600"/>
              <a:buFont typeface="Arial"/>
              <a:buNone/>
            </a:pPr>
            <a:r>
              <a:rPr lang="en-US" sz="1500" b="0" i="0" u="none" strike="noStrike" cap="none">
                <a:solidFill>
                  <a:schemeClr val="dk1"/>
                </a:solidFill>
                <a:latin typeface="Times New Roman"/>
                <a:ea typeface="Times New Roman"/>
                <a:cs typeface="Times New Roman"/>
                <a:sym typeface="Times New Roman"/>
              </a:rPr>
              <a:t>OPERAND/S</a:t>
            </a:r>
            <a:endParaRPr sz="1300" b="0" i="0" u="none" strike="noStrike" cap="none">
              <a:solidFill>
                <a:srgbClr val="000000"/>
              </a:solidFill>
              <a:latin typeface="Arial"/>
              <a:ea typeface="Arial"/>
              <a:cs typeface="Arial"/>
              <a:sym typeface="Arial"/>
            </a:endParaRPr>
          </a:p>
        </p:txBody>
      </p:sp>
      <p:sp>
        <p:nvSpPr>
          <p:cNvPr id="371" name="Google Shape;371;p23"/>
          <p:cNvSpPr txBox="1"/>
          <p:nvPr/>
        </p:nvSpPr>
        <p:spPr>
          <a:xfrm>
            <a:off x="2006600" y="1859917"/>
            <a:ext cx="1752600" cy="289310"/>
          </a:xfrm>
          <a:prstGeom prst="rect">
            <a:avLst/>
          </a:prstGeom>
          <a:noFill/>
          <a:ln>
            <a:noFill/>
          </a:ln>
        </p:spPr>
        <p:txBody>
          <a:bodyPr spcFirstLastPara="1" wrap="square" lIns="91425" tIns="45700" rIns="91425" bIns="45700" anchor="t" anchorCtr="0">
            <a:spAutoFit/>
          </a:bodyPr>
          <a:lstStyle/>
          <a:p>
            <a:pPr marL="0" marR="0" lvl="0" indent="0" algn="ctr" rtl="0">
              <a:lnSpc>
                <a:spcPct val="80000"/>
              </a:lnSpc>
              <a:spcBef>
                <a:spcPts val="0"/>
              </a:spcBef>
              <a:spcAft>
                <a:spcPts val="0"/>
              </a:spcAft>
              <a:buClr>
                <a:schemeClr val="dk1"/>
              </a:buClr>
              <a:buSzPts val="1600"/>
              <a:buFont typeface="Arial"/>
              <a:buNone/>
            </a:pPr>
            <a:r>
              <a:rPr lang="en-US" sz="1600" b="0" i="0" u="none" strike="noStrike" cap="none">
                <a:solidFill>
                  <a:schemeClr val="dk1"/>
                </a:solidFill>
                <a:latin typeface="Times New Roman"/>
                <a:ea typeface="Times New Roman"/>
                <a:cs typeface="Times New Roman"/>
                <a:sym typeface="Times New Roman"/>
              </a:rPr>
              <a:t>Instruction</a:t>
            </a:r>
            <a:endParaRPr sz="1400" b="0" i="0" u="none" strike="noStrike" cap="none">
              <a:solidFill>
                <a:srgbClr val="000000"/>
              </a:solidFill>
              <a:latin typeface="Arial"/>
              <a:ea typeface="Arial"/>
              <a:cs typeface="Arial"/>
              <a:sym typeface="Arial"/>
            </a:endParaRPr>
          </a:p>
        </p:txBody>
      </p:sp>
      <p:sp>
        <p:nvSpPr>
          <p:cNvPr id="372" name="Google Shape;372;p23"/>
          <p:cNvSpPr txBox="1"/>
          <p:nvPr/>
        </p:nvSpPr>
        <p:spPr>
          <a:xfrm>
            <a:off x="2197100" y="2764755"/>
            <a:ext cx="2819400" cy="26161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FF"/>
              </a:buClr>
              <a:buSzPts val="1100"/>
              <a:buFont typeface="Arial"/>
              <a:buNone/>
            </a:pPr>
            <a:r>
              <a:rPr lang="en-US" sz="1100" b="0" i="0" u="none" strike="noStrike" cap="none">
                <a:solidFill>
                  <a:srgbClr val="0000FF"/>
                </a:solidFill>
                <a:latin typeface="Times New Roman"/>
                <a:ea typeface="Times New Roman"/>
                <a:cs typeface="Times New Roman"/>
                <a:sym typeface="Times New Roman"/>
              </a:rPr>
              <a:t>ADD   MLOC,     R0</a:t>
            </a:r>
            <a:endParaRPr sz="1400" b="0" i="0" u="none" strike="noStrike" cap="none">
              <a:solidFill>
                <a:srgbClr val="000000"/>
              </a:solidFill>
              <a:latin typeface="Arial"/>
              <a:ea typeface="Arial"/>
              <a:cs typeface="Arial"/>
              <a:sym typeface="Arial"/>
            </a:endParaRPr>
          </a:p>
        </p:txBody>
      </p:sp>
      <p:sp>
        <p:nvSpPr>
          <p:cNvPr id="373" name="Google Shape;373;p23"/>
          <p:cNvSpPr/>
          <p:nvPr/>
        </p:nvSpPr>
        <p:spPr>
          <a:xfrm>
            <a:off x="2815230" y="2480820"/>
            <a:ext cx="562642" cy="304800"/>
          </a:xfrm>
          <a:custGeom>
            <a:avLst/>
            <a:gdLst/>
            <a:ahLst/>
            <a:cxnLst/>
            <a:rect l="l" t="t" r="r" b="b"/>
            <a:pathLst>
              <a:path w="720" h="296" extrusionOk="0">
                <a:moveTo>
                  <a:pt x="0" y="248"/>
                </a:moveTo>
                <a:cubicBezTo>
                  <a:pt x="156" y="124"/>
                  <a:pt x="312" y="0"/>
                  <a:pt x="432" y="8"/>
                </a:cubicBezTo>
                <a:cubicBezTo>
                  <a:pt x="552" y="16"/>
                  <a:pt x="672" y="248"/>
                  <a:pt x="720" y="296"/>
                </a:cubicBezTo>
              </a:path>
            </a:pathLst>
          </a:cu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cxnSp>
        <p:nvCxnSpPr>
          <p:cNvPr id="374" name="Google Shape;374;p23"/>
          <p:cNvCxnSpPr/>
          <p:nvPr/>
        </p:nvCxnSpPr>
        <p:spPr>
          <a:xfrm rot="10800000">
            <a:off x="1435100" y="1995754"/>
            <a:ext cx="990600" cy="0"/>
          </a:xfrm>
          <a:prstGeom prst="straightConnector1">
            <a:avLst/>
          </a:prstGeom>
          <a:noFill/>
          <a:ln w="9525" cap="flat" cmpd="sng">
            <a:solidFill>
              <a:schemeClr val="dk1"/>
            </a:solidFill>
            <a:prstDash val="solid"/>
            <a:round/>
            <a:headEnd type="none" w="sm" len="sm"/>
            <a:tailEnd type="triangle" w="med" len="med"/>
          </a:ln>
        </p:spPr>
      </p:cxnSp>
      <p:cxnSp>
        <p:nvCxnSpPr>
          <p:cNvPr id="375" name="Google Shape;375;p23"/>
          <p:cNvCxnSpPr/>
          <p:nvPr/>
        </p:nvCxnSpPr>
        <p:spPr>
          <a:xfrm rot="-10766840" flipH="1">
            <a:off x="3340115" y="2003777"/>
            <a:ext cx="990600" cy="1588"/>
          </a:xfrm>
          <a:prstGeom prst="straightConnector1">
            <a:avLst/>
          </a:prstGeom>
          <a:noFill/>
          <a:ln w="9525" cap="flat" cmpd="sng">
            <a:solidFill>
              <a:schemeClr val="dk1"/>
            </a:solidFill>
            <a:prstDash val="solid"/>
            <a:round/>
            <a:headEnd type="none" w="sm" len="sm"/>
            <a:tailEnd type="triangle" w="med" len="med"/>
          </a:ln>
        </p:spPr>
      </p:cxn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7">
          <a:extLst>
            <a:ext uri="{FF2B5EF4-FFF2-40B4-BE49-F238E27FC236}">
              <a16:creationId xmlns:a16="http://schemas.microsoft.com/office/drawing/2014/main" id="{F9BBBD83-DF93-96FC-9F52-138523F6ECB6}"/>
            </a:ext>
          </a:extLst>
        </p:cNvPr>
        <p:cNvGrpSpPr/>
        <p:nvPr/>
      </p:nvGrpSpPr>
      <p:grpSpPr>
        <a:xfrm>
          <a:off x="0" y="0"/>
          <a:ext cx="0" cy="0"/>
          <a:chOff x="0" y="0"/>
          <a:chExt cx="0" cy="0"/>
        </a:xfrm>
      </p:grpSpPr>
      <p:sp>
        <p:nvSpPr>
          <p:cNvPr id="568" name="Google Shape;568;g382bae58a83_0_2">
            <a:extLst>
              <a:ext uri="{FF2B5EF4-FFF2-40B4-BE49-F238E27FC236}">
                <a16:creationId xmlns:a16="http://schemas.microsoft.com/office/drawing/2014/main" id="{6F863CEB-7FD0-1B02-2225-6C4DE523A84B}"/>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9" name="Google Shape;569;g382bae58a83_0_2">
            <a:extLst>
              <a:ext uri="{FF2B5EF4-FFF2-40B4-BE49-F238E27FC236}">
                <a16:creationId xmlns:a16="http://schemas.microsoft.com/office/drawing/2014/main" id="{887A8D0C-54C4-AB38-4EDB-B0491EA68C41}"/>
              </a:ext>
            </a:extLst>
          </p:cNvPr>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Functional Units of a Computer</a:t>
            </a:r>
            <a:br>
              <a:rPr lang="en-US" sz="1800" b="0" i="0" u="none" strike="noStrike" cap="none" dirty="0">
                <a:solidFill>
                  <a:srgbClr val="000000"/>
                </a:solidFill>
                <a:latin typeface="Calibri"/>
                <a:ea typeface="Calibri"/>
                <a:cs typeface="Calibri"/>
                <a:sym typeface="Calibri"/>
              </a:rPr>
            </a:br>
            <a:r>
              <a:rPr lang="en-US" sz="1800" b="1" dirty="0">
                <a:solidFill>
                  <a:srgbClr val="C55911"/>
                </a:solidFill>
                <a:latin typeface="Calibri"/>
                <a:ea typeface="Calibri"/>
                <a:cs typeface="Calibri"/>
                <a:sym typeface="Calibri"/>
              </a:rPr>
              <a:t>MCQ</a:t>
            </a:r>
            <a:endParaRPr sz="1800" b="1" i="0" u="none" strike="noStrike" cap="none" dirty="0">
              <a:solidFill>
                <a:srgbClr val="C55911"/>
              </a:solidFill>
              <a:latin typeface="Calibri"/>
              <a:ea typeface="Calibri"/>
              <a:cs typeface="Calibri"/>
              <a:sym typeface="Calibri"/>
            </a:endParaRPr>
          </a:p>
        </p:txBody>
      </p:sp>
      <p:sp>
        <p:nvSpPr>
          <p:cNvPr id="570" name="Google Shape;570;g382bae58a83_0_2">
            <a:extLst>
              <a:ext uri="{FF2B5EF4-FFF2-40B4-BE49-F238E27FC236}">
                <a16:creationId xmlns:a16="http://schemas.microsoft.com/office/drawing/2014/main" id="{6D5B1BA7-41D1-5B27-0620-5EC11743B3C1}"/>
              </a:ext>
            </a:extLst>
          </p:cNvPr>
          <p:cNvSpPr txBox="1"/>
          <p:nvPr/>
        </p:nvSpPr>
        <p:spPr>
          <a:xfrm>
            <a:off x="217300" y="799375"/>
            <a:ext cx="5287500" cy="2332500"/>
          </a:xfrm>
          <a:prstGeom prst="rect">
            <a:avLst/>
          </a:prstGeom>
          <a:noFill/>
          <a:ln>
            <a:noFill/>
          </a:ln>
        </p:spPr>
        <p:txBody>
          <a:bodyPr spcFirstLastPara="1" wrap="square" lIns="91425" tIns="45700" rIns="91425" bIns="45700" anchor="t" anchorCtr="0">
            <a:noAutofit/>
          </a:bodyPr>
          <a:lstStyle/>
          <a:p>
            <a:r>
              <a:rPr lang="en-IN" sz="1100" dirty="0"/>
              <a:t> Which of the following registers acts as a buffer between CPU and main memory?</a:t>
            </a:r>
          </a:p>
          <a:p>
            <a:r>
              <a:rPr lang="en-IN" sz="1100" dirty="0"/>
              <a:t> a) Program Counter (PC)</a:t>
            </a:r>
          </a:p>
          <a:p>
            <a:r>
              <a:rPr lang="en-IN" sz="1100" dirty="0"/>
              <a:t>b) Memory Address Register (MAR)</a:t>
            </a:r>
          </a:p>
          <a:p>
            <a:r>
              <a:rPr lang="en-IN" sz="1100" dirty="0"/>
              <a:t>c) Memory Data Register (MDR)</a:t>
            </a:r>
          </a:p>
          <a:p>
            <a:r>
              <a:rPr lang="en-IN" sz="1100" dirty="0"/>
              <a:t>d) Instruction Register (IR)</a:t>
            </a:r>
          </a:p>
          <a:p>
            <a:r>
              <a:rPr lang="en-IN" sz="1100" dirty="0"/>
              <a:t> </a:t>
            </a:r>
          </a:p>
          <a:p>
            <a:r>
              <a:rPr lang="en-IN" sz="1100" dirty="0"/>
              <a:t>Answer:  c) Memory Data Register (MDR)</a:t>
            </a:r>
          </a:p>
          <a:p>
            <a:r>
              <a:rPr lang="en-IN" sz="1100" dirty="0"/>
              <a:t> Explanation: MDR holds the actual data being transferred to/from memory, acting as a buffer.</a:t>
            </a:r>
          </a:p>
        </p:txBody>
      </p:sp>
    </p:spTree>
    <p:extLst>
      <p:ext uri="{BB962C8B-B14F-4D97-AF65-F5344CB8AC3E}">
        <p14:creationId xmlns:p14="http://schemas.microsoft.com/office/powerpoint/2010/main" val="225790840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567">
          <a:extLst>
            <a:ext uri="{FF2B5EF4-FFF2-40B4-BE49-F238E27FC236}">
              <a16:creationId xmlns:a16="http://schemas.microsoft.com/office/drawing/2014/main" id="{EF9C046C-CDB8-9423-4BD4-335A8497704D}"/>
            </a:ext>
          </a:extLst>
        </p:cNvPr>
        <p:cNvGrpSpPr/>
        <p:nvPr/>
      </p:nvGrpSpPr>
      <p:grpSpPr>
        <a:xfrm>
          <a:off x="0" y="0"/>
          <a:ext cx="0" cy="0"/>
          <a:chOff x="0" y="0"/>
          <a:chExt cx="0" cy="0"/>
        </a:xfrm>
      </p:grpSpPr>
      <p:sp>
        <p:nvSpPr>
          <p:cNvPr id="568" name="Google Shape;568;g382bae58a83_0_2">
            <a:extLst>
              <a:ext uri="{FF2B5EF4-FFF2-40B4-BE49-F238E27FC236}">
                <a16:creationId xmlns:a16="http://schemas.microsoft.com/office/drawing/2014/main" id="{BDEFC6E9-F872-3DEF-5253-BFC4877C664F}"/>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9" name="Google Shape;569;g382bae58a83_0_2">
            <a:extLst>
              <a:ext uri="{FF2B5EF4-FFF2-40B4-BE49-F238E27FC236}">
                <a16:creationId xmlns:a16="http://schemas.microsoft.com/office/drawing/2014/main" id="{9B4DFED8-25D7-8144-22B1-C4AC84367DFD}"/>
              </a:ext>
            </a:extLst>
          </p:cNvPr>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Functional Units of a Computer</a:t>
            </a:r>
            <a:br>
              <a:rPr lang="en-US" sz="1800" b="0" i="0" u="none" strike="noStrike" cap="none" dirty="0">
                <a:solidFill>
                  <a:srgbClr val="000000"/>
                </a:solidFill>
                <a:latin typeface="Calibri"/>
                <a:ea typeface="Calibri"/>
                <a:cs typeface="Calibri"/>
                <a:sym typeface="Calibri"/>
              </a:rPr>
            </a:br>
            <a:r>
              <a:rPr lang="en-US" sz="1800" b="1" dirty="0">
                <a:solidFill>
                  <a:srgbClr val="C55911"/>
                </a:solidFill>
                <a:latin typeface="Calibri"/>
                <a:ea typeface="Calibri"/>
                <a:cs typeface="Calibri"/>
                <a:sym typeface="Calibri"/>
              </a:rPr>
              <a:t>MCQ</a:t>
            </a:r>
            <a:endParaRPr sz="1800" b="1" i="0" u="none" strike="noStrike" cap="none" dirty="0">
              <a:solidFill>
                <a:srgbClr val="C55911"/>
              </a:solidFill>
              <a:latin typeface="Calibri"/>
              <a:ea typeface="Calibri"/>
              <a:cs typeface="Calibri"/>
              <a:sym typeface="Calibri"/>
            </a:endParaRPr>
          </a:p>
        </p:txBody>
      </p:sp>
      <p:sp>
        <p:nvSpPr>
          <p:cNvPr id="570" name="Google Shape;570;g382bae58a83_0_2">
            <a:extLst>
              <a:ext uri="{FF2B5EF4-FFF2-40B4-BE49-F238E27FC236}">
                <a16:creationId xmlns:a16="http://schemas.microsoft.com/office/drawing/2014/main" id="{BA04D8B0-44F8-97AB-D1FB-A369CBDF2013}"/>
              </a:ext>
            </a:extLst>
          </p:cNvPr>
          <p:cNvSpPr txBox="1"/>
          <p:nvPr/>
        </p:nvSpPr>
        <p:spPr>
          <a:xfrm>
            <a:off x="217300" y="799375"/>
            <a:ext cx="5287500" cy="2332500"/>
          </a:xfrm>
          <a:prstGeom prst="rect">
            <a:avLst/>
          </a:prstGeom>
          <a:noFill/>
          <a:ln>
            <a:noFill/>
          </a:ln>
        </p:spPr>
        <p:txBody>
          <a:bodyPr spcFirstLastPara="1" wrap="square" lIns="91425" tIns="45700" rIns="91425" bIns="45700" anchor="t" anchorCtr="0">
            <a:noAutofit/>
          </a:bodyPr>
          <a:lstStyle/>
          <a:p>
            <a:r>
              <a:rPr lang="en-IN" sz="1100" dirty="0"/>
              <a:t>The Program Counter (PC) of a processor contains 0x200. The instruction at 0x200 is a branch instruction to address 0x400. Assuming the branch is taken, what will be the content of the PC after the instruction is executed?</a:t>
            </a:r>
          </a:p>
          <a:p>
            <a:r>
              <a:rPr lang="en-IN" sz="1100" dirty="0"/>
              <a:t>a) 0x200</a:t>
            </a:r>
            <a:br>
              <a:rPr lang="en-IN" sz="1100" dirty="0"/>
            </a:br>
            <a:r>
              <a:rPr lang="en-IN" sz="1100" dirty="0"/>
              <a:t>b) 0x201</a:t>
            </a:r>
            <a:br>
              <a:rPr lang="en-IN" sz="1100" dirty="0"/>
            </a:br>
            <a:r>
              <a:rPr lang="en-IN" sz="1100" dirty="0"/>
              <a:t>c) 0x400</a:t>
            </a:r>
            <a:br>
              <a:rPr lang="en-IN" sz="1100" dirty="0"/>
            </a:br>
            <a:r>
              <a:rPr lang="en-IN" sz="1100" dirty="0"/>
              <a:t>d) 0x401</a:t>
            </a:r>
          </a:p>
        </p:txBody>
      </p:sp>
    </p:spTree>
    <p:extLst>
      <p:ext uri="{BB962C8B-B14F-4D97-AF65-F5344CB8AC3E}">
        <p14:creationId xmlns:p14="http://schemas.microsoft.com/office/powerpoint/2010/main" val="17065297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567">
          <a:extLst>
            <a:ext uri="{FF2B5EF4-FFF2-40B4-BE49-F238E27FC236}">
              <a16:creationId xmlns:a16="http://schemas.microsoft.com/office/drawing/2014/main" id="{4897DE96-E043-5271-87DA-0764A2581C29}"/>
            </a:ext>
          </a:extLst>
        </p:cNvPr>
        <p:cNvGrpSpPr/>
        <p:nvPr/>
      </p:nvGrpSpPr>
      <p:grpSpPr>
        <a:xfrm>
          <a:off x="0" y="0"/>
          <a:ext cx="0" cy="0"/>
          <a:chOff x="0" y="0"/>
          <a:chExt cx="0" cy="0"/>
        </a:xfrm>
      </p:grpSpPr>
      <p:sp>
        <p:nvSpPr>
          <p:cNvPr id="568" name="Google Shape;568;g382bae58a83_0_2">
            <a:extLst>
              <a:ext uri="{FF2B5EF4-FFF2-40B4-BE49-F238E27FC236}">
                <a16:creationId xmlns:a16="http://schemas.microsoft.com/office/drawing/2014/main" id="{BE74A639-FDA5-07F6-426E-22EA3912431C}"/>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9" name="Google Shape;569;g382bae58a83_0_2">
            <a:extLst>
              <a:ext uri="{FF2B5EF4-FFF2-40B4-BE49-F238E27FC236}">
                <a16:creationId xmlns:a16="http://schemas.microsoft.com/office/drawing/2014/main" id="{3BF71FA3-FEAF-1873-B55D-334F394E6585}"/>
              </a:ext>
            </a:extLst>
          </p:cNvPr>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Functional Units of a Computer</a:t>
            </a:r>
            <a:br>
              <a:rPr lang="en-US" sz="1800" b="0" i="0" u="none" strike="noStrike" cap="none" dirty="0">
                <a:solidFill>
                  <a:srgbClr val="000000"/>
                </a:solidFill>
                <a:latin typeface="Calibri"/>
                <a:ea typeface="Calibri"/>
                <a:cs typeface="Calibri"/>
                <a:sym typeface="Calibri"/>
              </a:rPr>
            </a:br>
            <a:r>
              <a:rPr lang="en-US" sz="1800" b="1" dirty="0">
                <a:solidFill>
                  <a:srgbClr val="C55911"/>
                </a:solidFill>
                <a:latin typeface="Calibri"/>
                <a:ea typeface="Calibri"/>
                <a:cs typeface="Calibri"/>
                <a:sym typeface="Calibri"/>
              </a:rPr>
              <a:t>MCQ</a:t>
            </a:r>
            <a:endParaRPr sz="1800" b="1" i="0" u="none" strike="noStrike" cap="none" dirty="0">
              <a:solidFill>
                <a:srgbClr val="C55911"/>
              </a:solidFill>
              <a:latin typeface="Calibri"/>
              <a:ea typeface="Calibri"/>
              <a:cs typeface="Calibri"/>
              <a:sym typeface="Calibri"/>
            </a:endParaRPr>
          </a:p>
        </p:txBody>
      </p:sp>
      <p:sp>
        <p:nvSpPr>
          <p:cNvPr id="570" name="Google Shape;570;g382bae58a83_0_2">
            <a:extLst>
              <a:ext uri="{FF2B5EF4-FFF2-40B4-BE49-F238E27FC236}">
                <a16:creationId xmlns:a16="http://schemas.microsoft.com/office/drawing/2014/main" id="{33612A1E-354A-7045-CC7D-71B65E66FDE2}"/>
              </a:ext>
            </a:extLst>
          </p:cNvPr>
          <p:cNvSpPr txBox="1"/>
          <p:nvPr/>
        </p:nvSpPr>
        <p:spPr>
          <a:xfrm>
            <a:off x="217300" y="799375"/>
            <a:ext cx="5287500" cy="2332500"/>
          </a:xfrm>
          <a:prstGeom prst="rect">
            <a:avLst/>
          </a:prstGeom>
          <a:noFill/>
          <a:ln>
            <a:noFill/>
          </a:ln>
        </p:spPr>
        <p:txBody>
          <a:bodyPr spcFirstLastPara="1" wrap="square" lIns="91425" tIns="45700" rIns="91425" bIns="45700" anchor="t" anchorCtr="0">
            <a:noAutofit/>
          </a:bodyPr>
          <a:lstStyle/>
          <a:p>
            <a:r>
              <a:rPr lang="en-IN" sz="1100" dirty="0"/>
              <a:t>The Program Counter (PC) of a processor contains 0x200. The instruction at 0x200 is a branch instruction to address 0x400. Assuming the branch is taken, what will be the content of the PC after the instruction is executed?</a:t>
            </a:r>
          </a:p>
          <a:p>
            <a:r>
              <a:rPr lang="en-IN" sz="1100" dirty="0"/>
              <a:t>a) 0x200</a:t>
            </a:r>
            <a:br>
              <a:rPr lang="en-IN" sz="1100" dirty="0"/>
            </a:br>
            <a:r>
              <a:rPr lang="en-IN" sz="1100" dirty="0"/>
              <a:t>b) 0x201</a:t>
            </a:r>
            <a:br>
              <a:rPr lang="en-IN" sz="1100" dirty="0"/>
            </a:br>
            <a:r>
              <a:rPr lang="en-IN" sz="1100" dirty="0"/>
              <a:t>c) 0x400</a:t>
            </a:r>
            <a:br>
              <a:rPr lang="en-IN" sz="1100" dirty="0"/>
            </a:br>
            <a:r>
              <a:rPr lang="en-IN" sz="1100" dirty="0"/>
              <a:t>d) 0x401</a:t>
            </a:r>
          </a:p>
          <a:p>
            <a:r>
              <a:rPr lang="en-IN" sz="1100" b="1" dirty="0"/>
              <a:t>Answer:</a:t>
            </a:r>
            <a:r>
              <a:rPr lang="en-IN" sz="1100" dirty="0"/>
              <a:t>  c) 0x400</a:t>
            </a:r>
            <a:br>
              <a:rPr lang="en-IN" sz="1100" dirty="0"/>
            </a:br>
            <a:r>
              <a:rPr lang="en-IN" sz="1100" dirty="0"/>
              <a:t> Explanation: PC holds the address of the next instruction. For a branch instruction, if the branch is taken, the PC is loaded with the branch target (0x400). </a:t>
            </a:r>
          </a:p>
        </p:txBody>
      </p:sp>
    </p:spTree>
    <p:extLst>
      <p:ext uri="{BB962C8B-B14F-4D97-AF65-F5344CB8AC3E}">
        <p14:creationId xmlns:p14="http://schemas.microsoft.com/office/powerpoint/2010/main" val="12839499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567">
          <a:extLst>
            <a:ext uri="{FF2B5EF4-FFF2-40B4-BE49-F238E27FC236}">
              <a16:creationId xmlns:a16="http://schemas.microsoft.com/office/drawing/2014/main" id="{9FFADF24-510A-45FC-5672-38DC98DC83B6}"/>
            </a:ext>
          </a:extLst>
        </p:cNvPr>
        <p:cNvGrpSpPr/>
        <p:nvPr/>
      </p:nvGrpSpPr>
      <p:grpSpPr>
        <a:xfrm>
          <a:off x="0" y="0"/>
          <a:ext cx="0" cy="0"/>
          <a:chOff x="0" y="0"/>
          <a:chExt cx="0" cy="0"/>
        </a:xfrm>
      </p:grpSpPr>
      <p:sp>
        <p:nvSpPr>
          <p:cNvPr id="568" name="Google Shape;568;g382bae58a83_0_2">
            <a:extLst>
              <a:ext uri="{FF2B5EF4-FFF2-40B4-BE49-F238E27FC236}">
                <a16:creationId xmlns:a16="http://schemas.microsoft.com/office/drawing/2014/main" id="{690CCB46-85BB-B9BC-76D2-5E2F48E857A9}"/>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9" name="Google Shape;569;g382bae58a83_0_2">
            <a:extLst>
              <a:ext uri="{FF2B5EF4-FFF2-40B4-BE49-F238E27FC236}">
                <a16:creationId xmlns:a16="http://schemas.microsoft.com/office/drawing/2014/main" id="{CF70A70A-A195-D2A3-E1EA-4D182D1E9475}"/>
              </a:ext>
            </a:extLst>
          </p:cNvPr>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Functional Units of a Computer</a:t>
            </a:r>
            <a:br>
              <a:rPr lang="en-US" sz="1800" b="0" i="0" u="none" strike="noStrike" cap="none" dirty="0">
                <a:solidFill>
                  <a:srgbClr val="000000"/>
                </a:solidFill>
                <a:latin typeface="Calibri"/>
                <a:ea typeface="Calibri"/>
                <a:cs typeface="Calibri"/>
                <a:sym typeface="Calibri"/>
              </a:rPr>
            </a:br>
            <a:r>
              <a:rPr lang="en-US" sz="1800" b="1" dirty="0">
                <a:solidFill>
                  <a:srgbClr val="C55911"/>
                </a:solidFill>
                <a:latin typeface="Calibri"/>
                <a:ea typeface="Calibri"/>
                <a:cs typeface="Calibri"/>
                <a:sym typeface="Calibri"/>
              </a:rPr>
              <a:t>MCQ</a:t>
            </a:r>
            <a:endParaRPr sz="1800" b="1" i="0" u="none" strike="noStrike" cap="none" dirty="0">
              <a:solidFill>
                <a:srgbClr val="C55911"/>
              </a:solidFill>
              <a:latin typeface="Calibri"/>
              <a:ea typeface="Calibri"/>
              <a:cs typeface="Calibri"/>
              <a:sym typeface="Calibri"/>
            </a:endParaRPr>
          </a:p>
        </p:txBody>
      </p:sp>
      <p:sp>
        <p:nvSpPr>
          <p:cNvPr id="570" name="Google Shape;570;g382bae58a83_0_2">
            <a:extLst>
              <a:ext uri="{FF2B5EF4-FFF2-40B4-BE49-F238E27FC236}">
                <a16:creationId xmlns:a16="http://schemas.microsoft.com/office/drawing/2014/main" id="{44B3A680-32A2-BD9F-F0BE-CC50CB2F9B47}"/>
              </a:ext>
            </a:extLst>
          </p:cNvPr>
          <p:cNvSpPr txBox="1"/>
          <p:nvPr/>
        </p:nvSpPr>
        <p:spPr>
          <a:xfrm>
            <a:off x="217300" y="799375"/>
            <a:ext cx="5287500" cy="2332500"/>
          </a:xfrm>
          <a:prstGeom prst="rect">
            <a:avLst/>
          </a:prstGeom>
          <a:noFill/>
          <a:ln>
            <a:noFill/>
          </a:ln>
        </p:spPr>
        <p:txBody>
          <a:bodyPr spcFirstLastPara="1" wrap="square" lIns="91425" tIns="45700" rIns="91425" bIns="45700" anchor="t" anchorCtr="0">
            <a:noAutofit/>
          </a:bodyPr>
          <a:lstStyle/>
          <a:p>
            <a:r>
              <a:rPr lang="en-IN" dirty="0"/>
              <a:t>6. An </a:t>
            </a:r>
            <a:r>
              <a:rPr lang="en-IN" b="1" dirty="0"/>
              <a:t>interrupt</a:t>
            </a:r>
            <a:r>
              <a:rPr lang="en-IN" dirty="0"/>
              <a:t> in a computer system is best described as:</a:t>
            </a:r>
          </a:p>
          <a:p>
            <a:r>
              <a:rPr lang="en-IN" dirty="0"/>
              <a:t>a) A request from an I/O device for immediate processor service</a:t>
            </a:r>
            <a:br>
              <a:rPr lang="en-IN" dirty="0"/>
            </a:br>
            <a:r>
              <a:rPr lang="en-IN" dirty="0"/>
              <a:t>b) A program error caused by division by zero</a:t>
            </a:r>
            <a:br>
              <a:rPr lang="en-IN" dirty="0"/>
            </a:br>
            <a:r>
              <a:rPr lang="en-IN" dirty="0"/>
              <a:t>c) A trap used to handle illegal instructions</a:t>
            </a:r>
            <a:br>
              <a:rPr lang="en-IN" dirty="0"/>
            </a:br>
            <a:r>
              <a:rPr lang="en-IN" dirty="0"/>
              <a:t>d) A buffer overflow condition</a:t>
            </a:r>
          </a:p>
        </p:txBody>
      </p:sp>
    </p:spTree>
    <p:extLst>
      <p:ext uri="{BB962C8B-B14F-4D97-AF65-F5344CB8AC3E}">
        <p14:creationId xmlns:p14="http://schemas.microsoft.com/office/powerpoint/2010/main" val="38077778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567">
          <a:extLst>
            <a:ext uri="{FF2B5EF4-FFF2-40B4-BE49-F238E27FC236}">
              <a16:creationId xmlns:a16="http://schemas.microsoft.com/office/drawing/2014/main" id="{47BE2D6F-4DD8-1039-6E6E-394D6719DCB1}"/>
            </a:ext>
          </a:extLst>
        </p:cNvPr>
        <p:cNvGrpSpPr/>
        <p:nvPr/>
      </p:nvGrpSpPr>
      <p:grpSpPr>
        <a:xfrm>
          <a:off x="0" y="0"/>
          <a:ext cx="0" cy="0"/>
          <a:chOff x="0" y="0"/>
          <a:chExt cx="0" cy="0"/>
        </a:xfrm>
      </p:grpSpPr>
      <p:sp>
        <p:nvSpPr>
          <p:cNvPr id="568" name="Google Shape;568;g382bae58a83_0_2">
            <a:extLst>
              <a:ext uri="{FF2B5EF4-FFF2-40B4-BE49-F238E27FC236}">
                <a16:creationId xmlns:a16="http://schemas.microsoft.com/office/drawing/2014/main" id="{F9C9D35C-EC7C-A3C8-C31D-6C3E2A220268}"/>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9" name="Google Shape;569;g382bae58a83_0_2">
            <a:extLst>
              <a:ext uri="{FF2B5EF4-FFF2-40B4-BE49-F238E27FC236}">
                <a16:creationId xmlns:a16="http://schemas.microsoft.com/office/drawing/2014/main" id="{8C32647B-41B0-3B49-D2A6-06526083796E}"/>
              </a:ext>
            </a:extLst>
          </p:cNvPr>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Functional Units of a Computer</a:t>
            </a:r>
            <a:br>
              <a:rPr lang="en-US" sz="1800" b="0" i="0" u="none" strike="noStrike" cap="none" dirty="0">
                <a:solidFill>
                  <a:srgbClr val="000000"/>
                </a:solidFill>
                <a:latin typeface="Calibri"/>
                <a:ea typeface="Calibri"/>
                <a:cs typeface="Calibri"/>
                <a:sym typeface="Calibri"/>
              </a:rPr>
            </a:br>
            <a:r>
              <a:rPr lang="en-US" sz="1800" b="1" dirty="0">
                <a:solidFill>
                  <a:srgbClr val="C55911"/>
                </a:solidFill>
                <a:latin typeface="Calibri"/>
                <a:ea typeface="Calibri"/>
                <a:cs typeface="Calibri"/>
                <a:sym typeface="Calibri"/>
              </a:rPr>
              <a:t>MCQ</a:t>
            </a:r>
            <a:endParaRPr sz="1800" b="1" i="0" u="none" strike="noStrike" cap="none" dirty="0">
              <a:solidFill>
                <a:srgbClr val="C55911"/>
              </a:solidFill>
              <a:latin typeface="Calibri"/>
              <a:ea typeface="Calibri"/>
              <a:cs typeface="Calibri"/>
              <a:sym typeface="Calibri"/>
            </a:endParaRPr>
          </a:p>
        </p:txBody>
      </p:sp>
      <p:sp>
        <p:nvSpPr>
          <p:cNvPr id="570" name="Google Shape;570;g382bae58a83_0_2">
            <a:extLst>
              <a:ext uri="{FF2B5EF4-FFF2-40B4-BE49-F238E27FC236}">
                <a16:creationId xmlns:a16="http://schemas.microsoft.com/office/drawing/2014/main" id="{4C1CE6B9-8E7F-9BAC-2F01-4E84680BD6BB}"/>
              </a:ext>
            </a:extLst>
          </p:cNvPr>
          <p:cNvSpPr txBox="1"/>
          <p:nvPr/>
        </p:nvSpPr>
        <p:spPr>
          <a:xfrm>
            <a:off x="217300" y="799375"/>
            <a:ext cx="5287500" cy="2332500"/>
          </a:xfrm>
          <a:prstGeom prst="rect">
            <a:avLst/>
          </a:prstGeom>
          <a:noFill/>
          <a:ln>
            <a:noFill/>
          </a:ln>
        </p:spPr>
        <p:txBody>
          <a:bodyPr spcFirstLastPara="1" wrap="square" lIns="91425" tIns="45700" rIns="91425" bIns="45700" anchor="t" anchorCtr="0">
            <a:noAutofit/>
          </a:bodyPr>
          <a:lstStyle/>
          <a:p>
            <a:r>
              <a:rPr lang="en-IN" dirty="0"/>
              <a:t>An </a:t>
            </a:r>
            <a:r>
              <a:rPr lang="en-IN" b="1" dirty="0"/>
              <a:t>interrupt</a:t>
            </a:r>
            <a:r>
              <a:rPr lang="en-IN" dirty="0"/>
              <a:t> in a computer system is best described as:</a:t>
            </a:r>
          </a:p>
          <a:p>
            <a:r>
              <a:rPr lang="en-IN" dirty="0"/>
              <a:t>a) A request from an I/O device for immediate processor service</a:t>
            </a:r>
            <a:br>
              <a:rPr lang="en-IN" dirty="0"/>
            </a:br>
            <a:r>
              <a:rPr lang="en-IN" dirty="0"/>
              <a:t>b) A program error caused by division by zero</a:t>
            </a:r>
            <a:br>
              <a:rPr lang="en-IN" dirty="0"/>
            </a:br>
            <a:r>
              <a:rPr lang="en-IN" dirty="0"/>
              <a:t>c) A trap used to handle illegal instructions</a:t>
            </a:r>
            <a:br>
              <a:rPr lang="en-IN" dirty="0"/>
            </a:br>
            <a:r>
              <a:rPr lang="en-IN" dirty="0"/>
              <a:t>d) A buffer overflow condition</a:t>
            </a:r>
          </a:p>
          <a:p>
            <a:r>
              <a:rPr lang="en-IN" b="1" dirty="0"/>
              <a:t>Answer:</a:t>
            </a:r>
            <a:r>
              <a:rPr lang="en-IN" dirty="0"/>
              <a:t>  a) A request from an I/O device for immediate processor service</a:t>
            </a:r>
            <a:br>
              <a:rPr lang="en-IN" dirty="0"/>
            </a:br>
            <a:r>
              <a:rPr lang="en-IN" dirty="0"/>
              <a:t>Explanation: Interrupts are signals raised by I/O devices to get urgent CPU service. </a:t>
            </a:r>
          </a:p>
          <a:p>
            <a:r>
              <a:rPr lang="en-IN" dirty="0"/>
              <a:t> </a:t>
            </a:r>
          </a:p>
        </p:txBody>
      </p:sp>
    </p:spTree>
    <p:extLst>
      <p:ext uri="{BB962C8B-B14F-4D97-AF65-F5344CB8AC3E}">
        <p14:creationId xmlns:p14="http://schemas.microsoft.com/office/powerpoint/2010/main" val="183192626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67">
          <a:extLst>
            <a:ext uri="{FF2B5EF4-FFF2-40B4-BE49-F238E27FC236}">
              <a16:creationId xmlns:a16="http://schemas.microsoft.com/office/drawing/2014/main" id="{C7E2520A-E0C0-BE43-C9F7-B86C4351012A}"/>
            </a:ext>
          </a:extLst>
        </p:cNvPr>
        <p:cNvGrpSpPr/>
        <p:nvPr/>
      </p:nvGrpSpPr>
      <p:grpSpPr>
        <a:xfrm>
          <a:off x="0" y="0"/>
          <a:ext cx="0" cy="0"/>
          <a:chOff x="0" y="0"/>
          <a:chExt cx="0" cy="0"/>
        </a:xfrm>
      </p:grpSpPr>
      <p:sp>
        <p:nvSpPr>
          <p:cNvPr id="568" name="Google Shape;568;g382bae58a83_0_2">
            <a:extLst>
              <a:ext uri="{FF2B5EF4-FFF2-40B4-BE49-F238E27FC236}">
                <a16:creationId xmlns:a16="http://schemas.microsoft.com/office/drawing/2014/main" id="{50305DB4-6551-6728-B378-E8CC58319A3F}"/>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9" name="Google Shape;569;g382bae58a83_0_2">
            <a:extLst>
              <a:ext uri="{FF2B5EF4-FFF2-40B4-BE49-F238E27FC236}">
                <a16:creationId xmlns:a16="http://schemas.microsoft.com/office/drawing/2014/main" id="{26628038-110B-1699-290B-C9602286ECD3}"/>
              </a:ext>
            </a:extLst>
          </p:cNvPr>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Functional Units of a Computer</a:t>
            </a:r>
            <a:br>
              <a:rPr lang="en-US" sz="1800" b="0" i="0" u="none" strike="noStrike" cap="none" dirty="0">
                <a:solidFill>
                  <a:srgbClr val="000000"/>
                </a:solidFill>
                <a:latin typeface="Calibri"/>
                <a:ea typeface="Calibri"/>
                <a:cs typeface="Calibri"/>
                <a:sym typeface="Calibri"/>
              </a:rPr>
            </a:br>
            <a:r>
              <a:rPr lang="en-US" sz="1800" b="1" dirty="0">
                <a:solidFill>
                  <a:srgbClr val="C55911"/>
                </a:solidFill>
                <a:latin typeface="Calibri"/>
                <a:ea typeface="Calibri"/>
                <a:cs typeface="Calibri"/>
                <a:sym typeface="Calibri"/>
              </a:rPr>
              <a:t>MCQ</a:t>
            </a:r>
            <a:endParaRPr sz="1800" b="1" i="0" u="none" strike="noStrike" cap="none" dirty="0">
              <a:solidFill>
                <a:srgbClr val="C55911"/>
              </a:solidFill>
              <a:latin typeface="Calibri"/>
              <a:ea typeface="Calibri"/>
              <a:cs typeface="Calibri"/>
              <a:sym typeface="Calibri"/>
            </a:endParaRPr>
          </a:p>
        </p:txBody>
      </p:sp>
      <p:sp>
        <p:nvSpPr>
          <p:cNvPr id="570" name="Google Shape;570;g382bae58a83_0_2">
            <a:extLst>
              <a:ext uri="{FF2B5EF4-FFF2-40B4-BE49-F238E27FC236}">
                <a16:creationId xmlns:a16="http://schemas.microsoft.com/office/drawing/2014/main" id="{5973BB1E-59DA-1288-29B7-9189BFF660D6}"/>
              </a:ext>
            </a:extLst>
          </p:cNvPr>
          <p:cNvSpPr txBox="1"/>
          <p:nvPr/>
        </p:nvSpPr>
        <p:spPr>
          <a:xfrm>
            <a:off x="217300" y="799375"/>
            <a:ext cx="5287500" cy="2332500"/>
          </a:xfrm>
          <a:prstGeom prst="rect">
            <a:avLst/>
          </a:prstGeom>
          <a:noFill/>
          <a:ln>
            <a:noFill/>
          </a:ln>
        </p:spPr>
        <p:txBody>
          <a:bodyPr spcFirstLastPara="1" wrap="square" lIns="91425" tIns="45700" rIns="91425" bIns="45700" anchor="t" anchorCtr="0">
            <a:noAutofit/>
          </a:bodyPr>
          <a:lstStyle/>
          <a:p>
            <a:r>
              <a:rPr lang="en-IN" dirty="0"/>
              <a:t> Which of the following is a major drawback of the </a:t>
            </a:r>
            <a:r>
              <a:rPr lang="en-IN" b="1" dirty="0"/>
              <a:t>single-bus structure</a:t>
            </a:r>
            <a:r>
              <a:rPr lang="en-IN" dirty="0"/>
              <a:t> in computer organization?</a:t>
            </a:r>
          </a:p>
          <a:p>
            <a:r>
              <a:rPr lang="en-IN" dirty="0"/>
              <a:t>a) High cost of connecting devices</a:t>
            </a:r>
            <a:br>
              <a:rPr lang="en-IN" dirty="0"/>
            </a:br>
            <a:r>
              <a:rPr lang="en-IN" dirty="0"/>
              <a:t>b) Only one transfer at a time is possible</a:t>
            </a:r>
            <a:br>
              <a:rPr lang="en-IN" dirty="0"/>
            </a:br>
            <a:r>
              <a:rPr lang="en-IN" dirty="0"/>
              <a:t>c) Difficult to attach peripheral devices</a:t>
            </a:r>
            <a:br>
              <a:rPr lang="en-IN" dirty="0"/>
            </a:br>
            <a:r>
              <a:rPr lang="en-IN" dirty="0"/>
              <a:t>d) Requires multiple buffer registers</a:t>
            </a:r>
          </a:p>
          <a:p>
            <a:r>
              <a:rPr lang="en-IN" dirty="0"/>
              <a:t> </a:t>
            </a:r>
          </a:p>
        </p:txBody>
      </p:sp>
    </p:spTree>
    <p:extLst>
      <p:ext uri="{BB962C8B-B14F-4D97-AF65-F5344CB8AC3E}">
        <p14:creationId xmlns:p14="http://schemas.microsoft.com/office/powerpoint/2010/main" val="26987957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67">
          <a:extLst>
            <a:ext uri="{FF2B5EF4-FFF2-40B4-BE49-F238E27FC236}">
              <a16:creationId xmlns:a16="http://schemas.microsoft.com/office/drawing/2014/main" id="{F279CC73-D2EF-B5A2-AA39-5BD40F8F3E17}"/>
            </a:ext>
          </a:extLst>
        </p:cNvPr>
        <p:cNvGrpSpPr/>
        <p:nvPr/>
      </p:nvGrpSpPr>
      <p:grpSpPr>
        <a:xfrm>
          <a:off x="0" y="0"/>
          <a:ext cx="0" cy="0"/>
          <a:chOff x="0" y="0"/>
          <a:chExt cx="0" cy="0"/>
        </a:xfrm>
      </p:grpSpPr>
      <p:sp>
        <p:nvSpPr>
          <p:cNvPr id="568" name="Google Shape;568;g382bae58a83_0_2">
            <a:extLst>
              <a:ext uri="{FF2B5EF4-FFF2-40B4-BE49-F238E27FC236}">
                <a16:creationId xmlns:a16="http://schemas.microsoft.com/office/drawing/2014/main" id="{4FE37B33-A8ED-3196-6A23-AB31BD8C1036}"/>
              </a:ext>
            </a:extLst>
          </p:cNvPr>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569" name="Google Shape;569;g382bae58a83_0_2">
            <a:extLst>
              <a:ext uri="{FF2B5EF4-FFF2-40B4-BE49-F238E27FC236}">
                <a16:creationId xmlns:a16="http://schemas.microsoft.com/office/drawing/2014/main" id="{D965618E-F790-A442-E291-A8E5F73533FE}"/>
              </a:ext>
            </a:extLst>
          </p:cNvPr>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dirty="0">
                <a:solidFill>
                  <a:srgbClr val="2E5497"/>
                </a:solidFill>
                <a:latin typeface="Calibri"/>
                <a:ea typeface="Calibri"/>
                <a:cs typeface="Calibri"/>
                <a:sym typeface="Calibri"/>
              </a:rPr>
              <a:t>Functional Units of a Computer</a:t>
            </a:r>
            <a:br>
              <a:rPr lang="en-US" sz="1800" b="0" i="0" u="none" strike="noStrike" cap="none" dirty="0">
                <a:solidFill>
                  <a:srgbClr val="000000"/>
                </a:solidFill>
                <a:latin typeface="Calibri"/>
                <a:ea typeface="Calibri"/>
                <a:cs typeface="Calibri"/>
                <a:sym typeface="Calibri"/>
              </a:rPr>
            </a:br>
            <a:r>
              <a:rPr lang="en-US" sz="1800" b="1" dirty="0">
                <a:solidFill>
                  <a:srgbClr val="C55911"/>
                </a:solidFill>
                <a:latin typeface="Calibri"/>
                <a:ea typeface="Calibri"/>
                <a:cs typeface="Calibri"/>
                <a:sym typeface="Calibri"/>
              </a:rPr>
              <a:t>MCQ</a:t>
            </a:r>
            <a:endParaRPr sz="1800" b="1" i="0" u="none" strike="noStrike" cap="none" dirty="0">
              <a:solidFill>
                <a:srgbClr val="C55911"/>
              </a:solidFill>
              <a:latin typeface="Calibri"/>
              <a:ea typeface="Calibri"/>
              <a:cs typeface="Calibri"/>
              <a:sym typeface="Calibri"/>
            </a:endParaRPr>
          </a:p>
        </p:txBody>
      </p:sp>
      <p:sp>
        <p:nvSpPr>
          <p:cNvPr id="570" name="Google Shape;570;g382bae58a83_0_2">
            <a:extLst>
              <a:ext uri="{FF2B5EF4-FFF2-40B4-BE49-F238E27FC236}">
                <a16:creationId xmlns:a16="http://schemas.microsoft.com/office/drawing/2014/main" id="{7D524402-02B4-BDCF-DAF0-D879AC36D8B8}"/>
              </a:ext>
            </a:extLst>
          </p:cNvPr>
          <p:cNvSpPr txBox="1"/>
          <p:nvPr/>
        </p:nvSpPr>
        <p:spPr>
          <a:xfrm>
            <a:off x="217300" y="799375"/>
            <a:ext cx="5287500" cy="2332500"/>
          </a:xfrm>
          <a:prstGeom prst="rect">
            <a:avLst/>
          </a:prstGeom>
          <a:noFill/>
          <a:ln>
            <a:noFill/>
          </a:ln>
        </p:spPr>
        <p:txBody>
          <a:bodyPr spcFirstLastPara="1" wrap="square" lIns="91425" tIns="45700" rIns="91425" bIns="45700" anchor="t" anchorCtr="0">
            <a:noAutofit/>
          </a:bodyPr>
          <a:lstStyle/>
          <a:p>
            <a:r>
              <a:rPr lang="en-IN" dirty="0"/>
              <a:t> Which of the following is a major drawback of the </a:t>
            </a:r>
            <a:r>
              <a:rPr lang="en-IN" b="1" dirty="0"/>
              <a:t>single-bus structure</a:t>
            </a:r>
            <a:r>
              <a:rPr lang="en-IN" dirty="0"/>
              <a:t> in computer organization?</a:t>
            </a:r>
          </a:p>
          <a:p>
            <a:r>
              <a:rPr lang="en-IN" dirty="0"/>
              <a:t>a) High cost of connecting devices</a:t>
            </a:r>
            <a:br>
              <a:rPr lang="en-IN" dirty="0"/>
            </a:br>
            <a:r>
              <a:rPr lang="en-IN" dirty="0"/>
              <a:t>b) Only one transfer at a time is possible</a:t>
            </a:r>
            <a:br>
              <a:rPr lang="en-IN" dirty="0"/>
            </a:br>
            <a:r>
              <a:rPr lang="en-IN" dirty="0"/>
              <a:t>c) Difficult to attach peripheral devices</a:t>
            </a:r>
            <a:br>
              <a:rPr lang="en-IN" dirty="0"/>
            </a:br>
            <a:r>
              <a:rPr lang="en-IN" dirty="0"/>
              <a:t>d) Requires multiple buffer registers</a:t>
            </a:r>
          </a:p>
          <a:p>
            <a:r>
              <a:rPr lang="en-IN" b="1" dirty="0"/>
              <a:t>Answer:</a:t>
            </a:r>
            <a:r>
              <a:rPr lang="en-IN" dirty="0"/>
              <a:t> b) Only one transfer at a time is possible</a:t>
            </a:r>
            <a:br>
              <a:rPr lang="en-IN" dirty="0"/>
            </a:br>
            <a:r>
              <a:rPr lang="en-IN" dirty="0"/>
              <a:t>Explanation: A single bus allows only two devices to communicate at a time, creating bottlenecks. </a:t>
            </a:r>
          </a:p>
          <a:p>
            <a:r>
              <a:rPr lang="en-IN" dirty="0"/>
              <a:t> </a:t>
            </a:r>
          </a:p>
          <a:p>
            <a:r>
              <a:rPr lang="en-IN" dirty="0"/>
              <a:t> </a:t>
            </a:r>
          </a:p>
        </p:txBody>
      </p:sp>
    </p:spTree>
    <p:extLst>
      <p:ext uri="{BB962C8B-B14F-4D97-AF65-F5344CB8AC3E}">
        <p14:creationId xmlns:p14="http://schemas.microsoft.com/office/powerpoint/2010/main" val="29376283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74"/>
        <p:cNvGrpSpPr/>
        <p:nvPr/>
      </p:nvGrpSpPr>
      <p:grpSpPr>
        <a:xfrm>
          <a:off x="0" y="0"/>
          <a:ext cx="0" cy="0"/>
          <a:chOff x="0" y="0"/>
          <a:chExt cx="0" cy="0"/>
        </a:xfrm>
      </p:grpSpPr>
      <p:cxnSp>
        <p:nvCxnSpPr>
          <p:cNvPr id="575" name="Google Shape;575;p43"/>
          <p:cNvCxnSpPr/>
          <p:nvPr/>
        </p:nvCxnSpPr>
        <p:spPr>
          <a:xfrm>
            <a:off x="2576529" y="1366250"/>
            <a:ext cx="2166644" cy="0"/>
          </a:xfrm>
          <a:prstGeom prst="straightConnector1">
            <a:avLst/>
          </a:prstGeom>
          <a:noFill/>
          <a:ln w="38100" cap="flat" cmpd="sng">
            <a:solidFill>
              <a:srgbClr val="953734"/>
            </a:solidFill>
            <a:prstDash val="solid"/>
            <a:round/>
            <a:headEnd type="none" w="sm" len="sm"/>
            <a:tailEnd type="none" w="sm" len="sm"/>
          </a:ln>
        </p:spPr>
      </p:cxnSp>
      <p:grpSp>
        <p:nvGrpSpPr>
          <p:cNvPr id="576" name="Google Shape;576;p43"/>
          <p:cNvGrpSpPr/>
          <p:nvPr/>
        </p:nvGrpSpPr>
        <p:grpSpPr>
          <a:xfrm>
            <a:off x="63500" y="22225"/>
            <a:ext cx="5638800" cy="3124199"/>
            <a:chOff x="313844" y="349466"/>
            <a:chExt cx="11518407" cy="6218388"/>
          </a:xfrm>
        </p:grpSpPr>
        <p:sp>
          <p:nvSpPr>
            <p:cNvPr id="577" name="Google Shape;577;p43"/>
            <p:cNvSpPr/>
            <p:nvPr/>
          </p:nvSpPr>
          <p:spPr>
            <a:xfrm>
              <a:off x="11786532" y="360726"/>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578" name="Google Shape;578;p43"/>
            <p:cNvSpPr/>
            <p:nvPr/>
          </p:nvSpPr>
          <p:spPr>
            <a:xfrm rot="5400000">
              <a:off x="11275944" y="-161122"/>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579" name="Google Shape;579;p43"/>
            <p:cNvSpPr/>
            <p:nvPr/>
          </p:nvSpPr>
          <p:spPr>
            <a:xfrm rot="5400000">
              <a:off x="824432" y="6011547"/>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sp>
          <p:nvSpPr>
            <p:cNvPr id="580" name="Google Shape;580;p43"/>
            <p:cNvSpPr/>
            <p:nvPr/>
          </p:nvSpPr>
          <p:spPr>
            <a:xfrm rot="10800000">
              <a:off x="313844" y="5489699"/>
              <a:ext cx="45719" cy="1066895"/>
            </a:xfrm>
            <a:prstGeom prst="rect">
              <a:avLst/>
            </a:prstGeom>
            <a:solidFill>
              <a:srgbClr val="953734"/>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851"/>
                <a:buFont typeface="Arial"/>
                <a:buNone/>
              </a:pPr>
              <a:endParaRPr sz="851" b="0" i="0" u="none" strike="noStrike" cap="none">
                <a:solidFill>
                  <a:srgbClr val="FFFFFF"/>
                </a:solidFill>
                <a:latin typeface="Calibri"/>
                <a:ea typeface="Calibri"/>
                <a:cs typeface="Calibri"/>
                <a:sym typeface="Calibri"/>
              </a:endParaRPr>
            </a:p>
          </p:txBody>
        </p:sp>
      </p:grpSp>
      <p:sp>
        <p:nvSpPr>
          <p:cNvPr id="581" name="Google Shape;581;p43"/>
          <p:cNvSpPr/>
          <p:nvPr/>
        </p:nvSpPr>
        <p:spPr>
          <a:xfrm>
            <a:off x="2576529" y="970045"/>
            <a:ext cx="2177217" cy="3542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702"/>
              <a:buFont typeface="Arial"/>
              <a:buNone/>
            </a:pPr>
            <a:r>
              <a:rPr lang="en-US" sz="1702" b="1" i="0" u="none" strike="noStrike" cap="none">
                <a:solidFill>
                  <a:srgbClr val="C55A11"/>
                </a:solidFill>
                <a:latin typeface="Calibri"/>
                <a:ea typeface="Calibri"/>
                <a:cs typeface="Calibri"/>
                <a:sym typeface="Calibri"/>
              </a:rPr>
              <a:t>THANK YOU</a:t>
            </a:r>
            <a:endParaRPr sz="1400" b="0" i="0" u="none" strike="noStrike" cap="none">
              <a:solidFill>
                <a:srgbClr val="000000"/>
              </a:solidFill>
              <a:latin typeface="Arial"/>
              <a:ea typeface="Arial"/>
              <a:cs typeface="Arial"/>
              <a:sym typeface="Arial"/>
            </a:endParaRPr>
          </a:p>
        </p:txBody>
      </p:sp>
      <p:sp>
        <p:nvSpPr>
          <p:cNvPr id="582" name="Google Shape;582;p43"/>
          <p:cNvSpPr/>
          <p:nvPr/>
        </p:nvSpPr>
        <p:spPr>
          <a:xfrm>
            <a:off x="2576530" y="1480191"/>
            <a:ext cx="3545557" cy="266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35"/>
              <a:buFont typeface="Arial"/>
              <a:buNone/>
            </a:pPr>
            <a:r>
              <a:rPr lang="en-US" sz="1135" b="1" i="0" u="none" strike="noStrike" cap="none">
                <a:solidFill>
                  <a:srgbClr val="000000"/>
                </a:solidFill>
                <a:latin typeface="Calibri"/>
                <a:ea typeface="Calibri"/>
                <a:cs typeface="Calibri"/>
                <a:sym typeface="Calibri"/>
              </a:rPr>
              <a:t>Team DDCO</a:t>
            </a:r>
            <a:endParaRPr sz="1135" b="1" i="0" u="none" strike="noStrike" cap="none">
              <a:solidFill>
                <a:srgbClr val="000000"/>
              </a:solidFill>
              <a:latin typeface="Calibri"/>
              <a:ea typeface="Calibri"/>
              <a:cs typeface="Calibri"/>
              <a:sym typeface="Calibri"/>
            </a:endParaRPr>
          </a:p>
        </p:txBody>
      </p:sp>
      <p:sp>
        <p:nvSpPr>
          <p:cNvPr id="583" name="Google Shape;583;p43"/>
          <p:cNvSpPr/>
          <p:nvPr/>
        </p:nvSpPr>
        <p:spPr>
          <a:xfrm>
            <a:off x="2576530" y="1668225"/>
            <a:ext cx="3545557" cy="26699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135"/>
              <a:buFont typeface="Arial"/>
              <a:buNone/>
            </a:pPr>
            <a:r>
              <a:rPr lang="en-US" sz="1135" b="0" i="0" u="none" strike="noStrike" cap="none">
                <a:solidFill>
                  <a:srgbClr val="000000"/>
                </a:solidFill>
                <a:latin typeface="Calibri"/>
                <a:ea typeface="Calibri"/>
                <a:cs typeface="Calibri"/>
                <a:sym typeface="Calibri"/>
              </a:rPr>
              <a:t>Department of Computer Science </a:t>
            </a:r>
            <a:endParaRPr sz="1135" b="0" i="0" u="none" strike="noStrike" cap="none">
              <a:solidFill>
                <a:srgbClr val="000000"/>
              </a:solidFill>
              <a:latin typeface="Calibri"/>
              <a:ea typeface="Calibri"/>
              <a:cs typeface="Calibri"/>
              <a:sym typeface="Calibri"/>
            </a:endParaRPr>
          </a:p>
        </p:txBody>
      </p:sp>
      <p:pic>
        <p:nvPicPr>
          <p:cNvPr id="584" name="Google Shape;584;p43"/>
          <p:cNvPicPr preferRelativeResize="0"/>
          <p:nvPr/>
        </p:nvPicPr>
        <p:blipFill rotWithShape="1">
          <a:blip r:embed="rId3">
            <a:alphaModFix/>
          </a:blip>
          <a:srcRect/>
          <a:stretch/>
        </p:blipFill>
        <p:spPr>
          <a:xfrm>
            <a:off x="908114" y="1149841"/>
            <a:ext cx="1151359" cy="10617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24"/>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1" name="Google Shape;381;p24"/>
          <p:cNvSpPr txBox="1"/>
          <p:nvPr/>
        </p:nvSpPr>
        <p:spPr>
          <a:xfrm>
            <a:off x="139700" y="57263"/>
            <a:ext cx="4503954" cy="5655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Basic Operational Concepts</a:t>
            </a:r>
            <a:endParaRPr sz="1800" b="1" i="0" u="none" strike="noStrike" cap="none">
              <a:solidFill>
                <a:srgbClr val="C55911"/>
              </a:solidFill>
              <a:latin typeface="Calibri"/>
              <a:ea typeface="Calibri"/>
              <a:cs typeface="Calibri"/>
              <a:sym typeface="Calibri"/>
            </a:endParaRPr>
          </a:p>
        </p:txBody>
      </p:sp>
      <p:sp>
        <p:nvSpPr>
          <p:cNvPr id="382" name="Google Shape;382;p24"/>
          <p:cNvSpPr txBox="1"/>
          <p:nvPr/>
        </p:nvSpPr>
        <p:spPr>
          <a:xfrm>
            <a:off x="173825" y="660550"/>
            <a:ext cx="5486400" cy="1524000"/>
          </a:xfrm>
          <a:prstGeom prst="rect">
            <a:avLst/>
          </a:prstGeom>
          <a:noFill/>
          <a:ln>
            <a:noFill/>
          </a:ln>
        </p:spPr>
        <p:txBody>
          <a:bodyPr spcFirstLastPara="1" wrap="square" lIns="91425" tIns="45700" rIns="91425" bIns="45700" anchor="t" anchorCtr="0">
            <a:noAutofit/>
          </a:bodyPr>
          <a:lstStyle/>
          <a:p>
            <a:pPr marL="0" marR="0" lvl="0" indent="0" algn="just" rtl="0">
              <a:lnSpc>
                <a:spcPct val="45000"/>
              </a:lnSpc>
              <a:spcBef>
                <a:spcPts val="700"/>
              </a:spcBef>
              <a:spcAft>
                <a:spcPts val="0"/>
              </a:spcAft>
              <a:buClr>
                <a:schemeClr val="dk1"/>
              </a:buClr>
              <a:buSzPts val="1100"/>
              <a:buFont typeface="Arial"/>
              <a:buNone/>
            </a:pPr>
            <a:endParaRPr sz="1300" b="0" i="0" u="none" strike="noStrike" cap="none">
              <a:solidFill>
                <a:schemeClr val="dk1"/>
              </a:solidFill>
              <a:latin typeface="Calibri"/>
              <a:ea typeface="Calibri"/>
              <a:cs typeface="Calibri"/>
              <a:sym typeface="Calibri"/>
            </a:endParaRPr>
          </a:p>
          <a:p>
            <a:pPr marL="0" marR="0" lvl="0" indent="0" algn="just" rtl="0">
              <a:lnSpc>
                <a:spcPct val="45000"/>
              </a:lnSpc>
              <a:spcBef>
                <a:spcPts val="700"/>
              </a:spcBef>
              <a:spcAft>
                <a:spcPts val="0"/>
              </a:spcAft>
              <a:buClr>
                <a:schemeClr val="dk1"/>
              </a:buClr>
              <a:buSzPts val="1100"/>
              <a:buFont typeface="Arial"/>
              <a:buNone/>
            </a:pPr>
            <a:r>
              <a:rPr lang="en-US" sz="1300" b="0" i="0" u="none" strike="noStrike" cap="none">
                <a:solidFill>
                  <a:srgbClr val="CC3300"/>
                </a:solidFill>
                <a:latin typeface="Calibri"/>
                <a:ea typeface="Calibri"/>
                <a:cs typeface="Calibri"/>
                <a:sym typeface="Calibri"/>
              </a:rPr>
              <a:t>Execution steps: To add two operands</a:t>
            </a:r>
            <a:endParaRPr sz="1300" b="0" i="0" u="none" strike="noStrike" cap="none">
              <a:solidFill>
                <a:srgbClr val="CC3300"/>
              </a:solidFill>
              <a:latin typeface="Calibri"/>
              <a:ea typeface="Calibri"/>
              <a:cs typeface="Calibri"/>
              <a:sym typeface="Calibri"/>
            </a:endParaRPr>
          </a:p>
          <a:p>
            <a:pPr marL="0" marR="0" lvl="0" indent="0" algn="just" rtl="0">
              <a:lnSpc>
                <a:spcPct val="45000"/>
              </a:lnSpc>
              <a:spcBef>
                <a:spcPts val="700"/>
              </a:spcBef>
              <a:spcAft>
                <a:spcPts val="0"/>
              </a:spcAft>
              <a:buClr>
                <a:schemeClr val="dk1"/>
              </a:buClr>
              <a:buSzPts val="1100"/>
              <a:buFont typeface="Arial"/>
              <a:buNone/>
            </a:pPr>
            <a:endParaRPr sz="1300" b="0" i="0" u="none" strike="noStrike" cap="none">
              <a:solidFill>
                <a:schemeClr val="dk1"/>
              </a:solidFill>
              <a:latin typeface="Calibri"/>
              <a:ea typeface="Calibri"/>
              <a:cs typeface="Calibri"/>
              <a:sym typeface="Calibri"/>
            </a:endParaRPr>
          </a:p>
          <a:p>
            <a:pPr marL="0" marR="0" lvl="0" indent="0" algn="just" rtl="0">
              <a:lnSpc>
                <a:spcPct val="45000"/>
              </a:lnSpc>
              <a:spcBef>
                <a:spcPts val="700"/>
              </a:spcBef>
              <a:spcAft>
                <a:spcPts val="0"/>
              </a:spcAft>
              <a:buClr>
                <a:schemeClr val="dk1"/>
              </a:buClr>
              <a:buSzPts val="1100"/>
              <a:buFont typeface="Arial"/>
              <a:buNone/>
            </a:pPr>
            <a:r>
              <a:rPr lang="en-US" sz="1300" b="0" i="0" u="none" strike="noStrike" cap="none">
                <a:solidFill>
                  <a:schemeClr val="dk1"/>
                </a:solidFill>
                <a:latin typeface="Calibri"/>
                <a:ea typeface="Calibri"/>
                <a:cs typeface="Calibri"/>
                <a:sym typeface="Calibri"/>
              </a:rPr>
              <a:t>Step 1: </a:t>
            </a:r>
            <a:r>
              <a:rPr lang="en-US" sz="1300" b="1" i="0" u="none" strike="noStrike" cap="none">
                <a:solidFill>
                  <a:schemeClr val="dk1"/>
                </a:solidFill>
                <a:latin typeface="Calibri"/>
                <a:ea typeface="Calibri"/>
                <a:cs typeface="Calibri"/>
                <a:sym typeface="Calibri"/>
              </a:rPr>
              <a:t>Fetch</a:t>
            </a:r>
            <a:r>
              <a:rPr lang="en-US" sz="1300" b="0" i="0" u="none" strike="noStrike" cap="none">
                <a:solidFill>
                  <a:schemeClr val="dk1"/>
                </a:solidFill>
                <a:latin typeface="Calibri"/>
                <a:ea typeface="Calibri"/>
                <a:cs typeface="Calibri"/>
                <a:sym typeface="Calibri"/>
              </a:rPr>
              <a:t> the</a:t>
            </a:r>
            <a:r>
              <a:rPr lang="en-US" sz="1300" b="1" i="0" u="none" strike="noStrike" cap="none">
                <a:solidFill>
                  <a:schemeClr val="dk1"/>
                </a:solidFill>
                <a:latin typeface="Calibri"/>
                <a:ea typeface="Calibri"/>
                <a:cs typeface="Calibri"/>
                <a:sym typeface="Calibri"/>
              </a:rPr>
              <a:t> instruction</a:t>
            </a:r>
            <a:r>
              <a:rPr lang="en-US" sz="1300" b="0" i="0" u="none" strike="noStrike" cap="none">
                <a:solidFill>
                  <a:schemeClr val="dk1"/>
                </a:solidFill>
                <a:latin typeface="Calibri"/>
                <a:ea typeface="Calibri"/>
                <a:cs typeface="Calibri"/>
                <a:sym typeface="Calibri"/>
              </a:rPr>
              <a:t> from main memory into the processor</a:t>
            </a:r>
            <a:endParaRPr sz="1300" b="0" i="0" u="none" strike="noStrike" cap="none">
              <a:solidFill>
                <a:schemeClr val="dk1"/>
              </a:solidFill>
              <a:latin typeface="Calibri"/>
              <a:ea typeface="Calibri"/>
              <a:cs typeface="Calibri"/>
              <a:sym typeface="Calibri"/>
            </a:endParaRPr>
          </a:p>
          <a:p>
            <a:pPr marL="0" marR="0" lvl="0" indent="0" algn="just" rtl="0">
              <a:lnSpc>
                <a:spcPct val="45000"/>
              </a:lnSpc>
              <a:spcBef>
                <a:spcPts val="700"/>
              </a:spcBef>
              <a:spcAft>
                <a:spcPts val="0"/>
              </a:spcAft>
              <a:buClr>
                <a:schemeClr val="dk1"/>
              </a:buClr>
              <a:buSzPts val="1100"/>
              <a:buFont typeface="Arial"/>
              <a:buNone/>
            </a:pPr>
            <a:r>
              <a:rPr lang="en-US" sz="1300" b="0" i="0" u="none" strike="noStrike" cap="none">
                <a:solidFill>
                  <a:schemeClr val="dk1"/>
                </a:solidFill>
                <a:latin typeface="Calibri"/>
                <a:ea typeface="Calibri"/>
                <a:cs typeface="Calibri"/>
                <a:sym typeface="Calibri"/>
              </a:rPr>
              <a:t>Step 2: </a:t>
            </a:r>
            <a:r>
              <a:rPr lang="en-US" sz="1300" b="1" i="0" u="none" strike="noStrike" cap="none">
                <a:solidFill>
                  <a:schemeClr val="dk1"/>
                </a:solidFill>
                <a:latin typeface="Calibri"/>
                <a:ea typeface="Calibri"/>
                <a:cs typeface="Calibri"/>
                <a:sym typeface="Calibri"/>
              </a:rPr>
              <a:t>Fetch</a:t>
            </a:r>
            <a:r>
              <a:rPr lang="en-US" sz="1300" b="0" i="0" u="none" strike="noStrike" cap="none">
                <a:solidFill>
                  <a:schemeClr val="dk1"/>
                </a:solidFill>
                <a:latin typeface="Calibri"/>
                <a:ea typeface="Calibri"/>
                <a:cs typeface="Calibri"/>
                <a:sym typeface="Calibri"/>
              </a:rPr>
              <a:t> the </a:t>
            </a:r>
            <a:r>
              <a:rPr lang="en-US" sz="1300" b="1" i="0" u="none" strike="noStrike" cap="none">
                <a:solidFill>
                  <a:schemeClr val="dk1"/>
                </a:solidFill>
                <a:latin typeface="Calibri"/>
                <a:ea typeface="Calibri"/>
                <a:cs typeface="Calibri"/>
                <a:sym typeface="Calibri"/>
              </a:rPr>
              <a:t>operand</a:t>
            </a:r>
            <a:r>
              <a:rPr lang="en-US" sz="1300" b="0" i="0" u="none" strike="noStrike" cap="none">
                <a:solidFill>
                  <a:schemeClr val="dk1"/>
                </a:solidFill>
                <a:latin typeface="Calibri"/>
                <a:ea typeface="Calibri"/>
                <a:cs typeface="Calibri"/>
                <a:sym typeface="Calibri"/>
              </a:rPr>
              <a:t> at location MLOC  (memory location)from main </a:t>
            </a:r>
            <a:endParaRPr sz="1300" b="0" i="0" u="none" strike="noStrike" cap="none">
              <a:solidFill>
                <a:schemeClr val="dk1"/>
              </a:solidFill>
              <a:latin typeface="Calibri"/>
              <a:ea typeface="Calibri"/>
              <a:cs typeface="Calibri"/>
              <a:sym typeface="Calibri"/>
            </a:endParaRPr>
          </a:p>
          <a:p>
            <a:pPr marL="0" marR="0" lvl="0" indent="0" algn="just" rtl="0">
              <a:lnSpc>
                <a:spcPct val="45000"/>
              </a:lnSpc>
              <a:spcBef>
                <a:spcPts val="700"/>
              </a:spcBef>
              <a:spcAft>
                <a:spcPts val="0"/>
              </a:spcAft>
              <a:buClr>
                <a:schemeClr val="dk1"/>
              </a:buClr>
              <a:buSzPts val="1100"/>
              <a:buFont typeface="Arial"/>
              <a:buNone/>
            </a:pPr>
            <a:r>
              <a:rPr lang="en-US" sz="1300" b="0" i="0" u="none" strike="noStrike" cap="none">
                <a:solidFill>
                  <a:schemeClr val="dk1"/>
                </a:solidFill>
                <a:latin typeface="Calibri"/>
                <a:ea typeface="Calibri"/>
                <a:cs typeface="Calibri"/>
                <a:sym typeface="Calibri"/>
              </a:rPr>
              <a:t>             memory into the  processor  </a:t>
            </a:r>
            <a:endParaRPr sz="1300" b="0" i="0" u="none" strike="noStrike" cap="none">
              <a:solidFill>
                <a:schemeClr val="dk1"/>
              </a:solidFill>
              <a:latin typeface="Calibri"/>
              <a:ea typeface="Calibri"/>
              <a:cs typeface="Calibri"/>
              <a:sym typeface="Calibri"/>
            </a:endParaRPr>
          </a:p>
          <a:p>
            <a:pPr marL="0" marR="0" lvl="0" indent="0" algn="just" rtl="0">
              <a:lnSpc>
                <a:spcPct val="45000"/>
              </a:lnSpc>
              <a:spcBef>
                <a:spcPts val="700"/>
              </a:spcBef>
              <a:spcAft>
                <a:spcPts val="0"/>
              </a:spcAft>
              <a:buClr>
                <a:schemeClr val="dk1"/>
              </a:buClr>
              <a:buSzPts val="1100"/>
              <a:buFont typeface="Arial"/>
              <a:buNone/>
            </a:pPr>
            <a:r>
              <a:rPr lang="en-US" sz="1300" b="0" i="0" u="none" strike="noStrike" cap="none">
                <a:solidFill>
                  <a:schemeClr val="dk1"/>
                </a:solidFill>
                <a:latin typeface="Calibri"/>
                <a:ea typeface="Calibri"/>
                <a:cs typeface="Calibri"/>
                <a:sym typeface="Calibri"/>
              </a:rPr>
              <a:t>Step 3: </a:t>
            </a:r>
            <a:r>
              <a:rPr lang="en-US" sz="1300" b="1" i="0" u="none" strike="noStrike" cap="none">
                <a:solidFill>
                  <a:schemeClr val="dk1"/>
                </a:solidFill>
                <a:latin typeface="Calibri"/>
                <a:ea typeface="Calibri"/>
                <a:cs typeface="Calibri"/>
                <a:sym typeface="Calibri"/>
              </a:rPr>
              <a:t>Add</a:t>
            </a:r>
            <a:r>
              <a:rPr lang="en-US" sz="1300" b="0" i="0" u="none" strike="noStrike" cap="none">
                <a:solidFill>
                  <a:schemeClr val="dk1"/>
                </a:solidFill>
                <a:latin typeface="Calibri"/>
                <a:ea typeface="Calibri"/>
                <a:cs typeface="Calibri"/>
                <a:sym typeface="Calibri"/>
              </a:rPr>
              <a:t> the memory </a:t>
            </a:r>
            <a:r>
              <a:rPr lang="en-US" sz="1300" b="1" i="0" u="none" strike="noStrike" cap="none">
                <a:solidFill>
                  <a:schemeClr val="dk1"/>
                </a:solidFill>
                <a:latin typeface="Calibri"/>
                <a:ea typeface="Calibri"/>
                <a:cs typeface="Calibri"/>
                <a:sym typeface="Calibri"/>
              </a:rPr>
              <a:t>operand</a:t>
            </a:r>
            <a:r>
              <a:rPr lang="en-US" sz="1300" b="0" i="0" u="none" strike="noStrike" cap="none">
                <a:solidFill>
                  <a:schemeClr val="dk1"/>
                </a:solidFill>
                <a:latin typeface="Calibri"/>
                <a:ea typeface="Calibri"/>
                <a:cs typeface="Calibri"/>
                <a:sym typeface="Calibri"/>
              </a:rPr>
              <a:t> (i.e. fetched contents of MLOC() to</a:t>
            </a:r>
            <a:endParaRPr sz="1300" b="0" i="0" u="none" strike="noStrike" cap="none">
              <a:solidFill>
                <a:schemeClr val="dk1"/>
              </a:solidFill>
              <a:latin typeface="Calibri"/>
              <a:ea typeface="Calibri"/>
              <a:cs typeface="Calibri"/>
              <a:sym typeface="Calibri"/>
            </a:endParaRPr>
          </a:p>
          <a:p>
            <a:pPr marL="0" marR="0" lvl="0" indent="0" algn="just" rtl="0">
              <a:lnSpc>
                <a:spcPct val="45000"/>
              </a:lnSpc>
              <a:spcBef>
                <a:spcPts val="700"/>
              </a:spcBef>
              <a:spcAft>
                <a:spcPts val="0"/>
              </a:spcAft>
              <a:buClr>
                <a:schemeClr val="dk1"/>
              </a:buClr>
              <a:buSzPts val="1100"/>
              <a:buFont typeface="Arial"/>
              <a:buNone/>
            </a:pPr>
            <a:r>
              <a:rPr lang="en-US" sz="1300" b="0" i="0" u="none" strike="noStrike" cap="none">
                <a:solidFill>
                  <a:schemeClr val="dk1"/>
                </a:solidFill>
                <a:latin typeface="Calibri"/>
                <a:ea typeface="Calibri"/>
                <a:cs typeface="Calibri"/>
                <a:sym typeface="Calibri"/>
              </a:rPr>
              <a:t>            the contents of </a:t>
            </a:r>
            <a:r>
              <a:rPr lang="en-US" sz="1300" b="1" i="0" u="none" strike="noStrike" cap="none">
                <a:solidFill>
                  <a:schemeClr val="dk1"/>
                </a:solidFill>
                <a:latin typeface="Calibri"/>
                <a:ea typeface="Calibri"/>
                <a:cs typeface="Calibri"/>
                <a:sym typeface="Calibri"/>
              </a:rPr>
              <a:t>register R0</a:t>
            </a:r>
            <a:endParaRPr sz="1300" b="1" i="0" u="none" strike="noStrike" cap="none">
              <a:solidFill>
                <a:schemeClr val="dk1"/>
              </a:solidFill>
              <a:latin typeface="Calibri"/>
              <a:ea typeface="Calibri"/>
              <a:cs typeface="Calibri"/>
              <a:sym typeface="Calibri"/>
            </a:endParaRPr>
          </a:p>
          <a:p>
            <a:pPr marL="0" marR="0" lvl="0" indent="0" algn="just" rtl="0">
              <a:lnSpc>
                <a:spcPct val="45000"/>
              </a:lnSpc>
              <a:spcBef>
                <a:spcPts val="700"/>
              </a:spcBef>
              <a:spcAft>
                <a:spcPts val="0"/>
              </a:spcAft>
              <a:buClr>
                <a:schemeClr val="dk1"/>
              </a:buClr>
              <a:buSzPts val="1100"/>
              <a:buFont typeface="Arial"/>
              <a:buNone/>
            </a:pPr>
            <a:r>
              <a:rPr lang="en-US" sz="1300" b="0" i="0" u="none" strike="noStrike" cap="none">
                <a:solidFill>
                  <a:schemeClr val="dk1"/>
                </a:solidFill>
                <a:latin typeface="Calibri"/>
                <a:ea typeface="Calibri"/>
                <a:cs typeface="Calibri"/>
                <a:sym typeface="Calibri"/>
              </a:rPr>
              <a:t>Step 4: </a:t>
            </a:r>
            <a:r>
              <a:rPr lang="en-US" sz="1300" b="1" i="0" u="none" strike="noStrike" cap="none">
                <a:solidFill>
                  <a:schemeClr val="dk1"/>
                </a:solidFill>
                <a:latin typeface="Calibri"/>
                <a:ea typeface="Calibri"/>
                <a:cs typeface="Calibri"/>
                <a:sym typeface="Calibri"/>
              </a:rPr>
              <a:t>Store</a:t>
            </a:r>
            <a:r>
              <a:rPr lang="en-US" sz="1300" b="0" i="0" u="none" strike="noStrike" cap="none">
                <a:solidFill>
                  <a:schemeClr val="dk1"/>
                </a:solidFill>
                <a:latin typeface="Calibri"/>
                <a:ea typeface="Calibri"/>
                <a:cs typeface="Calibri"/>
                <a:sym typeface="Calibri"/>
              </a:rPr>
              <a:t> the resulting </a:t>
            </a:r>
            <a:r>
              <a:rPr lang="en-US" sz="1300" b="1" i="0" u="none" strike="noStrike" cap="none">
                <a:solidFill>
                  <a:schemeClr val="dk1"/>
                </a:solidFill>
                <a:latin typeface="Calibri"/>
                <a:ea typeface="Calibri"/>
                <a:cs typeface="Calibri"/>
                <a:sym typeface="Calibri"/>
              </a:rPr>
              <a:t>sum in R0</a:t>
            </a:r>
            <a:r>
              <a:rPr lang="en-US" sz="1300" b="0" i="0" u="none" strike="noStrike" cap="none">
                <a:solidFill>
                  <a:schemeClr val="dk1"/>
                </a:solidFill>
                <a:latin typeface="Calibri"/>
                <a:ea typeface="Calibri"/>
                <a:cs typeface="Calibri"/>
                <a:sym typeface="Calibri"/>
              </a:rPr>
              <a:t> itself.</a:t>
            </a:r>
            <a:endParaRPr sz="1300" b="0" i="0" u="none" strike="noStrike" cap="none">
              <a:solidFill>
                <a:schemeClr val="dk1"/>
              </a:solidFill>
              <a:latin typeface="Calibri"/>
              <a:ea typeface="Calibri"/>
              <a:cs typeface="Calibri"/>
              <a:sym typeface="Calibri"/>
            </a:endParaRPr>
          </a:p>
          <a:p>
            <a:pPr marL="0" marR="0" lvl="0" indent="0" algn="just" rtl="0">
              <a:lnSpc>
                <a:spcPct val="45000"/>
              </a:lnSpc>
              <a:spcBef>
                <a:spcPts val="700"/>
              </a:spcBef>
              <a:spcAft>
                <a:spcPts val="0"/>
              </a:spcAft>
              <a:buClr>
                <a:schemeClr val="dk1"/>
              </a:buClr>
              <a:buSzPts val="1100"/>
              <a:buFont typeface="Arial"/>
              <a:buNone/>
            </a:pPr>
            <a:endParaRPr sz="1300" b="0" i="0" u="none" strike="noStrike" cap="none">
              <a:solidFill>
                <a:schemeClr val="dk1"/>
              </a:solidFill>
              <a:latin typeface="Calibri"/>
              <a:ea typeface="Calibri"/>
              <a:cs typeface="Calibri"/>
              <a:sym typeface="Calibri"/>
            </a:endParaRPr>
          </a:p>
          <a:p>
            <a:pPr marL="0" marR="0" lvl="0" indent="0" algn="just" rtl="0">
              <a:lnSpc>
                <a:spcPct val="45000"/>
              </a:lnSpc>
              <a:spcBef>
                <a:spcPts val="700"/>
              </a:spcBef>
              <a:spcAft>
                <a:spcPts val="0"/>
              </a:spcAft>
              <a:buClr>
                <a:schemeClr val="dk1"/>
              </a:buClr>
              <a:buSzPts val="1100"/>
              <a:buFont typeface="Arial"/>
              <a:buNone/>
            </a:pPr>
            <a:r>
              <a:rPr lang="en-US" sz="1300" b="0" i="0" u="none" strike="noStrike" cap="none">
                <a:solidFill>
                  <a:schemeClr val="dk1"/>
                </a:solidFill>
                <a:latin typeface="Calibri"/>
                <a:ea typeface="Calibri"/>
                <a:cs typeface="Calibri"/>
                <a:sym typeface="Calibri"/>
              </a:rPr>
              <a:t>The original contents of R0 is overwritten.</a:t>
            </a:r>
            <a:endParaRPr sz="1300" b="0" i="0" u="none" strike="noStrike" cap="none">
              <a:solidFill>
                <a:schemeClr val="dk1"/>
              </a:solidFill>
              <a:latin typeface="Calibri"/>
              <a:ea typeface="Calibri"/>
              <a:cs typeface="Calibri"/>
              <a:sym typeface="Calibri"/>
            </a:endParaRPr>
          </a:p>
          <a:p>
            <a:pPr marL="0" marR="0" lvl="0" indent="0" algn="just" rtl="0">
              <a:lnSpc>
                <a:spcPct val="45000"/>
              </a:lnSpc>
              <a:spcBef>
                <a:spcPts val="700"/>
              </a:spcBef>
              <a:spcAft>
                <a:spcPts val="0"/>
              </a:spcAft>
              <a:buClr>
                <a:schemeClr val="dk1"/>
              </a:buClr>
              <a:buSzPts val="1100"/>
              <a:buFont typeface="Arial"/>
              <a:buNone/>
            </a:pPr>
            <a:endParaRPr sz="1300" b="0" i="0" u="none" strike="noStrike" cap="none">
              <a:solidFill>
                <a:schemeClr val="dk1"/>
              </a:solidFill>
              <a:latin typeface="Calibri"/>
              <a:ea typeface="Calibri"/>
              <a:cs typeface="Calibri"/>
              <a:sym typeface="Calibri"/>
            </a:endParaRPr>
          </a:p>
          <a:p>
            <a:pPr marL="0" marR="0" lvl="0" indent="0" algn="just" rtl="0">
              <a:lnSpc>
                <a:spcPct val="45000"/>
              </a:lnSpc>
              <a:spcBef>
                <a:spcPts val="700"/>
              </a:spcBef>
              <a:spcAft>
                <a:spcPts val="0"/>
              </a:spcAft>
              <a:buClr>
                <a:schemeClr val="dk1"/>
              </a:buClr>
              <a:buSzPts val="1100"/>
              <a:buFont typeface="Arial"/>
              <a:buNone/>
            </a:pPr>
            <a:endParaRPr sz="1300" b="0" i="0" u="none" strike="noStrike" cap="none">
              <a:solidFill>
                <a:schemeClr val="dk1"/>
              </a:solidFill>
              <a:latin typeface="Calibri"/>
              <a:ea typeface="Calibri"/>
              <a:cs typeface="Calibri"/>
              <a:sym typeface="Calibri"/>
            </a:endParaRPr>
          </a:p>
          <a:p>
            <a:pPr marL="0" marR="0" lvl="0" indent="0" algn="just" rtl="0">
              <a:lnSpc>
                <a:spcPct val="45000"/>
              </a:lnSpc>
              <a:spcBef>
                <a:spcPts val="700"/>
              </a:spcBef>
              <a:spcAft>
                <a:spcPts val="0"/>
              </a:spcAft>
              <a:buClr>
                <a:schemeClr val="dk1"/>
              </a:buClr>
              <a:buSzPts val="1400"/>
              <a:buFont typeface="Noto Sans Symbols"/>
              <a:buNone/>
            </a:pPr>
            <a:endParaRPr sz="1300" b="0" i="0" u="none" strike="noStrike" cap="none">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25"/>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88" name="Google Shape;388;p25"/>
          <p:cNvSpPr txBox="1"/>
          <p:nvPr/>
        </p:nvSpPr>
        <p:spPr>
          <a:xfrm>
            <a:off x="139700" y="57263"/>
            <a:ext cx="4503954" cy="5655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Basic Operational Concepts</a:t>
            </a:r>
            <a:endParaRPr sz="1800" b="1" i="0" u="none" strike="noStrike" cap="none">
              <a:solidFill>
                <a:srgbClr val="C55911"/>
              </a:solidFill>
              <a:latin typeface="Calibri"/>
              <a:ea typeface="Calibri"/>
              <a:cs typeface="Calibri"/>
              <a:sym typeface="Calibri"/>
            </a:endParaRPr>
          </a:p>
        </p:txBody>
      </p:sp>
      <p:sp>
        <p:nvSpPr>
          <p:cNvPr id="389" name="Google Shape;389;p25"/>
          <p:cNvSpPr txBox="1"/>
          <p:nvPr/>
        </p:nvSpPr>
        <p:spPr>
          <a:xfrm>
            <a:off x="139700" y="784225"/>
            <a:ext cx="5274900" cy="1606200"/>
          </a:xfrm>
          <a:prstGeom prst="rect">
            <a:avLst/>
          </a:prstGeom>
          <a:noFill/>
          <a:ln>
            <a:noFill/>
          </a:ln>
        </p:spPr>
        <p:txBody>
          <a:bodyPr spcFirstLastPara="1" wrap="square" lIns="91425" tIns="45700" rIns="91425" bIns="45700" anchor="t" anchorCtr="0">
            <a:noAutofit/>
          </a:bodyPr>
          <a:lstStyle/>
          <a:p>
            <a:pPr marL="285750" marR="0" lvl="0" indent="-279400" algn="l" rtl="0">
              <a:lnSpc>
                <a:spcPct val="100000"/>
              </a:lnSpc>
              <a:spcBef>
                <a:spcPts val="0"/>
              </a:spcBef>
              <a:spcAft>
                <a:spcPts val="0"/>
              </a:spcAft>
              <a:buClr>
                <a:schemeClr val="dk1"/>
              </a:buClr>
              <a:buSzPts val="1300"/>
              <a:buFont typeface="Arial"/>
              <a:buChar char="•"/>
            </a:pPr>
            <a:r>
              <a:rPr lang="en-US" sz="1300" b="0" i="0" u="none" strike="noStrike" cap="none">
                <a:solidFill>
                  <a:schemeClr val="dk1"/>
                </a:solidFill>
                <a:latin typeface="Calibri"/>
                <a:ea typeface="Calibri"/>
                <a:cs typeface="Calibri"/>
                <a:sym typeface="Calibri"/>
              </a:rPr>
              <a:t>Prev example combines a memory access operation with an ALU operation </a:t>
            </a:r>
            <a:endParaRPr sz="1300" b="0" i="0" u="none" strike="noStrike" cap="none">
              <a:solidFill>
                <a:srgbClr val="000000"/>
              </a:solidFill>
              <a:latin typeface="Arial"/>
              <a:ea typeface="Arial"/>
              <a:cs typeface="Arial"/>
              <a:sym typeface="Arial"/>
            </a:endParaRPr>
          </a:p>
          <a:p>
            <a:pPr marL="285750" marR="0" lvl="0" indent="-279400" algn="l" rtl="0">
              <a:lnSpc>
                <a:spcPct val="100000"/>
              </a:lnSpc>
              <a:spcBef>
                <a:spcPts val="0"/>
              </a:spcBef>
              <a:spcAft>
                <a:spcPts val="0"/>
              </a:spcAft>
              <a:buClr>
                <a:schemeClr val="dk1"/>
              </a:buClr>
              <a:buSzPts val="1300"/>
              <a:buFont typeface="Arial"/>
              <a:buChar char="•"/>
            </a:pPr>
            <a:r>
              <a:rPr lang="en-US" sz="1300" b="0" i="0" u="none" strike="noStrike" cap="none">
                <a:solidFill>
                  <a:schemeClr val="dk1"/>
                </a:solidFill>
                <a:latin typeface="Calibri"/>
                <a:ea typeface="Calibri"/>
                <a:cs typeface="Calibri"/>
                <a:sym typeface="Calibri"/>
              </a:rPr>
              <a:t>This can be realized as </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0" i="0" u="none" strike="noStrike" cap="none">
                <a:solidFill>
                  <a:schemeClr val="dk1"/>
                </a:solidFill>
                <a:latin typeface="Calibri"/>
                <a:ea typeface="Calibri"/>
                <a:cs typeface="Calibri"/>
                <a:sym typeface="Calibri"/>
              </a:rPr>
              <a:t>	</a:t>
            </a:r>
            <a:r>
              <a:rPr lang="en-US" sz="1300" b="1" i="0" u="none" strike="noStrike" cap="none">
                <a:solidFill>
                  <a:schemeClr val="dk1"/>
                </a:solidFill>
                <a:latin typeface="Calibri"/>
                <a:ea typeface="Calibri"/>
                <a:cs typeface="Calibri"/>
                <a:sym typeface="Calibri"/>
              </a:rPr>
              <a:t>Load  LOCA,R1</a:t>
            </a:r>
            <a:endParaRPr sz="1300" b="1"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300"/>
              <a:buFont typeface="Arial"/>
              <a:buNone/>
            </a:pPr>
            <a:r>
              <a:rPr lang="en-US" sz="1300" b="1" i="0" u="none" strike="noStrike" cap="none">
                <a:solidFill>
                  <a:schemeClr val="dk1"/>
                </a:solidFill>
                <a:latin typeface="Calibri"/>
                <a:ea typeface="Calibri"/>
                <a:cs typeface="Calibri"/>
                <a:sym typeface="Calibri"/>
              </a:rPr>
              <a:t>   	Add R1,R0</a:t>
            </a:r>
            <a:r>
              <a:rPr lang="en-US" sz="1300" b="0" i="0" u="none" strike="noStrike" cap="none">
                <a:solidFill>
                  <a:schemeClr val="dk1"/>
                </a:solidFill>
                <a:latin typeface="Calibri"/>
                <a:ea typeface="Calibri"/>
                <a:cs typeface="Calibri"/>
                <a:sym typeface="Calibri"/>
              </a:rPr>
              <a:t> </a:t>
            </a:r>
            <a:endParaRPr sz="1300" b="0" i="0" u="none" strike="noStrike" cap="none">
              <a:solidFill>
                <a:srgbClr val="000000"/>
              </a:solidFill>
              <a:latin typeface="Arial"/>
              <a:ea typeface="Arial"/>
              <a:cs typeface="Arial"/>
              <a:sym typeface="Arial"/>
            </a:endParaRPr>
          </a:p>
          <a:p>
            <a:pPr marL="285750" marR="0" lvl="0" indent="-279400" algn="l" rtl="0">
              <a:lnSpc>
                <a:spcPct val="100000"/>
              </a:lnSpc>
              <a:spcBef>
                <a:spcPts val="0"/>
              </a:spcBef>
              <a:spcAft>
                <a:spcPts val="0"/>
              </a:spcAft>
              <a:buClr>
                <a:schemeClr val="dk1"/>
              </a:buClr>
              <a:buSzPts val="1300"/>
              <a:buFont typeface="Arial"/>
              <a:buChar char="•"/>
            </a:pPr>
            <a:r>
              <a:rPr lang="en-US" sz="1300" b="0" i="0" u="none" strike="noStrike" cap="none">
                <a:solidFill>
                  <a:schemeClr val="dk1"/>
                </a:solidFill>
                <a:latin typeface="Calibri"/>
                <a:ea typeface="Calibri"/>
                <a:cs typeface="Calibri"/>
                <a:sym typeface="Calibri"/>
              </a:rPr>
              <a:t>Transfers b/w the memory and the cpu are started by sending the address of the location to memory unit and issuing the appropriate control signals</a:t>
            </a:r>
            <a:endParaRPr sz="1300" b="0" i="0" u="none" strike="noStrike" cap="none">
              <a:solidFill>
                <a:srgbClr val="000000"/>
              </a:solidFill>
              <a:latin typeface="Arial"/>
              <a:ea typeface="Arial"/>
              <a:cs typeface="Arial"/>
              <a:sym typeface="Arial"/>
            </a:endParaRPr>
          </a:p>
          <a:p>
            <a:pPr marL="0" marR="0" lvl="0" indent="0" algn="l" rtl="0">
              <a:lnSpc>
                <a:spcPct val="100000"/>
              </a:lnSpc>
              <a:spcBef>
                <a:spcPts val="0"/>
              </a:spcBef>
              <a:spcAft>
                <a:spcPts val="0"/>
              </a:spcAft>
              <a:buClr>
                <a:schemeClr val="dk1"/>
              </a:buClr>
              <a:buSzPts val="1400"/>
              <a:buFont typeface="Noto Sans Symbols"/>
              <a:buNone/>
            </a:pPr>
            <a:endParaRPr sz="13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28"/>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395" name="Google Shape;395;p28"/>
          <p:cNvSpPr txBox="1"/>
          <p:nvPr/>
        </p:nvSpPr>
        <p:spPr>
          <a:xfrm>
            <a:off x="139700" y="57263"/>
            <a:ext cx="4503954" cy="565539"/>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Basic Operational Concepts</a:t>
            </a:r>
            <a:endParaRPr sz="1800" b="1" i="0" u="none" strike="noStrike" cap="none">
              <a:solidFill>
                <a:srgbClr val="C55911"/>
              </a:solidFill>
              <a:latin typeface="Calibri"/>
              <a:ea typeface="Calibri"/>
              <a:cs typeface="Calibri"/>
              <a:sym typeface="Calibri"/>
            </a:endParaRPr>
          </a:p>
        </p:txBody>
      </p:sp>
      <p:sp>
        <p:nvSpPr>
          <p:cNvPr id="396" name="Google Shape;396;p28"/>
          <p:cNvSpPr txBox="1"/>
          <p:nvPr/>
        </p:nvSpPr>
        <p:spPr>
          <a:xfrm>
            <a:off x="139700" y="686275"/>
            <a:ext cx="5486400" cy="1524000"/>
          </a:xfrm>
          <a:prstGeom prst="rect">
            <a:avLst/>
          </a:prstGeom>
          <a:noFill/>
          <a:ln>
            <a:noFill/>
          </a:ln>
        </p:spPr>
        <p:txBody>
          <a:bodyPr spcFirstLastPara="1" wrap="square" lIns="91425" tIns="45700" rIns="91425" bIns="45700" anchor="t" anchorCtr="0">
            <a:noAutofit/>
          </a:bodyPr>
          <a:lstStyle/>
          <a:p>
            <a:pPr marL="0" marR="0" lvl="0" indent="0" algn="ctr" rtl="0">
              <a:lnSpc>
                <a:spcPct val="80000"/>
              </a:lnSpc>
              <a:spcBef>
                <a:spcPts val="0"/>
              </a:spcBef>
              <a:spcAft>
                <a:spcPts val="0"/>
              </a:spcAft>
              <a:buClr>
                <a:schemeClr val="dk1"/>
              </a:buClr>
              <a:buSzPts val="1400"/>
              <a:buFont typeface="Calibri"/>
              <a:buNone/>
            </a:pPr>
            <a:r>
              <a:rPr lang="en-US" sz="1400" b="1" i="0" u="none" strike="noStrike" cap="none">
                <a:solidFill>
                  <a:schemeClr val="dk1"/>
                </a:solidFill>
                <a:latin typeface="Calibri"/>
                <a:ea typeface="Calibri"/>
                <a:cs typeface="Calibri"/>
                <a:sym typeface="Calibri"/>
              </a:rPr>
              <a:t>Processor and Main Memory Interaction</a:t>
            </a:r>
            <a:endParaRPr sz="1400" b="1" i="0" u="none" strike="noStrike" cap="none">
              <a:solidFill>
                <a:srgbClr val="000000"/>
              </a:solidFill>
              <a:latin typeface="Arial"/>
              <a:ea typeface="Arial"/>
              <a:cs typeface="Arial"/>
              <a:sym typeface="Arial"/>
            </a:endParaRPr>
          </a:p>
          <a:p>
            <a:pPr marL="0" marR="0" lvl="0" indent="0" algn="ctr" rtl="0">
              <a:lnSpc>
                <a:spcPct val="80000"/>
              </a:lnSpc>
              <a:spcBef>
                <a:spcPts val="700"/>
              </a:spcBef>
              <a:spcAft>
                <a:spcPts val="0"/>
              </a:spcAft>
              <a:buClr>
                <a:schemeClr val="dk1"/>
              </a:buClr>
              <a:buSzPts val="1400"/>
              <a:buFont typeface="Calibri"/>
              <a:buNone/>
            </a:pPr>
            <a:endParaRPr sz="1400" b="0" i="0" u="none" strike="noStrike" cap="none">
              <a:solidFill>
                <a:schemeClr val="dk1"/>
              </a:solidFill>
              <a:latin typeface="Calibri"/>
              <a:ea typeface="Calibri"/>
              <a:cs typeface="Calibri"/>
              <a:sym typeface="Calibri"/>
            </a:endParaRPr>
          </a:p>
        </p:txBody>
      </p:sp>
      <p:pic>
        <p:nvPicPr>
          <p:cNvPr id="397" name="Google Shape;397;p28"/>
          <p:cNvPicPr preferRelativeResize="0"/>
          <p:nvPr/>
        </p:nvPicPr>
        <p:blipFill rotWithShape="1">
          <a:blip r:embed="rId3">
            <a:alphaModFix/>
          </a:blip>
          <a:srcRect/>
          <a:stretch/>
        </p:blipFill>
        <p:spPr>
          <a:xfrm>
            <a:off x="922650" y="979450"/>
            <a:ext cx="3920500" cy="22156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02"/>
        <p:cNvGrpSpPr/>
        <p:nvPr/>
      </p:nvGrpSpPr>
      <p:grpSpPr>
        <a:xfrm>
          <a:off x="0" y="0"/>
          <a:ext cx="0" cy="0"/>
          <a:chOff x="0" y="0"/>
          <a:chExt cx="0" cy="0"/>
        </a:xfrm>
      </p:grpSpPr>
      <p:sp>
        <p:nvSpPr>
          <p:cNvPr id="403" name="Google Shape;403;g2ff60aec111_1_3"/>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04" name="Google Shape;404;g2ff60aec111_1_3"/>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Registers</a:t>
            </a:r>
            <a:endParaRPr sz="1800" b="1" i="0" u="none" strike="noStrike" cap="none">
              <a:solidFill>
                <a:srgbClr val="C55911"/>
              </a:solidFill>
              <a:latin typeface="Calibri"/>
              <a:ea typeface="Calibri"/>
              <a:cs typeface="Calibri"/>
              <a:sym typeface="Calibri"/>
            </a:endParaRPr>
          </a:p>
        </p:txBody>
      </p:sp>
      <p:sp>
        <p:nvSpPr>
          <p:cNvPr id="405" name="Google Shape;405;g2ff60aec111_1_3"/>
          <p:cNvSpPr txBox="1"/>
          <p:nvPr/>
        </p:nvSpPr>
        <p:spPr>
          <a:xfrm>
            <a:off x="139700" y="784225"/>
            <a:ext cx="5479800" cy="2254200"/>
          </a:xfrm>
          <a:prstGeom prst="rect">
            <a:avLst/>
          </a:prstGeom>
          <a:noFill/>
          <a:ln>
            <a:noFill/>
          </a:ln>
        </p:spPr>
        <p:txBody>
          <a:bodyPr spcFirstLastPara="1" wrap="square" lIns="91425" tIns="45700" rIns="91425" bIns="45700" anchor="t" anchorCtr="0">
            <a:noAutofit/>
          </a:bodyPr>
          <a:lstStyle/>
          <a:p>
            <a:pPr marL="88900" marR="0" lvl="0" indent="0" algn="l" rtl="0">
              <a:lnSpc>
                <a:spcPct val="100000"/>
              </a:lnSpc>
              <a:spcBef>
                <a:spcPts val="700"/>
              </a:spcBef>
              <a:spcAft>
                <a:spcPts val="0"/>
              </a:spcAft>
              <a:buClr>
                <a:schemeClr val="dk1"/>
              </a:buClr>
              <a:buSzPts val="1100"/>
              <a:buFont typeface="Arial"/>
              <a:buNone/>
            </a:pPr>
            <a:r>
              <a:rPr lang="en-US" sz="1400" b="1" i="0" u="none" strike="noStrike" cap="none">
                <a:solidFill>
                  <a:srgbClr val="CC3300"/>
                </a:solidFill>
                <a:latin typeface="Calibri"/>
                <a:ea typeface="Calibri"/>
                <a:cs typeface="Calibri"/>
                <a:sym typeface="Calibri"/>
              </a:rPr>
              <a:t>What is a Register?</a:t>
            </a:r>
            <a:endParaRPr sz="1400" b="1" i="0" u="none" strike="noStrike" cap="none">
              <a:solidFill>
                <a:srgbClr val="CC3300"/>
              </a:solidFill>
              <a:latin typeface="Calibri"/>
              <a:ea typeface="Calibri"/>
              <a:cs typeface="Calibri"/>
              <a:sym typeface="Calibri"/>
            </a:endParaRPr>
          </a:p>
          <a:p>
            <a:pPr marL="88900" marR="0" lvl="0" indent="0" algn="l" rtl="0">
              <a:lnSpc>
                <a:spcPct val="100000"/>
              </a:lnSpc>
              <a:spcBef>
                <a:spcPts val="700"/>
              </a:spcBef>
              <a:spcAft>
                <a:spcPts val="0"/>
              </a:spcAft>
              <a:buClr>
                <a:schemeClr val="dk1"/>
              </a:buClr>
              <a:buSzPts val="1100"/>
              <a:buFont typeface="Arial"/>
              <a:buNone/>
            </a:pPr>
            <a:r>
              <a:rPr lang="en-US" sz="1200" b="1" i="0" u="none" strike="noStrike" cap="none">
                <a:solidFill>
                  <a:schemeClr val="dk1"/>
                </a:solidFill>
                <a:latin typeface="Calibri"/>
                <a:ea typeface="Calibri"/>
                <a:cs typeface="Calibri"/>
                <a:sym typeface="Calibri"/>
              </a:rPr>
              <a:t>Definition: </a:t>
            </a:r>
            <a:r>
              <a:rPr lang="en-US" sz="1200" b="0" i="0" u="none" strike="noStrike" cap="none">
                <a:solidFill>
                  <a:schemeClr val="dk1"/>
                </a:solidFill>
                <a:latin typeface="Calibri"/>
                <a:ea typeface="Calibri"/>
                <a:cs typeface="Calibri"/>
                <a:sym typeface="Calibri"/>
              </a:rPr>
              <a:t>A register is a </a:t>
            </a:r>
            <a:r>
              <a:rPr lang="en-US" sz="1200" b="1" i="0" u="none" strike="noStrike" cap="none">
                <a:solidFill>
                  <a:schemeClr val="dk1"/>
                </a:solidFill>
                <a:latin typeface="Calibri"/>
                <a:ea typeface="Calibri"/>
                <a:cs typeface="Calibri"/>
                <a:sym typeface="Calibri"/>
              </a:rPr>
              <a:t>small</a:t>
            </a:r>
            <a:r>
              <a:rPr lang="en-US" sz="1200" b="0" i="0" u="none" strike="noStrike" cap="none">
                <a:solidFill>
                  <a:schemeClr val="dk1"/>
                </a:solidFill>
                <a:latin typeface="Calibri"/>
                <a:ea typeface="Calibri"/>
                <a:cs typeface="Calibri"/>
                <a:sym typeface="Calibri"/>
              </a:rPr>
              <a:t>, </a:t>
            </a:r>
            <a:r>
              <a:rPr lang="en-US" sz="1200" b="1" i="0" u="none" strike="noStrike" cap="none">
                <a:solidFill>
                  <a:schemeClr val="dk1"/>
                </a:solidFill>
                <a:latin typeface="Calibri"/>
                <a:ea typeface="Calibri"/>
                <a:cs typeface="Calibri"/>
                <a:sym typeface="Calibri"/>
              </a:rPr>
              <a:t>fast</a:t>
            </a:r>
            <a:r>
              <a:rPr lang="en-US" sz="1200" b="0" i="0" u="none" strike="noStrike" cap="none">
                <a:solidFill>
                  <a:schemeClr val="dk1"/>
                </a:solidFill>
                <a:latin typeface="Calibri"/>
                <a:ea typeface="Calibri"/>
                <a:cs typeface="Calibri"/>
                <a:sym typeface="Calibri"/>
              </a:rPr>
              <a:t> </a:t>
            </a:r>
            <a:r>
              <a:rPr lang="en-US" sz="1200" b="1" i="0" u="none" strike="noStrike" cap="none">
                <a:solidFill>
                  <a:schemeClr val="dk1"/>
                </a:solidFill>
                <a:latin typeface="Calibri"/>
                <a:ea typeface="Calibri"/>
                <a:cs typeface="Calibri"/>
                <a:sym typeface="Calibri"/>
              </a:rPr>
              <a:t>storage</a:t>
            </a:r>
            <a:r>
              <a:rPr lang="en-US" sz="1200" b="0" i="0" u="none" strike="noStrike" cap="none">
                <a:solidFill>
                  <a:schemeClr val="dk1"/>
                </a:solidFill>
                <a:latin typeface="Calibri"/>
                <a:ea typeface="Calibri"/>
                <a:cs typeface="Calibri"/>
                <a:sym typeface="Calibri"/>
              </a:rPr>
              <a:t> location within the CPU used to temporarily hold data and instructions during processing.</a:t>
            </a:r>
            <a:endParaRPr sz="1200" b="0" i="0" u="none" strike="noStrike" cap="none">
              <a:solidFill>
                <a:schemeClr val="dk1"/>
              </a:solidFill>
              <a:latin typeface="Calibri"/>
              <a:ea typeface="Calibri"/>
              <a:cs typeface="Calibri"/>
              <a:sym typeface="Calibri"/>
            </a:endParaRPr>
          </a:p>
          <a:p>
            <a:pPr marL="88900" marR="0" lvl="0" indent="0" algn="l" rtl="0">
              <a:lnSpc>
                <a:spcPct val="100000"/>
              </a:lnSpc>
              <a:spcBef>
                <a:spcPts val="700"/>
              </a:spcBef>
              <a:spcAft>
                <a:spcPts val="0"/>
              </a:spcAft>
              <a:buClr>
                <a:schemeClr val="dk1"/>
              </a:buClr>
              <a:buSzPts val="1100"/>
              <a:buFont typeface="Arial"/>
              <a:buNone/>
            </a:pPr>
            <a:r>
              <a:rPr lang="en-US" sz="1400" b="1" i="0" u="none" strike="noStrike" cap="none">
                <a:solidFill>
                  <a:srgbClr val="CC3300"/>
                </a:solidFill>
                <a:latin typeface="Calibri"/>
                <a:ea typeface="Calibri"/>
                <a:cs typeface="Calibri"/>
                <a:sym typeface="Calibri"/>
              </a:rPr>
              <a:t>Key Characteristics:</a:t>
            </a:r>
            <a:endParaRPr sz="1400" b="1" i="0" u="none" strike="noStrike" cap="none">
              <a:solidFill>
                <a:srgbClr val="CC3300"/>
              </a:solidFill>
              <a:latin typeface="Calibri"/>
              <a:ea typeface="Calibri"/>
              <a:cs typeface="Calibri"/>
              <a:sym typeface="Calibri"/>
            </a:endParaRPr>
          </a:p>
          <a:p>
            <a:pPr marL="457200" marR="0" lvl="0" indent="-304800" algn="l" rtl="0">
              <a:lnSpc>
                <a:spcPct val="100000"/>
              </a:lnSpc>
              <a:spcBef>
                <a:spcPts val="70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Fast Access:</a:t>
            </a:r>
            <a:r>
              <a:rPr lang="en-US" sz="1200" b="0" i="0" u="none" strike="noStrike" cap="none">
                <a:solidFill>
                  <a:schemeClr val="dk1"/>
                </a:solidFill>
                <a:latin typeface="Calibri"/>
                <a:ea typeface="Calibri"/>
                <a:cs typeface="Calibri"/>
                <a:sym typeface="Calibri"/>
              </a:rPr>
              <a:t> Registers are the fastest form of memory, as they are located directly within the CPU.</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Limited Size: </a:t>
            </a:r>
            <a:r>
              <a:rPr lang="en-US" sz="1200" b="0" i="0" u="none" strike="noStrike" cap="none">
                <a:solidFill>
                  <a:schemeClr val="dk1"/>
                </a:solidFill>
                <a:latin typeface="Calibri"/>
                <a:ea typeface="Calibri"/>
                <a:cs typeface="Calibri"/>
                <a:sym typeface="Calibri"/>
              </a:rPr>
              <a:t>Registers usually have a very small storage capacity, typically 32-bit or 64-bit, depending on the CPU architecture.</a:t>
            </a:r>
            <a:endParaRPr sz="1200" b="0" i="0" u="none" strike="noStrike" cap="none">
              <a:solidFill>
                <a:schemeClr val="dk1"/>
              </a:solidFill>
              <a:latin typeface="Calibri"/>
              <a:ea typeface="Calibri"/>
              <a:cs typeface="Calibri"/>
              <a:sym typeface="Calibri"/>
            </a:endParaRPr>
          </a:p>
          <a:p>
            <a:pPr marL="457200" marR="0" lvl="0" indent="-304800" algn="l" rtl="0">
              <a:lnSpc>
                <a:spcPct val="10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Temporary Storage: </a:t>
            </a:r>
            <a:r>
              <a:rPr lang="en-US" sz="1200" b="0" i="0" u="none" strike="noStrike" cap="none">
                <a:solidFill>
                  <a:schemeClr val="dk1"/>
                </a:solidFill>
                <a:latin typeface="Calibri"/>
                <a:ea typeface="Calibri"/>
                <a:cs typeface="Calibri"/>
                <a:sym typeface="Calibri"/>
              </a:rPr>
              <a:t>Used to store data temporarily for fast retrieval during computations.</a:t>
            </a:r>
            <a:endParaRPr sz="1200" b="0" i="0" u="none" strike="noStrike" cap="none">
              <a:solidFill>
                <a:schemeClr val="dk1"/>
              </a:solidFill>
              <a:latin typeface="Calibri"/>
              <a:ea typeface="Calibri"/>
              <a:cs typeface="Calibri"/>
              <a:sym typeface="Calibri"/>
            </a:endParaRPr>
          </a:p>
          <a:p>
            <a:pPr marL="88900" marR="0" lvl="0" indent="0" algn="l" rtl="0">
              <a:lnSpc>
                <a:spcPct val="100000"/>
              </a:lnSpc>
              <a:spcBef>
                <a:spcPts val="70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88900" marR="0" lvl="0" indent="0" algn="l" rtl="0">
              <a:lnSpc>
                <a:spcPct val="100000"/>
              </a:lnSpc>
              <a:spcBef>
                <a:spcPts val="70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88900" marR="0" lvl="0" indent="0" algn="l" rtl="0">
              <a:lnSpc>
                <a:spcPct val="100000"/>
              </a:lnSpc>
              <a:spcBef>
                <a:spcPts val="700"/>
              </a:spcBef>
              <a:spcAft>
                <a:spcPts val="0"/>
              </a:spcAft>
              <a:buClr>
                <a:schemeClr val="dk1"/>
              </a:buClr>
              <a:buSzPts val="1400"/>
              <a:buFont typeface="Arial"/>
              <a:buNone/>
            </a:pP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9"/>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1" name="Google Shape;411;p29"/>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Types of Registers</a:t>
            </a:r>
            <a:endParaRPr sz="1800" b="1" i="0" u="none" strike="noStrike" cap="none">
              <a:solidFill>
                <a:srgbClr val="C55911"/>
              </a:solidFill>
              <a:latin typeface="Calibri"/>
              <a:ea typeface="Calibri"/>
              <a:cs typeface="Calibri"/>
              <a:sym typeface="Calibri"/>
            </a:endParaRPr>
          </a:p>
        </p:txBody>
      </p:sp>
      <p:sp>
        <p:nvSpPr>
          <p:cNvPr id="412" name="Google Shape;412;p29"/>
          <p:cNvSpPr txBox="1"/>
          <p:nvPr/>
        </p:nvSpPr>
        <p:spPr>
          <a:xfrm>
            <a:off x="139700" y="784225"/>
            <a:ext cx="5486400" cy="1524110"/>
          </a:xfrm>
          <a:prstGeom prst="rect">
            <a:avLst/>
          </a:prstGeom>
          <a:noFill/>
          <a:ln>
            <a:noFill/>
          </a:ln>
        </p:spPr>
        <p:txBody>
          <a:bodyPr spcFirstLastPara="1" wrap="square" lIns="91425" tIns="45700" rIns="91425" bIns="45700" anchor="t" anchorCtr="0">
            <a:noAutofit/>
          </a:bodyPr>
          <a:lstStyle/>
          <a:p>
            <a:pPr marL="457200" marR="0" lvl="0" indent="-311150" algn="l" rtl="0">
              <a:lnSpc>
                <a:spcPct val="80000"/>
              </a:lnSpc>
              <a:spcBef>
                <a:spcPts val="700"/>
              </a:spcBef>
              <a:spcAft>
                <a:spcPts val="0"/>
              </a:spcAft>
              <a:buClr>
                <a:schemeClr val="dk1"/>
              </a:buClr>
              <a:buSzPts val="1300"/>
              <a:buFont typeface="Calibri"/>
              <a:buChar char="●"/>
            </a:pPr>
            <a:r>
              <a:rPr lang="en-US" sz="1300" b="1" i="0" u="none" strike="noStrike" cap="none">
                <a:solidFill>
                  <a:schemeClr val="dk1"/>
                </a:solidFill>
                <a:latin typeface="Calibri"/>
                <a:ea typeface="Calibri"/>
                <a:cs typeface="Calibri"/>
                <a:sym typeface="Calibri"/>
              </a:rPr>
              <a:t>Instruction Register (IR)</a:t>
            </a:r>
            <a:endParaRPr sz="1300" b="1" i="0" u="none" strike="noStrike" cap="none">
              <a:solidFill>
                <a:schemeClr val="dk1"/>
              </a:solidFill>
              <a:latin typeface="Calibri"/>
              <a:ea typeface="Calibri"/>
              <a:cs typeface="Calibri"/>
              <a:sym typeface="Calibri"/>
            </a:endParaRPr>
          </a:p>
          <a:p>
            <a:pPr marL="914400" marR="0" lvl="1" indent="-304800" algn="l" rtl="0">
              <a:lnSpc>
                <a:spcPct val="8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Purpose:</a:t>
            </a:r>
            <a:r>
              <a:rPr lang="en-US" sz="1200" b="0" i="0" u="none" strike="noStrike" cap="none">
                <a:solidFill>
                  <a:schemeClr val="dk1"/>
                </a:solidFill>
                <a:latin typeface="Calibri"/>
                <a:ea typeface="Calibri"/>
                <a:cs typeface="Calibri"/>
                <a:sym typeface="Calibri"/>
              </a:rPr>
              <a:t> Temporarily holds the instruction currently being executed by the processor.</a:t>
            </a:r>
            <a:endParaRPr sz="1200" b="0" i="0" u="none" strike="noStrike" cap="none">
              <a:solidFill>
                <a:schemeClr val="dk1"/>
              </a:solidFill>
              <a:latin typeface="Calibri"/>
              <a:ea typeface="Calibri"/>
              <a:cs typeface="Calibri"/>
              <a:sym typeface="Calibri"/>
            </a:endParaRPr>
          </a:p>
          <a:p>
            <a:pPr marL="914400" marR="0" lvl="1" indent="-304800" algn="l" rtl="0">
              <a:lnSpc>
                <a:spcPct val="8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Function:</a:t>
            </a:r>
            <a:r>
              <a:rPr lang="en-US" sz="1200" b="0" i="0" u="none" strike="noStrike" cap="none">
                <a:solidFill>
                  <a:schemeClr val="dk1"/>
                </a:solidFill>
                <a:latin typeface="Calibri"/>
                <a:ea typeface="Calibri"/>
                <a:cs typeface="Calibri"/>
                <a:sym typeface="Calibri"/>
              </a:rPr>
              <a:t> Decodes the instruction, allowing the processor to understand and execute the required operation.</a:t>
            </a:r>
            <a:endParaRPr sz="1200" b="0" i="0" u="none" strike="noStrike" cap="none">
              <a:solidFill>
                <a:schemeClr val="dk1"/>
              </a:solidFill>
              <a:latin typeface="Calibri"/>
              <a:ea typeface="Calibri"/>
              <a:cs typeface="Calibri"/>
              <a:sym typeface="Calibri"/>
            </a:endParaRPr>
          </a:p>
          <a:p>
            <a:pPr marL="457200" marR="0" lvl="0" indent="0" algn="l" rtl="0">
              <a:lnSpc>
                <a:spcPct val="80000"/>
              </a:lnSpc>
              <a:spcBef>
                <a:spcPts val="700"/>
              </a:spcBef>
              <a:spcAft>
                <a:spcPts val="0"/>
              </a:spcAft>
              <a:buClr>
                <a:srgbClr val="000000"/>
              </a:buClr>
              <a:buSzPts val="1300"/>
              <a:buFont typeface="Arial"/>
              <a:buNone/>
            </a:pPr>
            <a:endParaRPr sz="1300" b="0" i="0" u="none" strike="noStrike" cap="none">
              <a:solidFill>
                <a:schemeClr val="dk1"/>
              </a:solidFill>
              <a:latin typeface="Calibri"/>
              <a:ea typeface="Calibri"/>
              <a:cs typeface="Calibri"/>
              <a:sym typeface="Calibri"/>
            </a:endParaRPr>
          </a:p>
          <a:p>
            <a:pPr marL="457200" marR="0" lvl="0" indent="-311150" algn="l" rtl="0">
              <a:lnSpc>
                <a:spcPct val="80000"/>
              </a:lnSpc>
              <a:spcBef>
                <a:spcPts val="700"/>
              </a:spcBef>
              <a:spcAft>
                <a:spcPts val="0"/>
              </a:spcAft>
              <a:buClr>
                <a:schemeClr val="dk1"/>
              </a:buClr>
              <a:buSzPts val="1300"/>
              <a:buFont typeface="Calibri"/>
              <a:buChar char="●"/>
            </a:pPr>
            <a:r>
              <a:rPr lang="en-US" sz="1300" b="1" i="0" u="none" strike="noStrike" cap="none">
                <a:solidFill>
                  <a:schemeClr val="dk1"/>
                </a:solidFill>
                <a:latin typeface="Calibri"/>
                <a:ea typeface="Calibri"/>
                <a:cs typeface="Calibri"/>
                <a:sym typeface="Calibri"/>
              </a:rPr>
              <a:t>Program Counter (PC)</a:t>
            </a:r>
            <a:endParaRPr sz="1300" b="1" i="0" u="none" strike="noStrike" cap="none">
              <a:solidFill>
                <a:schemeClr val="dk1"/>
              </a:solidFill>
              <a:latin typeface="Calibri"/>
              <a:ea typeface="Calibri"/>
              <a:cs typeface="Calibri"/>
              <a:sym typeface="Calibri"/>
            </a:endParaRPr>
          </a:p>
          <a:p>
            <a:pPr marL="914400" marR="0" lvl="1" indent="-304800" algn="l" rtl="0">
              <a:lnSpc>
                <a:spcPct val="8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Purpose:</a:t>
            </a:r>
            <a:r>
              <a:rPr lang="en-US" sz="1200" b="0" i="0" u="none" strike="noStrike" cap="none">
                <a:solidFill>
                  <a:schemeClr val="dk1"/>
                </a:solidFill>
                <a:latin typeface="Calibri"/>
                <a:ea typeface="Calibri"/>
                <a:cs typeface="Calibri"/>
                <a:sym typeface="Calibri"/>
              </a:rPr>
              <a:t> Tracks the address of the next instruction to be executed in the program sequence.</a:t>
            </a:r>
            <a:endParaRPr sz="1200" b="0" i="0" u="none" strike="noStrike" cap="none">
              <a:solidFill>
                <a:schemeClr val="dk1"/>
              </a:solidFill>
              <a:latin typeface="Calibri"/>
              <a:ea typeface="Calibri"/>
              <a:cs typeface="Calibri"/>
              <a:sym typeface="Calibri"/>
            </a:endParaRPr>
          </a:p>
          <a:p>
            <a:pPr marL="914400" marR="0" lvl="1" indent="-304800" algn="l" rtl="0">
              <a:lnSpc>
                <a:spcPct val="8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Function: </a:t>
            </a:r>
            <a:r>
              <a:rPr lang="en-US" sz="1200" b="0" i="0" u="none" strike="noStrike" cap="none">
                <a:solidFill>
                  <a:schemeClr val="dk1"/>
                </a:solidFill>
                <a:latin typeface="Calibri"/>
                <a:ea typeface="Calibri"/>
                <a:cs typeface="Calibri"/>
                <a:sym typeface="Calibri"/>
              </a:rPr>
              <a:t>Automatically increments to point to the next instruction address after each execution.</a:t>
            </a:r>
            <a:endParaRPr sz="1200" b="0" i="0" u="none" strike="noStrike" cap="none">
              <a:solidFill>
                <a:schemeClr val="dk1"/>
              </a:solidFill>
              <a:latin typeface="Calibri"/>
              <a:ea typeface="Calibri"/>
              <a:cs typeface="Calibri"/>
              <a:sym typeface="Calibri"/>
            </a:endParaRPr>
          </a:p>
          <a:p>
            <a:pPr marL="285750" marR="0" lvl="0" indent="-196850" algn="l" rtl="0">
              <a:lnSpc>
                <a:spcPct val="80000"/>
              </a:lnSpc>
              <a:spcBef>
                <a:spcPts val="700"/>
              </a:spcBef>
              <a:spcAft>
                <a:spcPts val="0"/>
              </a:spcAft>
              <a:buClr>
                <a:schemeClr val="dk1"/>
              </a:buClr>
              <a:buSzPts val="1100"/>
              <a:buFont typeface="Arial"/>
              <a:buNone/>
            </a:pPr>
            <a:endParaRPr sz="1200" b="0" i="0" u="none" strike="noStrike" cap="none">
              <a:solidFill>
                <a:schemeClr val="dk1"/>
              </a:solidFill>
              <a:latin typeface="Calibri"/>
              <a:ea typeface="Calibri"/>
              <a:cs typeface="Calibri"/>
              <a:sym typeface="Calibri"/>
            </a:endParaRPr>
          </a:p>
          <a:p>
            <a:pPr marL="285750" marR="0" lvl="0" indent="-196850" algn="l" rtl="0">
              <a:lnSpc>
                <a:spcPct val="80000"/>
              </a:lnSpc>
              <a:spcBef>
                <a:spcPts val="700"/>
              </a:spcBef>
              <a:spcAft>
                <a:spcPts val="0"/>
              </a:spcAft>
              <a:buClr>
                <a:schemeClr val="dk1"/>
              </a:buClr>
              <a:buSzPts val="1400"/>
              <a:buFont typeface="Arial"/>
              <a:buNone/>
            </a:pPr>
            <a:endParaRPr sz="1300" b="0" i="0" u="none" strike="noStrike" cap="non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30"/>
          <p:cNvSpPr/>
          <p:nvPr/>
        </p:nvSpPr>
        <p:spPr>
          <a:xfrm>
            <a:off x="-2" y="622802"/>
            <a:ext cx="3920490" cy="0"/>
          </a:xfrm>
          <a:custGeom>
            <a:avLst/>
            <a:gdLst/>
            <a:ahLst/>
            <a:cxnLst/>
            <a:rect l="l" t="t" r="r" b="b"/>
            <a:pathLst>
              <a:path w="3920490" h="120000" extrusionOk="0">
                <a:moveTo>
                  <a:pt x="0" y="0"/>
                </a:moveTo>
                <a:lnTo>
                  <a:pt x="3920450" y="0"/>
                </a:lnTo>
              </a:path>
            </a:pathLst>
          </a:custGeom>
          <a:noFill/>
          <a:ln w="19800" cap="flat" cmpd="sng">
            <a:solidFill>
              <a:srgbClr val="C5591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Calibri"/>
              <a:ea typeface="Calibri"/>
              <a:cs typeface="Calibri"/>
              <a:sym typeface="Calibri"/>
            </a:endParaRPr>
          </a:p>
        </p:txBody>
      </p:sp>
      <p:sp>
        <p:nvSpPr>
          <p:cNvPr id="418" name="Google Shape;418;p30"/>
          <p:cNvSpPr txBox="1"/>
          <p:nvPr/>
        </p:nvSpPr>
        <p:spPr>
          <a:xfrm>
            <a:off x="139700" y="57263"/>
            <a:ext cx="4503900" cy="565800"/>
          </a:xfrm>
          <a:prstGeom prst="rect">
            <a:avLst/>
          </a:prstGeom>
          <a:noFill/>
          <a:ln>
            <a:noFill/>
          </a:ln>
        </p:spPr>
        <p:txBody>
          <a:bodyPr spcFirstLastPara="1" wrap="square" lIns="0" tIns="11425" rIns="0" bIns="0" anchor="t" anchorCtr="0">
            <a:spAutoFit/>
          </a:bodyPr>
          <a:lstStyle/>
          <a:p>
            <a:pPr marL="12700" marR="0" lvl="0" indent="0" algn="l" rtl="0">
              <a:lnSpc>
                <a:spcPct val="100000"/>
              </a:lnSpc>
              <a:spcBef>
                <a:spcPts val="0"/>
              </a:spcBef>
              <a:spcAft>
                <a:spcPts val="0"/>
              </a:spcAft>
              <a:buClr>
                <a:srgbClr val="000000"/>
              </a:buClr>
              <a:buSzPts val="1800"/>
              <a:buFont typeface="Arial"/>
              <a:buNone/>
            </a:pPr>
            <a:r>
              <a:rPr lang="en-US" sz="1800" b="1" i="0" u="none" strike="noStrike" cap="none">
                <a:solidFill>
                  <a:srgbClr val="2E5497"/>
                </a:solidFill>
                <a:latin typeface="Calibri"/>
                <a:ea typeface="Calibri"/>
                <a:cs typeface="Calibri"/>
                <a:sym typeface="Calibri"/>
              </a:rPr>
              <a:t>Functional Units of a Computer</a:t>
            </a:r>
            <a:br>
              <a:rPr lang="en-US" sz="1800" b="0" i="0" u="none" strike="noStrike" cap="none">
                <a:solidFill>
                  <a:srgbClr val="000000"/>
                </a:solidFill>
                <a:latin typeface="Calibri"/>
                <a:ea typeface="Calibri"/>
                <a:cs typeface="Calibri"/>
                <a:sym typeface="Calibri"/>
              </a:rPr>
            </a:br>
            <a:r>
              <a:rPr lang="en-US" sz="1800" b="1" i="0" u="none" strike="noStrike" cap="none">
                <a:solidFill>
                  <a:srgbClr val="C55911"/>
                </a:solidFill>
                <a:latin typeface="Calibri"/>
                <a:ea typeface="Calibri"/>
                <a:cs typeface="Calibri"/>
                <a:sym typeface="Calibri"/>
              </a:rPr>
              <a:t>Types of Registers</a:t>
            </a:r>
            <a:endParaRPr sz="1800" b="1" i="0" u="none" strike="noStrike" cap="none">
              <a:solidFill>
                <a:srgbClr val="C55911"/>
              </a:solidFill>
              <a:latin typeface="Calibri"/>
              <a:ea typeface="Calibri"/>
              <a:cs typeface="Calibri"/>
              <a:sym typeface="Calibri"/>
            </a:endParaRPr>
          </a:p>
        </p:txBody>
      </p:sp>
      <p:sp>
        <p:nvSpPr>
          <p:cNvPr id="419" name="Google Shape;419;p30"/>
          <p:cNvSpPr txBox="1"/>
          <p:nvPr/>
        </p:nvSpPr>
        <p:spPr>
          <a:xfrm>
            <a:off x="139700" y="708025"/>
            <a:ext cx="5486400" cy="2339400"/>
          </a:xfrm>
          <a:prstGeom prst="rect">
            <a:avLst/>
          </a:prstGeom>
          <a:noFill/>
          <a:ln>
            <a:noFill/>
          </a:ln>
        </p:spPr>
        <p:txBody>
          <a:bodyPr spcFirstLastPara="1" wrap="square" lIns="91425" tIns="45700" rIns="91425" bIns="45700" anchor="t" anchorCtr="0">
            <a:noAutofit/>
          </a:bodyPr>
          <a:lstStyle/>
          <a:p>
            <a:pPr marL="457200" marR="0" lvl="0" indent="-311150" algn="l" rtl="0">
              <a:lnSpc>
                <a:spcPct val="100000"/>
              </a:lnSpc>
              <a:spcBef>
                <a:spcPts val="0"/>
              </a:spcBef>
              <a:spcAft>
                <a:spcPts val="0"/>
              </a:spcAft>
              <a:buClr>
                <a:schemeClr val="dk1"/>
              </a:buClr>
              <a:buSzPts val="1300"/>
              <a:buFont typeface="Calibri"/>
              <a:buChar char="●"/>
            </a:pPr>
            <a:r>
              <a:rPr lang="en-US" sz="1300" b="1" i="0" u="none" strike="noStrike" cap="none">
                <a:solidFill>
                  <a:schemeClr val="dk1"/>
                </a:solidFill>
                <a:latin typeface="Calibri"/>
                <a:ea typeface="Calibri"/>
                <a:cs typeface="Calibri"/>
                <a:sym typeface="Calibri"/>
              </a:rPr>
              <a:t>General-Purpose Registers (R0 – Rn-1)</a:t>
            </a:r>
            <a:endParaRPr sz="1300" b="1" i="0" u="none" strike="noStrike" cap="none">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Purpose:</a:t>
            </a:r>
            <a:r>
              <a:rPr lang="en-US" sz="1200" b="0" i="0" u="none" strike="noStrike" cap="none">
                <a:solidFill>
                  <a:schemeClr val="dk1"/>
                </a:solidFill>
                <a:latin typeface="Calibri"/>
                <a:ea typeface="Calibri"/>
                <a:cs typeface="Calibri"/>
                <a:sym typeface="Calibri"/>
              </a:rPr>
              <a:t> Temporarily store operands for quick access during instruction execution, supporting various operations like arithmetic and data transfer.</a:t>
            </a:r>
            <a:endParaRPr sz="1200" b="0" i="0" u="none" strike="noStrike" cap="none">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Function:</a:t>
            </a:r>
            <a:r>
              <a:rPr lang="en-US" sz="1200" b="0" i="0" u="none" strike="noStrike" cap="none">
                <a:solidFill>
                  <a:schemeClr val="dk1"/>
                </a:solidFill>
                <a:latin typeface="Calibri"/>
                <a:ea typeface="Calibri"/>
                <a:cs typeface="Calibri"/>
                <a:sym typeface="Calibri"/>
              </a:rPr>
              <a:t> Hold and manipulate data during calculations, minimizing memory access for faster CPU performance.</a:t>
            </a:r>
            <a:endParaRPr sz="12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Calibri"/>
              <a:ea typeface="Calibri"/>
              <a:cs typeface="Calibri"/>
              <a:sym typeface="Calibri"/>
            </a:endParaRPr>
          </a:p>
          <a:p>
            <a:pPr marL="457200" marR="0" lvl="0" indent="-311150" algn="l" rtl="0">
              <a:lnSpc>
                <a:spcPct val="100000"/>
              </a:lnSpc>
              <a:spcBef>
                <a:spcPts val="0"/>
              </a:spcBef>
              <a:spcAft>
                <a:spcPts val="0"/>
              </a:spcAft>
              <a:buClr>
                <a:schemeClr val="dk1"/>
              </a:buClr>
              <a:buSzPts val="1300"/>
              <a:buFont typeface="Calibri"/>
              <a:buChar char="●"/>
            </a:pPr>
            <a:r>
              <a:rPr lang="en-US" sz="1300" b="1" i="0" u="none" strike="noStrike" cap="none">
                <a:solidFill>
                  <a:schemeClr val="dk1"/>
                </a:solidFill>
                <a:latin typeface="Calibri"/>
                <a:ea typeface="Calibri"/>
                <a:cs typeface="Calibri"/>
                <a:sym typeface="Calibri"/>
              </a:rPr>
              <a:t>Memory Address Register (MAR)</a:t>
            </a:r>
            <a:endParaRPr sz="1300" b="1" i="0" u="none" strike="noStrike" cap="none">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Purpose:</a:t>
            </a:r>
            <a:r>
              <a:rPr lang="en-US" sz="1200" b="0" i="0" u="none" strike="noStrike" cap="none">
                <a:solidFill>
                  <a:schemeClr val="dk1"/>
                </a:solidFill>
                <a:latin typeface="Calibri"/>
                <a:ea typeface="Calibri"/>
                <a:cs typeface="Calibri"/>
                <a:sym typeface="Calibri"/>
              </a:rPr>
              <a:t> Holds the memory address of the location that the CPU is about to read from or write to.</a:t>
            </a:r>
            <a:endParaRPr sz="1200" b="0" i="0" u="none" strike="noStrike" cap="none">
              <a:solidFill>
                <a:schemeClr val="dk1"/>
              </a:solidFill>
              <a:latin typeface="Calibri"/>
              <a:ea typeface="Calibri"/>
              <a:cs typeface="Calibri"/>
              <a:sym typeface="Calibri"/>
            </a:endParaRPr>
          </a:p>
          <a:p>
            <a:pPr marL="914400" marR="0" lvl="1" indent="-304800" algn="l" rtl="0">
              <a:lnSpc>
                <a:spcPct val="100000"/>
              </a:lnSpc>
              <a:spcBef>
                <a:spcPts val="0"/>
              </a:spcBef>
              <a:spcAft>
                <a:spcPts val="0"/>
              </a:spcAft>
              <a:buClr>
                <a:schemeClr val="dk1"/>
              </a:buClr>
              <a:buSzPts val="1200"/>
              <a:buFont typeface="Calibri"/>
              <a:buChar char="○"/>
            </a:pPr>
            <a:r>
              <a:rPr lang="en-US" sz="1200" b="1" i="0" u="none" strike="noStrike" cap="none">
                <a:solidFill>
                  <a:schemeClr val="dk1"/>
                </a:solidFill>
                <a:latin typeface="Calibri"/>
                <a:ea typeface="Calibri"/>
                <a:cs typeface="Calibri"/>
                <a:sym typeface="Calibri"/>
              </a:rPr>
              <a:t>Function: </a:t>
            </a:r>
            <a:r>
              <a:rPr lang="en-US" sz="1200" b="0" i="0" u="none" strike="noStrike" cap="none">
                <a:solidFill>
                  <a:schemeClr val="dk1"/>
                </a:solidFill>
                <a:latin typeface="Calibri"/>
                <a:ea typeface="Calibri"/>
                <a:cs typeface="Calibri"/>
                <a:sym typeface="Calibri"/>
              </a:rPr>
              <a:t>Communicates directly with the memory bus for fetching or storing data.</a:t>
            </a:r>
            <a:endParaRPr sz="1200" b="0" i="0" u="none" strike="noStrike" cap="none">
              <a:solidFill>
                <a:schemeClr val="dk1"/>
              </a:solidFill>
              <a:latin typeface="Calibri"/>
              <a:ea typeface="Calibri"/>
              <a:cs typeface="Calibri"/>
              <a:sym typeface="Calibri"/>
            </a:endParaRPr>
          </a:p>
          <a:p>
            <a:pPr marL="457200" marR="0" lvl="0" indent="0" algn="l" rtl="0">
              <a:lnSpc>
                <a:spcPct val="100000"/>
              </a:lnSpc>
              <a:spcBef>
                <a:spcPts val="0"/>
              </a:spcBef>
              <a:spcAft>
                <a:spcPts val="0"/>
              </a:spcAft>
              <a:buClr>
                <a:srgbClr val="000000"/>
              </a:buClr>
              <a:buSzPts val="1300"/>
              <a:buFont typeface="Arial"/>
              <a:buNone/>
            </a:pPr>
            <a:endParaRPr sz="1300" b="0" i="0" u="none" strike="noStrike" cap="non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2760</Words>
  <Application>Microsoft Office PowerPoint</Application>
  <PresentationFormat>Custom</PresentationFormat>
  <Paragraphs>246</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Noto Sans Symbols</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Ananth Kashyap</dc:creator>
  <cp:lastModifiedBy>prajwala talanki</cp:lastModifiedBy>
  <cp:revision>15</cp:revision>
  <dcterms:created xsi:type="dcterms:W3CDTF">2021-08-21T17:00:56Z</dcterms:created>
  <dcterms:modified xsi:type="dcterms:W3CDTF">2025-09-19T14:52:37Z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2020-07-12T00:00:00Z</vt:filetime>
  </property>
  <property fmtid="{D5CDD505-2E9C-101B-9397-08002B2CF9AE}" pid="3" name="Creator">
    <vt:lpwstr>LaTeX with Beamer class</vt:lpwstr>
  </property>
  <property fmtid="{D5CDD505-2E9C-101B-9397-08002B2CF9AE}" pid="4" name="LastSaved">
    <vt:filetime>2021-08-21T00:00:00Z</vt:filetime>
  </property>
</Properties>
</file>