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11" r:id="rId24"/>
    <p:sldId id="312" r:id="rId25"/>
    <p:sldId id="313" r:id="rId26"/>
    <p:sldId id="314" r:id="rId27"/>
    <p:sldId id="315" r:id="rId28"/>
    <p:sldId id="316" r:id="rId29"/>
    <p:sldId id="310" r:id="rId30"/>
  </p:sldIdLst>
  <p:sldSz cx="5765800" cy="3244850"/>
  <p:notesSz cx="5765800" cy="32448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3DYnBJxuCi9/tKMkzCrulI72b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112" y="6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498725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265488" y="0"/>
            <a:ext cx="2498725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3082925"/>
            <a:ext cx="2498725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55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55:notes"/>
          <p:cNvSpPr txBox="1">
            <a:spLocks noGrp="1"/>
          </p:cNvSpPr>
          <p:nvPr>
            <p:ph type="sldNum" idx="12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56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56:notes"/>
          <p:cNvSpPr txBox="1">
            <a:spLocks noGrp="1"/>
          </p:cNvSpPr>
          <p:nvPr>
            <p:ph type="sldNum" idx="12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57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-2+4</a:t>
            </a:r>
            <a:endParaRPr dirty="0"/>
          </a:p>
        </p:txBody>
      </p:sp>
      <p:sp>
        <p:nvSpPr>
          <p:cNvPr id="222" name="Google Shape;222;p57:notes"/>
          <p:cNvSpPr txBox="1">
            <a:spLocks noGrp="1"/>
          </p:cNvSpPr>
          <p:nvPr>
            <p:ph type="sldNum" idx="12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8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59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59:notes"/>
          <p:cNvSpPr txBox="1">
            <a:spLocks noGrp="1"/>
          </p:cNvSpPr>
          <p:nvPr>
            <p:ph type="sldNum" idx="12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60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60:notes"/>
          <p:cNvSpPr txBox="1">
            <a:spLocks noGrp="1"/>
          </p:cNvSpPr>
          <p:nvPr>
            <p:ph type="sldNum" idx="12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61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p61:notes"/>
          <p:cNvSpPr txBox="1">
            <a:spLocks noGrp="1"/>
          </p:cNvSpPr>
          <p:nvPr>
            <p:ph type="sldNum" idx="12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62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62:notes"/>
          <p:cNvSpPr txBox="1">
            <a:spLocks noGrp="1"/>
          </p:cNvSpPr>
          <p:nvPr>
            <p:ph type="sldNum" idx="12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63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p63:notes"/>
          <p:cNvSpPr txBox="1">
            <a:spLocks noGrp="1"/>
          </p:cNvSpPr>
          <p:nvPr>
            <p:ph type="sldNum" idx="12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64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p64:notes"/>
          <p:cNvSpPr txBox="1">
            <a:spLocks noGrp="1"/>
          </p:cNvSpPr>
          <p:nvPr>
            <p:ph type="sldNum" idx="12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94f3cc9d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894f3cc9d2_0_3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g2894f3cc9d2_0_3:notes"/>
          <p:cNvSpPr txBox="1">
            <a:spLocks noGrp="1"/>
          </p:cNvSpPr>
          <p:nvPr>
            <p:ph type="sldNum" idx="12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5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67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6" name="Google Shape;306;p67:notes"/>
          <p:cNvSpPr txBox="1">
            <a:spLocks noGrp="1"/>
          </p:cNvSpPr>
          <p:nvPr>
            <p:ph type="sldNum" idx="12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69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p69:notes"/>
          <p:cNvSpPr txBox="1">
            <a:spLocks noGrp="1"/>
          </p:cNvSpPr>
          <p:nvPr>
            <p:ph type="sldNum" idx="12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>
          <a:extLst>
            <a:ext uri="{FF2B5EF4-FFF2-40B4-BE49-F238E27FC236}">
              <a16:creationId xmlns:a16="http://schemas.microsoft.com/office/drawing/2014/main" id="{7B024DC6-E4E3-BFD7-2002-9190307F9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9:notes">
            <a:extLst>
              <a:ext uri="{FF2B5EF4-FFF2-40B4-BE49-F238E27FC236}">
                <a16:creationId xmlns:a16="http://schemas.microsoft.com/office/drawing/2014/main" id="{05FB6010-FCD8-5318-967F-9E1114C37A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69:notes">
            <a:extLst>
              <a:ext uri="{FF2B5EF4-FFF2-40B4-BE49-F238E27FC236}">
                <a16:creationId xmlns:a16="http://schemas.microsoft.com/office/drawing/2014/main" id="{7A624417-2BCD-D65F-297B-4262A4747C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p69:notes">
            <a:extLst>
              <a:ext uri="{FF2B5EF4-FFF2-40B4-BE49-F238E27FC236}">
                <a16:creationId xmlns:a16="http://schemas.microsoft.com/office/drawing/2014/main" id="{F74D2CC4-438D-9CBA-D818-6207CD64C50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8366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>
          <a:extLst>
            <a:ext uri="{FF2B5EF4-FFF2-40B4-BE49-F238E27FC236}">
              <a16:creationId xmlns:a16="http://schemas.microsoft.com/office/drawing/2014/main" id="{EEE0AB3E-069C-126A-A310-DFFD2B3FD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9:notes">
            <a:extLst>
              <a:ext uri="{FF2B5EF4-FFF2-40B4-BE49-F238E27FC236}">
                <a16:creationId xmlns:a16="http://schemas.microsoft.com/office/drawing/2014/main" id="{C9363DAC-FF94-7A9B-AC7C-2F39C4A116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69:notes">
            <a:extLst>
              <a:ext uri="{FF2B5EF4-FFF2-40B4-BE49-F238E27FC236}">
                <a16:creationId xmlns:a16="http://schemas.microsoft.com/office/drawing/2014/main" id="{6FD02495-5B61-F613-E607-5940730C6D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p69:notes">
            <a:extLst>
              <a:ext uri="{FF2B5EF4-FFF2-40B4-BE49-F238E27FC236}">
                <a16:creationId xmlns:a16="http://schemas.microsoft.com/office/drawing/2014/main" id="{C58AB54F-0ED6-969B-33D8-66E6C02EC32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7477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>
          <a:extLst>
            <a:ext uri="{FF2B5EF4-FFF2-40B4-BE49-F238E27FC236}">
              <a16:creationId xmlns:a16="http://schemas.microsoft.com/office/drawing/2014/main" id="{9B06210C-B02C-17B4-7B00-379EABD6C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9:notes">
            <a:extLst>
              <a:ext uri="{FF2B5EF4-FFF2-40B4-BE49-F238E27FC236}">
                <a16:creationId xmlns:a16="http://schemas.microsoft.com/office/drawing/2014/main" id="{2CFFBBDD-4F3D-7C4E-2C5A-AE46C34088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69:notes">
            <a:extLst>
              <a:ext uri="{FF2B5EF4-FFF2-40B4-BE49-F238E27FC236}">
                <a16:creationId xmlns:a16="http://schemas.microsoft.com/office/drawing/2014/main" id="{1377A9EB-D24C-D2C6-5472-F7FA8BD2AA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p69:notes">
            <a:extLst>
              <a:ext uri="{FF2B5EF4-FFF2-40B4-BE49-F238E27FC236}">
                <a16:creationId xmlns:a16="http://schemas.microsoft.com/office/drawing/2014/main" id="{157FE92D-9683-6AD2-E14D-D5BB07F9E8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5730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>
          <a:extLst>
            <a:ext uri="{FF2B5EF4-FFF2-40B4-BE49-F238E27FC236}">
              <a16:creationId xmlns:a16="http://schemas.microsoft.com/office/drawing/2014/main" id="{E3B69B2F-0658-F059-C7EE-57534476D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9:notes">
            <a:extLst>
              <a:ext uri="{FF2B5EF4-FFF2-40B4-BE49-F238E27FC236}">
                <a16:creationId xmlns:a16="http://schemas.microsoft.com/office/drawing/2014/main" id="{5AA70D60-6824-B794-F2D1-D173974392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69:notes">
            <a:extLst>
              <a:ext uri="{FF2B5EF4-FFF2-40B4-BE49-F238E27FC236}">
                <a16:creationId xmlns:a16="http://schemas.microsoft.com/office/drawing/2014/main" id="{2B05C6AC-2B58-DCD9-0980-D0674A02C6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p69:notes">
            <a:extLst>
              <a:ext uri="{FF2B5EF4-FFF2-40B4-BE49-F238E27FC236}">
                <a16:creationId xmlns:a16="http://schemas.microsoft.com/office/drawing/2014/main" id="{0B8DEAE5-E75F-4B44-072D-FAC10F94E14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56025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>
          <a:extLst>
            <a:ext uri="{FF2B5EF4-FFF2-40B4-BE49-F238E27FC236}">
              <a16:creationId xmlns:a16="http://schemas.microsoft.com/office/drawing/2014/main" id="{42A45941-AE23-D5C4-7523-BDDEFEEFE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9:notes">
            <a:extLst>
              <a:ext uri="{FF2B5EF4-FFF2-40B4-BE49-F238E27FC236}">
                <a16:creationId xmlns:a16="http://schemas.microsoft.com/office/drawing/2014/main" id="{E19B6377-7785-9CC1-57DE-7702AFD165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69:notes">
            <a:extLst>
              <a:ext uri="{FF2B5EF4-FFF2-40B4-BE49-F238E27FC236}">
                <a16:creationId xmlns:a16="http://schemas.microsoft.com/office/drawing/2014/main" id="{B629E1CE-F152-50E1-F336-686B89463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p69:notes">
            <a:extLst>
              <a:ext uri="{FF2B5EF4-FFF2-40B4-BE49-F238E27FC236}">
                <a16:creationId xmlns:a16="http://schemas.microsoft.com/office/drawing/2014/main" id="{E83A9F4D-06A7-92DB-5BE3-DD5957F4C1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94753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>
          <a:extLst>
            <a:ext uri="{FF2B5EF4-FFF2-40B4-BE49-F238E27FC236}">
              <a16:creationId xmlns:a16="http://schemas.microsoft.com/office/drawing/2014/main" id="{0271E421-B233-A061-9171-33620AC68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9:notes">
            <a:extLst>
              <a:ext uri="{FF2B5EF4-FFF2-40B4-BE49-F238E27FC236}">
                <a16:creationId xmlns:a16="http://schemas.microsoft.com/office/drawing/2014/main" id="{F2C64E88-7329-0BC0-AD3C-9421544B67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69:notes">
            <a:extLst>
              <a:ext uri="{FF2B5EF4-FFF2-40B4-BE49-F238E27FC236}">
                <a16:creationId xmlns:a16="http://schemas.microsoft.com/office/drawing/2014/main" id="{60F578A8-8804-976F-D60A-6D0DCD7E8A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p69:notes">
            <a:extLst>
              <a:ext uri="{FF2B5EF4-FFF2-40B4-BE49-F238E27FC236}">
                <a16:creationId xmlns:a16="http://schemas.microsoft.com/office/drawing/2014/main" id="{9BB680E3-66D4-7624-ECC6-3B732E7A260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9046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3" name="Google Shape;57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26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HLL-ALL-MLL</a:t>
            </a:r>
            <a:endParaRPr/>
          </a:p>
        </p:txBody>
      </p:sp>
      <p:sp>
        <p:nvSpPr>
          <p:cNvPr id="119" name="Google Shape;119;p26:notes"/>
          <p:cNvSpPr txBox="1">
            <a:spLocks noGrp="1"/>
          </p:cNvSpPr>
          <p:nvPr>
            <p:ph type="sldNum" idx="12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d68b04c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2fd68b04c7a_0_0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g2fd68b04c7a_0_0:notes"/>
          <p:cNvSpPr txBox="1">
            <a:spLocks noGrp="1"/>
          </p:cNvSpPr>
          <p:nvPr>
            <p:ph type="sldNum" idx="12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77d859f2b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377d859f2b1_0_6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g377d859f2b1_0_6:notes"/>
          <p:cNvSpPr txBox="1">
            <a:spLocks noGrp="1"/>
          </p:cNvSpPr>
          <p:nvPr>
            <p:ph type="sldNum" idx="12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50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50:notes"/>
          <p:cNvSpPr txBox="1">
            <a:spLocks noGrp="1"/>
          </p:cNvSpPr>
          <p:nvPr>
            <p:ph type="sldNum" idx="12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51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p51:notes"/>
          <p:cNvSpPr txBox="1">
            <a:spLocks noGrp="1"/>
          </p:cNvSpPr>
          <p:nvPr>
            <p:ph type="sldNum" idx="12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53:notes"/>
          <p:cNvSpPr txBox="1">
            <a:spLocks noGrp="1"/>
          </p:cNvSpPr>
          <p:nvPr>
            <p:ph type="body" idx="1"/>
          </p:nvPr>
        </p:nvSpPr>
        <p:spPr>
          <a:xfrm>
            <a:off x="576263" y="1562100"/>
            <a:ext cx="4613400" cy="1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53:notes"/>
          <p:cNvSpPr txBox="1">
            <a:spLocks noGrp="1"/>
          </p:cNvSpPr>
          <p:nvPr>
            <p:ph type="sldNum" idx="12"/>
          </p:nvPr>
        </p:nvSpPr>
        <p:spPr>
          <a:xfrm>
            <a:off x="3265488" y="3082925"/>
            <a:ext cx="24987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5"/>
          <p:cNvSpPr txBox="1">
            <a:spLocks noGrp="1"/>
          </p:cNvSpPr>
          <p:nvPr>
            <p:ph type="ctrTitle"/>
          </p:nvPr>
        </p:nvSpPr>
        <p:spPr>
          <a:xfrm>
            <a:off x="207746" y="-4237"/>
            <a:ext cx="2978150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subTitle" idx="1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5"/>
          <p:cNvSpPr txBox="1">
            <a:spLocks noGrp="1"/>
          </p:cNvSpPr>
          <p:nvPr>
            <p:ph type="ftr" idx="11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5"/>
          <p:cNvSpPr txBox="1">
            <a:spLocks noGrp="1"/>
          </p:cNvSpPr>
          <p:nvPr>
            <p:ph type="dt" idx="10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5"/>
          <p:cNvSpPr txBox="1">
            <a:spLocks noGrp="1"/>
          </p:cNvSpPr>
          <p:nvPr>
            <p:ph type="sldNum" idx="12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27600" y="-4237"/>
            <a:ext cx="838200" cy="765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6"/>
          <p:cNvSpPr/>
          <p:nvPr/>
        </p:nvSpPr>
        <p:spPr>
          <a:xfrm>
            <a:off x="4221125" y="31552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 extrusionOk="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6"/>
          <p:cNvSpPr/>
          <p:nvPr/>
        </p:nvSpPr>
        <p:spPr>
          <a:xfrm>
            <a:off x="4141508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6"/>
          <p:cNvSpPr/>
          <p:nvPr/>
        </p:nvSpPr>
        <p:spPr>
          <a:xfrm>
            <a:off x="4319310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6"/>
          <p:cNvSpPr/>
          <p:nvPr/>
        </p:nvSpPr>
        <p:spPr>
          <a:xfrm>
            <a:off x="4475644" y="314491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 extrusionOk="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 extrusionOk="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 extrusionOk="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6"/>
          <p:cNvSpPr/>
          <p:nvPr/>
        </p:nvSpPr>
        <p:spPr>
          <a:xfrm>
            <a:off x="4412475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46"/>
          <p:cNvSpPr/>
          <p:nvPr/>
        </p:nvSpPr>
        <p:spPr>
          <a:xfrm>
            <a:off x="4772343" y="31576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6"/>
          <p:cNvSpPr/>
          <p:nvPr/>
        </p:nvSpPr>
        <p:spPr>
          <a:xfrm>
            <a:off x="4683442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6"/>
          <p:cNvSpPr/>
          <p:nvPr/>
        </p:nvSpPr>
        <p:spPr>
          <a:xfrm>
            <a:off x="4759643" y="314491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0" y="0"/>
                </a:moveTo>
                <a:lnTo>
                  <a:pt x="38100" y="0"/>
                </a:lnTo>
              </a:path>
              <a:path w="50800" h="50800" extrusionOk="0">
                <a:moveTo>
                  <a:pt x="12700" y="25400"/>
                </a:moveTo>
                <a:lnTo>
                  <a:pt x="50800" y="25400"/>
                </a:lnTo>
              </a:path>
              <a:path w="50800" h="50800" extrusionOk="0">
                <a:moveTo>
                  <a:pt x="0" y="38100"/>
                </a:moveTo>
                <a:lnTo>
                  <a:pt x="38100" y="38100"/>
                </a:lnTo>
              </a:path>
              <a:path w="50800" h="50800" extrusionOk="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9525" cap="flat" cmpd="sng">
            <a:solidFill>
              <a:srgbClr val="F3DE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6"/>
          <p:cNvSpPr/>
          <p:nvPr/>
        </p:nvSpPr>
        <p:spPr>
          <a:xfrm>
            <a:off x="5030610" y="314491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 extrusionOk="0">
                <a:moveTo>
                  <a:pt x="0" y="0"/>
                </a:moveTo>
                <a:lnTo>
                  <a:pt x="38100" y="0"/>
                </a:lnTo>
              </a:path>
              <a:path w="50800" h="25400" extrusionOk="0">
                <a:moveTo>
                  <a:pt x="12700" y="12700"/>
                </a:moveTo>
                <a:lnTo>
                  <a:pt x="50800" y="12700"/>
                </a:lnTo>
              </a:path>
              <a:path w="50800" h="25400" extrusionOk="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6"/>
          <p:cNvSpPr/>
          <p:nvPr/>
        </p:nvSpPr>
        <p:spPr>
          <a:xfrm>
            <a:off x="4954409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6"/>
          <p:cNvSpPr/>
          <p:nvPr/>
        </p:nvSpPr>
        <p:spPr>
          <a:xfrm>
            <a:off x="5030610" y="318301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 extrusionOk="0">
                <a:moveTo>
                  <a:pt x="0" y="0"/>
                </a:moveTo>
                <a:lnTo>
                  <a:pt x="38100" y="0"/>
                </a:lnTo>
              </a:path>
              <a:path w="50800" h="12700" extrusionOk="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noFill/>
          <a:ln w="9525" cap="flat" cmpd="sng">
            <a:solidFill>
              <a:srgbClr val="F3DE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6"/>
          <p:cNvSpPr/>
          <p:nvPr/>
        </p:nvSpPr>
        <p:spPr>
          <a:xfrm>
            <a:off x="5301577" y="31449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0" y="0"/>
                </a:moveTo>
                <a:lnTo>
                  <a:pt x="38100" y="0"/>
                </a:lnTo>
              </a:path>
              <a:path w="50800" h="50800" extrusionOk="0">
                <a:moveTo>
                  <a:pt x="12700" y="12700"/>
                </a:moveTo>
                <a:lnTo>
                  <a:pt x="50800" y="12700"/>
                </a:lnTo>
              </a:path>
              <a:path w="50800" h="50800" extrusionOk="0">
                <a:moveTo>
                  <a:pt x="12700" y="25400"/>
                </a:moveTo>
                <a:lnTo>
                  <a:pt x="50800" y="25400"/>
                </a:lnTo>
              </a:path>
              <a:path w="50800" h="50800" extrusionOk="0">
                <a:moveTo>
                  <a:pt x="0" y="38100"/>
                </a:moveTo>
                <a:lnTo>
                  <a:pt x="38100" y="38100"/>
                </a:lnTo>
              </a:path>
              <a:path w="50800" h="50800" extrusionOk="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6"/>
          <p:cNvSpPr/>
          <p:nvPr/>
        </p:nvSpPr>
        <p:spPr>
          <a:xfrm>
            <a:off x="5603025" y="317539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 extrusionOk="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6"/>
          <p:cNvSpPr/>
          <p:nvPr/>
        </p:nvSpPr>
        <p:spPr>
          <a:xfrm>
            <a:off x="5575961" y="314889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 extrusionOk="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46"/>
          <p:cNvSpPr/>
          <p:nvPr/>
        </p:nvSpPr>
        <p:spPr>
          <a:xfrm>
            <a:off x="5481104" y="314491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 extrusionOk="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 extrusionOk="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 extrusionOk="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 extrusionOk="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46"/>
          <p:cNvSpPr txBox="1">
            <a:spLocks noGrp="1"/>
          </p:cNvSpPr>
          <p:nvPr>
            <p:ph type="title"/>
          </p:nvPr>
        </p:nvSpPr>
        <p:spPr>
          <a:xfrm>
            <a:off x="207746" y="-4237"/>
            <a:ext cx="2978150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6"/>
          <p:cNvSpPr txBox="1">
            <a:spLocks noGrp="1"/>
          </p:cNvSpPr>
          <p:nvPr>
            <p:ph type="body" idx="1"/>
          </p:nvPr>
        </p:nvSpPr>
        <p:spPr>
          <a:xfrm>
            <a:off x="87744" y="545883"/>
            <a:ext cx="2831465" cy="209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6"/>
          <p:cNvSpPr txBox="1">
            <a:spLocks noGrp="1"/>
          </p:cNvSpPr>
          <p:nvPr>
            <p:ph type="ftr" idx="11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6"/>
          <p:cNvSpPr txBox="1">
            <a:spLocks noGrp="1"/>
          </p:cNvSpPr>
          <p:nvPr>
            <p:ph type="dt" idx="10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6"/>
          <p:cNvSpPr txBox="1">
            <a:spLocks noGrp="1"/>
          </p:cNvSpPr>
          <p:nvPr>
            <p:ph type="sldNum" idx="12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" name="Google Shape;59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27600" y="0"/>
            <a:ext cx="838200" cy="765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8"/>
          <p:cNvSpPr/>
          <p:nvPr/>
        </p:nvSpPr>
        <p:spPr>
          <a:xfrm>
            <a:off x="4221125" y="31552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 extrusionOk="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48"/>
          <p:cNvSpPr/>
          <p:nvPr/>
        </p:nvSpPr>
        <p:spPr>
          <a:xfrm>
            <a:off x="4141508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48"/>
          <p:cNvSpPr/>
          <p:nvPr/>
        </p:nvSpPr>
        <p:spPr>
          <a:xfrm>
            <a:off x="4319310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48"/>
          <p:cNvSpPr/>
          <p:nvPr/>
        </p:nvSpPr>
        <p:spPr>
          <a:xfrm>
            <a:off x="4475644" y="314491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 extrusionOk="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 extrusionOk="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 extrusionOk="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48"/>
          <p:cNvSpPr/>
          <p:nvPr/>
        </p:nvSpPr>
        <p:spPr>
          <a:xfrm>
            <a:off x="4412475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48"/>
          <p:cNvSpPr/>
          <p:nvPr/>
        </p:nvSpPr>
        <p:spPr>
          <a:xfrm>
            <a:off x="4772343" y="31576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48"/>
          <p:cNvSpPr/>
          <p:nvPr/>
        </p:nvSpPr>
        <p:spPr>
          <a:xfrm>
            <a:off x="4683442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48"/>
          <p:cNvSpPr/>
          <p:nvPr/>
        </p:nvSpPr>
        <p:spPr>
          <a:xfrm>
            <a:off x="4759643" y="314491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0" y="0"/>
                </a:moveTo>
                <a:lnTo>
                  <a:pt x="38100" y="0"/>
                </a:lnTo>
              </a:path>
              <a:path w="50800" h="50800" extrusionOk="0">
                <a:moveTo>
                  <a:pt x="12700" y="25400"/>
                </a:moveTo>
                <a:lnTo>
                  <a:pt x="50800" y="25400"/>
                </a:lnTo>
              </a:path>
              <a:path w="50800" h="50800" extrusionOk="0">
                <a:moveTo>
                  <a:pt x="0" y="38100"/>
                </a:moveTo>
                <a:lnTo>
                  <a:pt x="38100" y="38100"/>
                </a:lnTo>
              </a:path>
              <a:path w="50800" h="50800" extrusionOk="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9525" cap="flat" cmpd="sng">
            <a:solidFill>
              <a:srgbClr val="F3DE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48"/>
          <p:cNvSpPr/>
          <p:nvPr/>
        </p:nvSpPr>
        <p:spPr>
          <a:xfrm>
            <a:off x="5030610" y="314491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 extrusionOk="0">
                <a:moveTo>
                  <a:pt x="0" y="0"/>
                </a:moveTo>
                <a:lnTo>
                  <a:pt x="38100" y="0"/>
                </a:lnTo>
              </a:path>
              <a:path w="50800" h="25400" extrusionOk="0">
                <a:moveTo>
                  <a:pt x="12700" y="12700"/>
                </a:moveTo>
                <a:lnTo>
                  <a:pt x="50800" y="12700"/>
                </a:lnTo>
              </a:path>
              <a:path w="50800" h="25400" extrusionOk="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48"/>
          <p:cNvSpPr/>
          <p:nvPr/>
        </p:nvSpPr>
        <p:spPr>
          <a:xfrm>
            <a:off x="4954409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48"/>
          <p:cNvSpPr/>
          <p:nvPr/>
        </p:nvSpPr>
        <p:spPr>
          <a:xfrm>
            <a:off x="5030610" y="318301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 extrusionOk="0">
                <a:moveTo>
                  <a:pt x="0" y="0"/>
                </a:moveTo>
                <a:lnTo>
                  <a:pt x="38100" y="0"/>
                </a:lnTo>
              </a:path>
              <a:path w="50800" h="12700" extrusionOk="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noFill/>
          <a:ln w="9525" cap="flat" cmpd="sng">
            <a:solidFill>
              <a:srgbClr val="F3DE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48"/>
          <p:cNvSpPr/>
          <p:nvPr/>
        </p:nvSpPr>
        <p:spPr>
          <a:xfrm>
            <a:off x="5301577" y="31449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0" y="0"/>
                </a:moveTo>
                <a:lnTo>
                  <a:pt x="38100" y="0"/>
                </a:lnTo>
              </a:path>
              <a:path w="50800" h="50800" extrusionOk="0">
                <a:moveTo>
                  <a:pt x="12700" y="12700"/>
                </a:moveTo>
                <a:lnTo>
                  <a:pt x="50800" y="12700"/>
                </a:lnTo>
              </a:path>
              <a:path w="50800" h="50800" extrusionOk="0">
                <a:moveTo>
                  <a:pt x="12700" y="25400"/>
                </a:moveTo>
                <a:lnTo>
                  <a:pt x="50800" y="25400"/>
                </a:lnTo>
              </a:path>
              <a:path w="50800" h="50800" extrusionOk="0">
                <a:moveTo>
                  <a:pt x="0" y="38100"/>
                </a:moveTo>
                <a:lnTo>
                  <a:pt x="38100" y="38100"/>
                </a:lnTo>
              </a:path>
              <a:path w="50800" h="50800" extrusionOk="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48"/>
          <p:cNvSpPr/>
          <p:nvPr/>
        </p:nvSpPr>
        <p:spPr>
          <a:xfrm>
            <a:off x="5603025" y="317539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 extrusionOk="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8"/>
          <p:cNvSpPr/>
          <p:nvPr/>
        </p:nvSpPr>
        <p:spPr>
          <a:xfrm>
            <a:off x="5575961" y="314889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 extrusionOk="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8"/>
          <p:cNvSpPr/>
          <p:nvPr/>
        </p:nvSpPr>
        <p:spPr>
          <a:xfrm>
            <a:off x="5481104" y="314491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 extrusionOk="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 extrusionOk="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 extrusionOk="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 extrusionOk="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8"/>
          <p:cNvSpPr/>
          <p:nvPr/>
        </p:nvSpPr>
        <p:spPr>
          <a:xfrm>
            <a:off x="-2" y="622809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8"/>
          <p:cNvSpPr txBox="1">
            <a:spLocks noGrp="1"/>
          </p:cNvSpPr>
          <p:nvPr>
            <p:ph type="title"/>
          </p:nvPr>
        </p:nvSpPr>
        <p:spPr>
          <a:xfrm>
            <a:off x="207746" y="-4237"/>
            <a:ext cx="2978150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8"/>
          <p:cNvSpPr txBox="1">
            <a:spLocks noGrp="1"/>
          </p:cNvSpPr>
          <p:nvPr>
            <p:ph type="body" idx="1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8"/>
          <p:cNvSpPr txBox="1">
            <a:spLocks noGrp="1"/>
          </p:cNvSpPr>
          <p:nvPr>
            <p:ph type="body" idx="2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ftr" idx="11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8"/>
          <p:cNvSpPr txBox="1">
            <a:spLocks noGrp="1"/>
          </p:cNvSpPr>
          <p:nvPr>
            <p:ph type="dt" idx="10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8"/>
          <p:cNvSpPr txBox="1">
            <a:spLocks noGrp="1"/>
          </p:cNvSpPr>
          <p:nvPr>
            <p:ph type="sldNum" idx="12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" name="Google Shape;83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27600" y="-4237"/>
            <a:ext cx="838200" cy="765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9"/>
          <p:cNvSpPr/>
          <p:nvPr/>
        </p:nvSpPr>
        <p:spPr>
          <a:xfrm>
            <a:off x="4221125" y="31552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 extrusionOk="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9"/>
          <p:cNvSpPr/>
          <p:nvPr/>
        </p:nvSpPr>
        <p:spPr>
          <a:xfrm>
            <a:off x="4141508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9"/>
          <p:cNvSpPr/>
          <p:nvPr/>
        </p:nvSpPr>
        <p:spPr>
          <a:xfrm>
            <a:off x="4319310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9"/>
          <p:cNvSpPr/>
          <p:nvPr/>
        </p:nvSpPr>
        <p:spPr>
          <a:xfrm>
            <a:off x="4475644" y="314491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 extrusionOk="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 extrusionOk="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 extrusionOk="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9"/>
          <p:cNvSpPr/>
          <p:nvPr/>
        </p:nvSpPr>
        <p:spPr>
          <a:xfrm>
            <a:off x="4412475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9"/>
          <p:cNvSpPr/>
          <p:nvPr/>
        </p:nvSpPr>
        <p:spPr>
          <a:xfrm>
            <a:off x="4772343" y="31576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49"/>
          <p:cNvSpPr/>
          <p:nvPr/>
        </p:nvSpPr>
        <p:spPr>
          <a:xfrm>
            <a:off x="4683442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9"/>
          <p:cNvSpPr/>
          <p:nvPr/>
        </p:nvSpPr>
        <p:spPr>
          <a:xfrm>
            <a:off x="4759643" y="314491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0" y="0"/>
                </a:moveTo>
                <a:lnTo>
                  <a:pt x="38100" y="0"/>
                </a:lnTo>
              </a:path>
              <a:path w="50800" h="50800" extrusionOk="0">
                <a:moveTo>
                  <a:pt x="12700" y="25400"/>
                </a:moveTo>
                <a:lnTo>
                  <a:pt x="50800" y="25400"/>
                </a:lnTo>
              </a:path>
              <a:path w="50800" h="50800" extrusionOk="0">
                <a:moveTo>
                  <a:pt x="0" y="38100"/>
                </a:moveTo>
                <a:lnTo>
                  <a:pt x="38100" y="38100"/>
                </a:lnTo>
              </a:path>
              <a:path w="50800" h="50800" extrusionOk="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9525" cap="flat" cmpd="sng">
            <a:solidFill>
              <a:srgbClr val="F3DE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49"/>
          <p:cNvSpPr/>
          <p:nvPr/>
        </p:nvSpPr>
        <p:spPr>
          <a:xfrm>
            <a:off x="5030610" y="314491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 extrusionOk="0">
                <a:moveTo>
                  <a:pt x="0" y="0"/>
                </a:moveTo>
                <a:lnTo>
                  <a:pt x="38100" y="0"/>
                </a:lnTo>
              </a:path>
              <a:path w="50800" h="25400" extrusionOk="0">
                <a:moveTo>
                  <a:pt x="12700" y="12700"/>
                </a:moveTo>
                <a:lnTo>
                  <a:pt x="50800" y="12700"/>
                </a:lnTo>
              </a:path>
              <a:path w="50800" h="25400" extrusionOk="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49"/>
          <p:cNvSpPr/>
          <p:nvPr/>
        </p:nvSpPr>
        <p:spPr>
          <a:xfrm>
            <a:off x="4954409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49"/>
          <p:cNvSpPr/>
          <p:nvPr/>
        </p:nvSpPr>
        <p:spPr>
          <a:xfrm>
            <a:off x="5030610" y="318301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 extrusionOk="0">
                <a:moveTo>
                  <a:pt x="0" y="0"/>
                </a:moveTo>
                <a:lnTo>
                  <a:pt x="38100" y="0"/>
                </a:lnTo>
              </a:path>
              <a:path w="50800" h="12700" extrusionOk="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noFill/>
          <a:ln w="9525" cap="flat" cmpd="sng">
            <a:solidFill>
              <a:srgbClr val="F3DE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9"/>
          <p:cNvSpPr/>
          <p:nvPr/>
        </p:nvSpPr>
        <p:spPr>
          <a:xfrm>
            <a:off x="5301577" y="31449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0" y="0"/>
                </a:moveTo>
                <a:lnTo>
                  <a:pt x="38100" y="0"/>
                </a:lnTo>
              </a:path>
              <a:path w="50800" h="50800" extrusionOk="0">
                <a:moveTo>
                  <a:pt x="12700" y="12700"/>
                </a:moveTo>
                <a:lnTo>
                  <a:pt x="50800" y="12700"/>
                </a:lnTo>
              </a:path>
              <a:path w="50800" h="50800" extrusionOk="0">
                <a:moveTo>
                  <a:pt x="12700" y="25400"/>
                </a:moveTo>
                <a:lnTo>
                  <a:pt x="50800" y="25400"/>
                </a:lnTo>
              </a:path>
              <a:path w="50800" h="50800" extrusionOk="0">
                <a:moveTo>
                  <a:pt x="0" y="38100"/>
                </a:moveTo>
                <a:lnTo>
                  <a:pt x="38100" y="38100"/>
                </a:lnTo>
              </a:path>
              <a:path w="50800" h="50800" extrusionOk="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9"/>
          <p:cNvSpPr/>
          <p:nvPr/>
        </p:nvSpPr>
        <p:spPr>
          <a:xfrm>
            <a:off x="5603025" y="317539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 extrusionOk="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9"/>
          <p:cNvSpPr/>
          <p:nvPr/>
        </p:nvSpPr>
        <p:spPr>
          <a:xfrm>
            <a:off x="5575961" y="314889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 extrusionOk="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9"/>
          <p:cNvSpPr/>
          <p:nvPr/>
        </p:nvSpPr>
        <p:spPr>
          <a:xfrm>
            <a:off x="5481104" y="314491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 extrusionOk="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 extrusionOk="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 extrusionOk="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 extrusionOk="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9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9"/>
          <p:cNvSpPr txBox="1">
            <a:spLocks noGrp="1"/>
          </p:cNvSpPr>
          <p:nvPr>
            <p:ph type="title"/>
          </p:nvPr>
        </p:nvSpPr>
        <p:spPr>
          <a:xfrm>
            <a:off x="207746" y="-4237"/>
            <a:ext cx="2978150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9"/>
          <p:cNvSpPr txBox="1">
            <a:spLocks noGrp="1"/>
          </p:cNvSpPr>
          <p:nvPr>
            <p:ph type="ftr" idx="11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9"/>
          <p:cNvSpPr txBox="1">
            <a:spLocks noGrp="1"/>
          </p:cNvSpPr>
          <p:nvPr>
            <p:ph type="dt" idx="10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9"/>
          <p:cNvSpPr txBox="1">
            <a:spLocks noGrp="1"/>
          </p:cNvSpPr>
          <p:nvPr>
            <p:ph type="sldNum" idx="12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" name="Google Shape;105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27600" y="0"/>
            <a:ext cx="838200" cy="765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/>
          <p:nvPr/>
        </p:nvSpPr>
        <p:spPr>
          <a:xfrm>
            <a:off x="4221125" y="31552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 extrusionOk="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44"/>
          <p:cNvSpPr/>
          <p:nvPr/>
        </p:nvSpPr>
        <p:spPr>
          <a:xfrm>
            <a:off x="4141508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4"/>
          <p:cNvSpPr/>
          <p:nvPr/>
        </p:nvSpPr>
        <p:spPr>
          <a:xfrm>
            <a:off x="4319310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44"/>
          <p:cNvSpPr/>
          <p:nvPr/>
        </p:nvSpPr>
        <p:spPr>
          <a:xfrm>
            <a:off x="4475644" y="314491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 extrusionOk="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 extrusionOk="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 extrusionOk="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44"/>
          <p:cNvSpPr/>
          <p:nvPr/>
        </p:nvSpPr>
        <p:spPr>
          <a:xfrm>
            <a:off x="4412475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44"/>
          <p:cNvSpPr/>
          <p:nvPr/>
        </p:nvSpPr>
        <p:spPr>
          <a:xfrm>
            <a:off x="4772343" y="31576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120000" extrusionOk="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44"/>
          <p:cNvSpPr/>
          <p:nvPr/>
        </p:nvSpPr>
        <p:spPr>
          <a:xfrm>
            <a:off x="4683442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4"/>
          <p:cNvSpPr/>
          <p:nvPr/>
        </p:nvSpPr>
        <p:spPr>
          <a:xfrm>
            <a:off x="4759643" y="314491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0" y="0"/>
                </a:moveTo>
                <a:lnTo>
                  <a:pt x="38100" y="0"/>
                </a:lnTo>
              </a:path>
              <a:path w="50800" h="50800" extrusionOk="0">
                <a:moveTo>
                  <a:pt x="12700" y="25400"/>
                </a:moveTo>
                <a:lnTo>
                  <a:pt x="50800" y="25400"/>
                </a:lnTo>
              </a:path>
              <a:path w="50800" h="50800" extrusionOk="0">
                <a:moveTo>
                  <a:pt x="0" y="38100"/>
                </a:moveTo>
                <a:lnTo>
                  <a:pt x="38100" y="38100"/>
                </a:lnTo>
              </a:path>
              <a:path w="50800" h="50800" extrusionOk="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9525" cap="flat" cmpd="sng">
            <a:solidFill>
              <a:srgbClr val="F3DE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4"/>
          <p:cNvSpPr/>
          <p:nvPr/>
        </p:nvSpPr>
        <p:spPr>
          <a:xfrm>
            <a:off x="5030610" y="314491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 extrusionOk="0">
                <a:moveTo>
                  <a:pt x="0" y="0"/>
                </a:moveTo>
                <a:lnTo>
                  <a:pt x="38100" y="0"/>
                </a:lnTo>
              </a:path>
              <a:path w="50800" h="25400" extrusionOk="0">
                <a:moveTo>
                  <a:pt x="12700" y="12700"/>
                </a:moveTo>
                <a:lnTo>
                  <a:pt x="50800" y="12700"/>
                </a:lnTo>
              </a:path>
              <a:path w="50800" h="25400" extrusionOk="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4"/>
          <p:cNvSpPr/>
          <p:nvPr/>
        </p:nvSpPr>
        <p:spPr>
          <a:xfrm>
            <a:off x="4954409" y="31512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 extrusionOk="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4"/>
          <p:cNvSpPr/>
          <p:nvPr/>
        </p:nvSpPr>
        <p:spPr>
          <a:xfrm>
            <a:off x="5030610" y="318301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 extrusionOk="0">
                <a:moveTo>
                  <a:pt x="0" y="0"/>
                </a:moveTo>
                <a:lnTo>
                  <a:pt x="38100" y="0"/>
                </a:lnTo>
              </a:path>
              <a:path w="50800" h="12700" extrusionOk="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noFill/>
          <a:ln w="9525" cap="flat" cmpd="sng">
            <a:solidFill>
              <a:srgbClr val="F3DE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4"/>
          <p:cNvSpPr/>
          <p:nvPr/>
        </p:nvSpPr>
        <p:spPr>
          <a:xfrm>
            <a:off x="5301577" y="31449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0" y="0"/>
                </a:moveTo>
                <a:lnTo>
                  <a:pt x="38100" y="0"/>
                </a:lnTo>
              </a:path>
              <a:path w="50800" h="50800" extrusionOk="0">
                <a:moveTo>
                  <a:pt x="12700" y="12700"/>
                </a:moveTo>
                <a:lnTo>
                  <a:pt x="50800" y="12700"/>
                </a:lnTo>
              </a:path>
              <a:path w="50800" h="50800" extrusionOk="0">
                <a:moveTo>
                  <a:pt x="12700" y="25400"/>
                </a:moveTo>
                <a:lnTo>
                  <a:pt x="50800" y="25400"/>
                </a:lnTo>
              </a:path>
              <a:path w="50800" h="50800" extrusionOk="0">
                <a:moveTo>
                  <a:pt x="0" y="38100"/>
                </a:moveTo>
                <a:lnTo>
                  <a:pt x="38100" y="38100"/>
                </a:lnTo>
              </a:path>
              <a:path w="50800" h="50800" extrusionOk="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44"/>
          <p:cNvSpPr/>
          <p:nvPr/>
        </p:nvSpPr>
        <p:spPr>
          <a:xfrm>
            <a:off x="5603025" y="317539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 extrusionOk="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4"/>
          <p:cNvSpPr/>
          <p:nvPr/>
        </p:nvSpPr>
        <p:spPr>
          <a:xfrm>
            <a:off x="5575961" y="314889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 extrusionOk="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4"/>
          <p:cNvSpPr/>
          <p:nvPr/>
        </p:nvSpPr>
        <p:spPr>
          <a:xfrm>
            <a:off x="5481104" y="314491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 extrusionOk="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 extrusionOk="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 extrusionOk="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 extrusionOk="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4"/>
          <p:cNvSpPr txBox="1">
            <a:spLocks noGrp="1"/>
          </p:cNvSpPr>
          <p:nvPr>
            <p:ph type="title"/>
          </p:nvPr>
        </p:nvSpPr>
        <p:spPr>
          <a:xfrm>
            <a:off x="207746" y="-4237"/>
            <a:ext cx="2978150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0" u="none" strike="noStrike" cap="none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4"/>
          <p:cNvSpPr txBox="1">
            <a:spLocks noGrp="1"/>
          </p:cNvSpPr>
          <p:nvPr>
            <p:ph type="body" idx="1"/>
          </p:nvPr>
        </p:nvSpPr>
        <p:spPr>
          <a:xfrm>
            <a:off x="87744" y="545883"/>
            <a:ext cx="2831465" cy="209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ftr" idx="11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dt" idx="10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sldNum" idx="12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Google Shape;30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27600" y="2001"/>
            <a:ext cx="838200" cy="76543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/>
          <p:nvPr/>
        </p:nvSpPr>
        <p:spPr>
          <a:xfrm>
            <a:off x="179999" y="2556009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89" extrusionOk="0">
                <a:moveTo>
                  <a:pt x="0" y="0"/>
                </a:moveTo>
                <a:lnTo>
                  <a:pt x="0" y="504006"/>
                </a:lnTo>
                <a:lnTo>
                  <a:pt x="504006" y="504006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5076062" y="98425"/>
            <a:ext cx="549566" cy="586121"/>
          </a:xfrm>
          <a:custGeom>
            <a:avLst/>
            <a:gdLst/>
            <a:ahLst/>
            <a:cxnLst/>
            <a:rect l="l" t="t" r="r" b="b"/>
            <a:pathLst>
              <a:path w="504189" h="504190" extrusionOk="0">
                <a:moveTo>
                  <a:pt x="0" y="0"/>
                </a:moveTo>
                <a:lnTo>
                  <a:pt x="504006" y="0"/>
                </a:lnTo>
                <a:lnTo>
                  <a:pt x="504006" y="504006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2268026" y="1944001"/>
            <a:ext cx="2160270" cy="0"/>
          </a:xfrm>
          <a:custGeom>
            <a:avLst/>
            <a:gdLst/>
            <a:ahLst/>
            <a:cxnLst/>
            <a:rect l="l" t="t" r="r" b="b"/>
            <a:pathLst>
              <a:path w="2160270" h="120000" extrusionOk="0">
                <a:moveTo>
                  <a:pt x="0" y="0"/>
                </a:moveTo>
                <a:lnTo>
                  <a:pt x="2160027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1671446" y="490607"/>
            <a:ext cx="2683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marR="5080" lvl="0" indent="0" algn="l" rtl="0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C55911"/>
                </a:solidFill>
                <a:latin typeface="Calibri"/>
                <a:ea typeface="Calibri"/>
                <a:cs typeface="Calibri"/>
                <a:sym typeface="Calibri"/>
              </a:rPr>
              <a:t>DIGITAL DESIGN AND  COMPUTER ORGANIZATION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1651000" y="1280024"/>
            <a:ext cx="4114800" cy="10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Number, Arithmetic Operations, And Characters</a:t>
            </a:r>
            <a:endParaRPr dirty="0"/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Memory Locations And Address 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i="0" u="none" strike="noStrike" cap="none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900" b="1" i="0" u="none" strike="noStrike" cap="none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T2: Chapter 2: 2.1-2.2</a:t>
            </a:r>
            <a:endParaRPr sz="900" b="1" i="0" u="none" strike="noStrike" cap="none" dirty="0">
              <a:solidFill>
                <a:srgbClr val="2E54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2E54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100" y="968969"/>
            <a:ext cx="1379354" cy="1259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5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55"/>
          <p:cNvSpPr txBox="1">
            <a:spLocks noGrp="1"/>
          </p:cNvSpPr>
          <p:nvPr>
            <p:ph type="title"/>
          </p:nvPr>
        </p:nvSpPr>
        <p:spPr>
          <a:xfrm>
            <a:off x="63500" y="57002"/>
            <a:ext cx="45039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Addition And Subtraction of Signed Numbers</a:t>
            </a:r>
            <a:br>
              <a:rPr lang="en-US" sz="1800" dirty="0"/>
            </a:br>
            <a:r>
              <a:rPr lang="en-US" sz="1800" dirty="0">
                <a:solidFill>
                  <a:srgbClr val="C55911"/>
                </a:solidFill>
              </a:rPr>
              <a:t>Sign and Magnitude Representation  </a:t>
            </a:r>
            <a:r>
              <a:rPr lang="en-US" sz="700" dirty="0"/>
              <a:t>T2:Ch2 2.1</a:t>
            </a:r>
            <a:endParaRPr sz="1800" dirty="0">
              <a:solidFill>
                <a:srgbClr val="C55911"/>
              </a:solidFill>
            </a:endParaRPr>
          </a:p>
        </p:txBody>
      </p:sp>
      <p:pic>
        <p:nvPicPr>
          <p:cNvPr id="208" name="Google Shape;208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206" y="648970"/>
            <a:ext cx="3244850" cy="191085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55"/>
          <p:cNvSpPr/>
          <p:nvPr/>
        </p:nvSpPr>
        <p:spPr>
          <a:xfrm>
            <a:off x="69074" y="2595880"/>
            <a:ext cx="47364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0025" tIns="12000" rIns="30025" bIns="1200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 order bit is sign: 0 = positive (or zero), 1 = negative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Three low order bits is the magnitude: 0 (000) thru 7 (111)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Range  = -(2</a:t>
            </a:r>
            <a:r>
              <a:rPr lang="en-US" sz="1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)-1  to  +2</a:t>
            </a:r>
            <a:r>
              <a:rPr lang="en-US" sz="12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-1 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representations for 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6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56"/>
          <p:cNvSpPr txBox="1">
            <a:spLocks noGrp="1"/>
          </p:cNvSpPr>
          <p:nvPr>
            <p:ph type="title"/>
          </p:nvPr>
        </p:nvSpPr>
        <p:spPr>
          <a:xfrm>
            <a:off x="63500" y="57002"/>
            <a:ext cx="4503900" cy="56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Addition And Subtraction of Signed Numbers</a:t>
            </a:r>
            <a:br>
              <a:rPr lang="en-US" sz="1800"/>
            </a:br>
            <a:r>
              <a:rPr lang="en-US" sz="1800">
                <a:solidFill>
                  <a:srgbClr val="C55911"/>
                </a:solidFill>
              </a:rPr>
              <a:t>One’s Complement Representation</a:t>
            </a:r>
            <a:endParaRPr sz="1800" dirty="0">
              <a:solidFill>
                <a:srgbClr val="C55911"/>
              </a:solidFill>
            </a:endParaRPr>
          </a:p>
        </p:txBody>
      </p:sp>
      <p:pic>
        <p:nvPicPr>
          <p:cNvPr id="217" name="Google Shape;217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060" y="622537"/>
            <a:ext cx="3185160" cy="186920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56"/>
          <p:cNvSpPr txBox="1"/>
          <p:nvPr/>
        </p:nvSpPr>
        <p:spPr>
          <a:xfrm>
            <a:off x="1" y="2378102"/>
            <a:ext cx="5394960" cy="112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 1’s complement  -ve  value is obtained by complementing each bit of the corresponding +ve value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operation of forming 1’s complementing is equivalent to subtracting that no. from 2</a:t>
            </a:r>
            <a:r>
              <a:rPr lang="en-US" sz="11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-1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Still two representations of 0!  This causes some problems</a:t>
            </a:r>
            <a:endParaRPr/>
          </a:p>
          <a:p>
            <a:pPr marL="28575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7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57"/>
          <p:cNvSpPr txBox="1">
            <a:spLocks noGrp="1"/>
          </p:cNvSpPr>
          <p:nvPr>
            <p:ph type="title"/>
          </p:nvPr>
        </p:nvSpPr>
        <p:spPr>
          <a:xfrm>
            <a:off x="63500" y="57002"/>
            <a:ext cx="4503900" cy="56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Addition And Subtraction of Signed Numbers</a:t>
            </a:r>
            <a:br>
              <a:rPr lang="en-US" sz="1800"/>
            </a:br>
            <a:r>
              <a:rPr lang="en-US" sz="1800">
                <a:solidFill>
                  <a:srgbClr val="C55911"/>
                </a:solidFill>
              </a:rPr>
              <a:t>Two’s Complement Representation</a:t>
            </a:r>
            <a:endParaRPr sz="1800">
              <a:solidFill>
                <a:srgbClr val="C55911"/>
              </a:solidFill>
            </a:endParaRPr>
          </a:p>
        </p:txBody>
      </p:sp>
      <p:sp>
        <p:nvSpPr>
          <p:cNvPr id="226" name="Google Shape;226;p57"/>
          <p:cNvSpPr txBox="1"/>
          <p:nvPr/>
        </p:nvSpPr>
        <p:spPr>
          <a:xfrm>
            <a:off x="0" y="2378102"/>
            <a:ext cx="5585459" cy="112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operation of forming 2’s complementing is equivalent to subtracting that no. from 2</a:t>
            </a:r>
            <a:r>
              <a:rPr lang="en-US" sz="1100" b="0" i="0" u="none" strike="noStrike" cap="none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2’s complement of a no. can be obtained by adding 1 to the 1’s complement of that no.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Only one representation for 0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more negative number than positive number</a:t>
            </a:r>
            <a:endParaRPr/>
          </a:p>
          <a:p>
            <a:pPr marL="228600" marR="0" lvl="0" indent="-158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7ADC98-3383-3C0D-1C26-335D503BA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75" y="766658"/>
            <a:ext cx="1948135" cy="1467055"/>
          </a:xfrm>
          <a:prstGeom prst="rect">
            <a:avLst/>
          </a:prstGeom>
        </p:spPr>
      </p:pic>
      <p:sp>
        <p:nvSpPr>
          <p:cNvPr id="4" name="Google Shape;228;p57">
            <a:extLst>
              <a:ext uri="{FF2B5EF4-FFF2-40B4-BE49-F238E27FC236}">
                <a16:creationId xmlns:a16="http://schemas.microsoft.com/office/drawing/2014/main" id="{C31CE66B-11CB-3401-EF57-067B50F5F140}"/>
              </a:ext>
            </a:extLst>
          </p:cNvPr>
          <p:cNvSpPr txBox="1"/>
          <p:nvPr/>
        </p:nvSpPr>
        <p:spPr>
          <a:xfrm>
            <a:off x="3555985" y="826174"/>
            <a:ext cx="2029474" cy="56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i="1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latin typeface="Calibri"/>
                <a:ea typeface="Calibri"/>
                <a:cs typeface="Calibri"/>
                <a:sym typeface="Calibri"/>
              </a:rPr>
              <a:t>Modulo 16  for 2’s complement representation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8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58"/>
          <p:cNvSpPr txBox="1">
            <a:spLocks noGrp="1"/>
          </p:cNvSpPr>
          <p:nvPr>
            <p:ph type="title"/>
          </p:nvPr>
        </p:nvSpPr>
        <p:spPr>
          <a:xfrm>
            <a:off x="63500" y="57002"/>
            <a:ext cx="45039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Addition And Subtraction of Signed Numbers</a:t>
            </a:r>
            <a:br>
              <a:rPr lang="en-US" sz="1800"/>
            </a:br>
            <a:r>
              <a:rPr lang="en-US" sz="1800">
                <a:solidFill>
                  <a:srgbClr val="C55911"/>
                </a:solidFill>
              </a:rPr>
              <a:t>Importat Points</a:t>
            </a:r>
            <a:endParaRPr sz="1800">
              <a:solidFill>
                <a:srgbClr val="C5591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D7353E-0D1D-3EAC-4B0B-A55508A7653B}"/>
                  </a:ext>
                </a:extLst>
              </p:cNvPr>
              <p:cNvSpPr txBox="1"/>
              <p:nvPr/>
            </p:nvSpPr>
            <p:spPr>
              <a:xfrm>
                <a:off x="63500" y="739969"/>
                <a:ext cx="5638800" cy="2123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IN" sz="1100" b="1" dirty="0"/>
                  <a:t>Rules for Addition and Subtraction of n-bit Signed Numbers (2’s Complement System)</a:t>
                </a:r>
                <a:endParaRPr lang="en-IN" sz="1100" dirty="0"/>
              </a:p>
              <a:p>
                <a:pPr>
                  <a:buFont typeface="+mj-lt"/>
                  <a:buAutoNum type="arabicPeriod"/>
                </a:pPr>
                <a:r>
                  <a:rPr lang="en-IN" sz="1100" b="1" dirty="0"/>
                  <a:t>Addition</a:t>
                </a:r>
                <a:r>
                  <a:rPr lang="en-IN" sz="1100" dirty="0"/>
                  <a:t>:</a:t>
                </a:r>
                <a:br>
                  <a:rPr lang="en-IN" sz="1100" dirty="0"/>
                </a:br>
                <a:r>
                  <a:rPr lang="en-IN" sz="1100" dirty="0"/>
                  <a:t>To add two numbers, add their </a:t>
                </a:r>
                <a:r>
                  <a:rPr lang="en-IN" sz="1100" i="1" dirty="0"/>
                  <a:t>n</a:t>
                </a:r>
                <a:r>
                  <a:rPr lang="en-IN" sz="1100" dirty="0"/>
                  <a:t>-bit representations</a:t>
                </a:r>
                <a:r>
                  <a:rPr lang="en-IN" sz="1100" b="1" dirty="0"/>
                  <a:t>, ignoring the carry-out signal </a:t>
                </a:r>
                <a:r>
                  <a:rPr lang="en-IN" sz="1100" dirty="0"/>
                  <a:t>from the </a:t>
                </a:r>
                <a:r>
                  <a:rPr lang="en-IN" sz="1100" b="1" dirty="0"/>
                  <a:t>most significant bit (MSB)</a:t>
                </a:r>
                <a:r>
                  <a:rPr lang="en-IN" sz="1100" dirty="0"/>
                  <a:t> position. The sum will be the algebraically correct value in the 2’s-complement representation as long as the answer is in the range:</a:t>
                </a:r>
                <a14:m>
                  <m:oMath xmlns:m="http://schemas.openxmlformats.org/officeDocument/2006/math">
                    <m:r>
                      <a:rPr lang="en-US" sz="11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10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100" i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sz="1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sz="11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1100" i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m:rPr>
                        <m:nor/>
                      </m:rPr>
                      <a:rPr lang="ar-AE" sz="1100" b="0" i="1">
                        <a:latin typeface="Cambria Math" panose="02040503050406030204" pitchFamily="18" charset="0"/>
                      </a:rPr>
                      <m:t>  </m:t>
                    </m:r>
                    <m:r>
                      <m:rPr>
                        <m:nor/>
                      </m:rPr>
                      <a:rPr lang="en-IN" sz="1100" b="0" i="1">
                        <a:latin typeface="Cambria Math" panose="02040503050406030204" pitchFamily="18" charset="0"/>
                      </a:rPr>
                      <m:t>through</m:t>
                    </m:r>
                    <m:r>
                      <m:rPr>
                        <m:nor/>
                      </m:rPr>
                      <a:rPr lang="en-IN" sz="1100" b="0" i="1">
                        <a:latin typeface="Cambria Math" panose="02040503050406030204" pitchFamily="18" charset="0"/>
                      </a:rPr>
                      <m:t>  </m:t>
                    </m:r>
                    <m:r>
                      <a:rPr lang="en-IN" sz="1100" b="0" i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ar-AE" sz="11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100" b="0" i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sz="1100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sz="1100" b="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1100" b="0" i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ar-AE" sz="1100" b="0" i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 sz="1100" b="0" i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ar-AE" sz="1100" b="0" dirty="0"/>
              </a:p>
              <a:p>
                <a:pPr>
                  <a:buFont typeface="+mj-lt"/>
                  <a:buAutoNum type="arabicPeriod"/>
                </a:pPr>
                <a:r>
                  <a:rPr lang="en-IN" sz="1100" b="1" dirty="0"/>
                  <a:t>Subtraction</a:t>
                </a:r>
                <a:r>
                  <a:rPr lang="en-IN" sz="1100" dirty="0"/>
                  <a:t>:</a:t>
                </a:r>
                <a:br>
                  <a:rPr lang="en-IN" sz="1100" dirty="0"/>
                </a:br>
                <a:r>
                  <a:rPr lang="en-IN" sz="1100" dirty="0"/>
                  <a:t>To subtract two numbers </a:t>
                </a:r>
                <a14:m>
                  <m:oMath xmlns:m="http://schemas.openxmlformats.org/officeDocument/2006/math">
                    <m:r>
                      <a:rPr lang="en-IN" sz="11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1100" dirty="0"/>
                  <a:t>and </a:t>
                </a:r>
                <a14:m>
                  <m:oMath xmlns:m="http://schemas.openxmlformats.org/officeDocument/2006/math">
                    <m:r>
                      <a:rPr lang="en-IN" sz="11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sz="1100" dirty="0"/>
                  <a:t>(i.e., to perform </a:t>
                </a:r>
                <a14:m>
                  <m:oMath xmlns:m="http://schemas.openxmlformats.org/officeDocument/2006/math">
                    <m:r>
                      <a:rPr lang="en-IN" sz="11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1100" i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1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sz="1100" dirty="0"/>
                  <a:t>), form the 2’s-complement of </a:t>
                </a:r>
                <a14:m>
                  <m:oMath xmlns:m="http://schemas.openxmlformats.org/officeDocument/2006/math">
                    <m:r>
                      <a:rPr lang="en-IN" sz="11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sz="1100" dirty="0"/>
                  <a:t>and then add it to </a:t>
                </a:r>
                <a14:m>
                  <m:oMath xmlns:m="http://schemas.openxmlformats.org/officeDocument/2006/math">
                    <m:r>
                      <a:rPr lang="en-IN" sz="11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sz="1100" dirty="0"/>
                  <a:t>, as in rule 1. Again, the result will be the algebraically correct value in the 2’s-complement representation system if the answer is in the range: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1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ar-AE" sz="11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1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110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m:rPr>
                          <m:nor/>
                        </m:rPr>
                        <a:rPr lang="ar-AE" sz="1100" b="0" i="1">
                          <a:latin typeface="Cambria Math" panose="02040503050406030204" pitchFamily="18" charset="0"/>
                        </a:rPr>
                        <m:t>  </m:t>
                      </m:r>
                      <m:r>
                        <m:rPr>
                          <m:nor/>
                        </m:rPr>
                        <a:rPr lang="en-IN" sz="1100" b="0" i="1">
                          <a:latin typeface="Cambria Math" panose="02040503050406030204" pitchFamily="18" charset="0"/>
                        </a:rPr>
                        <m:t>through</m:t>
                      </m:r>
                      <m:r>
                        <m:rPr>
                          <m:nor/>
                        </m:rPr>
                        <a:rPr lang="en-IN" sz="1100" b="0" i="1">
                          <a:latin typeface="Cambria Math" panose="02040503050406030204" pitchFamily="18" charset="0"/>
                        </a:rPr>
                        <m:t>  </m:t>
                      </m:r>
                      <m:r>
                        <a:rPr lang="en-IN" sz="1100" b="0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sz="11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100" b="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ar-AE" sz="11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1100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1100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 sz="1100" b="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 sz="1100" b="0" i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ar-AE" sz="11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D7353E-0D1D-3EAC-4B0B-A55508A76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" y="739969"/>
                <a:ext cx="5638800" cy="2123658"/>
              </a:xfrm>
              <a:prstGeom prst="rect">
                <a:avLst/>
              </a:prstGeom>
              <a:blipFill>
                <a:blip r:embed="rId3"/>
                <a:stretch>
                  <a:fillRect t="-287" r="-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9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59"/>
          <p:cNvSpPr txBox="1">
            <a:spLocks noGrp="1"/>
          </p:cNvSpPr>
          <p:nvPr>
            <p:ph type="title"/>
          </p:nvPr>
        </p:nvSpPr>
        <p:spPr>
          <a:xfrm>
            <a:off x="86360" y="156062"/>
            <a:ext cx="4503900" cy="56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Addition And Subtraction of Signed Numbers</a:t>
            </a:r>
            <a:br>
              <a:rPr lang="en-US" sz="1800"/>
            </a:br>
            <a:endParaRPr sz="1800">
              <a:solidFill>
                <a:srgbClr val="C55911"/>
              </a:solidFill>
            </a:endParaRPr>
          </a:p>
        </p:txBody>
      </p:sp>
      <p:sp>
        <p:nvSpPr>
          <p:cNvPr id="244" name="Google Shape;244;p59"/>
          <p:cNvSpPr txBox="1"/>
          <p:nvPr/>
        </p:nvSpPr>
        <p:spPr>
          <a:xfrm>
            <a:off x="220985" y="721596"/>
            <a:ext cx="5323800" cy="1461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76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signed arithmetic operations 2’s complement format is used</a:t>
            </a:r>
            <a:endParaRPr dirty="0"/>
          </a:p>
          <a:p>
            <a:pPr marL="0" marR="0" lvl="0" indent="-762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signed arithmetic operation sign and magnitude and 1’s complement format is not suitable</a:t>
            </a:r>
          </a:p>
          <a:p>
            <a:pPr marL="0" marR="0" lvl="0" indent="-762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To represent signed number in 2’s complement using larger number of bits repeat the sign as many times needed which is called </a:t>
            </a:r>
            <a:r>
              <a:rPr lang="en-US" sz="1200" b="1" dirty="0">
                <a:latin typeface="Calibri"/>
                <a:ea typeface="Calibri"/>
                <a:cs typeface="Calibri"/>
                <a:sym typeface="Calibri"/>
              </a:rPr>
              <a:t>sign extension</a:t>
            </a:r>
          </a:p>
          <a:p>
            <a:pPr marR="0" lvl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0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60"/>
          <p:cNvSpPr txBox="1">
            <a:spLocks noGrp="1"/>
          </p:cNvSpPr>
          <p:nvPr>
            <p:ph type="title"/>
          </p:nvPr>
        </p:nvSpPr>
        <p:spPr>
          <a:xfrm>
            <a:off x="63500" y="57002"/>
            <a:ext cx="4503900" cy="56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Addition And Subtraction of Signed Numbers</a:t>
            </a:r>
            <a:br>
              <a:rPr lang="en-US" sz="1800"/>
            </a:br>
            <a:r>
              <a:rPr lang="en-US" sz="1800">
                <a:solidFill>
                  <a:srgbClr val="C55911"/>
                </a:solidFill>
              </a:rPr>
              <a:t>Addition using 2’s Complement</a:t>
            </a:r>
            <a:endParaRPr sz="1800">
              <a:solidFill>
                <a:srgbClr val="C55911"/>
              </a:solidFill>
            </a:endParaRPr>
          </a:p>
        </p:txBody>
      </p:sp>
      <p:sp>
        <p:nvSpPr>
          <p:cNvPr id="252" name="Google Shape;252;p60"/>
          <p:cNvSpPr txBox="1"/>
          <p:nvPr/>
        </p:nvSpPr>
        <p:spPr>
          <a:xfrm>
            <a:off x="182880" y="845820"/>
            <a:ext cx="3147060" cy="135729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2E549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0111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 1101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0100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</a:t>
            </a:r>
            <a:endParaRPr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carry out should be ignored</a:t>
            </a:r>
            <a:endParaRPr/>
          </a:p>
        </p:txBody>
      </p:sp>
      <p:sp>
        <p:nvSpPr>
          <p:cNvPr id="253" name="Google Shape;253;p60"/>
          <p:cNvSpPr/>
          <p:nvPr/>
        </p:nvSpPr>
        <p:spPr>
          <a:xfrm>
            <a:off x="373381" y="1622425"/>
            <a:ext cx="198120" cy="205916"/>
          </a:xfrm>
          <a:custGeom>
            <a:avLst/>
            <a:gdLst/>
            <a:ahLst/>
            <a:cxnLst/>
            <a:rect l="l" t="t" r="r" b="b"/>
            <a:pathLst>
              <a:path w="258" h="307" extrusionOk="0">
                <a:moveTo>
                  <a:pt x="224" y="130"/>
                </a:moveTo>
                <a:cubicBezTo>
                  <a:pt x="213" y="60"/>
                  <a:pt x="203" y="25"/>
                  <a:pt x="132" y="2"/>
                </a:cubicBezTo>
                <a:cubicBezTo>
                  <a:pt x="74" y="11"/>
                  <a:pt x="77" y="0"/>
                  <a:pt x="41" y="48"/>
                </a:cubicBezTo>
                <a:cubicBezTo>
                  <a:pt x="33" y="59"/>
                  <a:pt x="28" y="72"/>
                  <a:pt x="23" y="84"/>
                </a:cubicBezTo>
                <a:cubicBezTo>
                  <a:pt x="16" y="102"/>
                  <a:pt x="4" y="139"/>
                  <a:pt x="4" y="139"/>
                </a:cubicBezTo>
                <a:cubicBezTo>
                  <a:pt x="59" y="191"/>
                  <a:pt x="0" y="244"/>
                  <a:pt x="68" y="267"/>
                </a:cubicBezTo>
                <a:cubicBezTo>
                  <a:pt x="258" y="255"/>
                  <a:pt x="212" y="307"/>
                  <a:pt x="224" y="13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0"/>
          <p:cNvSpPr txBox="1"/>
          <p:nvPr/>
        </p:nvSpPr>
        <p:spPr>
          <a:xfrm>
            <a:off x="326392" y="1548634"/>
            <a:ext cx="1841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1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61"/>
          <p:cNvSpPr txBox="1">
            <a:spLocks noGrp="1"/>
          </p:cNvSpPr>
          <p:nvPr>
            <p:ph type="title"/>
          </p:nvPr>
        </p:nvSpPr>
        <p:spPr>
          <a:xfrm>
            <a:off x="63500" y="57002"/>
            <a:ext cx="4503900" cy="84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rgbClr val="E36C09"/>
                </a:solidFill>
              </a:rPr>
              <a:t>Example of  addition of n – bit signed numbers using 2’s complement representation</a:t>
            </a:r>
            <a:br>
              <a:rPr lang="en-US" sz="1800">
                <a:solidFill>
                  <a:srgbClr val="FF0000"/>
                </a:solidFill>
              </a:rPr>
            </a:br>
            <a:endParaRPr sz="1800">
              <a:solidFill>
                <a:srgbClr val="C55911"/>
              </a:solidFill>
            </a:endParaRPr>
          </a:p>
        </p:txBody>
      </p:sp>
      <p:sp>
        <p:nvSpPr>
          <p:cNvPr id="262" name="Google Shape;262;p61"/>
          <p:cNvSpPr txBox="1"/>
          <p:nvPr/>
        </p:nvSpPr>
        <p:spPr>
          <a:xfrm>
            <a:off x="156258" y="775655"/>
            <a:ext cx="498724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+2	         0010	                          +4	   0100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+3        + 0011		-6	+1010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	       ----------		-----	   ---------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+5           0101	 	-2	    1110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         ----------		-----	  ----------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-4	         1100		-6	      1010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         +  1101		+3	  +  0011	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	          --------		----	      --------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-7	          1001		-3	       1101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	        ----------		----	      ---------</a:t>
            </a:r>
            <a:endParaRPr/>
          </a:p>
        </p:txBody>
      </p:sp>
      <p:sp>
        <p:nvSpPr>
          <p:cNvPr id="263" name="Google Shape;263;p61"/>
          <p:cNvSpPr/>
          <p:nvPr/>
        </p:nvSpPr>
        <p:spPr>
          <a:xfrm>
            <a:off x="815339" y="2449200"/>
            <a:ext cx="139089" cy="165996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61"/>
          <p:cNvSpPr txBox="1"/>
          <p:nvPr/>
        </p:nvSpPr>
        <p:spPr>
          <a:xfrm>
            <a:off x="763610" y="2393698"/>
            <a:ext cx="3206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2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62"/>
          <p:cNvSpPr txBox="1">
            <a:spLocks noGrp="1"/>
          </p:cNvSpPr>
          <p:nvPr>
            <p:ph type="title"/>
          </p:nvPr>
        </p:nvSpPr>
        <p:spPr>
          <a:xfrm>
            <a:off x="63500" y="57002"/>
            <a:ext cx="4503900" cy="84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rgbClr val="E36C09"/>
                </a:solidFill>
              </a:rPr>
              <a:t>Example of  subtraction of n – bit signed numbers using 2’s complement representation</a:t>
            </a:r>
            <a:br>
              <a:rPr lang="en-US" sz="1800">
                <a:solidFill>
                  <a:srgbClr val="FF0000"/>
                </a:solidFill>
              </a:rPr>
            </a:br>
            <a:endParaRPr sz="1800">
              <a:solidFill>
                <a:srgbClr val="C55911"/>
              </a:solidFill>
            </a:endParaRPr>
          </a:p>
        </p:txBody>
      </p:sp>
      <p:sp>
        <p:nvSpPr>
          <p:cNvPr id="272" name="Google Shape;272;p62"/>
          <p:cNvSpPr txBox="1"/>
          <p:nvPr/>
        </p:nvSpPr>
        <p:spPr>
          <a:xfrm>
            <a:off x="63500" y="800099"/>
            <a:ext cx="4775200" cy="2110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+4	   0100		                         0100</a:t>
            </a:r>
            <a:endParaRPr dirty="0"/>
          </a:p>
          <a:p>
            <a:pPr marL="2286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 +3	 - 0011     	  	                     +   1101</a:t>
            </a: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	   --------	                                                 ---------</a:t>
            </a: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+1	                                  	                           0001</a:t>
            </a: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			                          ---------</a:t>
            </a: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+5	    0101		                         0101</a:t>
            </a: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           - </a:t>
            </a: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1110                                                   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 0010	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	    ---------		                       --------</a:t>
            </a: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+7			                        0111</a:t>
            </a: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			                       ---------</a:t>
            </a:r>
            <a:endParaRPr dirty="0"/>
          </a:p>
        </p:txBody>
      </p:sp>
      <p:sp>
        <p:nvSpPr>
          <p:cNvPr id="273" name="Google Shape;273;p62"/>
          <p:cNvSpPr/>
          <p:nvPr/>
        </p:nvSpPr>
        <p:spPr>
          <a:xfrm>
            <a:off x="3695700" y="1365900"/>
            <a:ext cx="152400" cy="203703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62"/>
          <p:cNvSpPr txBox="1"/>
          <p:nvPr/>
        </p:nvSpPr>
        <p:spPr>
          <a:xfrm>
            <a:off x="3636645" y="1311446"/>
            <a:ext cx="304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3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63"/>
          <p:cNvSpPr txBox="1">
            <a:spLocks noGrp="1"/>
          </p:cNvSpPr>
          <p:nvPr>
            <p:ph type="title"/>
          </p:nvPr>
        </p:nvSpPr>
        <p:spPr>
          <a:xfrm>
            <a:off x="63500" y="57002"/>
            <a:ext cx="4503900" cy="84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rgbClr val="E36C09"/>
                </a:solidFill>
              </a:rPr>
              <a:t>Example of  subtraction of n – bit signed numbers using 2’s complement representation</a:t>
            </a:r>
            <a:br>
              <a:rPr lang="en-US" sz="1800">
                <a:solidFill>
                  <a:srgbClr val="FF0000"/>
                </a:solidFill>
              </a:rPr>
            </a:br>
            <a:endParaRPr sz="1800">
              <a:solidFill>
                <a:srgbClr val="C55911"/>
              </a:solidFill>
            </a:endParaRPr>
          </a:p>
        </p:txBody>
      </p:sp>
      <p:sp>
        <p:nvSpPr>
          <p:cNvPr id="282" name="Google Shape;282;p63"/>
          <p:cNvSpPr txBox="1"/>
          <p:nvPr/>
        </p:nvSpPr>
        <p:spPr>
          <a:xfrm>
            <a:off x="175260" y="775202"/>
            <a:ext cx="4861560" cy="213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-3	          1101		                 1101</a:t>
            </a: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-6	       -  1010                                          +0110</a:t>
            </a: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           --------	                                        -------</a:t>
            </a: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+3			                  0011</a:t>
            </a: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		                                        ---------</a:t>
            </a: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-4	          1100		                 1100</a:t>
            </a: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+2	        - 0010	                                 +       1110	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	         ---------		                 --------</a:t>
            </a: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-6		                                          1010</a:t>
            </a:r>
            <a:endParaRPr dirty="0"/>
          </a:p>
          <a:p>
            <a: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		                                         ---------</a:t>
            </a:r>
            <a:endParaRPr dirty="0"/>
          </a:p>
        </p:txBody>
      </p:sp>
      <p:sp>
        <p:nvSpPr>
          <p:cNvPr id="283" name="Google Shape;283;p63"/>
          <p:cNvSpPr/>
          <p:nvPr/>
        </p:nvSpPr>
        <p:spPr>
          <a:xfrm>
            <a:off x="3509010" y="2469648"/>
            <a:ext cx="137160" cy="22098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63"/>
          <p:cNvSpPr/>
          <p:nvPr/>
        </p:nvSpPr>
        <p:spPr>
          <a:xfrm>
            <a:off x="3451860" y="1357636"/>
            <a:ext cx="137160" cy="22098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3"/>
          <p:cNvSpPr txBox="1"/>
          <p:nvPr/>
        </p:nvSpPr>
        <p:spPr>
          <a:xfrm>
            <a:off x="3385820" y="1309958"/>
            <a:ext cx="304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6" name="Google Shape;286;p63"/>
          <p:cNvSpPr txBox="1"/>
          <p:nvPr/>
        </p:nvSpPr>
        <p:spPr>
          <a:xfrm>
            <a:off x="3436620" y="2426249"/>
            <a:ext cx="304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4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64"/>
          <p:cNvSpPr txBox="1">
            <a:spLocks noGrp="1"/>
          </p:cNvSpPr>
          <p:nvPr>
            <p:ph type="title"/>
          </p:nvPr>
        </p:nvSpPr>
        <p:spPr>
          <a:xfrm>
            <a:off x="63500" y="57002"/>
            <a:ext cx="54534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solidFill>
                  <a:srgbClr val="E36C09"/>
                </a:solidFill>
              </a:rPr>
              <a:t>Example of addition and subtraction of n – bit signed numbers using 2’s complement representation leading to overflow</a:t>
            </a:r>
            <a:endParaRPr sz="1800">
              <a:solidFill>
                <a:srgbClr val="C55911"/>
              </a:solidFill>
            </a:endParaRPr>
          </a:p>
        </p:txBody>
      </p:sp>
      <p:sp>
        <p:nvSpPr>
          <p:cNvPr id="294" name="Google Shape;294;p64"/>
          <p:cNvSpPr txBox="1"/>
          <p:nvPr/>
        </p:nvSpPr>
        <p:spPr>
          <a:xfrm>
            <a:off x="152400" y="716280"/>
            <a:ext cx="4443046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+3	            0011		             0011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- 6	         -  1010     🡺	       +    0110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	           --------	                                    ---------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+9			            1001 🡺 -7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		                                   ---------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-4		1100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-5	                    + 1011	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		--------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-9	                      1  0111    🡺 +7	  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	                     ---------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94f3cc9d2_0_3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2894f3cc9d2_0_3"/>
          <p:cNvSpPr txBox="1">
            <a:spLocks noGrp="1"/>
          </p:cNvSpPr>
          <p:nvPr>
            <p:ph type="title"/>
          </p:nvPr>
        </p:nvSpPr>
        <p:spPr>
          <a:xfrm>
            <a:off x="139700" y="57263"/>
            <a:ext cx="4950460" cy="56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Number, Arithmetic Operations, And Characters</a:t>
            </a:r>
            <a:br>
              <a:rPr lang="en-US" sz="1800"/>
            </a:br>
            <a:r>
              <a:rPr lang="en-US" sz="1800">
                <a:solidFill>
                  <a:srgbClr val="C55911"/>
                </a:solidFill>
              </a:rPr>
              <a:t>Outline</a:t>
            </a:r>
            <a:endParaRPr sz="1800">
              <a:solidFill>
                <a:srgbClr val="C55911"/>
              </a:solidFill>
            </a:endParaRPr>
          </a:p>
        </p:txBody>
      </p:sp>
      <p:sp>
        <p:nvSpPr>
          <p:cNvPr id="131" name="Google Shape;131;g2894f3cc9d2_0_3"/>
          <p:cNvSpPr txBox="1">
            <a:spLocks noGrp="1"/>
          </p:cNvSpPr>
          <p:nvPr>
            <p:ph type="body" idx="1"/>
          </p:nvPr>
        </p:nvSpPr>
        <p:spPr>
          <a:xfrm>
            <a:off x="454325" y="797000"/>
            <a:ext cx="5334000" cy="1561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-152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 b="1">
                <a:solidFill>
                  <a:schemeClr val="dk1"/>
                </a:solidFill>
              </a:rPr>
              <a:t>Number Representation</a:t>
            </a:r>
            <a:endParaRPr/>
          </a:p>
          <a:p>
            <a:pPr marL="152400" lvl="0" indent="-152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 b="1">
                <a:solidFill>
                  <a:schemeClr val="dk1"/>
                </a:solidFill>
              </a:rPr>
              <a:t>Addition of Positive Numbers</a:t>
            </a:r>
            <a:endParaRPr/>
          </a:p>
          <a:p>
            <a:pPr marL="152400" lvl="0" indent="-152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 b="1">
                <a:solidFill>
                  <a:schemeClr val="dk1"/>
                </a:solidFill>
              </a:rPr>
              <a:t>Addition  And Subtractions of Signed Numbers</a:t>
            </a:r>
            <a:endParaRPr/>
          </a:p>
          <a:p>
            <a:pPr marL="152400" lvl="0" indent="-152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 b="1">
                <a:solidFill>
                  <a:schemeClr val="dk1"/>
                </a:solidFill>
              </a:rPr>
              <a:t>Overflow In Integer Arithmetic</a:t>
            </a:r>
            <a:endParaRPr/>
          </a:p>
          <a:p>
            <a:pPr marL="152400" lvl="0" indent="-152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sz="1200" b="1">
                <a:solidFill>
                  <a:schemeClr val="dk1"/>
                </a:solidFill>
              </a:rPr>
              <a:t>Characters</a:t>
            </a:r>
            <a:endParaRPr/>
          </a:p>
          <a:p>
            <a:pPr marL="0" lvl="0" indent="76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1">
              <a:solidFill>
                <a:schemeClr val="dk1"/>
              </a:solidFill>
            </a:endParaRPr>
          </a:p>
          <a:p>
            <a:pPr marL="0" lvl="0" indent="76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5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65"/>
          <p:cNvSpPr txBox="1">
            <a:spLocks noGrp="1"/>
          </p:cNvSpPr>
          <p:nvPr>
            <p:ph type="title"/>
          </p:nvPr>
        </p:nvSpPr>
        <p:spPr>
          <a:xfrm>
            <a:off x="36300" y="306102"/>
            <a:ext cx="54534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600">
                <a:solidFill>
                  <a:srgbClr val="E36C09"/>
                </a:solidFill>
              </a:rPr>
              <a:t>Summary</a:t>
            </a:r>
            <a:endParaRPr sz="1800">
              <a:solidFill>
                <a:srgbClr val="C5591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D52755-494C-4285-207D-CB8E18D56B00}"/>
                  </a:ext>
                </a:extLst>
              </p:cNvPr>
              <p:cNvSpPr txBox="1"/>
              <p:nvPr/>
            </p:nvSpPr>
            <p:spPr>
              <a:xfrm>
                <a:off x="1" y="681803"/>
                <a:ext cx="5575610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IN" sz="1200" dirty="0"/>
                  <a:t>It might seem that the 1’s-complement representation would be just as good as the 2’s-complement system. However, although complementation is easy, the result obtained after an addition operation is not always correct. The carry-out,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ar-AE" sz="1200" dirty="0"/>
                  <a:t>, </a:t>
                </a:r>
                <a:r>
                  <a:rPr lang="en-IN" sz="1200" dirty="0"/>
                  <a:t>cannot be ignored.</a:t>
                </a:r>
              </a:p>
              <a:p>
                <a:pPr algn="just"/>
                <a:endParaRPr lang="en-IN" sz="1200" dirty="0"/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IN" sz="1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ar-AE" sz="12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200" i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AE" sz="1200" dirty="0"/>
                  <a:t>, </a:t>
                </a:r>
                <a:r>
                  <a:rPr lang="en-IN" sz="1200" dirty="0"/>
                  <a:t>the result obtained is correct.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n-IN" sz="12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ar-AE" sz="1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ar-AE" sz="12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200" i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sz="1200" dirty="0"/>
                  <a:t>, </a:t>
                </a:r>
                <a:r>
                  <a:rPr lang="en-IN" sz="1200" dirty="0"/>
                  <a:t>then a 1 must be added to the result to make it correct.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endParaRPr lang="en-IN" sz="1200" dirty="0"/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IN" sz="1200" dirty="0"/>
                  <a:t>The need for this correction cycle, which is conditional on the carry-out from the add operation, means that addition and subtraction cannot be implemented as conveniently in the 1’s-complement system as in the 2’s-complement system.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D52755-494C-4285-207D-CB8E18D56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681803"/>
                <a:ext cx="5575610" cy="2308324"/>
              </a:xfrm>
              <a:prstGeom prst="rect">
                <a:avLst/>
              </a:prstGeom>
              <a:blipFill>
                <a:blip r:embed="rId3"/>
                <a:stretch>
                  <a:fillRect t="-528" b="-7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7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67"/>
          <p:cNvSpPr txBox="1">
            <a:spLocks noGrp="1"/>
          </p:cNvSpPr>
          <p:nvPr>
            <p:ph type="title"/>
          </p:nvPr>
        </p:nvSpPr>
        <p:spPr>
          <a:xfrm>
            <a:off x="86360" y="156062"/>
            <a:ext cx="4503900" cy="2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Overflow In Integer Arithmetic   </a:t>
            </a:r>
            <a:r>
              <a:rPr lang="en-US" sz="700"/>
              <a:t>T2:Ch2 2.1</a:t>
            </a:r>
            <a:endParaRPr sz="1800">
              <a:solidFill>
                <a:srgbClr val="C55911"/>
              </a:solidFill>
            </a:endParaRPr>
          </a:p>
        </p:txBody>
      </p:sp>
      <p:sp>
        <p:nvSpPr>
          <p:cNvPr id="310" name="Google Shape;310;p67"/>
          <p:cNvSpPr txBox="1"/>
          <p:nvPr/>
        </p:nvSpPr>
        <p:spPr>
          <a:xfrm>
            <a:off x="-2" y="779888"/>
            <a:ext cx="5547360" cy="223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result of arithmetic operation is outside representable range, arithmetic overflow has occurred.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 will not occur when two numbers having opposite signs added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 can occur only if two numbers having same signs are added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carry out signal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sign bit position 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not a sufficient indicator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overflow when adding signed numbers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simple way to detect the overflow is to examine the signs of the two numbers X and Y and the sign of the result. 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both the operands X and Y have the same sign, an over flow occurs when the sign of S is not the same as the signs of X and Y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9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69"/>
          <p:cNvSpPr txBox="1">
            <a:spLocks noGrp="1"/>
          </p:cNvSpPr>
          <p:nvPr>
            <p:ph type="title"/>
          </p:nvPr>
        </p:nvSpPr>
        <p:spPr>
          <a:xfrm>
            <a:off x="86360" y="156062"/>
            <a:ext cx="4503900" cy="2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Characters   </a:t>
            </a:r>
            <a:r>
              <a:rPr lang="en-US" sz="700"/>
              <a:t>T2:Ch2 2.1</a:t>
            </a:r>
            <a:endParaRPr sz="1800">
              <a:solidFill>
                <a:srgbClr val="C55911"/>
              </a:solidFill>
            </a:endParaRPr>
          </a:p>
        </p:txBody>
      </p:sp>
      <p:sp>
        <p:nvSpPr>
          <p:cNvPr id="318" name="Google Shape;318;p69"/>
          <p:cNvSpPr txBox="1"/>
          <p:nvPr/>
        </p:nvSpPr>
        <p:spPr>
          <a:xfrm>
            <a:off x="86360" y="567805"/>
            <a:ext cx="2404969" cy="2454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228600" algn="just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addition to numbers, computers must be able to handle nonnumeric text information consisting of characters. </a:t>
            </a: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Characters can be letters of the alphabet, decimal digits, punctuation marks, and so on. </a:t>
            </a: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represented by codes that are usually eight bits long. One of the most widely used such codes is the American Standards Committee on Information </a:t>
            </a:r>
            <a:r>
              <a:rPr lang="en-US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Interchange (ASCII) code</a:t>
            </a:r>
            <a:endParaRPr sz="11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7999" y="914400"/>
            <a:ext cx="2810523" cy="233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>
          <a:extLst>
            <a:ext uri="{FF2B5EF4-FFF2-40B4-BE49-F238E27FC236}">
              <a16:creationId xmlns:a16="http://schemas.microsoft.com/office/drawing/2014/main" id="{430C3D78-E162-7991-3B37-3FDEE6DCC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9">
            <a:extLst>
              <a:ext uri="{FF2B5EF4-FFF2-40B4-BE49-F238E27FC236}">
                <a16:creationId xmlns:a16="http://schemas.microsoft.com/office/drawing/2014/main" id="{E7384387-83B2-5903-5929-2020A21E49DC}"/>
              </a:ext>
            </a:extLst>
          </p:cNvPr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69">
            <a:extLst>
              <a:ext uri="{FF2B5EF4-FFF2-40B4-BE49-F238E27FC236}">
                <a16:creationId xmlns:a16="http://schemas.microsoft.com/office/drawing/2014/main" id="{9CF4FC85-ED18-C2CA-9066-6B096FF17D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360" y="156062"/>
            <a:ext cx="4503900" cy="2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MCQ</a:t>
            </a:r>
            <a:endParaRPr sz="1800" dirty="0">
              <a:solidFill>
                <a:srgbClr val="C5591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44D3D3-0ABD-0F12-8E3D-37CE9A9558A9}"/>
                  </a:ext>
                </a:extLst>
              </p:cNvPr>
              <p:cNvSpPr txBox="1"/>
              <p:nvPr/>
            </p:nvSpPr>
            <p:spPr>
              <a:xfrm>
                <a:off x="183995" y="622802"/>
                <a:ext cx="4169161" cy="1277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IN" sz="1100" dirty="0"/>
                  <a:t>In sign-and-magnitude representation using 4 bits, the result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1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 sz="1100" i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ar-AE" sz="1100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1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1100" i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IN" sz="1100" dirty="0"/>
                  <a:t>is:</a:t>
                </a:r>
              </a:p>
              <a:p>
                <a:pPr>
                  <a:buNone/>
                </a:pPr>
                <a:r>
                  <a:rPr lang="en-IN" sz="1100" dirty="0"/>
                  <a:t>a) 0000 (unique zero)</a:t>
                </a:r>
                <a:br>
                  <a:rPr lang="en-IN" sz="1100" dirty="0"/>
                </a:br>
                <a:r>
                  <a:rPr lang="en-IN" sz="1100" dirty="0"/>
                  <a:t>b) 1000 (alternate zero)</a:t>
                </a:r>
                <a:br>
                  <a:rPr lang="en-IN" sz="1100" dirty="0"/>
                </a:br>
                <a:r>
                  <a:rPr lang="en-IN" sz="1100" dirty="0"/>
                  <a:t>c) Either 0000 or 1000 (two representations of zero)</a:t>
                </a:r>
                <a:br>
                  <a:rPr lang="en-IN" sz="1100" dirty="0"/>
                </a:br>
                <a:r>
                  <a:rPr lang="en-IN" sz="1100" dirty="0"/>
                  <a:t>d) 1111</a:t>
                </a:r>
              </a:p>
              <a:p>
                <a:pPr>
                  <a:buNone/>
                </a:pPr>
                <a:endParaRPr lang="en-IN" sz="1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44D3D3-0ABD-0F12-8E3D-37CE9A955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5" y="622802"/>
                <a:ext cx="4169161" cy="1277273"/>
              </a:xfrm>
              <a:prstGeom prst="rect">
                <a:avLst/>
              </a:prstGeom>
              <a:blipFill>
                <a:blip r:embed="rId3"/>
                <a:stretch>
                  <a:fillRect t="-4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445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>
          <a:extLst>
            <a:ext uri="{FF2B5EF4-FFF2-40B4-BE49-F238E27FC236}">
              <a16:creationId xmlns:a16="http://schemas.microsoft.com/office/drawing/2014/main" id="{D99AF451-CB11-F2F0-F6E3-291FF9C35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9">
            <a:extLst>
              <a:ext uri="{FF2B5EF4-FFF2-40B4-BE49-F238E27FC236}">
                <a16:creationId xmlns:a16="http://schemas.microsoft.com/office/drawing/2014/main" id="{1BC02FC0-FD28-F5F7-096A-146893EE4DDE}"/>
              </a:ext>
            </a:extLst>
          </p:cNvPr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69">
            <a:extLst>
              <a:ext uri="{FF2B5EF4-FFF2-40B4-BE49-F238E27FC236}">
                <a16:creationId xmlns:a16="http://schemas.microsoft.com/office/drawing/2014/main" id="{DE3AB908-7D7A-4A59-4293-81FCD07B56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360" y="156062"/>
            <a:ext cx="4503900" cy="2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MCQ</a:t>
            </a:r>
            <a:endParaRPr sz="1800" dirty="0">
              <a:solidFill>
                <a:srgbClr val="C5591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4D04E0-8DEE-B466-96F7-79DE7021A299}"/>
                  </a:ext>
                </a:extLst>
              </p:cNvPr>
              <p:cNvSpPr txBox="1"/>
              <p:nvPr/>
            </p:nvSpPr>
            <p:spPr>
              <a:xfrm>
                <a:off x="183995" y="622802"/>
                <a:ext cx="4169161" cy="1446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IN" sz="1100" dirty="0"/>
                  <a:t>In sign-and-magnitude representation using 4 bits, the result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1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 sz="1100" i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ar-AE" sz="1100" i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1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 sz="1100" i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IN" sz="1100" dirty="0"/>
                  <a:t>is:</a:t>
                </a:r>
              </a:p>
              <a:p>
                <a:pPr>
                  <a:buNone/>
                </a:pPr>
                <a:r>
                  <a:rPr lang="en-IN" sz="1100" dirty="0"/>
                  <a:t>a) 0000 (unique zero)</a:t>
                </a:r>
                <a:br>
                  <a:rPr lang="en-IN" sz="1100" dirty="0"/>
                </a:br>
                <a:r>
                  <a:rPr lang="en-IN" sz="1100" dirty="0"/>
                  <a:t>b) 1000 (alternate zero)</a:t>
                </a:r>
                <a:br>
                  <a:rPr lang="en-IN" sz="1100" dirty="0"/>
                </a:br>
                <a:r>
                  <a:rPr lang="en-IN" sz="1100" dirty="0"/>
                  <a:t>c) Either 0000 or 1000 (two representations of zero)</a:t>
                </a:r>
                <a:br>
                  <a:rPr lang="en-IN" sz="1100" dirty="0"/>
                </a:br>
                <a:r>
                  <a:rPr lang="en-IN" sz="1100" dirty="0"/>
                  <a:t>d) 1111</a:t>
                </a:r>
              </a:p>
              <a:p>
                <a:pPr>
                  <a:buNone/>
                </a:pPr>
                <a:r>
                  <a:rPr lang="en-IN" sz="1100" b="1" dirty="0"/>
                  <a:t>Answer:</a:t>
                </a:r>
                <a:r>
                  <a:rPr lang="en-IN" sz="1100" dirty="0"/>
                  <a:t>  c) Either 0000 or 1000 (two representations of zero)</a:t>
                </a:r>
              </a:p>
              <a:p>
                <a:pPr>
                  <a:buNone/>
                </a:pPr>
                <a:endParaRPr lang="en-IN" sz="1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4D04E0-8DEE-B466-96F7-79DE7021A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5" y="622802"/>
                <a:ext cx="4169161" cy="1446550"/>
              </a:xfrm>
              <a:prstGeom prst="rect">
                <a:avLst/>
              </a:prstGeom>
              <a:blipFill>
                <a:blip r:embed="rId3"/>
                <a:stretch>
                  <a:fillRect t="-4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204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>
          <a:extLst>
            <a:ext uri="{FF2B5EF4-FFF2-40B4-BE49-F238E27FC236}">
              <a16:creationId xmlns:a16="http://schemas.microsoft.com/office/drawing/2014/main" id="{C6EB5036-715B-4F27-5264-E7CBD4564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9">
            <a:extLst>
              <a:ext uri="{FF2B5EF4-FFF2-40B4-BE49-F238E27FC236}">
                <a16:creationId xmlns:a16="http://schemas.microsoft.com/office/drawing/2014/main" id="{86D5EC9F-744A-D978-FDA7-4B3F753D87B9}"/>
              </a:ext>
            </a:extLst>
          </p:cNvPr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69">
            <a:extLst>
              <a:ext uri="{FF2B5EF4-FFF2-40B4-BE49-F238E27FC236}">
                <a16:creationId xmlns:a16="http://schemas.microsoft.com/office/drawing/2014/main" id="{513ADF66-6A86-3FEB-1329-21A1FB9184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360" y="156062"/>
            <a:ext cx="4503900" cy="2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MCQ</a:t>
            </a:r>
            <a:endParaRPr sz="1800" dirty="0">
              <a:solidFill>
                <a:srgbClr val="C5591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701FB-E438-49D9-1105-749092EACDBC}"/>
              </a:ext>
            </a:extLst>
          </p:cNvPr>
          <p:cNvSpPr txBox="1"/>
          <p:nvPr/>
        </p:nvSpPr>
        <p:spPr>
          <a:xfrm>
            <a:off x="253729" y="695284"/>
            <a:ext cx="416916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Which of the following statements about overflow in signed integer arithmetic is correct?</a:t>
            </a:r>
          </a:p>
          <a:p>
            <a:pPr marL="228600" indent="-228600">
              <a:buAutoNum type="alphaLcParenR"/>
            </a:pPr>
            <a:r>
              <a:rPr lang="en-US" sz="1100" dirty="0"/>
              <a:t>  Overflow can occur when adding two numbers of opposite signs.</a:t>
            </a:r>
            <a:br>
              <a:rPr lang="en-US" sz="1100" dirty="0"/>
            </a:br>
            <a:r>
              <a:rPr lang="en-US" sz="1100" dirty="0"/>
              <a:t>b) Overflow occurs when carry-out from MSB is 1.</a:t>
            </a:r>
            <a:br>
              <a:rPr lang="en-US" sz="1100" dirty="0"/>
            </a:br>
            <a:r>
              <a:rPr lang="en-US" sz="1100" dirty="0"/>
              <a:t>c) Overflow occurs when adding two numbers of same sign and the result has opposite sign.</a:t>
            </a:r>
            <a:br>
              <a:rPr lang="en-US" sz="1100" dirty="0"/>
            </a:br>
            <a:r>
              <a:rPr lang="en-US" sz="1100" dirty="0"/>
              <a:t>d) Overflow occurs when sign extension is applied.</a:t>
            </a:r>
          </a:p>
          <a:p>
            <a:pPr marL="228600" indent="-228600">
              <a:buAutoNum type="alphaLcParenR"/>
            </a:pPr>
            <a:endParaRPr lang="en-US" sz="1100" dirty="0"/>
          </a:p>
          <a:p>
            <a:pPr>
              <a:buNone/>
            </a:pP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705514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>
          <a:extLst>
            <a:ext uri="{FF2B5EF4-FFF2-40B4-BE49-F238E27FC236}">
              <a16:creationId xmlns:a16="http://schemas.microsoft.com/office/drawing/2014/main" id="{5CD740E0-C6B6-6CF6-3F74-5AA325D16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9">
            <a:extLst>
              <a:ext uri="{FF2B5EF4-FFF2-40B4-BE49-F238E27FC236}">
                <a16:creationId xmlns:a16="http://schemas.microsoft.com/office/drawing/2014/main" id="{4A2EB508-FE65-D04E-17C2-90EEDBDDE925}"/>
              </a:ext>
            </a:extLst>
          </p:cNvPr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69">
            <a:extLst>
              <a:ext uri="{FF2B5EF4-FFF2-40B4-BE49-F238E27FC236}">
                <a16:creationId xmlns:a16="http://schemas.microsoft.com/office/drawing/2014/main" id="{DF3E063A-118F-600C-507D-3162673FD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360" y="156062"/>
            <a:ext cx="4503900" cy="2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MCQ</a:t>
            </a:r>
            <a:endParaRPr sz="1800" dirty="0">
              <a:solidFill>
                <a:srgbClr val="C5591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84D45-23BC-9EA8-EA19-F09BDDBF4129}"/>
              </a:ext>
            </a:extLst>
          </p:cNvPr>
          <p:cNvSpPr txBox="1"/>
          <p:nvPr/>
        </p:nvSpPr>
        <p:spPr>
          <a:xfrm>
            <a:off x="183995" y="622802"/>
            <a:ext cx="416916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Which of the following statements about overflow in signed integer arithmetic is correct?</a:t>
            </a:r>
          </a:p>
          <a:p>
            <a:pPr marL="228600" indent="-228600">
              <a:buAutoNum type="alphaLcParenR"/>
            </a:pPr>
            <a:r>
              <a:rPr lang="en-US" sz="1100" dirty="0"/>
              <a:t>Overflow can occur when adding two numbers of opposite signs.</a:t>
            </a:r>
            <a:br>
              <a:rPr lang="en-US" sz="1100" dirty="0"/>
            </a:br>
            <a:r>
              <a:rPr lang="en-US" sz="1100" dirty="0"/>
              <a:t>b) Overflow occurs when carry-out from MSB is 1.</a:t>
            </a:r>
            <a:br>
              <a:rPr lang="en-US" sz="1100" dirty="0"/>
            </a:br>
            <a:r>
              <a:rPr lang="en-US" sz="1100" dirty="0"/>
              <a:t>c) Overflow occurs when adding two numbers of same sign and the result has opposite sign.</a:t>
            </a:r>
            <a:br>
              <a:rPr lang="en-US" sz="1100" dirty="0"/>
            </a:br>
            <a:r>
              <a:rPr lang="en-US" sz="1100" dirty="0"/>
              <a:t>d) Overflow occurs when sign extension is applied.</a:t>
            </a:r>
          </a:p>
          <a:p>
            <a:pPr marL="228600" indent="-228600">
              <a:buAutoNum type="alphaLcParenR"/>
            </a:pPr>
            <a:endParaRPr lang="en-US" sz="1100" dirty="0"/>
          </a:p>
          <a:p>
            <a:r>
              <a:rPr lang="en-US" sz="1100" b="1" dirty="0"/>
              <a:t>Answer:</a:t>
            </a:r>
            <a:r>
              <a:rPr lang="en-US" sz="1100" dirty="0"/>
              <a:t> c) Overflow occurs when adding two numbers of same sign and the result has opposite sign.</a:t>
            </a:r>
          </a:p>
          <a:p>
            <a:pPr>
              <a:buNone/>
            </a:pP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20142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>
          <a:extLst>
            <a:ext uri="{FF2B5EF4-FFF2-40B4-BE49-F238E27FC236}">
              <a16:creationId xmlns:a16="http://schemas.microsoft.com/office/drawing/2014/main" id="{406B2CFA-70B5-E961-B8C9-A3B97A1FA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9">
            <a:extLst>
              <a:ext uri="{FF2B5EF4-FFF2-40B4-BE49-F238E27FC236}">
                <a16:creationId xmlns:a16="http://schemas.microsoft.com/office/drawing/2014/main" id="{28760B9C-48F2-D8C8-EB13-AAA5BC1711B8}"/>
              </a:ext>
            </a:extLst>
          </p:cNvPr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69">
            <a:extLst>
              <a:ext uri="{FF2B5EF4-FFF2-40B4-BE49-F238E27FC236}">
                <a16:creationId xmlns:a16="http://schemas.microsoft.com/office/drawing/2014/main" id="{61C53033-9E3E-ECB6-2C75-DAE17E3FD5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360" y="156062"/>
            <a:ext cx="4503900" cy="2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MCQ</a:t>
            </a:r>
            <a:endParaRPr sz="1800" dirty="0">
              <a:solidFill>
                <a:srgbClr val="C5591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903597-3DBC-7A73-202F-B5281D97D307}"/>
                  </a:ext>
                </a:extLst>
              </p:cNvPr>
              <p:cNvSpPr txBox="1"/>
              <p:nvPr/>
            </p:nvSpPr>
            <p:spPr>
              <a:xfrm>
                <a:off x="183995" y="622802"/>
                <a:ext cx="4169161" cy="131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dirty="0"/>
                  <a:t>If numbers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=0111</m:t>
                    </m:r>
                  </m:oMath>
                </a14:m>
                <a:r>
                  <a:rPr lang="en-US" sz="1100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=1101</m:t>
                    </m:r>
                  </m:oMath>
                </a14:m>
                <a:r>
                  <a:rPr lang="en-US" sz="1100" dirty="0"/>
                  <a:t>are added in 2’s complement 4-bit representation, what is the result?</a:t>
                </a:r>
              </a:p>
              <a:p>
                <a:r>
                  <a:rPr lang="en-US" sz="1100" dirty="0"/>
                  <a:t>a) 0100 with overflow</a:t>
                </a:r>
                <a:br>
                  <a:rPr lang="en-US" sz="1100" dirty="0"/>
                </a:br>
                <a:r>
                  <a:rPr lang="en-US" sz="1100" dirty="0"/>
                  <a:t>b) 0010 with no overflow</a:t>
                </a:r>
                <a:br>
                  <a:rPr lang="en-US" sz="1100" dirty="0"/>
                </a:br>
                <a:r>
                  <a:rPr lang="en-US" sz="1100" dirty="0"/>
                  <a:t>c) 1110 with overflow</a:t>
                </a:r>
                <a:br>
                  <a:rPr lang="en-US" sz="1100" dirty="0"/>
                </a:br>
                <a:r>
                  <a:rPr lang="en-US" sz="1100" dirty="0"/>
                  <a:t>d) 1000 with no overflow</a:t>
                </a:r>
              </a:p>
              <a:p>
                <a:pPr>
                  <a:buNone/>
                </a:pPr>
                <a:endParaRPr lang="en-IN" sz="1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903597-3DBC-7A73-202F-B5281D97D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5" y="622802"/>
                <a:ext cx="4169161" cy="1318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790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>
          <a:extLst>
            <a:ext uri="{FF2B5EF4-FFF2-40B4-BE49-F238E27FC236}">
              <a16:creationId xmlns:a16="http://schemas.microsoft.com/office/drawing/2014/main" id="{0A60F96B-06C4-EB80-0E0C-55327C84B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9">
            <a:extLst>
              <a:ext uri="{FF2B5EF4-FFF2-40B4-BE49-F238E27FC236}">
                <a16:creationId xmlns:a16="http://schemas.microsoft.com/office/drawing/2014/main" id="{50873C38-60F9-3A02-BBF0-6B0604018C4E}"/>
              </a:ext>
            </a:extLst>
          </p:cNvPr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69">
            <a:extLst>
              <a:ext uri="{FF2B5EF4-FFF2-40B4-BE49-F238E27FC236}">
                <a16:creationId xmlns:a16="http://schemas.microsoft.com/office/drawing/2014/main" id="{FF57EABB-2648-A895-A32C-8050EBBCEB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360" y="156062"/>
            <a:ext cx="4503900" cy="2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MCQ</a:t>
            </a:r>
            <a:endParaRPr sz="1800" dirty="0">
              <a:solidFill>
                <a:srgbClr val="C5591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16CAD7-D4D7-C309-CC7B-018A851FCAAD}"/>
                  </a:ext>
                </a:extLst>
              </p:cNvPr>
              <p:cNvSpPr txBox="1"/>
              <p:nvPr/>
            </p:nvSpPr>
            <p:spPr>
              <a:xfrm>
                <a:off x="183995" y="622802"/>
                <a:ext cx="4169161" cy="1487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dirty="0"/>
                  <a:t>If numbers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=0111</m:t>
                    </m:r>
                  </m:oMath>
                </a14:m>
                <a:r>
                  <a:rPr lang="en-US" sz="1100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=1101</m:t>
                    </m:r>
                  </m:oMath>
                </a14:m>
                <a:r>
                  <a:rPr lang="en-US" sz="1100" dirty="0"/>
                  <a:t>are added in 2’s complement 4-bit representation, what is the result?</a:t>
                </a:r>
              </a:p>
              <a:p>
                <a:r>
                  <a:rPr lang="en-US" sz="1100" dirty="0"/>
                  <a:t>a) 0100 with overflow</a:t>
                </a:r>
                <a:br>
                  <a:rPr lang="en-US" sz="1100" dirty="0"/>
                </a:br>
                <a:r>
                  <a:rPr lang="en-US" sz="1100" dirty="0"/>
                  <a:t>b) 0100 with no overflow</a:t>
                </a:r>
                <a:br>
                  <a:rPr lang="en-US" sz="1100" dirty="0"/>
                </a:br>
                <a:r>
                  <a:rPr lang="en-US" sz="1100" dirty="0"/>
                  <a:t>c) 1110 with overflow</a:t>
                </a:r>
                <a:br>
                  <a:rPr lang="en-US" sz="1100" dirty="0"/>
                </a:br>
                <a:r>
                  <a:rPr lang="en-US" sz="1100" dirty="0"/>
                  <a:t>d) 1000 with no overflow</a:t>
                </a:r>
              </a:p>
              <a:p>
                <a:r>
                  <a:rPr lang="en-US" sz="1100" b="1" dirty="0"/>
                  <a:t>Answer:</a:t>
                </a:r>
                <a:r>
                  <a:rPr lang="en-US" sz="1100" dirty="0"/>
                  <a:t>  b) 0100 with no overflow</a:t>
                </a:r>
              </a:p>
              <a:p>
                <a:pPr>
                  <a:buNone/>
                </a:pPr>
                <a:endParaRPr lang="en-IN" sz="11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16CAD7-D4D7-C309-CC7B-018A851FC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5" y="622802"/>
                <a:ext cx="4169161" cy="14877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762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5" name="Google Shape;575;p43"/>
          <p:cNvCxnSpPr/>
          <p:nvPr/>
        </p:nvCxnSpPr>
        <p:spPr>
          <a:xfrm>
            <a:off x="2576529" y="1366250"/>
            <a:ext cx="2166644" cy="0"/>
          </a:xfrm>
          <a:prstGeom prst="straightConnector1">
            <a:avLst/>
          </a:prstGeom>
          <a:noFill/>
          <a:ln w="38100" cap="flat" cmpd="sng">
            <a:solidFill>
              <a:srgbClr val="95373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76" name="Google Shape;576;p43"/>
          <p:cNvGrpSpPr/>
          <p:nvPr/>
        </p:nvGrpSpPr>
        <p:grpSpPr>
          <a:xfrm>
            <a:off x="63500" y="22225"/>
            <a:ext cx="5638800" cy="3124199"/>
            <a:chOff x="313844" y="349466"/>
            <a:chExt cx="11518407" cy="6218388"/>
          </a:xfrm>
        </p:grpSpPr>
        <p:sp>
          <p:nvSpPr>
            <p:cNvPr id="577" name="Google Shape;577;p43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51"/>
                <a:buFont typeface="Arial"/>
                <a:buNone/>
              </a:pPr>
              <a:endParaRPr sz="851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51"/>
                <a:buFont typeface="Arial"/>
                <a:buNone/>
              </a:pPr>
              <a:endParaRPr sz="851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51"/>
                <a:buFont typeface="Arial"/>
                <a:buNone/>
              </a:pPr>
              <a:endParaRPr sz="851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51"/>
                <a:buFont typeface="Arial"/>
                <a:buNone/>
              </a:pPr>
              <a:endParaRPr sz="851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1" name="Google Shape;581;p43"/>
          <p:cNvSpPr/>
          <p:nvPr/>
        </p:nvSpPr>
        <p:spPr>
          <a:xfrm>
            <a:off x="2576529" y="970045"/>
            <a:ext cx="2177217" cy="35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2"/>
              <a:buFont typeface="Arial"/>
              <a:buNone/>
            </a:pPr>
            <a:r>
              <a:rPr lang="en-US" sz="1702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3"/>
          <p:cNvSpPr/>
          <p:nvPr/>
        </p:nvSpPr>
        <p:spPr>
          <a:xfrm>
            <a:off x="2576530" y="1480191"/>
            <a:ext cx="3545557" cy="26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None/>
            </a:pPr>
            <a:r>
              <a:rPr lang="en-US" sz="1135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 DDCO</a:t>
            </a:r>
            <a:endParaRPr sz="1135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3"/>
          <p:cNvSpPr/>
          <p:nvPr/>
        </p:nvSpPr>
        <p:spPr>
          <a:xfrm>
            <a:off x="2576530" y="1668225"/>
            <a:ext cx="3545557" cy="26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None/>
            </a:pPr>
            <a:r>
              <a:rPr lang="en-US" sz="1135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</a:t>
            </a:r>
            <a:endParaRPr sz="1135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4" name="Google Shape;58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8114" y="1149841"/>
            <a:ext cx="1151359" cy="106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/>
          <p:nvPr/>
        </p:nvSpPr>
        <p:spPr>
          <a:xfrm>
            <a:off x="4221125" y="31552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 extrusionOk="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>
            <a:off x="4141508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4319310" y="31512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 extrusionOk="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3DEC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oogle Shape;139;p2"/>
          <p:cNvGrpSpPr/>
          <p:nvPr/>
        </p:nvGrpSpPr>
        <p:grpSpPr>
          <a:xfrm>
            <a:off x="4412475" y="3144913"/>
            <a:ext cx="203200" cy="50800"/>
            <a:chOff x="4412475" y="3144913"/>
            <a:chExt cx="203200" cy="50800"/>
          </a:xfrm>
        </p:grpSpPr>
        <p:sp>
          <p:nvSpPr>
            <p:cNvPr id="140" name="Google Shape;140;p2"/>
            <p:cNvSpPr/>
            <p:nvPr/>
          </p:nvSpPr>
          <p:spPr>
            <a:xfrm>
              <a:off x="4475644" y="314491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 extrusionOk="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 extrusionOk="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 extrusionOk="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noFill/>
            <a:ln w="9525" cap="flat" cmpd="sng">
              <a:solidFill>
                <a:srgbClr val="E7BD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412475" y="315126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 extrusionOk="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 extrusionOk="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F3DEC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2"/>
          <p:cNvGrpSpPr/>
          <p:nvPr/>
        </p:nvGrpSpPr>
        <p:grpSpPr>
          <a:xfrm>
            <a:off x="4683442" y="3144912"/>
            <a:ext cx="203200" cy="50800"/>
            <a:chOff x="4683442" y="3144912"/>
            <a:chExt cx="203200" cy="50800"/>
          </a:xfrm>
        </p:grpSpPr>
        <p:sp>
          <p:nvSpPr>
            <p:cNvPr id="143" name="Google Shape;143;p2"/>
            <p:cNvSpPr/>
            <p:nvPr/>
          </p:nvSpPr>
          <p:spPr>
            <a:xfrm>
              <a:off x="4772343" y="315761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 h="120000" extrusionOk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noFill/>
            <a:ln w="9525" cap="flat" cmpd="sng">
              <a:solidFill>
                <a:srgbClr val="E7BD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683442" y="315126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 extrusionOk="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 extrusionOk="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F3DEC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759643" y="314491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 extrusionOk="0">
                  <a:moveTo>
                    <a:pt x="0" y="0"/>
                  </a:moveTo>
                  <a:lnTo>
                    <a:pt x="38100" y="0"/>
                  </a:lnTo>
                </a:path>
                <a:path w="50800" h="50800" extrusionOk="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 extrusionOk="0">
                  <a:moveTo>
                    <a:pt x="0" y="38100"/>
                  </a:moveTo>
                  <a:lnTo>
                    <a:pt x="38100" y="38100"/>
                  </a:lnTo>
                </a:path>
                <a:path w="50800" h="50800" extrusionOk="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noFill/>
            <a:ln w="9525" cap="flat" cmpd="sng">
              <a:solidFill>
                <a:srgbClr val="F3DEC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2"/>
          <p:cNvGrpSpPr/>
          <p:nvPr/>
        </p:nvGrpSpPr>
        <p:grpSpPr>
          <a:xfrm>
            <a:off x="4954409" y="3144912"/>
            <a:ext cx="203200" cy="50801"/>
            <a:chOff x="4954409" y="3144912"/>
            <a:chExt cx="203200" cy="50801"/>
          </a:xfrm>
        </p:grpSpPr>
        <p:sp>
          <p:nvSpPr>
            <p:cNvPr id="147" name="Google Shape;147;p2"/>
            <p:cNvSpPr/>
            <p:nvPr/>
          </p:nvSpPr>
          <p:spPr>
            <a:xfrm>
              <a:off x="5030610" y="3144912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 extrusionOk="0">
                  <a:moveTo>
                    <a:pt x="0" y="0"/>
                  </a:moveTo>
                  <a:lnTo>
                    <a:pt x="38100" y="0"/>
                  </a:lnTo>
                </a:path>
                <a:path w="50800" h="25400" extrusionOk="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 extrusionOk="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noFill/>
            <a:ln w="9525" cap="flat" cmpd="sng">
              <a:solidFill>
                <a:srgbClr val="E7BD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954409" y="315126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 extrusionOk="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 extrusionOk="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F3DEC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030610" y="318301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 extrusionOk="0">
                  <a:moveTo>
                    <a:pt x="0" y="0"/>
                  </a:moveTo>
                  <a:lnTo>
                    <a:pt x="38100" y="0"/>
                  </a:lnTo>
                </a:path>
                <a:path w="50800" h="12700" extrusionOk="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noFill/>
            <a:ln w="9525" cap="flat" cmpd="sng">
              <a:solidFill>
                <a:srgbClr val="F3DEC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2"/>
          <p:cNvSpPr/>
          <p:nvPr/>
        </p:nvSpPr>
        <p:spPr>
          <a:xfrm>
            <a:off x="5301577" y="31449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 extrusionOk="0">
                <a:moveTo>
                  <a:pt x="0" y="0"/>
                </a:moveTo>
                <a:lnTo>
                  <a:pt x="38100" y="0"/>
                </a:lnTo>
              </a:path>
              <a:path w="50800" h="50800" extrusionOk="0">
                <a:moveTo>
                  <a:pt x="12700" y="12700"/>
                </a:moveTo>
                <a:lnTo>
                  <a:pt x="50800" y="12700"/>
                </a:lnTo>
              </a:path>
              <a:path w="50800" h="50800" extrusionOk="0">
                <a:moveTo>
                  <a:pt x="12700" y="25400"/>
                </a:moveTo>
                <a:lnTo>
                  <a:pt x="50800" y="25400"/>
                </a:lnTo>
              </a:path>
              <a:path w="50800" h="50800" extrusionOk="0">
                <a:moveTo>
                  <a:pt x="0" y="38100"/>
                </a:moveTo>
                <a:lnTo>
                  <a:pt x="38100" y="38100"/>
                </a:lnTo>
              </a:path>
              <a:path w="50800" h="50800" extrusionOk="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noFill/>
          <a:ln w="9525" cap="flat" cmpd="sng">
            <a:solidFill>
              <a:srgbClr val="E7BD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" name="Google Shape;151;p2"/>
          <p:cNvGrpSpPr/>
          <p:nvPr/>
        </p:nvGrpSpPr>
        <p:grpSpPr>
          <a:xfrm>
            <a:off x="5481104" y="3144913"/>
            <a:ext cx="233679" cy="50800"/>
            <a:chOff x="5481104" y="3144913"/>
            <a:chExt cx="233679" cy="50800"/>
          </a:xfrm>
        </p:grpSpPr>
        <p:sp>
          <p:nvSpPr>
            <p:cNvPr id="152" name="Google Shape;152;p2"/>
            <p:cNvSpPr/>
            <p:nvPr/>
          </p:nvSpPr>
          <p:spPr>
            <a:xfrm>
              <a:off x="5603025" y="317539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 extrusionOk="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noFill/>
            <a:ln w="9525" cap="flat" cmpd="sng">
              <a:solidFill>
                <a:srgbClr val="E7BD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575961" y="314889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 extrusionOk="0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noFill/>
            <a:ln w="9525" cap="flat" cmpd="sng">
              <a:solidFill>
                <a:srgbClr val="E7BD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5481104" y="314491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 extrusionOk="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 extrusionOk="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 extrusionOk="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 extrusionOk="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noFill/>
            <a:ln w="9525" cap="flat" cmpd="sng">
              <a:solidFill>
                <a:srgbClr val="E7BD9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2"/>
          <p:cNvSpPr/>
          <p:nvPr/>
        </p:nvSpPr>
        <p:spPr>
          <a:xfrm>
            <a:off x="179999" y="2556009"/>
            <a:ext cx="504190" cy="504190"/>
          </a:xfrm>
          <a:custGeom>
            <a:avLst/>
            <a:gdLst/>
            <a:ahLst/>
            <a:cxnLst/>
            <a:rect l="l" t="t" r="r" b="b"/>
            <a:pathLst>
              <a:path w="504190" h="504189" extrusionOk="0">
                <a:moveTo>
                  <a:pt x="0" y="0"/>
                </a:moveTo>
                <a:lnTo>
                  <a:pt x="0" y="504006"/>
                </a:lnTo>
                <a:lnTo>
                  <a:pt x="504006" y="504006"/>
                </a:lnTo>
              </a:path>
            </a:pathLst>
          </a:custGeom>
          <a:noFill/>
          <a:ln w="19800" cap="flat" cmpd="sng">
            <a:solidFill>
              <a:srgbClr val="DFA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-2" y="1223992"/>
            <a:ext cx="3744595" cy="0"/>
          </a:xfrm>
          <a:custGeom>
            <a:avLst/>
            <a:gdLst/>
            <a:ahLst/>
            <a:cxnLst/>
            <a:rect l="l" t="t" r="r" b="b"/>
            <a:pathLst>
              <a:path w="3744595" h="120000" extrusionOk="0">
                <a:moveTo>
                  <a:pt x="0" y="0"/>
                </a:moveTo>
                <a:lnTo>
                  <a:pt x="3744048" y="0"/>
                </a:lnTo>
              </a:path>
            </a:pathLst>
          </a:custGeom>
          <a:noFill/>
          <a:ln w="19800" cap="flat" cmpd="sng">
            <a:solidFill>
              <a:srgbClr val="DFA1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"/>
          <p:cNvSpPr txBox="1">
            <a:spLocks noGrp="1"/>
          </p:cNvSpPr>
          <p:nvPr>
            <p:ph type="title"/>
          </p:nvPr>
        </p:nvSpPr>
        <p:spPr>
          <a:xfrm>
            <a:off x="250591" y="169711"/>
            <a:ext cx="2507400" cy="94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00" rIns="0" bIns="0" anchor="t" anchorCtr="0">
            <a:spAutoFit/>
          </a:bodyPr>
          <a:lstStyle/>
          <a:p>
            <a:pPr marL="12700" marR="5080" lvl="0" indent="0" algn="l" rtl="0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0000"/>
                </a:solidFill>
              </a:rPr>
              <a:t>DIGITAL DESIGN AND  COMPUTER ORGANIZATION</a:t>
            </a:r>
            <a:endParaRPr/>
          </a:p>
        </p:txBody>
      </p:sp>
      <p:sp>
        <p:nvSpPr>
          <p:cNvPr id="158" name="Google Shape;158;p2"/>
          <p:cNvSpPr txBox="1"/>
          <p:nvPr/>
        </p:nvSpPr>
        <p:spPr>
          <a:xfrm>
            <a:off x="366654" y="1334298"/>
            <a:ext cx="4642800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1. Number Representation  </a:t>
            </a:r>
            <a:r>
              <a:rPr lang="en-US" sz="1050" b="1" i="0" u="none" strike="noStrike" cap="none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T2:Ch2 2.1</a:t>
            </a:r>
            <a:endParaRPr sz="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"/>
          <p:cNvSpPr txBox="1"/>
          <p:nvPr/>
        </p:nvSpPr>
        <p:spPr>
          <a:xfrm>
            <a:off x="366660" y="2283446"/>
            <a:ext cx="2973440" cy="481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8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10700"/>
              </a:lnSpc>
              <a:spcBef>
                <a:spcPts val="39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 Engineering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139700" y="57263"/>
            <a:ext cx="5041900" cy="56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Number, Arithmetic Operations, And Characters</a:t>
            </a:r>
            <a:br>
              <a:rPr lang="en-US" sz="1800" dirty="0"/>
            </a:br>
            <a:r>
              <a:rPr lang="en-US" sz="1800" dirty="0">
                <a:solidFill>
                  <a:srgbClr val="C55911"/>
                </a:solidFill>
              </a:rPr>
              <a:t>Introduction(T2-  section 2.1)</a:t>
            </a:r>
            <a:endParaRPr sz="1800" dirty="0">
              <a:solidFill>
                <a:srgbClr val="C55911"/>
              </a:solidFill>
            </a:endParaRPr>
          </a:p>
        </p:txBody>
      </p:sp>
      <p:sp>
        <p:nvSpPr>
          <p:cNvPr id="123" name="Google Shape;123;p26"/>
          <p:cNvSpPr txBox="1"/>
          <p:nvPr/>
        </p:nvSpPr>
        <p:spPr>
          <a:xfrm>
            <a:off x="139700" y="758428"/>
            <a:ext cx="5468620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Programming languages are classified into three categories: Machine Level Language (MLL), Assembly Level Language (ALL), and High Level Language (HLL)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ALL- readable representation of MLL</a:t>
            </a:r>
            <a:endParaRPr sz="12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Computers are built using logic circuits that operate on information represented by two- valued electrical signals </a:t>
            </a:r>
            <a:r>
              <a:rPr lang="en-US" dirty="0">
                <a:ea typeface="Calibri"/>
              </a:rPr>
              <a:t>. 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label the two values as 0 and 1</a:t>
            </a: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define the amount of information represented by such a signal as a bit of information, where 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bit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stands for 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binary digit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most natural way to represent a number in a computer system is by a string of bits, called a 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binary number. 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text character can also be represented by a string of bits called a character code.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d68b04c7a_0_0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2fd68b04c7a_0_0"/>
          <p:cNvSpPr txBox="1">
            <a:spLocks noGrp="1"/>
          </p:cNvSpPr>
          <p:nvPr>
            <p:ph type="title"/>
          </p:nvPr>
        </p:nvSpPr>
        <p:spPr>
          <a:xfrm>
            <a:off x="139700" y="57263"/>
            <a:ext cx="45039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Number Representation-signed and unsigned</a:t>
            </a:r>
            <a:br>
              <a:rPr lang="en-US" sz="1800"/>
            </a:br>
            <a:r>
              <a:rPr lang="en-US" sz="1800">
                <a:solidFill>
                  <a:srgbClr val="C55911"/>
                </a:solidFill>
              </a:rPr>
              <a:t>Signed Integer</a:t>
            </a:r>
            <a:endParaRPr sz="1800">
              <a:solidFill>
                <a:srgbClr val="C5591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9043C5-C58F-4D46-7C5D-F7E1EB7293EA}"/>
                  </a:ext>
                </a:extLst>
              </p:cNvPr>
              <p:cNvSpPr txBox="1"/>
              <p:nvPr/>
            </p:nvSpPr>
            <p:spPr>
              <a:xfrm>
                <a:off x="97572" y="741998"/>
                <a:ext cx="4546027" cy="1820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1" dirty="0"/>
                  <a:t>Consider an n-bit vector</a:t>
                </a:r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ar-AE" i="1"/>
                        <m:t> 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ar-AE" i="1"/>
                        <m:t> 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ar-AE" i="1"/>
                        <m:t> 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ar-AE" i="1"/>
                        <m:t> 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r>
                  <a:rPr lang="en-I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dirty="0"/>
                  <a:t> or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IN" dirty="0"/>
                  <a:t>for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.</a:t>
                </a:r>
              </a:p>
              <a:p>
                <a:br>
                  <a:rPr lang="en-IN" dirty="0"/>
                </a:br>
                <a:r>
                  <a:rPr lang="en-IN" dirty="0"/>
                  <a:t>This vector can represent unsigned integer values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IN" dirty="0"/>
                  <a:t>in the range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IN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, </a:t>
                </a:r>
                <a:r>
                  <a:rPr lang="en-IN" dirty="0"/>
                  <a:t>where</a:t>
                </a:r>
              </a:p>
              <a:p>
                <a:endParaRPr lang="en-IN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9043C5-C58F-4D46-7C5D-F7E1EB729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2" y="741998"/>
                <a:ext cx="4546027" cy="1820691"/>
              </a:xfrm>
              <a:prstGeom prst="rect">
                <a:avLst/>
              </a:prstGeom>
              <a:blipFill>
                <a:blip r:embed="rId3"/>
                <a:stretch>
                  <a:fillRect l="-402" t="-671" r="-10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7d859f2b1_0_6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377d859f2b1_0_6"/>
          <p:cNvSpPr txBox="1">
            <a:spLocks noGrp="1"/>
          </p:cNvSpPr>
          <p:nvPr>
            <p:ph type="title"/>
          </p:nvPr>
        </p:nvSpPr>
        <p:spPr>
          <a:xfrm>
            <a:off x="139700" y="57263"/>
            <a:ext cx="45039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Number Representation-signed and unsigned</a:t>
            </a:r>
            <a:br>
              <a:rPr lang="en-US" sz="1800"/>
            </a:br>
            <a:r>
              <a:rPr lang="en-US" sz="1800">
                <a:solidFill>
                  <a:srgbClr val="C55911"/>
                </a:solidFill>
              </a:rPr>
              <a:t>Signed Integer</a:t>
            </a:r>
            <a:endParaRPr sz="1800">
              <a:solidFill>
                <a:srgbClr val="C55911"/>
              </a:solidFill>
            </a:endParaRPr>
          </a:p>
        </p:txBody>
      </p:sp>
      <p:sp>
        <p:nvSpPr>
          <p:cNvPr id="175" name="Google Shape;175;g377d859f2b1_0_6"/>
          <p:cNvSpPr txBox="1"/>
          <p:nvPr/>
        </p:nvSpPr>
        <p:spPr>
          <a:xfrm>
            <a:off x="228050" y="710450"/>
            <a:ext cx="530970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 major representations: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 and magnitude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One’s complement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Two’s complement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all three systems, the </a:t>
            </a:r>
            <a:r>
              <a:rPr lang="en-US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leftmost bit is 0 for positive and 1 for negative</a:t>
            </a:r>
            <a:endParaRPr dirty="0"/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Positive numbers have identical representations in all systems, 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negative values have different representations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4-bit machine word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16 different values can be represented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Roughly half are positive, half are negative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0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0"/>
          <p:cNvSpPr txBox="1">
            <a:spLocks noGrp="1"/>
          </p:cNvSpPr>
          <p:nvPr>
            <p:ph type="title"/>
          </p:nvPr>
        </p:nvSpPr>
        <p:spPr>
          <a:xfrm>
            <a:off x="139700" y="57263"/>
            <a:ext cx="45039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Number Representation</a:t>
            </a:r>
            <a:br>
              <a:rPr lang="en-US" sz="1800"/>
            </a:br>
            <a:r>
              <a:rPr lang="en-US" sz="1800">
                <a:solidFill>
                  <a:srgbClr val="C55911"/>
                </a:solidFill>
              </a:rPr>
              <a:t>Binary Signed Integer Representation</a:t>
            </a:r>
            <a:endParaRPr sz="1800">
              <a:solidFill>
                <a:srgbClr val="C55911"/>
              </a:solidFill>
            </a:endParaRPr>
          </a:p>
        </p:txBody>
      </p:sp>
      <p:pic>
        <p:nvPicPr>
          <p:cNvPr id="183" name="Google Shape;183;p50"/>
          <p:cNvPicPr preferRelativeResize="0"/>
          <p:nvPr/>
        </p:nvPicPr>
        <p:blipFill rotWithShape="1">
          <a:blip r:embed="rId3">
            <a:alphaModFix/>
          </a:blip>
          <a:srcRect t="3053" b="6325"/>
          <a:stretch/>
        </p:blipFill>
        <p:spPr>
          <a:xfrm>
            <a:off x="868575" y="678175"/>
            <a:ext cx="4028662" cy="256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1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51"/>
          <p:cNvSpPr txBox="1">
            <a:spLocks noGrp="1"/>
          </p:cNvSpPr>
          <p:nvPr>
            <p:ph type="title"/>
          </p:nvPr>
        </p:nvSpPr>
        <p:spPr>
          <a:xfrm>
            <a:off x="139700" y="57263"/>
            <a:ext cx="45039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Number Representation</a:t>
            </a:r>
            <a:br>
              <a:rPr lang="en-US" sz="1800"/>
            </a:br>
            <a:r>
              <a:rPr lang="en-US" sz="1800">
                <a:solidFill>
                  <a:srgbClr val="C55911"/>
                </a:solidFill>
              </a:rPr>
              <a:t>Summary of the table</a:t>
            </a:r>
            <a:endParaRPr sz="1800">
              <a:solidFill>
                <a:srgbClr val="C55911"/>
              </a:solidFill>
            </a:endParaRPr>
          </a:p>
        </p:txBody>
      </p:sp>
      <p:sp>
        <p:nvSpPr>
          <p:cNvPr id="191" name="Google Shape;191;p51"/>
          <p:cNvSpPr txBox="1"/>
          <p:nvPr/>
        </p:nvSpPr>
        <p:spPr>
          <a:xfrm>
            <a:off x="0" y="622802"/>
            <a:ext cx="5212080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&amp; MAGNITUE SYSTEM: Negative value is obtained by changing the sign bit (MSB) </a:t>
            </a: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Range:  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-(2</a:t>
            </a:r>
            <a:r>
              <a:rPr lang="en-US" sz="12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 -1  to  +2</a:t>
            </a:r>
            <a:r>
              <a:rPr lang="en-US" sz="12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-1 </a:t>
            </a: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SIGNED 1’S COMPLEMENT: Negative number is obtained by complementing each bit of the corresponding positive number i.e (2</a:t>
            </a:r>
            <a:r>
              <a:rPr lang="en-US" sz="1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-1) –N</a:t>
            </a:r>
            <a:endParaRPr/>
          </a:p>
          <a:p>
            <a:pPr marL="914400" marR="0" lvl="1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Range:   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-(2</a:t>
            </a:r>
            <a:r>
              <a:rPr lang="en-US" sz="12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-1  to  +2</a:t>
            </a:r>
            <a:r>
              <a:rPr lang="en-US" sz="12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-1 </a:t>
            </a:r>
            <a:endParaRPr/>
          </a:p>
          <a:p>
            <a:pPr marL="914400" marR="0" lvl="1" indent="-1397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SIGNED 2’S COMPLEMENT: Negative number is obtained by taking 2’s complement of positive number i.e  2</a:t>
            </a:r>
            <a:r>
              <a:rPr lang="en-US" sz="1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-N</a:t>
            </a:r>
            <a:endParaRPr/>
          </a:p>
          <a:p>
            <a:pPr marL="457200" marR="0" lvl="0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Range:    - (2</a:t>
            </a:r>
            <a:r>
              <a:rPr lang="en-US" sz="1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to + (2</a:t>
            </a:r>
            <a:r>
              <a:rPr lang="en-US" sz="1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-1)                                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3"/>
          <p:cNvSpPr/>
          <p:nvPr/>
        </p:nvSpPr>
        <p:spPr>
          <a:xfrm>
            <a:off x="-2" y="622802"/>
            <a:ext cx="3920490" cy="0"/>
          </a:xfrm>
          <a:custGeom>
            <a:avLst/>
            <a:gdLst/>
            <a:ahLst/>
            <a:cxnLst/>
            <a:rect l="l" t="t" r="r" b="b"/>
            <a:pathLst>
              <a:path w="3920490" h="120000" extrusionOk="0">
                <a:moveTo>
                  <a:pt x="0" y="0"/>
                </a:moveTo>
                <a:lnTo>
                  <a:pt x="3920450" y="0"/>
                </a:lnTo>
              </a:path>
            </a:pathLst>
          </a:custGeom>
          <a:noFill/>
          <a:ln w="19800" cap="flat" cmpd="sng">
            <a:solidFill>
              <a:srgbClr val="C5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53"/>
          <p:cNvSpPr txBox="1">
            <a:spLocks noGrp="1"/>
          </p:cNvSpPr>
          <p:nvPr>
            <p:ph type="title"/>
          </p:nvPr>
        </p:nvSpPr>
        <p:spPr>
          <a:xfrm>
            <a:off x="124460" y="156323"/>
            <a:ext cx="4503900" cy="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b="1" dirty="0">
                <a:solidFill>
                  <a:srgbClr val="2E5497"/>
                </a:solidFill>
                <a:latin typeface="Calibri"/>
                <a:ea typeface="Calibri"/>
                <a:cs typeface="Calibri"/>
                <a:sym typeface="Calibri"/>
              </a:rPr>
              <a:t>Addition of Positive Number  </a:t>
            </a:r>
            <a:r>
              <a:rPr lang="en-US" sz="700" dirty="0"/>
              <a:t>T2:Ch2 2.1</a:t>
            </a:r>
            <a:br>
              <a:rPr lang="en-US" sz="1800" dirty="0"/>
            </a:br>
            <a:endParaRPr sz="1800" dirty="0">
              <a:solidFill>
                <a:srgbClr val="C55911"/>
              </a:solidFill>
            </a:endParaRPr>
          </a:p>
        </p:txBody>
      </p:sp>
      <p:sp>
        <p:nvSpPr>
          <p:cNvPr id="199" name="Google Shape;199;p53"/>
          <p:cNvSpPr txBox="1"/>
          <p:nvPr/>
        </p:nvSpPr>
        <p:spPr>
          <a:xfrm>
            <a:off x="124460" y="891540"/>
            <a:ext cx="82296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		 1                    0               1                   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+ 0	             + 0                + 1            + 1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	-------          -------         --------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0		   1                  1              1 0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	--------        --------        --------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Addition of 1-bit numbers       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Carry-out</a:t>
            </a:r>
            <a:endParaRPr/>
          </a:p>
        </p:txBody>
      </p:sp>
      <p:cxnSp>
        <p:nvCxnSpPr>
          <p:cNvPr id="200" name="Google Shape;200;p53"/>
          <p:cNvCxnSpPr/>
          <p:nvPr/>
        </p:nvCxnSpPr>
        <p:spPr>
          <a:xfrm rot="10800000">
            <a:off x="2446020" y="1622425"/>
            <a:ext cx="6590" cy="46482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2052</Words>
  <Application>Microsoft Office PowerPoint</Application>
  <PresentationFormat>Custom</PresentationFormat>
  <Paragraphs>214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Noto Sans Symbols</vt:lpstr>
      <vt:lpstr>Times New Roman</vt:lpstr>
      <vt:lpstr>Office Theme</vt:lpstr>
      <vt:lpstr>PowerPoint Presentation</vt:lpstr>
      <vt:lpstr>Number, Arithmetic Operations, And Characters Outline</vt:lpstr>
      <vt:lpstr>DIGITAL DESIGN AND  COMPUTER ORGANIZATION</vt:lpstr>
      <vt:lpstr>Number, Arithmetic Operations, And Characters Introduction(T2-  section 2.1)</vt:lpstr>
      <vt:lpstr>Number Representation-signed and unsigned Signed Integer</vt:lpstr>
      <vt:lpstr>Number Representation-signed and unsigned Signed Integer</vt:lpstr>
      <vt:lpstr>Number Representation Binary Signed Integer Representation</vt:lpstr>
      <vt:lpstr>Number Representation Summary of the table</vt:lpstr>
      <vt:lpstr>Addition of Positive Number  T2:Ch2 2.1 </vt:lpstr>
      <vt:lpstr>Addition And Subtraction of Signed Numbers Sign and Magnitude Representation  T2:Ch2 2.1</vt:lpstr>
      <vt:lpstr>Addition And Subtraction of Signed Numbers One’s Complement Representation</vt:lpstr>
      <vt:lpstr>Addition And Subtraction of Signed Numbers Two’s Complement Representation</vt:lpstr>
      <vt:lpstr>Addition And Subtraction of Signed Numbers Importat Points</vt:lpstr>
      <vt:lpstr>Addition And Subtraction of Signed Numbers </vt:lpstr>
      <vt:lpstr>Addition And Subtraction of Signed Numbers Addition using 2’s Complement</vt:lpstr>
      <vt:lpstr>Example of  addition of n – bit signed numbers using 2’s complement representation </vt:lpstr>
      <vt:lpstr>Example of  subtraction of n – bit signed numbers using 2’s complement representation </vt:lpstr>
      <vt:lpstr>Example of  subtraction of n – bit signed numbers using 2’s complement representation </vt:lpstr>
      <vt:lpstr>Example of addition and subtraction of n – bit signed numbers using 2’s complement representation leading to overflow</vt:lpstr>
      <vt:lpstr>Summary</vt:lpstr>
      <vt:lpstr>Overflow In Integer Arithmetic   T2:Ch2 2.1</vt:lpstr>
      <vt:lpstr>Characters   T2:Ch2 2.1</vt:lpstr>
      <vt:lpstr>MCQ</vt:lpstr>
      <vt:lpstr>MCQ</vt:lpstr>
      <vt:lpstr>MCQ</vt:lpstr>
      <vt:lpstr>MCQ</vt:lpstr>
      <vt:lpstr>MCQ</vt:lpstr>
      <vt:lpstr>MCQ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Ananth Kashyap</dc:creator>
  <cp:lastModifiedBy>prajwala talanki</cp:lastModifiedBy>
  <cp:revision>29</cp:revision>
  <dcterms:created xsi:type="dcterms:W3CDTF">2021-08-21T17:00:56Z</dcterms:created>
  <dcterms:modified xsi:type="dcterms:W3CDTF">2025-10-06T06:57:14Z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2020-07-12T00:00:00Z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2021-08-21T00:00:00Z</vt:filetime>
  </property>
</Properties>
</file>