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 id="271" r:id="rId15"/>
    <p:sldId id="272" r:id="rId16"/>
    <p:sldId id="273" r:id="rId17"/>
    <p:sldId id="274" r:id="rId18"/>
    <p:sldId id="314" r:id="rId19"/>
    <p:sldId id="275" r:id="rId20"/>
    <p:sldId id="306" r:id="rId21"/>
    <p:sldId id="278" r:id="rId22"/>
    <p:sldId id="281" r:id="rId23"/>
    <p:sldId id="282" r:id="rId24"/>
    <p:sldId id="283" r:id="rId25"/>
    <p:sldId id="284" r:id="rId26"/>
    <p:sldId id="285" r:id="rId27"/>
    <p:sldId id="286" r:id="rId28"/>
    <p:sldId id="287" r:id="rId29"/>
    <p:sldId id="288" r:id="rId30"/>
    <p:sldId id="307"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8" r:id="rId47"/>
    <p:sldId id="309" r:id="rId48"/>
    <p:sldId id="310" r:id="rId49"/>
    <p:sldId id="311" r:id="rId50"/>
    <p:sldId id="313" r:id="rId51"/>
    <p:sldId id="305" r:id="rId52"/>
  </p:sldIdLst>
  <p:sldSz cx="5765800" cy="3244850"/>
  <p:notesSz cx="5765800" cy="3244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gko2iAb0hA89K8aP+5f870KvzI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09" autoAdjust="0"/>
  </p:normalViewPr>
  <p:slideViewPr>
    <p:cSldViewPr snapToGrid="0">
      <p:cViewPr varScale="1">
        <p:scale>
          <a:sx n="93" d="100"/>
          <a:sy n="93" d="100"/>
        </p:scale>
        <p:origin x="150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498725" cy="1619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265488" y="0"/>
            <a:ext cx="2498725" cy="1619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082925"/>
            <a:ext cx="2498725" cy="1619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265488" y="3082925"/>
            <a:ext cx="2498725" cy="1619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55: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55: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5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5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5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5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5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5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58: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58: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5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 name="Google Shape;313;p59: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4" name="Google Shape;314;p59: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6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6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6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6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6" name="Google Shape;336;p6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6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6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6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6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a:extLst>
            <a:ext uri="{FF2B5EF4-FFF2-40B4-BE49-F238E27FC236}">
              <a16:creationId xmlns:a16="http://schemas.microsoft.com/office/drawing/2014/main" id="{8CF1D12D-B214-0C02-90E5-EF8FF9AF4188}"/>
            </a:ext>
          </a:extLst>
        </p:cNvPr>
        <p:cNvGrpSpPr/>
        <p:nvPr/>
      </p:nvGrpSpPr>
      <p:grpSpPr>
        <a:xfrm>
          <a:off x="0" y="0"/>
          <a:ext cx="0" cy="0"/>
          <a:chOff x="0" y="0"/>
          <a:chExt cx="0" cy="0"/>
        </a:xfrm>
      </p:grpSpPr>
      <p:sp>
        <p:nvSpPr>
          <p:cNvPr id="345" name="Google Shape;345;p62:notes">
            <a:extLst>
              <a:ext uri="{FF2B5EF4-FFF2-40B4-BE49-F238E27FC236}">
                <a16:creationId xmlns:a16="http://schemas.microsoft.com/office/drawing/2014/main" id="{5D89B0A8-991D-1606-F891-9A0296728B63}"/>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p62:notes">
            <a:extLst>
              <a:ext uri="{FF2B5EF4-FFF2-40B4-BE49-F238E27FC236}">
                <a16:creationId xmlns:a16="http://schemas.microsoft.com/office/drawing/2014/main" id="{A833E5CB-DEFB-B418-43E0-8478AAFBD7EE}"/>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62:notes">
            <a:extLst>
              <a:ext uri="{FF2B5EF4-FFF2-40B4-BE49-F238E27FC236}">
                <a16:creationId xmlns:a16="http://schemas.microsoft.com/office/drawing/2014/main" id="{996418DE-4884-4F18-AEA1-C98ACD5B39C0}"/>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18</a:t>
            </a:fld>
            <a:endParaRPr/>
          </a:p>
        </p:txBody>
      </p:sp>
    </p:spTree>
    <p:extLst>
      <p:ext uri="{BB962C8B-B14F-4D97-AF65-F5344CB8AC3E}">
        <p14:creationId xmlns:p14="http://schemas.microsoft.com/office/powerpoint/2010/main" val="4130652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6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6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p6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2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a:extLst>
            <a:ext uri="{FF2B5EF4-FFF2-40B4-BE49-F238E27FC236}">
              <a16:creationId xmlns:a16="http://schemas.microsoft.com/office/drawing/2014/main" id="{D00C6869-9E10-3062-73E1-BA6CF0384D31}"/>
            </a:ext>
          </a:extLst>
        </p:cNvPr>
        <p:cNvGrpSpPr/>
        <p:nvPr/>
      </p:nvGrpSpPr>
      <p:grpSpPr>
        <a:xfrm>
          <a:off x="0" y="0"/>
          <a:ext cx="0" cy="0"/>
          <a:chOff x="0" y="0"/>
          <a:chExt cx="0" cy="0"/>
        </a:xfrm>
      </p:grpSpPr>
      <p:sp>
        <p:nvSpPr>
          <p:cNvPr id="375" name="Google Shape;375;p66:notes">
            <a:extLst>
              <a:ext uri="{FF2B5EF4-FFF2-40B4-BE49-F238E27FC236}">
                <a16:creationId xmlns:a16="http://schemas.microsoft.com/office/drawing/2014/main" id="{43C70BA5-C888-AEA4-FBE4-E3E11A67D7E8}"/>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66:notes">
            <a:extLst>
              <a:ext uri="{FF2B5EF4-FFF2-40B4-BE49-F238E27FC236}">
                <a16:creationId xmlns:a16="http://schemas.microsoft.com/office/drawing/2014/main" id="{D07D8E06-C2C3-EEF2-948B-5CC50A94F5B2}"/>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66:notes">
            <a:extLst>
              <a:ext uri="{FF2B5EF4-FFF2-40B4-BE49-F238E27FC236}">
                <a16:creationId xmlns:a16="http://schemas.microsoft.com/office/drawing/2014/main" id="{095F0C6E-DF10-375A-87F2-885497E2C492}"/>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20</a:t>
            </a:fld>
            <a:endParaRPr/>
          </a:p>
        </p:txBody>
      </p:sp>
    </p:spTree>
    <p:extLst>
      <p:ext uri="{BB962C8B-B14F-4D97-AF65-F5344CB8AC3E}">
        <p14:creationId xmlns:p14="http://schemas.microsoft.com/office/powerpoint/2010/main" val="3445317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6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6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6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6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p6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7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7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7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7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6" name="Google Shape;436;p7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7" name="Google Shape;437;p7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7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p7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p7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7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p7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7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p74: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Unconditional-jump and </a:t>
            </a:r>
            <a:r>
              <a:rPr lang="en-US" dirty="0" err="1"/>
              <a:t>goto</a:t>
            </a:r>
            <a:endParaRPr dirty="0"/>
          </a:p>
        </p:txBody>
      </p:sp>
      <p:sp>
        <p:nvSpPr>
          <p:cNvPr id="482" name="Google Shape;482;p74: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7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75: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75: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7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p7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8" name="Google Shape;498;p7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27: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27: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a:extLst>
            <a:ext uri="{FF2B5EF4-FFF2-40B4-BE49-F238E27FC236}">
              <a16:creationId xmlns:a16="http://schemas.microsoft.com/office/drawing/2014/main" id="{117AF742-C041-2247-2032-A8708769BB14}"/>
            </a:ext>
          </a:extLst>
        </p:cNvPr>
        <p:cNvGrpSpPr/>
        <p:nvPr/>
      </p:nvGrpSpPr>
      <p:grpSpPr>
        <a:xfrm>
          <a:off x="0" y="0"/>
          <a:ext cx="0" cy="0"/>
          <a:chOff x="0" y="0"/>
          <a:chExt cx="0" cy="0"/>
        </a:xfrm>
      </p:grpSpPr>
      <p:sp>
        <p:nvSpPr>
          <p:cNvPr id="496" name="Google Shape;496;p76:notes">
            <a:extLst>
              <a:ext uri="{FF2B5EF4-FFF2-40B4-BE49-F238E27FC236}">
                <a16:creationId xmlns:a16="http://schemas.microsoft.com/office/drawing/2014/main" id="{364E88C9-04DE-D15E-7D07-8BD9588B7027}"/>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p76:notes">
            <a:extLst>
              <a:ext uri="{FF2B5EF4-FFF2-40B4-BE49-F238E27FC236}">
                <a16:creationId xmlns:a16="http://schemas.microsoft.com/office/drawing/2014/main" id="{97AEB53E-DAA4-E509-F0DF-9EF777D3307A}"/>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8" name="Google Shape;498;p76:notes">
            <a:extLst>
              <a:ext uri="{FF2B5EF4-FFF2-40B4-BE49-F238E27FC236}">
                <a16:creationId xmlns:a16="http://schemas.microsoft.com/office/drawing/2014/main" id="{1AEA2D69-763B-139B-79AE-C056C58F901A}"/>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30</a:t>
            </a:fld>
            <a:endParaRPr/>
          </a:p>
        </p:txBody>
      </p:sp>
    </p:spTree>
    <p:extLst>
      <p:ext uri="{BB962C8B-B14F-4D97-AF65-F5344CB8AC3E}">
        <p14:creationId xmlns:p14="http://schemas.microsoft.com/office/powerpoint/2010/main" val="2609818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7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3" name="Google Shape;513;p7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7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1" name="Google Shape;541;p79: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2" name="Google Shape;542;p79: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8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9" name="Google Shape;549;p8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0" name="Google Shape;550;p8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8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Google Shape;557;p8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8" name="Google Shape;558;p8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8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6" name="Google Shape;566;p8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r>
              <a:rPr lang="en-US" dirty="0"/>
              <a:t>When an </a:t>
            </a:r>
            <a:r>
              <a:rPr lang="en-US" b="1" dirty="0"/>
              <a:t>addition or subtraction</a:t>
            </a:r>
            <a:r>
              <a:rPr lang="en-US" dirty="0"/>
              <a:t> causes a carry (or borrow) </a:t>
            </a:r>
            <a:r>
              <a:rPr lang="en-US" b="1" dirty="0"/>
              <a:t>between the lower nibble (bits 0–3)</a:t>
            </a:r>
            <a:r>
              <a:rPr lang="en-US" dirty="0"/>
              <a:t> and the </a:t>
            </a:r>
            <a:r>
              <a:rPr lang="en-US" b="1" dirty="0"/>
              <a:t>upper nibble (bits 4–7)</a:t>
            </a:r>
            <a:r>
              <a:rPr lang="en-US" dirty="0"/>
              <a:t>,</a:t>
            </a:r>
            <a:br>
              <a:rPr lang="en-US" dirty="0"/>
            </a:br>
            <a:r>
              <a:rPr lang="en-US" dirty="0"/>
              <a:t>the </a:t>
            </a:r>
            <a:r>
              <a:rPr lang="en-US" b="1" dirty="0"/>
              <a:t>Auxiliary Carry Flag (AC)</a:t>
            </a:r>
            <a:r>
              <a:rPr lang="en-US" dirty="0"/>
              <a:t> is </a:t>
            </a:r>
            <a:r>
              <a:rPr lang="en-US" b="1" dirty="0"/>
              <a:t>set to 1</a:t>
            </a:r>
            <a:r>
              <a:rPr lang="en-US" dirty="0"/>
              <a:t>.</a:t>
            </a:r>
          </a:p>
          <a:p>
            <a:r>
              <a:rPr lang="en-US" dirty="0"/>
              <a:t>Otherwise, it is </a:t>
            </a:r>
            <a:r>
              <a:rPr lang="en-US" b="1" dirty="0"/>
              <a:t>cleared (0)</a:t>
            </a:r>
            <a:r>
              <a:rPr lang="en-US" dirty="0"/>
              <a:t>.</a:t>
            </a:r>
          </a:p>
          <a:p>
            <a:pPr marL="0" lvl="0" indent="0" algn="l" rtl="0">
              <a:lnSpc>
                <a:spcPct val="100000"/>
              </a:lnSpc>
              <a:spcBef>
                <a:spcPts val="0"/>
              </a:spcBef>
              <a:spcAft>
                <a:spcPts val="0"/>
              </a:spcAft>
              <a:buSzPts val="1400"/>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a:t>
            </a:r>
            <a:r>
              <a:rPr lang="en-US" b="1" dirty="0"/>
              <a:t>AC flag</a:t>
            </a:r>
            <a:r>
              <a:rPr lang="en-US" dirty="0"/>
              <a:t> is mainly used for </a:t>
            </a:r>
            <a:r>
              <a:rPr lang="en-US" b="1" dirty="0"/>
              <a:t>Binary-Coded Decimal (BCD)</a:t>
            </a:r>
            <a:r>
              <a:rPr lang="en-US" dirty="0"/>
              <a:t> arithmetic corrections using the </a:t>
            </a:r>
            <a:r>
              <a:rPr lang="en-US" b="1" dirty="0"/>
              <a:t>DAA (Decimal Adjust Accumulator)</a:t>
            </a:r>
            <a:r>
              <a:rPr lang="en-US" dirty="0"/>
              <a:t> instruction in processors like the Intel 8085 and 8086.</a:t>
            </a:r>
          </a:p>
          <a:p>
            <a:pPr marL="0" lvl="0" indent="0" algn="l" rtl="0">
              <a:lnSpc>
                <a:spcPct val="100000"/>
              </a:lnSpc>
              <a:spcBef>
                <a:spcPts val="0"/>
              </a:spcBef>
              <a:spcAft>
                <a:spcPts val="0"/>
              </a:spcAft>
              <a:buSzPts val="1400"/>
              <a:buNone/>
            </a:pPr>
            <a:endParaRPr dirty="0"/>
          </a:p>
        </p:txBody>
      </p:sp>
      <p:sp>
        <p:nvSpPr>
          <p:cNvPr id="567" name="Google Shape;567;p8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8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4" name="Google Shape;574;p8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5" name="Google Shape;575;p8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8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2" name="Google Shape;582;p84: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3" name="Google Shape;583;p84: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8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0" name="Google Shape;590;p85: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1" name="Google Shape;591;p85: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8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p86: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9" name="Google Shape;599;p86: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5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5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8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p87: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7" name="Google Shape;607;p87: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8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4" name="Google Shape;614;p88: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5" name="Google Shape;615;p88: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8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2" name="Google Shape;622;p89: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3" name="Google Shape;623;p89: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9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p9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1" name="Google Shape;631;p9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9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8" name="Google Shape;638;p9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9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9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7" name="Google Shape;667;p9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B7F6B0C6-787C-4EAC-FEA4-1B045E6D6BB3}"/>
            </a:ext>
          </a:extLst>
        </p:cNvPr>
        <p:cNvGrpSpPr/>
        <p:nvPr/>
      </p:nvGrpSpPr>
      <p:grpSpPr>
        <a:xfrm>
          <a:off x="0" y="0"/>
          <a:ext cx="0" cy="0"/>
          <a:chOff x="0" y="0"/>
          <a:chExt cx="0" cy="0"/>
        </a:xfrm>
      </p:grpSpPr>
      <p:sp>
        <p:nvSpPr>
          <p:cNvPr id="665" name="Google Shape;665;p92:notes">
            <a:extLst>
              <a:ext uri="{FF2B5EF4-FFF2-40B4-BE49-F238E27FC236}">
                <a16:creationId xmlns:a16="http://schemas.microsoft.com/office/drawing/2014/main" id="{C50DE976-5705-EC6C-8C78-8646E275B459}"/>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92:notes">
            <a:extLst>
              <a:ext uri="{FF2B5EF4-FFF2-40B4-BE49-F238E27FC236}">
                <a16:creationId xmlns:a16="http://schemas.microsoft.com/office/drawing/2014/main" id="{AD4FB516-86AE-C237-FADA-980FEA566C90}"/>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7" name="Google Shape;667;p92:notes">
            <a:extLst>
              <a:ext uri="{FF2B5EF4-FFF2-40B4-BE49-F238E27FC236}">
                <a16:creationId xmlns:a16="http://schemas.microsoft.com/office/drawing/2014/main" id="{649672DA-16FF-CCBB-CB43-3BA707B5D265}"/>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46</a:t>
            </a:fld>
            <a:endParaRPr/>
          </a:p>
        </p:txBody>
      </p:sp>
    </p:spTree>
    <p:extLst>
      <p:ext uri="{BB962C8B-B14F-4D97-AF65-F5344CB8AC3E}">
        <p14:creationId xmlns:p14="http://schemas.microsoft.com/office/powerpoint/2010/main" val="2940055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E806E284-986B-4559-5E82-86B1C66C18F0}"/>
            </a:ext>
          </a:extLst>
        </p:cNvPr>
        <p:cNvGrpSpPr/>
        <p:nvPr/>
      </p:nvGrpSpPr>
      <p:grpSpPr>
        <a:xfrm>
          <a:off x="0" y="0"/>
          <a:ext cx="0" cy="0"/>
          <a:chOff x="0" y="0"/>
          <a:chExt cx="0" cy="0"/>
        </a:xfrm>
      </p:grpSpPr>
      <p:sp>
        <p:nvSpPr>
          <p:cNvPr id="665" name="Google Shape;665;p92:notes">
            <a:extLst>
              <a:ext uri="{FF2B5EF4-FFF2-40B4-BE49-F238E27FC236}">
                <a16:creationId xmlns:a16="http://schemas.microsoft.com/office/drawing/2014/main" id="{CB03F906-B688-E35E-2D8F-FC79052D5B8F}"/>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92:notes">
            <a:extLst>
              <a:ext uri="{FF2B5EF4-FFF2-40B4-BE49-F238E27FC236}">
                <a16:creationId xmlns:a16="http://schemas.microsoft.com/office/drawing/2014/main" id="{C367A4F9-4E4F-B324-8D98-D07883911100}"/>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7" name="Google Shape;667;p92:notes">
            <a:extLst>
              <a:ext uri="{FF2B5EF4-FFF2-40B4-BE49-F238E27FC236}">
                <a16:creationId xmlns:a16="http://schemas.microsoft.com/office/drawing/2014/main" id="{FF25C8B2-9AF7-3775-60E2-E3C76C5135D9}"/>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47</a:t>
            </a:fld>
            <a:endParaRPr/>
          </a:p>
        </p:txBody>
      </p:sp>
    </p:spTree>
    <p:extLst>
      <p:ext uri="{BB962C8B-B14F-4D97-AF65-F5344CB8AC3E}">
        <p14:creationId xmlns:p14="http://schemas.microsoft.com/office/powerpoint/2010/main" val="36350742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282EEC99-858A-9E6B-7EBB-97BE6C5E542F}"/>
            </a:ext>
          </a:extLst>
        </p:cNvPr>
        <p:cNvGrpSpPr/>
        <p:nvPr/>
      </p:nvGrpSpPr>
      <p:grpSpPr>
        <a:xfrm>
          <a:off x="0" y="0"/>
          <a:ext cx="0" cy="0"/>
          <a:chOff x="0" y="0"/>
          <a:chExt cx="0" cy="0"/>
        </a:xfrm>
      </p:grpSpPr>
      <p:sp>
        <p:nvSpPr>
          <p:cNvPr id="665" name="Google Shape;665;p92:notes">
            <a:extLst>
              <a:ext uri="{FF2B5EF4-FFF2-40B4-BE49-F238E27FC236}">
                <a16:creationId xmlns:a16="http://schemas.microsoft.com/office/drawing/2014/main" id="{828A70F9-1F18-835A-248D-84A61B179E76}"/>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92:notes">
            <a:extLst>
              <a:ext uri="{FF2B5EF4-FFF2-40B4-BE49-F238E27FC236}">
                <a16:creationId xmlns:a16="http://schemas.microsoft.com/office/drawing/2014/main" id="{8C2A1E51-5AE1-3EB4-B98F-CC31C52A61EC}"/>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7" name="Google Shape;667;p92:notes">
            <a:extLst>
              <a:ext uri="{FF2B5EF4-FFF2-40B4-BE49-F238E27FC236}">
                <a16:creationId xmlns:a16="http://schemas.microsoft.com/office/drawing/2014/main" id="{7408FC47-AD2A-3201-8E56-5546113B8D67}"/>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48</a:t>
            </a:fld>
            <a:endParaRPr/>
          </a:p>
        </p:txBody>
      </p:sp>
    </p:spTree>
    <p:extLst>
      <p:ext uri="{BB962C8B-B14F-4D97-AF65-F5344CB8AC3E}">
        <p14:creationId xmlns:p14="http://schemas.microsoft.com/office/powerpoint/2010/main" val="15892780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2948368A-9516-8A1A-06F5-D352DB903702}"/>
            </a:ext>
          </a:extLst>
        </p:cNvPr>
        <p:cNvGrpSpPr/>
        <p:nvPr/>
      </p:nvGrpSpPr>
      <p:grpSpPr>
        <a:xfrm>
          <a:off x="0" y="0"/>
          <a:ext cx="0" cy="0"/>
          <a:chOff x="0" y="0"/>
          <a:chExt cx="0" cy="0"/>
        </a:xfrm>
      </p:grpSpPr>
      <p:sp>
        <p:nvSpPr>
          <p:cNvPr id="665" name="Google Shape;665;p92:notes">
            <a:extLst>
              <a:ext uri="{FF2B5EF4-FFF2-40B4-BE49-F238E27FC236}">
                <a16:creationId xmlns:a16="http://schemas.microsoft.com/office/drawing/2014/main" id="{14F1C38B-505F-0F47-AD7C-E1A45C584906}"/>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92:notes">
            <a:extLst>
              <a:ext uri="{FF2B5EF4-FFF2-40B4-BE49-F238E27FC236}">
                <a16:creationId xmlns:a16="http://schemas.microsoft.com/office/drawing/2014/main" id="{4DB44259-FD70-7AAD-1211-A930504363AB}"/>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7" name="Google Shape;667;p92:notes">
            <a:extLst>
              <a:ext uri="{FF2B5EF4-FFF2-40B4-BE49-F238E27FC236}">
                <a16:creationId xmlns:a16="http://schemas.microsoft.com/office/drawing/2014/main" id="{7DCD95DB-53C6-C944-8701-D10BFC1E41A5}"/>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49</a:t>
            </a:fld>
            <a:endParaRPr/>
          </a:p>
        </p:txBody>
      </p:sp>
    </p:spTree>
    <p:extLst>
      <p:ext uri="{BB962C8B-B14F-4D97-AF65-F5344CB8AC3E}">
        <p14:creationId xmlns:p14="http://schemas.microsoft.com/office/powerpoint/2010/main" val="3801385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51: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51: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47719B16-D2F1-9FC5-8E53-F929790E4852}"/>
            </a:ext>
          </a:extLst>
        </p:cNvPr>
        <p:cNvGrpSpPr/>
        <p:nvPr/>
      </p:nvGrpSpPr>
      <p:grpSpPr>
        <a:xfrm>
          <a:off x="0" y="0"/>
          <a:ext cx="0" cy="0"/>
          <a:chOff x="0" y="0"/>
          <a:chExt cx="0" cy="0"/>
        </a:xfrm>
      </p:grpSpPr>
      <p:sp>
        <p:nvSpPr>
          <p:cNvPr id="665" name="Google Shape;665;p92:notes">
            <a:extLst>
              <a:ext uri="{FF2B5EF4-FFF2-40B4-BE49-F238E27FC236}">
                <a16:creationId xmlns:a16="http://schemas.microsoft.com/office/drawing/2014/main" id="{29490809-3AFF-80DD-21E4-46955AAEF1BF}"/>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92:notes">
            <a:extLst>
              <a:ext uri="{FF2B5EF4-FFF2-40B4-BE49-F238E27FC236}">
                <a16:creationId xmlns:a16="http://schemas.microsoft.com/office/drawing/2014/main" id="{251E813E-E8AC-027A-C53B-AE56AEC765F1}"/>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7" name="Google Shape;667;p92:notes">
            <a:extLst>
              <a:ext uri="{FF2B5EF4-FFF2-40B4-BE49-F238E27FC236}">
                <a16:creationId xmlns:a16="http://schemas.microsoft.com/office/drawing/2014/main" id="{D65F0E49-9185-533C-FF7A-1D3EF6F72C4A}"/>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50</a:t>
            </a:fld>
            <a:endParaRPr/>
          </a:p>
        </p:txBody>
      </p:sp>
    </p:spTree>
    <p:extLst>
      <p:ext uri="{BB962C8B-B14F-4D97-AF65-F5344CB8AC3E}">
        <p14:creationId xmlns:p14="http://schemas.microsoft.com/office/powerpoint/2010/main" val="13585786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4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4" name="Google Shape;674;p4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fd68b04c7a_0_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2fd68b04c7a_0_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g2fd68b04c7a_0_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p5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5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5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5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p5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31"/>
        <p:cNvGrpSpPr/>
        <p:nvPr/>
      </p:nvGrpSpPr>
      <p:grpSpPr>
        <a:xfrm>
          <a:off x="0" y="0"/>
          <a:ext cx="0" cy="0"/>
          <a:chOff x="0" y="0"/>
          <a:chExt cx="0" cy="0"/>
        </a:xfrm>
      </p:grpSpPr>
      <p:sp>
        <p:nvSpPr>
          <p:cNvPr id="32" name="Google Shape;32;p45"/>
          <p:cNvSpPr txBox="1">
            <a:spLocks noGrp="1"/>
          </p:cNvSpPr>
          <p:nvPr>
            <p:ph type="ctr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5"/>
          <p:cNvSpPr txBox="1">
            <a:spLocks noGrp="1"/>
          </p:cNvSpPr>
          <p:nvPr>
            <p:ph type="subTitle" idx="1"/>
          </p:nvPr>
        </p:nvSpPr>
        <p:spPr>
          <a:xfrm>
            <a:off x="864870" y="1817116"/>
            <a:ext cx="4036060" cy="8112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5"/>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5"/>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5"/>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7" name="Google Shape;37;p45"/>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38"/>
        <p:cNvGrpSpPr/>
        <p:nvPr/>
      </p:nvGrpSpPr>
      <p:grpSpPr>
        <a:xfrm>
          <a:off x="0" y="0"/>
          <a:ext cx="0" cy="0"/>
          <a:chOff x="0" y="0"/>
          <a:chExt cx="0" cy="0"/>
        </a:xfrm>
      </p:grpSpPr>
      <p:sp>
        <p:nvSpPr>
          <p:cNvPr id="39" name="Google Shape;39;p46"/>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46"/>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41;p46"/>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46"/>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43;p46"/>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46"/>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46"/>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46"/>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46"/>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46"/>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46"/>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46"/>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46"/>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46"/>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46"/>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46"/>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6"/>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rgbClr val="2E5497"/>
                </a:solidFill>
                <a:latin typeface="Calibri"/>
                <a:ea typeface="Calibri"/>
                <a:cs typeface="Calibri"/>
                <a:sym typeface="Calibri"/>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46"/>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6"/>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9" name="Google Shape;59;p46"/>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60"/>
        <p:cNvGrpSpPr/>
        <p:nvPr/>
      </p:nvGrpSpPr>
      <p:grpSpPr>
        <a:xfrm>
          <a:off x="0" y="0"/>
          <a:ext cx="0" cy="0"/>
          <a:chOff x="0" y="0"/>
          <a:chExt cx="0" cy="0"/>
        </a:xfrm>
      </p:grpSpPr>
      <p:sp>
        <p:nvSpPr>
          <p:cNvPr id="61" name="Google Shape;61;p48"/>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8"/>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8"/>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8"/>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8"/>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8"/>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8"/>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8"/>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8"/>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8"/>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8"/>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8"/>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8"/>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8"/>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8"/>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8"/>
          <p:cNvSpPr/>
          <p:nvPr/>
        </p:nvSpPr>
        <p:spPr>
          <a:xfrm>
            <a:off x="-2" y="622809"/>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48"/>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8"/>
          <p:cNvSpPr txBox="1">
            <a:spLocks noGrp="1"/>
          </p:cNvSpPr>
          <p:nvPr>
            <p:ph type="body" idx="1"/>
          </p:nvPr>
        </p:nvSpPr>
        <p:spPr>
          <a:xfrm>
            <a:off x="288290"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79" name="Google Shape;79;p48"/>
          <p:cNvSpPr txBox="1">
            <a:spLocks noGrp="1"/>
          </p:cNvSpPr>
          <p:nvPr>
            <p:ph type="body" idx="2"/>
          </p:nvPr>
        </p:nvSpPr>
        <p:spPr>
          <a:xfrm>
            <a:off x="2969387"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80" name="Google Shape;80;p48"/>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8"/>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48"/>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3" name="Google Shape;83;p48"/>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84"/>
        <p:cNvGrpSpPr/>
        <p:nvPr/>
      </p:nvGrpSpPr>
      <p:grpSpPr>
        <a:xfrm>
          <a:off x="0" y="0"/>
          <a:ext cx="0" cy="0"/>
          <a:chOff x="0" y="0"/>
          <a:chExt cx="0" cy="0"/>
        </a:xfrm>
      </p:grpSpPr>
      <p:sp>
        <p:nvSpPr>
          <p:cNvPr id="85" name="Google Shape;85;p49"/>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9"/>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9"/>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9"/>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9"/>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9"/>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9"/>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49"/>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49"/>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49"/>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p49"/>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49"/>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49"/>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 name="Google Shape;98;p49"/>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49"/>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4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 name="Google Shape;101;p49"/>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9"/>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9"/>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9"/>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49"/>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44"/>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44"/>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44"/>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44"/>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44"/>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44"/>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44"/>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44"/>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44"/>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44"/>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44"/>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22;p44"/>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44"/>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44"/>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44"/>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700" b="1" i="0" u="none" strike="noStrike" cap="none">
                <a:solidFill>
                  <a:srgbClr val="2E549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44"/>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rgbClr val="2E5497"/>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7" name="Google Shape;27;p44"/>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4"/>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4"/>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44"/>
          <p:cNvPicPr preferRelativeResize="0"/>
          <p:nvPr/>
        </p:nvPicPr>
        <p:blipFill rotWithShape="1">
          <a:blip r:embed="rId6">
            <a:alphaModFix/>
          </a:blip>
          <a:srcRect/>
          <a:stretch/>
        </p:blipFill>
        <p:spPr>
          <a:xfrm>
            <a:off x="4927600" y="2001"/>
            <a:ext cx="838200" cy="7654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1"/>
          <p:cNvSpPr/>
          <p:nvPr/>
        </p:nvSpPr>
        <p:spPr>
          <a:xfrm>
            <a:off x="5076062" y="98425"/>
            <a:ext cx="550038" cy="585743"/>
          </a:xfrm>
          <a:custGeom>
            <a:avLst/>
            <a:gdLst/>
            <a:ahLst/>
            <a:cxnLst/>
            <a:rect l="l" t="t" r="r" b="b"/>
            <a:pathLst>
              <a:path w="504189" h="504190" extrusionOk="0">
                <a:moveTo>
                  <a:pt x="0" y="0"/>
                </a:moveTo>
                <a:lnTo>
                  <a:pt x="504006" y="0"/>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12;p1"/>
          <p:cNvSpPr/>
          <p:nvPr/>
        </p:nvSpPr>
        <p:spPr>
          <a:xfrm>
            <a:off x="2268026" y="1944001"/>
            <a:ext cx="2160270" cy="0"/>
          </a:xfrm>
          <a:custGeom>
            <a:avLst/>
            <a:gdLst/>
            <a:ahLst/>
            <a:cxnLst/>
            <a:rect l="l" t="t" r="r" b="b"/>
            <a:pathLst>
              <a:path w="2160270" h="120000" extrusionOk="0">
                <a:moveTo>
                  <a:pt x="0" y="0"/>
                </a:moveTo>
                <a:lnTo>
                  <a:pt x="2160027"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1"/>
          <p:cNvSpPr txBox="1"/>
          <p:nvPr/>
        </p:nvSpPr>
        <p:spPr>
          <a:xfrm>
            <a:off x="1745096" y="490607"/>
            <a:ext cx="2683200" cy="593400"/>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Clr>
                <a:srgbClr val="000000"/>
              </a:buClr>
              <a:buSzPts val="1700"/>
              <a:buFont typeface="Arial"/>
              <a:buNone/>
            </a:pPr>
            <a:r>
              <a:rPr lang="en-US" sz="1700" b="1" i="0" u="none" strike="noStrike" cap="none">
                <a:solidFill>
                  <a:srgbClr val="C55911"/>
                </a:solidFill>
                <a:latin typeface="Calibri"/>
                <a:ea typeface="Calibri"/>
                <a:cs typeface="Calibri"/>
                <a:sym typeface="Calibri"/>
              </a:rPr>
              <a:t>DIGITAL DESIGN AND  COMPUTER ORGANIZATION</a:t>
            </a:r>
            <a:endParaRPr sz="1700" b="0" i="0" u="none" strike="noStrike" cap="none">
              <a:solidFill>
                <a:schemeClr val="dk1"/>
              </a:solidFill>
              <a:latin typeface="Calibri"/>
              <a:ea typeface="Calibri"/>
              <a:cs typeface="Calibri"/>
              <a:sym typeface="Calibri"/>
            </a:endParaRPr>
          </a:p>
        </p:txBody>
      </p:sp>
      <p:sp>
        <p:nvSpPr>
          <p:cNvPr id="114" name="Google Shape;114;p1"/>
          <p:cNvSpPr txBox="1"/>
          <p:nvPr/>
        </p:nvSpPr>
        <p:spPr>
          <a:xfrm>
            <a:off x="1745100" y="1232799"/>
            <a:ext cx="3500100" cy="115287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2E5497"/>
                </a:solidFill>
                <a:latin typeface="Calibri"/>
                <a:ea typeface="Calibri"/>
                <a:cs typeface="Calibri"/>
                <a:sym typeface="Calibri"/>
              </a:rPr>
              <a:t>Memory Operations</a:t>
            </a:r>
            <a:endParaRPr dirty="0"/>
          </a:p>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2E5497"/>
                </a:solidFill>
                <a:latin typeface="Calibri"/>
                <a:ea typeface="Calibri"/>
                <a:cs typeface="Calibri"/>
                <a:sym typeface="Calibri"/>
              </a:rPr>
              <a:t>Instructions And Instruction Sequencing </a:t>
            </a:r>
            <a:r>
              <a:rPr lang="en-US" sz="1000" b="1" i="0" u="none" strike="noStrike" cap="none" dirty="0">
                <a:solidFill>
                  <a:srgbClr val="2E5497"/>
                </a:solidFill>
                <a:latin typeface="Calibri"/>
                <a:ea typeface="Calibri"/>
                <a:cs typeface="Calibri"/>
                <a:sym typeface="Calibri"/>
              </a:rPr>
              <a:t>T2: Chapter 2: 2.3-2.4</a:t>
            </a:r>
            <a:endParaRPr sz="700" b="1" i="0" u="none" strike="noStrike" cap="none" dirty="0">
              <a:solidFill>
                <a:srgbClr val="2E5497"/>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2E5497"/>
              </a:solidFill>
              <a:latin typeface="Calibri"/>
              <a:ea typeface="Calibri"/>
              <a:cs typeface="Calibri"/>
              <a:sym typeface="Calibri"/>
            </a:endParaRPr>
          </a:p>
          <a:p>
            <a:pPr marL="12700" marR="0" lvl="0" indent="0" algn="l" rtl="0">
              <a:lnSpc>
                <a:spcPct val="100000"/>
              </a:lnSpc>
              <a:spcBef>
                <a:spcPts val="509"/>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Department of Computer Science and Engineering</a:t>
            </a:r>
            <a:endParaRPr sz="1200" b="0" i="0" u="none" strike="noStrike" cap="none" dirty="0">
              <a:solidFill>
                <a:schemeClr val="dk1"/>
              </a:solidFill>
              <a:latin typeface="Calibri"/>
              <a:ea typeface="Calibri"/>
              <a:cs typeface="Calibri"/>
              <a:sym typeface="Calibri"/>
            </a:endParaRPr>
          </a:p>
        </p:txBody>
      </p:sp>
      <p:pic>
        <p:nvPicPr>
          <p:cNvPr id="115" name="Google Shape;115;p1"/>
          <p:cNvPicPr preferRelativeResize="0"/>
          <p:nvPr/>
        </p:nvPicPr>
        <p:blipFill rotWithShape="1">
          <a:blip r:embed="rId3">
            <a:alphaModFix/>
          </a:blip>
          <a:srcRect/>
          <a:stretch/>
        </p:blipFill>
        <p:spPr>
          <a:xfrm>
            <a:off x="292100" y="968969"/>
            <a:ext cx="1379354" cy="12596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7" name="Google Shape;257;p55"/>
          <p:cNvSpPr txBox="1">
            <a:spLocks noGrp="1"/>
          </p:cNvSpPr>
          <p:nvPr>
            <p:ph type="title"/>
          </p:nvPr>
        </p:nvSpPr>
        <p:spPr>
          <a:xfrm>
            <a:off x="147320" y="20204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Assembly Language Notation</a:t>
            </a:r>
            <a:br>
              <a:rPr lang="en-US" sz="1800"/>
            </a:br>
            <a:endParaRPr sz="1800">
              <a:solidFill>
                <a:srgbClr val="C55911"/>
              </a:solidFill>
            </a:endParaRPr>
          </a:p>
        </p:txBody>
      </p:sp>
      <p:sp>
        <p:nvSpPr>
          <p:cNvPr id="258" name="Google Shape;258;p55"/>
          <p:cNvSpPr txBox="1"/>
          <p:nvPr/>
        </p:nvSpPr>
        <p:spPr>
          <a:xfrm>
            <a:off x="147320" y="767843"/>
            <a:ext cx="5415280" cy="2308324"/>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An assignment statement in a High Level Language Program:</a:t>
            </a:r>
            <a:endParaRPr dirty="0"/>
          </a:p>
          <a:p>
            <a:pPr marL="0" marR="0" lvl="0" indent="0" algn="ctr" rtl="0">
              <a:lnSpc>
                <a:spcPct val="100000"/>
              </a:lnSpc>
              <a:spcBef>
                <a:spcPts val="0"/>
              </a:spcBef>
              <a:spcAft>
                <a:spcPts val="0"/>
              </a:spcAft>
              <a:buClr>
                <a:srgbClr val="000000"/>
              </a:buClr>
              <a:buSzPts val="1200"/>
              <a:buFont typeface="Noto Sans Symbols"/>
              <a:buNone/>
            </a:pPr>
            <a:r>
              <a:rPr lang="en-US" sz="1200" b="1" i="0" u="none" strike="noStrike" cap="none" dirty="0">
                <a:solidFill>
                  <a:srgbClr val="FF0000"/>
                </a:solidFill>
                <a:latin typeface="Calibri"/>
                <a:ea typeface="Calibri"/>
                <a:cs typeface="Calibri"/>
                <a:sym typeface="Calibri"/>
              </a:rPr>
              <a:t>S = P + Q</a:t>
            </a:r>
            <a:endParaRPr sz="1200" b="0" i="0" u="none" strike="noStrike" cap="none" dirty="0">
              <a:solidFill>
                <a:srgbClr val="FF0000"/>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Here </a:t>
            </a:r>
            <a:r>
              <a:rPr lang="en-US" sz="1200" b="1" i="0" u="none" strike="noStrike" cap="none" dirty="0">
                <a:solidFill>
                  <a:srgbClr val="FF0000"/>
                </a:solidFill>
                <a:latin typeface="Calibri"/>
                <a:ea typeface="Calibri"/>
                <a:cs typeface="Calibri"/>
                <a:sym typeface="Calibri"/>
              </a:rPr>
              <a:t>P</a:t>
            </a:r>
            <a:r>
              <a:rPr lang="en-US" sz="1200" b="1" i="0" u="none" strike="noStrike" cap="none" dirty="0">
                <a:solidFill>
                  <a:schemeClr val="dk1"/>
                </a:solidFill>
                <a:latin typeface="Calibri"/>
                <a:ea typeface="Calibri"/>
                <a:cs typeface="Calibri"/>
                <a:sym typeface="Calibri"/>
              </a:rPr>
              <a:t>, </a:t>
            </a:r>
            <a:r>
              <a:rPr lang="en-US" sz="1200" b="1" i="0" u="none" strike="noStrike" cap="none" dirty="0">
                <a:solidFill>
                  <a:srgbClr val="FF0000"/>
                </a:solidFill>
                <a:latin typeface="Calibri"/>
                <a:ea typeface="Calibri"/>
                <a:cs typeface="Calibri"/>
                <a:sym typeface="Calibri"/>
              </a:rPr>
              <a:t>Q</a:t>
            </a:r>
            <a:r>
              <a:rPr lang="en-US" sz="1200" b="1"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&amp;</a:t>
            </a:r>
            <a:r>
              <a:rPr lang="en-US" sz="1200" b="1" i="0" u="none" strike="noStrike" cap="none" dirty="0">
                <a:solidFill>
                  <a:schemeClr val="dk1"/>
                </a:solidFill>
                <a:latin typeface="Calibri"/>
                <a:ea typeface="Calibri"/>
                <a:cs typeface="Calibri"/>
                <a:sym typeface="Calibri"/>
              </a:rPr>
              <a:t> </a:t>
            </a:r>
            <a:r>
              <a:rPr lang="en-US" sz="1200" b="1" i="0" u="none" strike="noStrike" cap="none" dirty="0">
                <a:solidFill>
                  <a:srgbClr val="FF0000"/>
                </a:solidFill>
                <a:latin typeface="Calibri"/>
                <a:ea typeface="Calibri"/>
                <a:cs typeface="Calibri"/>
                <a:sym typeface="Calibri"/>
              </a:rPr>
              <a:t>S</a:t>
            </a:r>
            <a:r>
              <a:rPr lang="en-US" sz="1200" b="0" i="0" u="none" strike="noStrike" cap="none" dirty="0">
                <a:solidFill>
                  <a:srgbClr val="FF0000"/>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are variables. </a:t>
            </a:r>
            <a:endParaRPr dirty="0"/>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0000FF"/>
                </a:solidFill>
                <a:latin typeface="Calibri"/>
                <a:ea typeface="Calibri"/>
                <a:cs typeface="Calibri"/>
                <a:sym typeface="Calibri"/>
              </a:rPr>
              <a:t>Variable name</a:t>
            </a:r>
            <a:r>
              <a:rPr lang="en-US" sz="1200" b="1" i="0" u="none" strike="noStrike" cap="none" dirty="0">
                <a:solidFill>
                  <a:schemeClr val="dk1"/>
                </a:solidFill>
                <a:latin typeface="Calibri"/>
                <a:ea typeface="Calibri"/>
                <a:cs typeface="Calibri"/>
                <a:sym typeface="Calibri"/>
              </a:rPr>
              <a:t> refers to </a:t>
            </a:r>
            <a:r>
              <a:rPr lang="en-US" sz="1200" b="1" i="1" u="none" strike="noStrike" cap="none" dirty="0">
                <a:solidFill>
                  <a:schemeClr val="dk1"/>
                </a:solidFill>
                <a:latin typeface="Calibri"/>
                <a:ea typeface="Calibri"/>
                <a:cs typeface="Calibri"/>
                <a:sym typeface="Calibri"/>
              </a:rPr>
              <a:t>symbolic address of memory location</a:t>
            </a:r>
            <a:r>
              <a:rPr lang="en-US" sz="1200" b="1" i="0" u="none" strike="noStrike" cap="none" dirty="0">
                <a:solidFill>
                  <a:schemeClr val="dk1"/>
                </a:solidFill>
                <a:latin typeface="Calibri"/>
                <a:ea typeface="Calibri"/>
                <a:cs typeface="Calibri"/>
                <a:sym typeface="Calibri"/>
              </a:rPr>
              <a:t> from which data operand can be read or written. 			</a:t>
            </a:r>
            <a:endParaRPr dirty="0"/>
          </a:p>
          <a:p>
            <a:pPr marL="0" marR="0" lvl="0" indent="0" algn="ctr" rtl="0">
              <a:lnSpc>
                <a:spcPct val="100000"/>
              </a:lnSpc>
              <a:spcBef>
                <a:spcPts val="0"/>
              </a:spcBef>
              <a:spcAft>
                <a:spcPts val="0"/>
              </a:spcAft>
              <a:buClr>
                <a:srgbClr val="000000"/>
              </a:buClr>
              <a:buSzPts val="1200"/>
              <a:buFont typeface="Noto Sans Symbols"/>
              <a:buNone/>
            </a:pPr>
            <a:r>
              <a:rPr lang="en-US" sz="1200" b="1" i="0" u="none" strike="noStrike" cap="none" dirty="0">
                <a:solidFill>
                  <a:srgbClr val="FF0000"/>
                </a:solidFill>
                <a:latin typeface="Calibri"/>
                <a:ea typeface="Calibri"/>
                <a:cs typeface="Calibri"/>
                <a:sym typeface="Calibri"/>
              </a:rPr>
              <a:t>S</a:t>
            </a:r>
            <a:r>
              <a:rPr lang="en-US" sz="1200" b="1" i="0" u="none" strike="noStrike" cap="none" dirty="0">
                <a:solidFill>
                  <a:srgbClr val="0000FF"/>
                </a:solidFill>
                <a:latin typeface="Calibri"/>
                <a:ea typeface="Calibri"/>
                <a:cs typeface="Calibri"/>
                <a:sym typeface="Calibri"/>
              </a:rPr>
              <a:t> </a:t>
            </a:r>
            <a:r>
              <a:rPr lang="en-US" sz="1200" b="1" i="0" u="none" strike="noStrike" cap="none" dirty="0">
                <a:solidFill>
                  <a:srgbClr val="0000FF"/>
                </a:solidFill>
                <a:latin typeface="Calibri"/>
                <a:ea typeface="Calibri"/>
                <a:cs typeface="Calibri"/>
                <a:sym typeface="Wingdings" panose="05000000000000000000" pitchFamily="2" charset="2"/>
              </a:rPr>
              <a:t></a:t>
            </a:r>
            <a:r>
              <a:rPr lang="en-US" sz="1200" b="1" i="0" u="none" strike="noStrike" cap="none" dirty="0">
                <a:solidFill>
                  <a:srgbClr val="0000FF"/>
                </a:solidFill>
                <a:latin typeface="Calibri"/>
                <a:ea typeface="Calibri"/>
                <a:cs typeface="Calibri"/>
                <a:sym typeface="Calibri"/>
              </a:rPr>
              <a:t> [</a:t>
            </a:r>
            <a:r>
              <a:rPr lang="en-US" sz="1200" b="1" i="0" u="none" strike="noStrike" cap="none" dirty="0">
                <a:solidFill>
                  <a:srgbClr val="FF0000"/>
                </a:solidFill>
                <a:latin typeface="Calibri"/>
                <a:ea typeface="Calibri"/>
                <a:cs typeface="Calibri"/>
                <a:sym typeface="Calibri"/>
              </a:rPr>
              <a:t>P</a:t>
            </a:r>
            <a:r>
              <a:rPr lang="en-US" sz="1200" b="1" i="0" u="none" strike="noStrike" cap="none" dirty="0">
                <a:solidFill>
                  <a:srgbClr val="0000FF"/>
                </a:solidFill>
                <a:latin typeface="Calibri"/>
                <a:ea typeface="Calibri"/>
                <a:cs typeface="Calibri"/>
                <a:sym typeface="Calibri"/>
              </a:rPr>
              <a:t>] + [</a:t>
            </a:r>
            <a:r>
              <a:rPr lang="en-US" sz="1200" b="1" i="0" u="none" strike="noStrike" cap="none" dirty="0">
                <a:solidFill>
                  <a:srgbClr val="FF0000"/>
                </a:solidFill>
                <a:latin typeface="Calibri"/>
                <a:ea typeface="Calibri"/>
                <a:cs typeface="Calibri"/>
                <a:sym typeface="Calibri"/>
              </a:rPr>
              <a:t>Q</a:t>
            </a:r>
            <a:r>
              <a:rPr lang="en-US" sz="1200" b="1" i="0" u="none" strike="noStrike" cap="none" dirty="0">
                <a:solidFill>
                  <a:srgbClr val="0000FF"/>
                </a:solidFill>
                <a:latin typeface="Calibri"/>
                <a:ea typeface="Calibri"/>
                <a:cs typeface="Calibri"/>
                <a:sym typeface="Calibri"/>
              </a:rPr>
              <a:t>]</a:t>
            </a:r>
            <a:endParaRPr sz="1200" b="0" i="0" u="none" strike="noStrike" cap="none" dirty="0">
              <a:solidFill>
                <a:srgbClr val="0000FF"/>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This operation suggests contents of two memory locations </a:t>
            </a:r>
            <a:r>
              <a:rPr lang="en-US" sz="1200" b="1" i="0" u="none" strike="noStrike" cap="none" dirty="0">
                <a:solidFill>
                  <a:srgbClr val="FF0000"/>
                </a:solidFill>
                <a:latin typeface="Calibri"/>
                <a:ea typeface="Calibri"/>
                <a:cs typeface="Calibri"/>
                <a:sym typeface="Calibri"/>
              </a:rPr>
              <a:t>P</a:t>
            </a:r>
            <a:r>
              <a:rPr lang="en-US" sz="1200" b="0" i="0" u="none" strike="noStrike" cap="none" dirty="0">
                <a:solidFill>
                  <a:schemeClr val="dk1"/>
                </a:solidFill>
                <a:latin typeface="Calibri"/>
                <a:ea typeface="Calibri"/>
                <a:cs typeface="Calibri"/>
                <a:sym typeface="Calibri"/>
              </a:rPr>
              <a:t> and</a:t>
            </a:r>
            <a:r>
              <a:rPr lang="en-US" sz="1200" b="1" i="0" u="none" strike="noStrike" cap="none" dirty="0">
                <a:solidFill>
                  <a:schemeClr val="dk1"/>
                </a:solidFill>
                <a:latin typeface="Calibri"/>
                <a:ea typeface="Calibri"/>
                <a:cs typeface="Calibri"/>
                <a:sym typeface="Calibri"/>
              </a:rPr>
              <a:t> </a:t>
            </a:r>
            <a:r>
              <a:rPr lang="en-US" sz="1200" b="1" i="0" u="none" strike="noStrike" cap="none" dirty="0">
                <a:solidFill>
                  <a:srgbClr val="FF0000"/>
                </a:solidFill>
                <a:latin typeface="Calibri"/>
                <a:ea typeface="Calibri"/>
                <a:cs typeface="Calibri"/>
                <a:sym typeface="Calibri"/>
              </a:rPr>
              <a:t>Q</a:t>
            </a:r>
            <a:r>
              <a:rPr lang="en-US" sz="1200" b="0" i="0" u="none" strike="noStrike" cap="none" dirty="0">
                <a:solidFill>
                  <a:schemeClr val="dk1"/>
                </a:solidFill>
                <a:latin typeface="Calibri"/>
                <a:ea typeface="Calibri"/>
                <a:cs typeface="Calibri"/>
                <a:sym typeface="Calibri"/>
              </a:rPr>
              <a:t> are fetched from memory and transferred into processor where sum of two numbers is performed. The resulting sum is then sent back to memory and stored in memory location </a:t>
            </a:r>
            <a:r>
              <a:rPr lang="en-US" sz="1200" b="0" i="0" u="none" strike="noStrike" cap="none" dirty="0">
                <a:solidFill>
                  <a:srgbClr val="FF0000"/>
                </a:solidFill>
                <a:latin typeface="Calibri"/>
                <a:ea typeface="Calibri"/>
                <a:cs typeface="Calibri"/>
                <a:sym typeface="Calibri"/>
              </a:rPr>
              <a:t>S</a:t>
            </a:r>
            <a:r>
              <a:rPr lang="en-US" sz="1200" b="0" i="0" u="none" strike="noStrike" cap="none" dirty="0">
                <a:solidFill>
                  <a:schemeClr val="dk1"/>
                </a:solidFill>
                <a:latin typeface="Calibri"/>
                <a:ea typeface="Calibri"/>
                <a:cs typeface="Calibri"/>
                <a:sym typeface="Calibri"/>
              </a:rPr>
              <a:t>.</a:t>
            </a:r>
            <a:endParaRPr dirty="0"/>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An instruction to this effect in Assembly Language Notation: </a:t>
            </a:r>
            <a:endParaRPr dirty="0"/>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a:t>
            </a:r>
            <a:r>
              <a:rPr lang="en-US" sz="1200" b="1" i="0" u="none" strike="noStrike" cap="none" dirty="0">
                <a:solidFill>
                  <a:srgbClr val="FF0000"/>
                </a:solidFill>
                <a:latin typeface="Calibri"/>
                <a:ea typeface="Calibri"/>
                <a:cs typeface="Calibri"/>
                <a:sym typeface="Calibri"/>
              </a:rPr>
              <a:t>Add P, Q, S</a:t>
            </a:r>
            <a:endParaRPr sz="1200" b="0" i="0" u="none" strike="noStrike" cap="none" dirty="0">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5" name="Google Shape;265;p56"/>
          <p:cNvSpPr txBox="1">
            <a:spLocks noGrp="1"/>
          </p:cNvSpPr>
          <p:nvPr>
            <p:ph type="title"/>
          </p:nvPr>
        </p:nvSpPr>
        <p:spPr>
          <a:xfrm>
            <a:off x="147320" y="20204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Assembly Language Notation</a:t>
            </a:r>
            <a:br>
              <a:rPr lang="en-US" sz="1800"/>
            </a:br>
            <a:endParaRPr sz="1800">
              <a:solidFill>
                <a:srgbClr val="C55911"/>
              </a:solidFill>
            </a:endParaRPr>
          </a:p>
        </p:txBody>
      </p:sp>
      <p:sp>
        <p:nvSpPr>
          <p:cNvPr id="266" name="Google Shape;266;p56"/>
          <p:cNvSpPr txBox="1"/>
          <p:nvPr/>
        </p:nvSpPr>
        <p:spPr>
          <a:xfrm>
            <a:off x="57150" y="622802"/>
            <a:ext cx="5452110" cy="2677656"/>
          </a:xfrm>
          <a:prstGeom prst="rect">
            <a:avLst/>
          </a:prstGeom>
          <a:noFill/>
          <a:ln>
            <a:noFill/>
          </a:ln>
        </p:spPr>
        <p:txBody>
          <a:bodyPr spcFirstLastPara="1" wrap="square" lIns="91425" tIns="45700" rIns="91425" bIns="45700" anchor="t" anchorCtr="0">
            <a:spAutoFit/>
          </a:bodyPr>
          <a:lstStyle/>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Consider </a:t>
            </a:r>
            <a:r>
              <a:rPr lang="en-US" sz="1200" b="1" i="0" u="none" strike="noStrike" cap="none" dirty="0">
                <a:solidFill>
                  <a:srgbClr val="0000FF"/>
                </a:solidFill>
                <a:latin typeface="Calibri"/>
                <a:ea typeface="Calibri"/>
                <a:cs typeface="Calibri"/>
                <a:sym typeface="Calibri"/>
              </a:rPr>
              <a:t>R1</a:t>
            </a:r>
            <a:r>
              <a:rPr lang="en-US" sz="1200" b="1" i="0" u="none" strike="noStrike" cap="none" dirty="0">
                <a:solidFill>
                  <a:srgbClr val="FF0000"/>
                </a:solidFill>
                <a:latin typeface="Calibri"/>
                <a:ea typeface="Calibri"/>
                <a:cs typeface="Calibri"/>
                <a:sym typeface="Calibri"/>
              </a:rPr>
              <a:t> </a:t>
            </a:r>
            <a:r>
              <a:rPr lang="en-US" sz="1200" b="1" i="0" u="none" strike="noStrike" cap="none" dirty="0">
                <a:solidFill>
                  <a:srgbClr val="FF0000"/>
                </a:solidFill>
                <a:latin typeface="Calibri"/>
                <a:ea typeface="Calibri"/>
                <a:cs typeface="Calibri"/>
                <a:sym typeface="Wingdings" panose="05000000000000000000" pitchFamily="2" charset="2"/>
              </a:rPr>
              <a:t></a:t>
            </a:r>
            <a:r>
              <a:rPr lang="en-US" sz="1200" b="1" i="0" u="none" strike="noStrike" cap="none" dirty="0">
                <a:solidFill>
                  <a:srgbClr val="FF0000"/>
                </a:solidFill>
                <a:latin typeface="Calibri"/>
                <a:ea typeface="Calibri"/>
                <a:cs typeface="Calibri"/>
                <a:sym typeface="Calibri"/>
              </a:rPr>
              <a:t> [</a:t>
            </a:r>
            <a:r>
              <a:rPr lang="en-US" sz="1200" b="1" i="0" u="none" strike="noStrike" cap="none" dirty="0">
                <a:solidFill>
                  <a:srgbClr val="0000FF"/>
                </a:solidFill>
                <a:latin typeface="Calibri"/>
                <a:ea typeface="Calibri"/>
                <a:cs typeface="Calibri"/>
                <a:sym typeface="Calibri"/>
              </a:rPr>
              <a:t>R1</a:t>
            </a:r>
            <a:r>
              <a:rPr lang="en-US" sz="1200" b="1" i="0" u="none" strike="noStrike" cap="none" dirty="0">
                <a:solidFill>
                  <a:srgbClr val="FF0000"/>
                </a:solidFill>
                <a:latin typeface="Calibri"/>
                <a:ea typeface="Calibri"/>
                <a:cs typeface="Calibri"/>
                <a:sym typeface="Calibri"/>
              </a:rPr>
              <a:t>] + [R3]</a:t>
            </a:r>
            <a:r>
              <a:rPr lang="en-US" sz="1200" b="0" i="0" u="none" strike="noStrike" cap="none" dirty="0">
                <a:solidFill>
                  <a:schemeClr val="dk1"/>
                </a:solidFill>
                <a:latin typeface="Calibri"/>
                <a:ea typeface="Calibri"/>
                <a:cs typeface="Calibri"/>
                <a:sym typeface="Calibri"/>
              </a:rPr>
              <a:t> </a:t>
            </a:r>
            <a:endParaRPr dirty="0"/>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Equivalent Assembly Language instruction is </a:t>
            </a:r>
            <a:r>
              <a:rPr lang="en-US" sz="1200" b="1" i="0" u="none" strike="noStrike" cap="none" dirty="0">
                <a:solidFill>
                  <a:srgbClr val="00CC00"/>
                </a:solidFill>
                <a:latin typeface="Calibri"/>
                <a:ea typeface="Calibri"/>
                <a:cs typeface="Calibri"/>
                <a:sym typeface="Calibri"/>
              </a:rPr>
              <a:t>Add</a:t>
            </a:r>
            <a:r>
              <a:rPr lang="en-US" sz="1200" b="1" i="0" u="none" strike="noStrike" cap="none" dirty="0">
                <a:solidFill>
                  <a:srgbClr val="FF0000"/>
                </a:solidFill>
                <a:latin typeface="Calibri"/>
                <a:ea typeface="Calibri"/>
                <a:cs typeface="Calibri"/>
                <a:sym typeface="Calibri"/>
              </a:rPr>
              <a:t> R3, </a:t>
            </a:r>
            <a:r>
              <a:rPr lang="en-US" sz="1200" b="1" i="0" u="none" strike="noStrike" cap="none" dirty="0">
                <a:solidFill>
                  <a:srgbClr val="0000FF"/>
                </a:solidFill>
                <a:latin typeface="Calibri"/>
                <a:ea typeface="Calibri"/>
                <a:cs typeface="Calibri"/>
                <a:sym typeface="Calibri"/>
              </a:rPr>
              <a:t>R1</a:t>
            </a:r>
            <a:r>
              <a:rPr lang="en-US" sz="1200" b="0" i="0" u="none" strike="noStrike" cap="none" dirty="0">
                <a:solidFill>
                  <a:schemeClr val="dk1"/>
                </a:solidFill>
                <a:latin typeface="Calibri"/>
                <a:ea typeface="Calibri"/>
                <a:cs typeface="Calibri"/>
                <a:sym typeface="Calibri"/>
              </a:rPr>
              <a:t>. </a:t>
            </a:r>
            <a:endParaRPr dirty="0"/>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Here the operation Code Mnemonic is    </a:t>
            </a:r>
            <a:r>
              <a:rPr lang="en-US" sz="1200" b="0" i="0" u="none" strike="noStrike" cap="none" dirty="0">
                <a:solidFill>
                  <a:srgbClr val="00CC00"/>
                </a:solidFill>
                <a:latin typeface="Calibri"/>
                <a:ea typeface="Calibri"/>
                <a:cs typeface="Calibri"/>
                <a:sym typeface="Calibri"/>
              </a:rPr>
              <a:t>Add </a:t>
            </a:r>
            <a:endParaRPr dirty="0"/>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Register Locations  </a:t>
            </a:r>
            <a:r>
              <a:rPr lang="en-US" sz="1200" b="1" i="0" u="none" strike="noStrike" cap="none" dirty="0">
                <a:solidFill>
                  <a:srgbClr val="0000FF"/>
                </a:solidFill>
                <a:latin typeface="Calibri"/>
                <a:ea typeface="Calibri"/>
                <a:cs typeface="Calibri"/>
                <a:sym typeface="Calibri"/>
              </a:rPr>
              <a:t>R1</a:t>
            </a:r>
            <a:r>
              <a:rPr lang="en-US" sz="1200" b="1" i="0" u="none" strike="noStrike" cap="none" dirty="0">
                <a:solidFill>
                  <a:schemeClr val="dk1"/>
                </a:solidFill>
                <a:latin typeface="Calibri"/>
                <a:ea typeface="Calibri"/>
                <a:cs typeface="Calibri"/>
                <a:sym typeface="Calibri"/>
              </a:rPr>
              <a:t>, </a:t>
            </a:r>
            <a:r>
              <a:rPr lang="en-US" sz="1200" b="1" i="0" u="none" strike="noStrike" cap="none" dirty="0">
                <a:solidFill>
                  <a:srgbClr val="FF0000"/>
                </a:solidFill>
                <a:latin typeface="Calibri"/>
                <a:ea typeface="Calibri"/>
                <a:cs typeface="Calibri"/>
                <a:sym typeface="Calibri"/>
              </a:rPr>
              <a:t>R3</a:t>
            </a:r>
            <a:r>
              <a:rPr lang="en-US" sz="1200" b="1"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represent </a:t>
            </a:r>
            <a:r>
              <a:rPr lang="en-US" sz="1200" b="0" i="1" u="none" strike="noStrike" cap="none" dirty="0">
                <a:solidFill>
                  <a:schemeClr val="dk1"/>
                </a:solidFill>
                <a:latin typeface="Calibri"/>
                <a:ea typeface="Calibri"/>
                <a:cs typeface="Calibri"/>
                <a:sym typeface="Calibri"/>
              </a:rPr>
              <a:t>operand fields</a:t>
            </a:r>
            <a:r>
              <a:rPr lang="en-US" sz="1200" b="0" i="0" u="none" strike="noStrike" cap="none" dirty="0">
                <a:solidFill>
                  <a:schemeClr val="dk1"/>
                </a:solidFill>
                <a:latin typeface="Calibri"/>
                <a:ea typeface="Calibri"/>
                <a:cs typeface="Calibri"/>
                <a:sym typeface="Calibri"/>
              </a:rPr>
              <a:t> </a:t>
            </a:r>
            <a:endParaRPr dirty="0"/>
          </a:p>
          <a:p>
            <a:pPr marL="0" marR="0" lvl="0" indent="0" algn="just" rtl="0">
              <a:lnSpc>
                <a:spcPct val="120000"/>
              </a:lnSpc>
              <a:spcBef>
                <a:spcPts val="0"/>
              </a:spcBef>
              <a:spcAft>
                <a:spcPts val="0"/>
              </a:spcAft>
              <a:buClr>
                <a:srgbClr val="000000"/>
              </a:buClr>
              <a:buSzPts val="1200"/>
              <a:buFont typeface="Noto Sans Symbols"/>
              <a:buNone/>
            </a:pPr>
            <a:endParaRPr sz="1200" b="0" i="0" u="none" strike="noStrike" cap="none" dirty="0">
              <a:solidFill>
                <a:schemeClr val="dk1"/>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Similarly, in the instruction      </a:t>
            </a:r>
            <a:r>
              <a:rPr lang="en-US" sz="1200" b="1" i="0" u="none" strike="noStrike" cap="none" dirty="0">
                <a:solidFill>
                  <a:srgbClr val="00CC00"/>
                </a:solidFill>
                <a:latin typeface="Calibri"/>
                <a:ea typeface="Calibri"/>
                <a:cs typeface="Calibri"/>
                <a:sym typeface="Calibri"/>
              </a:rPr>
              <a:t>ADD </a:t>
            </a:r>
            <a:r>
              <a:rPr lang="en-US" sz="1200" b="1" i="0" u="none" strike="noStrike" cap="none" dirty="0">
                <a:solidFill>
                  <a:srgbClr val="0000FF"/>
                </a:solidFill>
                <a:latin typeface="Calibri"/>
                <a:ea typeface="Calibri"/>
                <a:cs typeface="Calibri"/>
                <a:sym typeface="Calibri"/>
              </a:rPr>
              <a:t> </a:t>
            </a:r>
            <a:r>
              <a:rPr lang="en-US" sz="1200" b="1" i="0" u="none" strike="noStrike" cap="none" dirty="0">
                <a:solidFill>
                  <a:srgbClr val="FF0000"/>
                </a:solidFill>
                <a:latin typeface="Calibri"/>
                <a:ea typeface="Calibri"/>
                <a:cs typeface="Calibri"/>
                <a:sym typeface="Calibri"/>
              </a:rPr>
              <a:t>R1</a:t>
            </a:r>
            <a:r>
              <a:rPr lang="en-US" sz="1200" b="1" i="0" u="none" strike="noStrike" cap="none" dirty="0">
                <a:solidFill>
                  <a:srgbClr val="0000FF"/>
                </a:solidFill>
                <a:latin typeface="Calibri"/>
                <a:ea typeface="Calibri"/>
                <a:cs typeface="Calibri"/>
                <a:sym typeface="Calibri"/>
              </a:rPr>
              <a:t>, SUM</a:t>
            </a:r>
            <a:endParaRPr sz="1200" b="0" i="0" u="none" strike="noStrike" cap="none" dirty="0">
              <a:solidFill>
                <a:srgbClr val="0000FF"/>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endParaRPr dirty="0"/>
          </a:p>
          <a:p>
            <a:pPr marL="0" marR="0" lvl="0" indent="0" algn="just" rtl="0">
              <a:lnSpc>
                <a:spcPct val="100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i.e.</a:t>
            </a:r>
            <a:r>
              <a:rPr lang="en-US" sz="1200" b="0" i="0" u="none" strike="noStrike" cap="none" dirty="0">
                <a:solidFill>
                  <a:srgbClr val="FF0000"/>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SUM </a:t>
            </a:r>
            <a:r>
              <a:rPr lang="en-US" sz="1200" b="0" i="0" u="none" strike="noStrike" cap="none" dirty="0">
                <a:solidFill>
                  <a:srgbClr val="0000FF"/>
                </a:solidFill>
                <a:latin typeface="Calibri"/>
                <a:ea typeface="Calibri"/>
                <a:cs typeface="Calibri"/>
                <a:sym typeface="Wingdings" panose="05000000000000000000" pitchFamily="2" charset="2"/>
              </a:rPr>
              <a:t></a:t>
            </a:r>
            <a:r>
              <a:rPr lang="en-US" sz="1200" b="0" i="0" u="none" strike="noStrike" cap="none" dirty="0">
                <a:solidFill>
                  <a:srgbClr val="0000FF"/>
                </a:solidFill>
                <a:latin typeface="Calibri"/>
                <a:ea typeface="Calibri"/>
                <a:cs typeface="Calibri"/>
                <a:sym typeface="Calibri"/>
              </a:rPr>
              <a:t> [SUM</a:t>
            </a:r>
            <a:r>
              <a:rPr lang="en-US" sz="1200" b="0" i="0" u="none" strike="noStrike" cap="none" dirty="0">
                <a:solidFill>
                  <a:srgbClr val="FF0000"/>
                </a:solidFill>
                <a:latin typeface="Calibri"/>
                <a:ea typeface="Calibri"/>
                <a:cs typeface="Calibri"/>
                <a:sym typeface="Calibri"/>
              </a:rPr>
              <a:t>] + </a:t>
            </a:r>
            <a:r>
              <a:rPr lang="en-US" sz="1200" b="0" i="0" u="none" strike="noStrike" cap="none" dirty="0">
                <a:solidFill>
                  <a:srgbClr val="0000FF"/>
                </a:solidFill>
                <a:latin typeface="Calibri"/>
                <a:ea typeface="Calibri"/>
                <a:cs typeface="Calibri"/>
                <a:sym typeface="Calibri"/>
              </a:rPr>
              <a:t>[</a:t>
            </a:r>
            <a:r>
              <a:rPr lang="en-US" sz="1200" b="0" i="0" u="none" strike="noStrike" cap="none" dirty="0">
                <a:solidFill>
                  <a:srgbClr val="FF0000"/>
                </a:solidFill>
                <a:latin typeface="Calibri"/>
                <a:ea typeface="Calibri"/>
                <a:cs typeface="Calibri"/>
                <a:sym typeface="Calibri"/>
              </a:rPr>
              <a:t>R1</a:t>
            </a:r>
            <a:r>
              <a:rPr lang="en-US" sz="1200" b="0" i="0" u="none" strike="noStrike" cap="none" dirty="0">
                <a:solidFill>
                  <a:srgbClr val="0000FF"/>
                </a:solidFill>
                <a:latin typeface="Calibri"/>
                <a:ea typeface="Calibri"/>
                <a:cs typeface="Calibri"/>
                <a:sym typeface="Calibri"/>
              </a:rPr>
              <a:t>]</a:t>
            </a:r>
            <a:endParaRPr dirty="0"/>
          </a:p>
          <a:p>
            <a:pPr marL="0" marR="0" lvl="0" indent="0" algn="just" rtl="0">
              <a:lnSpc>
                <a:spcPct val="100000"/>
              </a:lnSpc>
              <a:spcBef>
                <a:spcPts val="0"/>
              </a:spcBef>
              <a:spcAft>
                <a:spcPts val="0"/>
              </a:spcAft>
              <a:buNone/>
            </a:pPr>
            <a:endParaRPr sz="1200" b="0" i="1" u="none" strike="noStrike" cap="none" dirty="0">
              <a:solidFill>
                <a:srgbClr val="0000FF"/>
              </a:solidFill>
              <a:latin typeface="Calibri"/>
              <a:ea typeface="Calibri"/>
              <a:cs typeface="Calibri"/>
              <a:sym typeface="Calibri"/>
            </a:endParaRPr>
          </a:p>
        </p:txBody>
      </p:sp>
      <p:sp>
        <p:nvSpPr>
          <p:cNvPr id="267" name="Google Shape;267;p56"/>
          <p:cNvSpPr/>
          <p:nvPr/>
        </p:nvSpPr>
        <p:spPr>
          <a:xfrm>
            <a:off x="147320" y="2049145"/>
            <a:ext cx="1905000" cy="3810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Opcode</a:t>
            </a:r>
            <a:endParaRPr/>
          </a:p>
        </p:txBody>
      </p:sp>
      <p:sp>
        <p:nvSpPr>
          <p:cNvPr id="268" name="Google Shape;268;p56"/>
          <p:cNvSpPr/>
          <p:nvPr/>
        </p:nvSpPr>
        <p:spPr>
          <a:xfrm>
            <a:off x="1758950" y="2338886"/>
            <a:ext cx="1905000" cy="38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Register Operand</a:t>
            </a:r>
            <a:endParaRPr/>
          </a:p>
        </p:txBody>
      </p:sp>
      <p:sp>
        <p:nvSpPr>
          <p:cNvPr id="269" name="Google Shape;269;p56"/>
          <p:cNvSpPr/>
          <p:nvPr/>
        </p:nvSpPr>
        <p:spPr>
          <a:xfrm>
            <a:off x="3370580" y="2049145"/>
            <a:ext cx="1905000" cy="381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Memory Operand</a:t>
            </a:r>
            <a:endParaRPr/>
          </a:p>
        </p:txBody>
      </p:sp>
      <p:cxnSp>
        <p:nvCxnSpPr>
          <p:cNvPr id="270" name="Google Shape;270;p56"/>
          <p:cNvCxnSpPr/>
          <p:nvPr/>
        </p:nvCxnSpPr>
        <p:spPr>
          <a:xfrm rot="10800000">
            <a:off x="2331720" y="1961630"/>
            <a:ext cx="0" cy="278015"/>
          </a:xfrm>
          <a:prstGeom prst="straightConnector1">
            <a:avLst/>
          </a:prstGeom>
          <a:noFill/>
          <a:ln w="9525" cap="flat" cmpd="sng">
            <a:solidFill>
              <a:srgbClr val="4A7DBA"/>
            </a:solidFill>
            <a:prstDash val="solid"/>
            <a:round/>
            <a:headEnd type="none" w="sm" len="sm"/>
            <a:tailEnd type="triangle" w="med" len="med"/>
          </a:ln>
        </p:spPr>
      </p:cxnSp>
      <p:cxnSp>
        <p:nvCxnSpPr>
          <p:cNvPr id="271" name="Google Shape;271;p56"/>
          <p:cNvCxnSpPr/>
          <p:nvPr/>
        </p:nvCxnSpPr>
        <p:spPr>
          <a:xfrm rot="10800000">
            <a:off x="1960243" y="2239645"/>
            <a:ext cx="379097" cy="0"/>
          </a:xfrm>
          <a:prstGeom prst="straightConnector1">
            <a:avLst/>
          </a:prstGeom>
          <a:noFill/>
          <a:ln w="9525" cap="flat" cmpd="sng">
            <a:solidFill>
              <a:srgbClr val="4A7DBA"/>
            </a:solidFill>
            <a:prstDash val="solid"/>
            <a:round/>
            <a:headEnd type="none" w="sm" len="sm"/>
            <a:tailEnd type="triangle" w="med" len="med"/>
          </a:ln>
        </p:spPr>
      </p:cxnSp>
      <p:cxnSp>
        <p:nvCxnSpPr>
          <p:cNvPr id="272" name="Google Shape;272;p56"/>
          <p:cNvCxnSpPr/>
          <p:nvPr/>
        </p:nvCxnSpPr>
        <p:spPr>
          <a:xfrm rot="10800000">
            <a:off x="2882900" y="1916170"/>
            <a:ext cx="0" cy="323474"/>
          </a:xfrm>
          <a:prstGeom prst="straightConnector1">
            <a:avLst/>
          </a:prstGeom>
          <a:noFill/>
          <a:ln w="9525" cap="flat" cmpd="sng">
            <a:solidFill>
              <a:srgbClr val="4A7DBA"/>
            </a:solidFill>
            <a:prstDash val="solid"/>
            <a:round/>
            <a:headEnd type="none" w="sm" len="sm"/>
            <a:tailEnd type="triangle" w="med" len="med"/>
          </a:ln>
        </p:spPr>
      </p:cxnSp>
      <p:cxnSp>
        <p:nvCxnSpPr>
          <p:cNvPr id="273" name="Google Shape;273;p56"/>
          <p:cNvCxnSpPr/>
          <p:nvPr/>
        </p:nvCxnSpPr>
        <p:spPr>
          <a:xfrm>
            <a:off x="2882900" y="2239645"/>
            <a:ext cx="546100" cy="0"/>
          </a:xfrm>
          <a:prstGeom prst="straightConnector1">
            <a:avLst/>
          </a:prstGeom>
          <a:noFill/>
          <a:ln w="9525" cap="flat" cmpd="sng">
            <a:solidFill>
              <a:srgbClr val="4A7DBA"/>
            </a:solidFill>
            <a:prstDash val="solid"/>
            <a:round/>
            <a:headEnd type="none" w="sm" len="sm"/>
            <a:tailEnd type="triangle" w="med" len="med"/>
          </a:ln>
        </p:spPr>
      </p:cxnSp>
      <p:cxnSp>
        <p:nvCxnSpPr>
          <p:cNvPr id="274" name="Google Shape;274;p56"/>
          <p:cNvCxnSpPr/>
          <p:nvPr/>
        </p:nvCxnSpPr>
        <p:spPr>
          <a:xfrm rot="10800000">
            <a:off x="2628900" y="1916170"/>
            <a:ext cx="0" cy="513975"/>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7"/>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0" name="Google Shape;280;p57"/>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p57"/>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82" name="Google Shape;282;p57"/>
          <p:cNvGrpSpPr/>
          <p:nvPr/>
        </p:nvGrpSpPr>
        <p:grpSpPr>
          <a:xfrm>
            <a:off x="4412475" y="3144913"/>
            <a:ext cx="203200" cy="50800"/>
            <a:chOff x="4412475" y="3144913"/>
            <a:chExt cx="203200" cy="50800"/>
          </a:xfrm>
        </p:grpSpPr>
        <p:sp>
          <p:nvSpPr>
            <p:cNvPr id="283" name="Google Shape;283;p57"/>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4" name="Google Shape;284;p57"/>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85" name="Google Shape;285;p57"/>
          <p:cNvGrpSpPr/>
          <p:nvPr/>
        </p:nvGrpSpPr>
        <p:grpSpPr>
          <a:xfrm>
            <a:off x="4683442" y="3144912"/>
            <a:ext cx="203200" cy="50800"/>
            <a:chOff x="4683442" y="3144912"/>
            <a:chExt cx="203200" cy="50800"/>
          </a:xfrm>
        </p:grpSpPr>
        <p:sp>
          <p:nvSpPr>
            <p:cNvPr id="286" name="Google Shape;286;p57"/>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7" name="Google Shape;287;p57"/>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8" name="Google Shape;288;p57"/>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89" name="Google Shape;289;p57"/>
          <p:cNvGrpSpPr/>
          <p:nvPr/>
        </p:nvGrpSpPr>
        <p:grpSpPr>
          <a:xfrm>
            <a:off x="4954409" y="3144912"/>
            <a:ext cx="203200" cy="50801"/>
            <a:chOff x="4954409" y="3144912"/>
            <a:chExt cx="203200" cy="50801"/>
          </a:xfrm>
        </p:grpSpPr>
        <p:sp>
          <p:nvSpPr>
            <p:cNvPr id="290" name="Google Shape;290;p57"/>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1" name="Google Shape;291;p57"/>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57"/>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3" name="Google Shape;293;p57"/>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94" name="Google Shape;294;p57"/>
          <p:cNvGrpSpPr/>
          <p:nvPr/>
        </p:nvGrpSpPr>
        <p:grpSpPr>
          <a:xfrm>
            <a:off x="5481104" y="3144913"/>
            <a:ext cx="233679" cy="50800"/>
            <a:chOff x="5481104" y="3144913"/>
            <a:chExt cx="233679" cy="50800"/>
          </a:xfrm>
        </p:grpSpPr>
        <p:sp>
          <p:nvSpPr>
            <p:cNvPr id="295" name="Google Shape;295;p57"/>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6" name="Google Shape;296;p57"/>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7" name="Google Shape;297;p57"/>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8" name="Google Shape;298;p57"/>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9" name="Google Shape;299;p57"/>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0" name="Google Shape;300;p57"/>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301" name="Google Shape;301;p57"/>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3. Basic Instruction Types  </a:t>
            </a:r>
            <a:r>
              <a:rPr lang="en-US" sz="700" b="1" i="0" u="none" strike="noStrike" cap="none">
                <a:solidFill>
                  <a:srgbClr val="2E5497"/>
                </a:solidFill>
                <a:latin typeface="Calibri"/>
                <a:ea typeface="Calibri"/>
                <a:cs typeface="Calibri"/>
                <a:sym typeface="Calibri"/>
              </a:rPr>
              <a:t>T2:Ch2 2.4</a:t>
            </a:r>
            <a:endParaRPr sz="700" b="0" i="0" u="none" strike="noStrike" cap="none">
              <a:solidFill>
                <a:schemeClr val="dk1"/>
              </a:solidFill>
              <a:latin typeface="Calibri"/>
              <a:ea typeface="Calibri"/>
              <a:cs typeface="Calibri"/>
              <a:sym typeface="Calibri"/>
            </a:endParaRPr>
          </a:p>
        </p:txBody>
      </p:sp>
      <p:sp>
        <p:nvSpPr>
          <p:cNvPr id="302" name="Google Shape;302;p57"/>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9" name="Google Shape;309;p58"/>
          <p:cNvSpPr txBox="1">
            <a:spLocks noGrp="1"/>
          </p:cNvSpPr>
          <p:nvPr>
            <p:ph type="title"/>
          </p:nvPr>
        </p:nvSpPr>
        <p:spPr>
          <a:xfrm>
            <a:off x="129540" y="17918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Basic Instruction Types</a:t>
            </a:r>
            <a:br>
              <a:rPr lang="en-US" sz="1800"/>
            </a:br>
            <a:endParaRPr sz="1800">
              <a:solidFill>
                <a:srgbClr val="C55911"/>
              </a:solidFill>
            </a:endParaRPr>
          </a:p>
        </p:txBody>
      </p:sp>
      <p:sp>
        <p:nvSpPr>
          <p:cNvPr id="310" name="Google Shape;310;p58"/>
          <p:cNvSpPr txBox="1"/>
          <p:nvPr/>
        </p:nvSpPr>
        <p:spPr>
          <a:xfrm>
            <a:off x="129540" y="633126"/>
            <a:ext cx="5506720" cy="2677656"/>
          </a:xfrm>
          <a:prstGeom prst="rect">
            <a:avLst/>
          </a:prstGeom>
          <a:noFill/>
          <a:ln>
            <a:noFill/>
          </a:ln>
        </p:spPr>
        <p:txBody>
          <a:bodyPr spcFirstLastPara="1" wrap="square" lIns="91425" tIns="45700" rIns="91425" bIns="45700" anchor="t" anchorCtr="0">
            <a:spAutoFit/>
          </a:bodyPr>
          <a:lstStyle/>
          <a:p>
            <a:pPr marL="1828800" marR="0" lvl="4" indent="-76200" algn="just" rtl="0">
              <a:lnSpc>
                <a:spcPct val="100000"/>
              </a:lnSpc>
              <a:spcBef>
                <a:spcPts val="0"/>
              </a:spcBef>
              <a:spcAft>
                <a:spcPts val="0"/>
              </a:spcAft>
              <a:buClr>
                <a:srgbClr val="000000"/>
              </a:buClr>
              <a:buSzPts val="1200"/>
              <a:buFont typeface="Noto Sans Symbols"/>
              <a:buChar char="❑"/>
            </a:pPr>
            <a:r>
              <a:rPr lang="en-US" sz="1200" b="1" i="0" u="none" strike="noStrike" cap="none" dirty="0">
                <a:solidFill>
                  <a:schemeClr val="dk1"/>
                </a:solidFill>
                <a:latin typeface="Calibri"/>
                <a:ea typeface="Calibri"/>
                <a:cs typeface="Calibri"/>
                <a:sym typeface="Calibri"/>
              </a:rPr>
              <a:t> </a:t>
            </a:r>
            <a:r>
              <a:rPr lang="en-US" sz="1200" b="1" i="0" u="none" strike="noStrike" cap="none" dirty="0">
                <a:solidFill>
                  <a:srgbClr val="00CC00"/>
                </a:solidFill>
                <a:latin typeface="Calibri"/>
                <a:ea typeface="Calibri"/>
                <a:cs typeface="Calibri"/>
                <a:sym typeface="Calibri"/>
              </a:rPr>
              <a:t>Three – Address Instruction </a:t>
            </a:r>
            <a:endParaRPr dirty="0"/>
          </a:p>
          <a:p>
            <a:pPr marL="1828800" marR="0" lvl="4" indent="-76200" algn="just" rtl="0">
              <a:lnSpc>
                <a:spcPct val="100000"/>
              </a:lnSpc>
              <a:spcBef>
                <a:spcPts val="0"/>
              </a:spcBef>
              <a:spcAft>
                <a:spcPts val="0"/>
              </a:spcAft>
              <a:buClr>
                <a:srgbClr val="000000"/>
              </a:buClr>
              <a:buSzPts val="1200"/>
              <a:buFont typeface="Noto Sans Symbols"/>
              <a:buChar char="❑"/>
            </a:pPr>
            <a:r>
              <a:rPr lang="en-US" sz="1200" b="1" i="0" u="none" strike="noStrike" cap="none" dirty="0">
                <a:solidFill>
                  <a:srgbClr val="00CC00"/>
                </a:solidFill>
                <a:latin typeface="Calibri"/>
                <a:ea typeface="Calibri"/>
                <a:cs typeface="Calibri"/>
                <a:sym typeface="Calibri"/>
              </a:rPr>
              <a:t> Two – Address Instruction</a:t>
            </a:r>
            <a:endParaRPr dirty="0"/>
          </a:p>
          <a:p>
            <a:pPr marL="1828800" marR="0" lvl="4" indent="-76200" algn="just" rtl="0">
              <a:lnSpc>
                <a:spcPct val="100000"/>
              </a:lnSpc>
              <a:spcBef>
                <a:spcPts val="0"/>
              </a:spcBef>
              <a:spcAft>
                <a:spcPts val="0"/>
              </a:spcAft>
              <a:buClr>
                <a:srgbClr val="000000"/>
              </a:buClr>
              <a:buSzPts val="1200"/>
              <a:buFont typeface="Noto Sans Symbols"/>
              <a:buChar char="❑"/>
            </a:pPr>
            <a:r>
              <a:rPr lang="en-US" sz="1200" b="1" i="0" u="none" strike="noStrike" cap="none" dirty="0">
                <a:solidFill>
                  <a:srgbClr val="00CC00"/>
                </a:solidFill>
                <a:latin typeface="Calibri"/>
                <a:ea typeface="Calibri"/>
                <a:cs typeface="Calibri"/>
                <a:sym typeface="Calibri"/>
              </a:rPr>
              <a:t> One – Address Instruction</a:t>
            </a:r>
            <a:endParaRPr dirty="0"/>
          </a:p>
          <a:p>
            <a:pPr marL="1828800" marR="0" lvl="4" indent="-76200" algn="just" rtl="0">
              <a:lnSpc>
                <a:spcPct val="100000"/>
              </a:lnSpc>
              <a:spcBef>
                <a:spcPts val="0"/>
              </a:spcBef>
              <a:spcAft>
                <a:spcPts val="0"/>
              </a:spcAft>
              <a:buClr>
                <a:srgbClr val="000000"/>
              </a:buClr>
              <a:buSzPts val="1200"/>
              <a:buFont typeface="Noto Sans Symbols"/>
              <a:buChar char="❑"/>
            </a:pPr>
            <a:r>
              <a:rPr lang="en-US" sz="1200" b="1" i="0" u="none" strike="noStrike" cap="none" dirty="0">
                <a:solidFill>
                  <a:srgbClr val="00CC00"/>
                </a:solidFill>
                <a:latin typeface="Calibri"/>
                <a:ea typeface="Calibri"/>
                <a:cs typeface="Calibri"/>
                <a:sym typeface="Calibri"/>
              </a:rPr>
              <a:t> </a:t>
            </a:r>
            <a:r>
              <a:rPr lang="en-US" sz="1200" b="1" i="0" u="none" strike="noStrike" cap="none" dirty="0">
                <a:solidFill>
                  <a:srgbClr val="FF0000"/>
                </a:solidFill>
                <a:latin typeface="Calibri"/>
                <a:ea typeface="Calibri"/>
                <a:cs typeface="Calibri"/>
                <a:sym typeface="Calibri"/>
              </a:rPr>
              <a:t>Zero – Address Instruction</a:t>
            </a:r>
            <a:endParaRPr dirty="0"/>
          </a:p>
          <a:p>
            <a:pPr marL="1828800" marR="0" lvl="4" indent="0" algn="just" rtl="0">
              <a:lnSpc>
                <a:spcPct val="100000"/>
              </a:lnSpc>
              <a:spcBef>
                <a:spcPts val="0"/>
              </a:spcBef>
              <a:spcAft>
                <a:spcPts val="0"/>
              </a:spcAft>
              <a:buClr>
                <a:srgbClr val="000000"/>
              </a:buClr>
              <a:buSzPts val="1200"/>
              <a:buFont typeface="Noto Sans Symbols"/>
              <a:buNone/>
            </a:pPr>
            <a:endParaRPr sz="1200" b="1" i="0" u="none" strike="noStrike" cap="none" dirty="0">
              <a:solidFill>
                <a:srgbClr val="FF0000"/>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rgbClr val="FF0000"/>
                </a:solidFill>
                <a:latin typeface="Calibri"/>
                <a:ea typeface="Calibri"/>
                <a:cs typeface="Calibri"/>
                <a:sym typeface="Calibri"/>
              </a:rPr>
              <a:t> </a:t>
            </a:r>
            <a:r>
              <a:rPr lang="en-US" sz="1200" b="1" i="0" u="none" strike="noStrike" cap="none" dirty="0">
                <a:solidFill>
                  <a:srgbClr val="0000FF"/>
                </a:solidFill>
                <a:latin typeface="Calibri"/>
                <a:ea typeface="Calibri"/>
                <a:cs typeface="Calibri"/>
                <a:sym typeface="Calibri"/>
              </a:rPr>
              <a:t>Three – Address Instruction</a:t>
            </a:r>
            <a:r>
              <a:rPr lang="en-US" sz="1200" b="0" i="0" u="none" strike="noStrike" cap="none" dirty="0">
                <a:solidFill>
                  <a:srgbClr val="FF0000"/>
                </a:solidFill>
                <a:latin typeface="Calibri"/>
                <a:ea typeface="Calibri"/>
                <a:cs typeface="Calibri"/>
                <a:sym typeface="Calibri"/>
              </a:rPr>
              <a:t> </a:t>
            </a:r>
            <a:endParaRPr dirty="0"/>
          </a:p>
          <a:p>
            <a:pPr marL="0" marR="0" lvl="0" indent="0" algn="just" rtl="0">
              <a:lnSpc>
                <a:spcPct val="100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Suppose we would like to use a single machine instruction to perform the following addition operation:</a:t>
            </a:r>
            <a:endParaRPr dirty="0"/>
          </a:p>
          <a:p>
            <a:pPr marL="0" marR="0" lvl="0" indent="0" algn="ctr" rtl="0">
              <a:lnSpc>
                <a:spcPct val="100000"/>
              </a:lnSpc>
              <a:spcBef>
                <a:spcPts val="0"/>
              </a:spcBef>
              <a:spcAft>
                <a:spcPts val="0"/>
              </a:spcAft>
              <a:buNone/>
            </a:pPr>
            <a:r>
              <a:rPr lang="en-US" sz="1200" b="0" i="0" u="none" strike="noStrike" cap="none" dirty="0">
                <a:solidFill>
                  <a:srgbClr val="FF0000"/>
                </a:solidFill>
                <a:latin typeface="Calibri"/>
                <a:ea typeface="Calibri"/>
                <a:cs typeface="Calibri"/>
                <a:sym typeface="Calibri"/>
              </a:rPr>
              <a:t>S</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P</a:t>
            </a:r>
            <a:r>
              <a:rPr lang="en-US" sz="1200" b="0" i="0" u="none" strike="noStrike" cap="none" dirty="0">
                <a:solidFill>
                  <a:schemeClr val="dk1"/>
                </a:solidFill>
                <a:latin typeface="Calibri"/>
                <a:ea typeface="Calibri"/>
                <a:cs typeface="Calibri"/>
                <a:sym typeface="Calibri"/>
              </a:rPr>
              <a:t>] + [</a:t>
            </a:r>
            <a:r>
              <a:rPr lang="en-US" sz="1200" b="0" i="0" u="none" strike="noStrike" cap="none" dirty="0">
                <a:solidFill>
                  <a:srgbClr val="0000FF"/>
                </a:solidFill>
                <a:latin typeface="Calibri"/>
                <a:ea typeface="Calibri"/>
                <a:cs typeface="Calibri"/>
                <a:sym typeface="Calibri"/>
              </a:rPr>
              <a:t>Q</a:t>
            </a:r>
            <a:r>
              <a:rPr lang="en-US" sz="1200" b="0" i="0" u="none" strike="noStrike" cap="none" dirty="0">
                <a:solidFill>
                  <a:schemeClr val="dk1"/>
                </a:solidFill>
                <a:latin typeface="Calibri"/>
                <a:ea typeface="Calibri"/>
                <a:cs typeface="Calibri"/>
                <a:sym typeface="Calibri"/>
              </a:rPr>
              <a:t>]</a:t>
            </a:r>
            <a:endParaRPr dirty="0"/>
          </a:p>
          <a:p>
            <a:pPr marL="0" marR="0" lvl="0" indent="0" algn="just"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We will have to use a </a:t>
            </a:r>
            <a:r>
              <a:rPr lang="en-US" sz="1200" b="1" i="0" u="none" strike="noStrike" cap="none" dirty="0">
                <a:solidFill>
                  <a:schemeClr val="dk1"/>
                </a:solidFill>
                <a:latin typeface="Calibri"/>
                <a:ea typeface="Calibri"/>
                <a:cs typeface="Calibri"/>
                <a:sym typeface="Calibri"/>
              </a:rPr>
              <a:t>three – address instruction</a:t>
            </a:r>
            <a:r>
              <a:rPr lang="en-US" sz="1200" b="0" i="0" u="none" strike="noStrike" cap="none" dirty="0">
                <a:solidFill>
                  <a:schemeClr val="dk1"/>
                </a:solidFill>
                <a:latin typeface="Calibri"/>
                <a:ea typeface="Calibri"/>
                <a:cs typeface="Calibri"/>
                <a:sym typeface="Calibri"/>
              </a:rPr>
              <a:t> to carry out addition and to store the sum in a third variable </a:t>
            </a:r>
            <a:r>
              <a:rPr lang="en-US" sz="1200" b="0" i="0" u="none" strike="noStrike" cap="none" dirty="0">
                <a:solidFill>
                  <a:srgbClr val="FF0000"/>
                </a:solidFill>
                <a:latin typeface="Calibri"/>
                <a:ea typeface="Calibri"/>
                <a:cs typeface="Calibri"/>
                <a:sym typeface="Calibri"/>
              </a:rPr>
              <a:t>S</a:t>
            </a:r>
            <a:r>
              <a:rPr lang="en-US" sz="1200" b="0" i="0" u="none" strike="noStrike" cap="none" dirty="0">
                <a:solidFill>
                  <a:schemeClr val="dk1"/>
                </a:solidFill>
                <a:latin typeface="Calibri"/>
                <a:ea typeface="Calibri"/>
                <a:cs typeface="Calibri"/>
                <a:sym typeface="Calibri"/>
              </a:rPr>
              <a:t>. </a:t>
            </a:r>
            <a:endParaRPr dirty="0"/>
          </a:p>
          <a:p>
            <a:pPr marL="0" marR="0" lvl="0" indent="0" algn="just" rtl="0">
              <a:lnSpc>
                <a:spcPct val="100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Then three address instruction to perform addition is:	</a:t>
            </a:r>
            <a:endParaRPr dirty="0"/>
          </a:p>
          <a:p>
            <a:pPr marL="0" marR="0" lvl="0" indent="0" algn="ctr" rtl="0">
              <a:lnSpc>
                <a:spcPct val="100000"/>
              </a:lnSpc>
              <a:spcBef>
                <a:spcPts val="0"/>
              </a:spcBef>
              <a:spcAft>
                <a:spcPts val="0"/>
              </a:spcAft>
              <a:buClr>
                <a:srgbClr val="000000"/>
              </a:buClr>
              <a:buSzPts val="1200"/>
              <a:buFont typeface="Noto Sans Symbols"/>
              <a:buNone/>
            </a:pPr>
            <a:r>
              <a:rPr lang="en-US" sz="1200" b="0" i="0" u="none" strike="noStrike" cap="none" dirty="0">
                <a:solidFill>
                  <a:srgbClr val="00CC00"/>
                </a:solidFill>
                <a:latin typeface="Calibri"/>
                <a:ea typeface="Calibri"/>
                <a:cs typeface="Calibri"/>
                <a:sym typeface="Calibri"/>
              </a:rPr>
              <a:t>Add</a:t>
            </a:r>
            <a:r>
              <a:rPr lang="en-US" sz="1200" b="0" i="0" u="none" strike="noStrike" cap="none" dirty="0">
                <a:solidFill>
                  <a:srgbClr val="0000FF"/>
                </a:solidFill>
                <a:latin typeface="Calibri"/>
                <a:ea typeface="Calibri"/>
                <a:cs typeface="Calibri"/>
                <a:sym typeface="Calibri"/>
              </a:rPr>
              <a:t> P, Q, </a:t>
            </a:r>
            <a:r>
              <a:rPr lang="en-US" sz="1200" b="0" i="0" u="none" strike="noStrike" cap="none" dirty="0">
                <a:solidFill>
                  <a:srgbClr val="FF0000"/>
                </a:solidFill>
                <a:latin typeface="Calibri"/>
                <a:ea typeface="Calibri"/>
                <a:cs typeface="Calibri"/>
                <a:sym typeface="Calibri"/>
              </a:rPr>
              <a:t>S</a:t>
            </a:r>
            <a:endParaRPr sz="1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7" name="Google Shape;317;p59"/>
          <p:cNvSpPr txBox="1">
            <a:spLocks noGrp="1"/>
          </p:cNvSpPr>
          <p:nvPr>
            <p:ph type="title"/>
          </p:nvPr>
        </p:nvSpPr>
        <p:spPr>
          <a:xfrm>
            <a:off x="139700" y="57263"/>
            <a:ext cx="4503900" cy="842533"/>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Basic Instruction Types</a:t>
            </a:r>
            <a:br>
              <a:rPr lang="en-US" sz="1800"/>
            </a:br>
            <a:r>
              <a:rPr lang="en-US" sz="1800">
                <a:solidFill>
                  <a:srgbClr val="E36C09"/>
                </a:solidFill>
                <a:latin typeface="Calibri"/>
                <a:ea typeface="Calibri"/>
                <a:cs typeface="Calibri"/>
                <a:sym typeface="Calibri"/>
              </a:rPr>
              <a:t>General form of three – address instruction</a:t>
            </a:r>
            <a:br>
              <a:rPr lang="en-US" sz="1800">
                <a:solidFill>
                  <a:srgbClr val="0000FF"/>
                </a:solidFill>
                <a:latin typeface="Times New Roman"/>
                <a:ea typeface="Times New Roman"/>
                <a:cs typeface="Times New Roman"/>
                <a:sym typeface="Times New Roman"/>
              </a:rPr>
            </a:br>
            <a:endParaRPr sz="1800">
              <a:solidFill>
                <a:srgbClr val="C55911"/>
              </a:solidFill>
            </a:endParaRPr>
          </a:p>
        </p:txBody>
      </p:sp>
      <p:pic>
        <p:nvPicPr>
          <p:cNvPr id="318" name="Google Shape;318;p59"/>
          <p:cNvPicPr preferRelativeResize="0"/>
          <p:nvPr/>
        </p:nvPicPr>
        <p:blipFill rotWithShape="1">
          <a:blip r:embed="rId3">
            <a:alphaModFix/>
          </a:blip>
          <a:srcRect/>
          <a:stretch/>
        </p:blipFill>
        <p:spPr>
          <a:xfrm>
            <a:off x="139700" y="757555"/>
            <a:ext cx="5377180" cy="2267579"/>
          </a:xfrm>
          <a:prstGeom prst="rect">
            <a:avLst/>
          </a:prstGeom>
          <a:noFill/>
          <a:ln w="9525" cap="flat" cmpd="sng">
            <a:solidFill>
              <a:schemeClr val="dk1"/>
            </a:solidFill>
            <a:prstDash val="solid"/>
            <a:miter lim="800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6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5" name="Google Shape;325;p60"/>
          <p:cNvSpPr txBox="1">
            <a:spLocks noGrp="1"/>
          </p:cNvSpPr>
          <p:nvPr>
            <p:ph type="title"/>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Basic Instruction Types</a:t>
            </a:r>
            <a:br>
              <a:rPr lang="en-US" sz="1800"/>
            </a:br>
            <a:r>
              <a:rPr lang="en-US" sz="1800">
                <a:solidFill>
                  <a:srgbClr val="E36C09"/>
                </a:solidFill>
                <a:latin typeface="Calibri"/>
                <a:ea typeface="Calibri"/>
                <a:cs typeface="Calibri"/>
                <a:sym typeface="Calibri"/>
              </a:rPr>
              <a:t>Two – Address Instruction</a:t>
            </a:r>
            <a:endParaRPr sz="1800">
              <a:solidFill>
                <a:srgbClr val="E36C09"/>
              </a:solidFill>
              <a:latin typeface="Calibri"/>
              <a:ea typeface="Calibri"/>
              <a:cs typeface="Calibri"/>
              <a:sym typeface="Calibri"/>
            </a:endParaRPr>
          </a:p>
        </p:txBody>
      </p:sp>
      <p:sp>
        <p:nvSpPr>
          <p:cNvPr id="326" name="Google Shape;326;p60"/>
          <p:cNvSpPr txBox="1"/>
          <p:nvPr/>
        </p:nvSpPr>
        <p:spPr>
          <a:xfrm>
            <a:off x="139701" y="710406"/>
            <a:ext cx="5361940" cy="2308324"/>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Two – address instruction general format:</a:t>
            </a:r>
            <a:endParaRPr dirty="0"/>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dirty="0">
              <a:solidFill>
                <a:schemeClr val="dk1"/>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Example of two – address instruction              </a:t>
            </a:r>
            <a:r>
              <a:rPr lang="en-US" sz="1200" b="0" i="0" u="none" strike="noStrike" cap="none" dirty="0">
                <a:solidFill>
                  <a:srgbClr val="00CC00"/>
                </a:solidFill>
                <a:latin typeface="Calibri"/>
                <a:ea typeface="Calibri"/>
                <a:cs typeface="Calibri"/>
                <a:sym typeface="Calibri"/>
              </a:rPr>
              <a:t>Add</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P</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Q </a:t>
            </a:r>
            <a:r>
              <a:rPr lang="en-US" sz="1200" b="0" i="0" u="none" strike="noStrike" cap="none" dirty="0">
                <a:solidFill>
                  <a:schemeClr val="dk1"/>
                </a:solidFill>
                <a:latin typeface="Calibri"/>
                <a:ea typeface="Calibri"/>
                <a:cs typeface="Calibri"/>
                <a:sym typeface="Calibri"/>
              </a:rPr>
              <a:t>		</a:t>
            </a:r>
            <a:endParaRPr dirty="0"/>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dirty="0">
              <a:solidFill>
                <a:schemeClr val="dk1"/>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To perform operation of addition as :          </a:t>
            </a:r>
            <a:r>
              <a:rPr lang="en-US" sz="1200" b="0" i="0" u="none" strike="noStrike" cap="none" dirty="0">
                <a:solidFill>
                  <a:srgbClr val="FF0000"/>
                </a:solidFill>
                <a:latin typeface="Calibri"/>
                <a:ea typeface="Calibri"/>
                <a:cs typeface="Calibri"/>
                <a:sym typeface="Calibri"/>
              </a:rPr>
              <a:t>Q</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P</a:t>
            </a:r>
            <a:r>
              <a:rPr lang="en-US" sz="1200" b="0" i="0" u="none" strike="noStrike" cap="none" dirty="0">
                <a:solidFill>
                  <a:schemeClr val="dk1"/>
                </a:solidFill>
                <a:latin typeface="Calibri"/>
                <a:ea typeface="Calibri"/>
                <a:cs typeface="Calibri"/>
                <a:sym typeface="Calibri"/>
              </a:rPr>
              <a:t>] + [</a:t>
            </a:r>
            <a:r>
              <a:rPr lang="en-US" sz="1200" b="0" i="0" u="none" strike="noStrike" cap="none" dirty="0">
                <a:solidFill>
                  <a:srgbClr val="FF0000"/>
                </a:solidFill>
                <a:latin typeface="Calibri"/>
                <a:ea typeface="Calibri"/>
                <a:cs typeface="Calibri"/>
                <a:sym typeface="Calibri"/>
              </a:rPr>
              <a:t>Q</a:t>
            </a:r>
            <a:r>
              <a:rPr lang="en-US" sz="1200" b="0" i="0" u="none" strike="noStrike" cap="none" dirty="0">
                <a:solidFill>
                  <a:schemeClr val="dk1"/>
                </a:solidFill>
                <a:latin typeface="Calibri"/>
                <a:ea typeface="Calibri"/>
                <a:cs typeface="Calibri"/>
                <a:sym typeface="Calibri"/>
              </a:rPr>
              <a:t>]</a:t>
            </a:r>
            <a:endParaRPr dirty="0"/>
          </a:p>
          <a:p>
            <a:pPr marL="0" marR="0" lvl="0" indent="0" algn="just" rtl="0">
              <a:lnSpc>
                <a:spcPct val="100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Calibri"/>
              <a:ea typeface="Calibri"/>
              <a:cs typeface="Calibri"/>
              <a:sym typeface="Calibri"/>
            </a:endParaRPr>
          </a:p>
        </p:txBody>
      </p:sp>
      <p:pic>
        <p:nvPicPr>
          <p:cNvPr id="327" name="Google Shape;327;p60"/>
          <p:cNvPicPr preferRelativeResize="0"/>
          <p:nvPr/>
        </p:nvPicPr>
        <p:blipFill rotWithShape="1">
          <a:blip r:embed="rId3">
            <a:alphaModFix/>
          </a:blip>
          <a:srcRect/>
          <a:stretch/>
        </p:blipFill>
        <p:spPr>
          <a:xfrm>
            <a:off x="444500" y="945648"/>
            <a:ext cx="4775200" cy="1050792"/>
          </a:xfrm>
          <a:prstGeom prst="rect">
            <a:avLst/>
          </a:prstGeom>
          <a:noFill/>
          <a:ln w="9525" cap="flat" cmpd="sng">
            <a:solidFill>
              <a:schemeClr val="dk1"/>
            </a:solidFill>
            <a:prstDash val="solid"/>
            <a:miter lim="800000"/>
            <a:headEnd type="none" w="sm" len="sm"/>
            <a:tailEnd type="none" w="sm" len="sm"/>
          </a:ln>
        </p:spPr>
      </p:pic>
      <p:sp>
        <p:nvSpPr>
          <p:cNvPr id="328" name="Google Shape;328;p60"/>
          <p:cNvSpPr/>
          <p:nvPr/>
        </p:nvSpPr>
        <p:spPr>
          <a:xfrm>
            <a:off x="1671320" y="2660532"/>
            <a:ext cx="1219200" cy="38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Calibri"/>
                <a:ea typeface="Calibri"/>
                <a:cs typeface="Calibri"/>
                <a:sym typeface="Calibri"/>
              </a:rPr>
              <a:t>Destination Operand</a:t>
            </a:r>
            <a:endParaRPr/>
          </a:p>
        </p:txBody>
      </p:sp>
      <p:sp>
        <p:nvSpPr>
          <p:cNvPr id="329" name="Google Shape;329;p60"/>
          <p:cNvSpPr/>
          <p:nvPr/>
        </p:nvSpPr>
        <p:spPr>
          <a:xfrm>
            <a:off x="3149600" y="2622048"/>
            <a:ext cx="1219200" cy="38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Calibri"/>
                <a:ea typeface="Calibri"/>
                <a:cs typeface="Calibri"/>
                <a:sym typeface="Calibri"/>
              </a:rPr>
              <a:t>Source Operand/s</a:t>
            </a:r>
            <a:endParaRPr/>
          </a:p>
        </p:txBody>
      </p:sp>
      <p:cxnSp>
        <p:nvCxnSpPr>
          <p:cNvPr id="330" name="Google Shape;330;p60"/>
          <p:cNvCxnSpPr/>
          <p:nvPr/>
        </p:nvCxnSpPr>
        <p:spPr>
          <a:xfrm>
            <a:off x="3759200" y="2534444"/>
            <a:ext cx="0" cy="185896"/>
          </a:xfrm>
          <a:prstGeom prst="straightConnector1">
            <a:avLst/>
          </a:prstGeom>
          <a:noFill/>
          <a:ln w="9525" cap="flat" cmpd="sng">
            <a:solidFill>
              <a:srgbClr val="4A7DBA"/>
            </a:solidFill>
            <a:prstDash val="solid"/>
            <a:round/>
            <a:headEnd type="none" w="sm" len="sm"/>
            <a:tailEnd type="triangle" w="med" len="med"/>
          </a:ln>
        </p:spPr>
      </p:cxnSp>
      <p:cxnSp>
        <p:nvCxnSpPr>
          <p:cNvPr id="331" name="Google Shape;331;p60"/>
          <p:cNvCxnSpPr/>
          <p:nvPr/>
        </p:nvCxnSpPr>
        <p:spPr>
          <a:xfrm>
            <a:off x="3413760" y="2534444"/>
            <a:ext cx="0" cy="185896"/>
          </a:xfrm>
          <a:prstGeom prst="straightConnector1">
            <a:avLst/>
          </a:prstGeom>
          <a:noFill/>
          <a:ln w="9525" cap="flat" cmpd="sng">
            <a:solidFill>
              <a:srgbClr val="4A7DBA"/>
            </a:solidFill>
            <a:prstDash val="solid"/>
            <a:round/>
            <a:headEnd type="none" w="sm" len="sm"/>
            <a:tailEnd type="triangle" w="med" len="med"/>
          </a:ln>
        </p:spPr>
      </p:cxnSp>
      <p:cxnSp>
        <p:nvCxnSpPr>
          <p:cNvPr id="332" name="Google Shape;332;p60"/>
          <p:cNvCxnSpPr/>
          <p:nvPr/>
        </p:nvCxnSpPr>
        <p:spPr>
          <a:xfrm rot="10800000">
            <a:off x="3088640" y="2562046"/>
            <a:ext cx="0" cy="316588"/>
          </a:xfrm>
          <a:prstGeom prst="straightConnector1">
            <a:avLst/>
          </a:prstGeom>
          <a:noFill/>
          <a:ln w="9525" cap="flat" cmpd="sng">
            <a:solidFill>
              <a:srgbClr val="4A7DBA"/>
            </a:solidFill>
            <a:prstDash val="solid"/>
            <a:round/>
            <a:headEnd type="none" w="sm" len="sm"/>
            <a:tailEnd type="triangle" w="med" len="med"/>
          </a:ln>
        </p:spPr>
      </p:cxnSp>
      <p:cxnSp>
        <p:nvCxnSpPr>
          <p:cNvPr id="333" name="Google Shape;333;p60"/>
          <p:cNvCxnSpPr/>
          <p:nvPr/>
        </p:nvCxnSpPr>
        <p:spPr>
          <a:xfrm rot="10800000">
            <a:off x="2832100" y="2851032"/>
            <a:ext cx="317500" cy="0"/>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6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0" name="Google Shape;340;p61"/>
          <p:cNvSpPr txBox="1">
            <a:spLocks noGrp="1"/>
          </p:cNvSpPr>
          <p:nvPr>
            <p:ph type="title"/>
          </p:nvPr>
        </p:nvSpPr>
        <p:spPr>
          <a:xfrm>
            <a:off x="124460" y="1715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Basic Instruction Types</a:t>
            </a:r>
            <a:br>
              <a:rPr lang="en-US" sz="1800"/>
            </a:br>
            <a:endParaRPr sz="1800">
              <a:solidFill>
                <a:srgbClr val="C55911"/>
              </a:solidFill>
            </a:endParaRPr>
          </a:p>
        </p:txBody>
      </p:sp>
      <p:sp>
        <p:nvSpPr>
          <p:cNvPr id="341" name="Google Shape;341;p61"/>
          <p:cNvSpPr txBox="1"/>
          <p:nvPr/>
        </p:nvSpPr>
        <p:spPr>
          <a:xfrm>
            <a:off x="0" y="622802"/>
            <a:ext cx="5455920" cy="461665"/>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Here one of the operand i.e. destination operand Q acts as source as well as destination.</a:t>
            </a:r>
            <a:endParaRPr/>
          </a:p>
        </p:txBody>
      </p:sp>
      <p:pic>
        <p:nvPicPr>
          <p:cNvPr id="342" name="Google Shape;342;p61"/>
          <p:cNvPicPr preferRelativeResize="0"/>
          <p:nvPr/>
        </p:nvPicPr>
        <p:blipFill rotWithShape="1">
          <a:blip r:embed="rId3">
            <a:alphaModFix/>
          </a:blip>
          <a:srcRect/>
          <a:stretch/>
        </p:blipFill>
        <p:spPr>
          <a:xfrm>
            <a:off x="231140" y="1074042"/>
            <a:ext cx="5303520" cy="1015663"/>
          </a:xfrm>
          <a:prstGeom prst="rect">
            <a:avLst/>
          </a:prstGeom>
          <a:noFill/>
          <a:ln w="9525" cap="flat" cmpd="sng">
            <a:solidFill>
              <a:schemeClr val="dk1"/>
            </a:solidFill>
            <a:prstDash val="solid"/>
            <a:miter lim="800000"/>
            <a:headEnd type="none" w="sm" len="sm"/>
            <a:tailEnd type="none" w="sm" len="sm"/>
          </a:ln>
        </p:spPr>
      </p:pic>
      <p:sp>
        <p:nvSpPr>
          <p:cNvPr id="343" name="Google Shape;343;p61"/>
          <p:cNvSpPr/>
          <p:nvPr/>
        </p:nvSpPr>
        <p:spPr>
          <a:xfrm>
            <a:off x="124460" y="2242290"/>
            <a:ext cx="5410200" cy="830997"/>
          </a:xfrm>
          <a:prstGeom prst="rect">
            <a:avLst/>
          </a:prstGeom>
          <a:noFill/>
          <a:ln>
            <a:noFill/>
          </a:ln>
        </p:spPr>
        <p:txBody>
          <a:bodyPr spcFirstLastPara="1" wrap="square" lIns="91425" tIns="45700" rIns="91425" bIns="45700" anchor="ctr" anchorCtr="0">
            <a:spAutoFit/>
          </a:bodyPr>
          <a:lstStyle/>
          <a:p>
            <a:pPr marL="0" marR="0" lvl="0" indent="-76200" algn="l"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To perform                     </a:t>
            </a:r>
            <a:r>
              <a:rPr lang="en-US" sz="1200" b="0" i="0" u="none" strike="noStrike" cap="none" dirty="0">
                <a:solidFill>
                  <a:srgbClr val="00CC00"/>
                </a:solidFill>
                <a:latin typeface="Calibri"/>
                <a:ea typeface="Calibri"/>
                <a:cs typeface="Calibri"/>
                <a:sym typeface="Calibri"/>
              </a:rPr>
              <a:t>S </a:t>
            </a:r>
            <a:r>
              <a:rPr lang="en-US" sz="1200" b="0" i="0" u="none" strike="noStrike" cap="none" dirty="0">
                <a:solidFill>
                  <a:srgbClr val="00CC00"/>
                </a:solidFill>
                <a:latin typeface="Calibri"/>
                <a:ea typeface="Calibri"/>
                <a:cs typeface="Calibri"/>
                <a:sym typeface="Wingdings" panose="05000000000000000000" pitchFamily="2" charset="2"/>
              </a:rPr>
              <a:t></a:t>
            </a:r>
            <a:r>
              <a:rPr lang="en-US" sz="1200" b="0" i="0" u="none" strike="noStrike" cap="none" dirty="0">
                <a:solidFill>
                  <a:srgbClr val="00CC00"/>
                </a:solidFill>
                <a:latin typeface="Calibri"/>
                <a:ea typeface="Calibri"/>
                <a:cs typeface="Calibri"/>
                <a:sym typeface="Calibri"/>
              </a:rPr>
              <a:t>[P] + [Q]</a:t>
            </a:r>
            <a:endParaRPr dirty="0"/>
          </a:p>
          <a:p>
            <a:pPr marL="0" marR="0" lvl="0" indent="0" algn="l" rtl="0">
              <a:lnSpc>
                <a:spcPct val="100000"/>
              </a:lnSpc>
              <a:spcBef>
                <a:spcPts val="0"/>
              </a:spcBef>
              <a:spcAft>
                <a:spcPts val="0"/>
              </a:spcAft>
              <a:buClr>
                <a:srgbClr val="000000"/>
              </a:buClr>
              <a:buSzPts val="1200"/>
              <a:buFont typeface="Noto Sans Symbols"/>
              <a:buNone/>
            </a:pPr>
            <a:endParaRPr sz="1200" b="0" i="0" u="none" strike="noStrike" cap="none" dirty="0">
              <a:solidFill>
                <a:srgbClr val="00CC00"/>
              </a:solidFill>
              <a:latin typeface="Calibri"/>
              <a:ea typeface="Calibri"/>
              <a:cs typeface="Calibri"/>
              <a:sym typeface="Calibri"/>
            </a:endParaRPr>
          </a:p>
          <a:p>
            <a:pPr marL="0" marR="0" lvl="0" indent="-76200" algn="l" rtl="0">
              <a:lnSpc>
                <a:spcPct val="100000"/>
              </a:lnSpc>
              <a:spcBef>
                <a:spcPts val="0"/>
              </a:spcBef>
              <a:spcAft>
                <a:spcPts val="0"/>
              </a:spcAft>
              <a:buClr>
                <a:srgbClr val="000000"/>
              </a:buClr>
              <a:buSzPts val="1200"/>
              <a:buFont typeface="Noto Sans Symbols"/>
              <a:buChar char="⮚"/>
            </a:pPr>
            <a:r>
              <a:rPr lang="en-US" sz="1200" b="0" i="0" u="none" strike="noStrike" cap="none" dirty="0">
                <a:solidFill>
                  <a:srgbClr val="00CC00"/>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Use two – address instructions sequence:         </a:t>
            </a:r>
            <a:r>
              <a:rPr lang="en-US" sz="1200" b="0" i="0" u="none" strike="noStrike" cap="none" dirty="0">
                <a:solidFill>
                  <a:srgbClr val="00CC00"/>
                </a:solidFill>
                <a:latin typeface="Calibri"/>
                <a:ea typeface="Calibri"/>
                <a:cs typeface="Calibri"/>
                <a:sym typeface="Calibri"/>
              </a:rPr>
              <a:t>MOVE</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Q</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S   </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	                                   ADD</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P</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S </a:t>
            </a:r>
            <a:r>
              <a:rPr lang="en-US" sz="1200" b="0" i="0" u="none" strike="noStrike" cap="none" dirty="0">
                <a:solidFill>
                  <a:schemeClr val="dk1"/>
                </a:solidFill>
                <a:latin typeface="Calibri"/>
                <a:ea typeface="Calibri"/>
                <a:cs typeface="Calibri"/>
                <a:sym typeface="Calibri"/>
              </a:rPr>
              <a:t>                                         </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6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0" name="Google Shape;350;p62"/>
          <p:cNvSpPr txBox="1">
            <a:spLocks noGrp="1"/>
          </p:cNvSpPr>
          <p:nvPr>
            <p:ph type="title"/>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Basic Instruction Types</a:t>
            </a:r>
            <a:br>
              <a:rPr lang="en-US" sz="1800"/>
            </a:br>
            <a:r>
              <a:rPr lang="en-US" sz="1800">
                <a:solidFill>
                  <a:srgbClr val="E36C09"/>
                </a:solidFill>
              </a:rPr>
              <a:t>One-Address Instruction </a:t>
            </a:r>
            <a:endParaRPr sz="1800">
              <a:solidFill>
                <a:srgbClr val="E36C09"/>
              </a:solidFill>
            </a:endParaRPr>
          </a:p>
        </p:txBody>
      </p:sp>
      <p:sp>
        <p:nvSpPr>
          <p:cNvPr id="351" name="Google Shape;351;p62"/>
          <p:cNvSpPr txBox="1"/>
          <p:nvPr/>
        </p:nvSpPr>
        <p:spPr>
          <a:xfrm>
            <a:off x="86360" y="669012"/>
            <a:ext cx="5445760" cy="2157473"/>
          </a:xfrm>
          <a:prstGeom prst="rect">
            <a:avLst/>
          </a:prstGeom>
          <a:noFill/>
          <a:ln>
            <a:noFill/>
          </a:ln>
        </p:spPr>
        <p:txBody>
          <a:bodyPr spcFirstLastPara="1" wrap="square" lIns="91425" tIns="45700" rIns="91425" bIns="45700" anchor="t" anchorCtr="0">
            <a:spAutoFit/>
          </a:bodyPr>
          <a:lstStyle/>
          <a:p>
            <a:pPr marL="0" marR="0" lvl="0" indent="-76200" algn="just"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One –address instruction format specify a single operand along with operation code. </a:t>
            </a:r>
            <a:endParaRPr dirty="0"/>
          </a:p>
          <a:p>
            <a:pPr marL="0" marR="0" lvl="0" indent="-76200" algn="just"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The requirement of second operand is fulfilled by an implicit processor register known as </a:t>
            </a:r>
            <a:r>
              <a:rPr lang="en-US" sz="1200" b="0" i="0" u="none" strike="noStrike" cap="none" dirty="0">
                <a:solidFill>
                  <a:srgbClr val="FF0000"/>
                </a:solidFill>
                <a:latin typeface="Calibri"/>
                <a:ea typeface="Calibri"/>
                <a:cs typeface="Calibri"/>
                <a:sym typeface="Calibri"/>
              </a:rPr>
              <a:t>Accumulator (AC).</a:t>
            </a:r>
            <a:r>
              <a:rPr lang="en-US" sz="1200" b="0" i="0" u="none" strike="noStrike" cap="none" dirty="0">
                <a:solidFill>
                  <a:schemeClr val="dk1"/>
                </a:solidFill>
                <a:latin typeface="Calibri"/>
                <a:ea typeface="Calibri"/>
                <a:cs typeface="Calibri"/>
                <a:sym typeface="Calibri"/>
              </a:rPr>
              <a:t> 	</a:t>
            </a:r>
            <a:endParaRPr dirty="0"/>
          </a:p>
          <a:p>
            <a:pPr marL="0" marR="0" lvl="0" indent="-76200" algn="just"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Example of one-address instruction:                    </a:t>
            </a:r>
            <a:r>
              <a:rPr lang="en-US" sz="1200" b="0" i="0" u="none" strike="noStrike" cap="none" dirty="0">
                <a:solidFill>
                  <a:srgbClr val="00CC00"/>
                </a:solidFill>
                <a:latin typeface="Calibri"/>
                <a:ea typeface="Calibri"/>
                <a:cs typeface="Calibri"/>
                <a:sym typeface="Calibri"/>
              </a:rPr>
              <a:t>ADD</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Q</a:t>
            </a:r>
            <a:endParaRPr dirty="0"/>
          </a:p>
          <a:p>
            <a:pPr marL="0" marR="0" lvl="0" indent="-76200" algn="just"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It Specify:		      </a:t>
            </a:r>
            <a:r>
              <a:rPr lang="en-US" sz="1200" b="0" i="0" u="none" strike="noStrike" cap="none" dirty="0">
                <a:solidFill>
                  <a:srgbClr val="FF0000"/>
                </a:solidFill>
                <a:latin typeface="Calibri"/>
                <a:ea typeface="Calibri"/>
                <a:cs typeface="Calibri"/>
                <a:sym typeface="Calibri"/>
              </a:rPr>
              <a:t>AC</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AC</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Q]</a:t>
            </a:r>
            <a:endParaRPr dirty="0"/>
          </a:p>
          <a:p>
            <a:pPr marL="0" marR="0" lvl="0" indent="-76200" algn="just"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Load</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P        </a:t>
            </a:r>
            <a:r>
              <a:rPr lang="en-US" sz="1200" b="0" i="0" u="none" strike="noStrike" cap="none" dirty="0">
                <a:solidFill>
                  <a:schemeClr val="dk1"/>
                </a:solidFill>
                <a:latin typeface="Calibri"/>
                <a:ea typeface="Calibri"/>
                <a:cs typeface="Calibri"/>
                <a:sym typeface="Calibri"/>
              </a:rPr>
              <a:t>Suggest        </a:t>
            </a:r>
            <a:r>
              <a:rPr lang="en-US" sz="1200" b="0" i="0" u="none" strike="noStrike" cap="none" dirty="0">
                <a:solidFill>
                  <a:srgbClr val="FF0000"/>
                </a:solidFill>
                <a:latin typeface="Calibri"/>
                <a:ea typeface="Calibri"/>
                <a:cs typeface="Calibri"/>
                <a:sym typeface="Calibri"/>
              </a:rPr>
              <a:t>AC </a:t>
            </a:r>
            <a:r>
              <a:rPr lang="en-US" sz="1200" b="0" i="0" u="none" strike="noStrike" cap="none" dirty="0">
                <a:solidFill>
                  <a:srgbClr val="FF0000"/>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a:t>
            </a:r>
            <a:r>
              <a:rPr lang="en-US" sz="1200" b="0" i="0" u="none" strike="noStrike" cap="none" dirty="0">
                <a:solidFill>
                  <a:srgbClr val="0000FF"/>
                </a:solidFill>
                <a:latin typeface="Calibri"/>
                <a:ea typeface="Calibri"/>
                <a:cs typeface="Calibri"/>
                <a:sym typeface="Calibri"/>
              </a:rPr>
              <a:t>P</a:t>
            </a:r>
            <a:r>
              <a:rPr lang="en-US" sz="1200" b="0" i="0" u="none" strike="noStrike" cap="none" dirty="0">
                <a:solidFill>
                  <a:schemeClr val="dk1"/>
                </a:solidFill>
                <a:latin typeface="Calibri"/>
                <a:ea typeface="Calibri"/>
                <a:cs typeface="Calibri"/>
                <a:sym typeface="Calibri"/>
              </a:rPr>
              <a:t>]             (Fetch P into AC)</a:t>
            </a:r>
            <a:endParaRPr dirty="0"/>
          </a:p>
          <a:p>
            <a:pPr marL="0" marR="0" lvl="0" indent="-76200" algn="l"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Store</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S</a:t>
            </a:r>
            <a:r>
              <a:rPr lang="en-US" sz="1200" b="0" i="0" u="none" strike="noStrike" cap="none" dirty="0">
                <a:solidFill>
                  <a:schemeClr val="dk1"/>
                </a:solidFill>
                <a:latin typeface="Calibri"/>
                <a:ea typeface="Calibri"/>
                <a:cs typeface="Calibri"/>
                <a:sym typeface="Calibri"/>
              </a:rPr>
              <a:t>        Indicate           </a:t>
            </a:r>
            <a:r>
              <a:rPr lang="en-US" sz="1200" b="0" i="0" u="none" strike="noStrike" cap="none" dirty="0">
                <a:solidFill>
                  <a:srgbClr val="0000FF"/>
                </a:solidFill>
                <a:latin typeface="Calibri"/>
                <a:ea typeface="Calibri"/>
                <a:cs typeface="Calibri"/>
                <a:sym typeface="Calibri"/>
              </a:rPr>
              <a:t>S</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AC</a:t>
            </a:r>
            <a:r>
              <a:rPr lang="en-US" sz="1200" b="0" i="0" u="none" strike="noStrike" cap="none" dirty="0">
                <a:solidFill>
                  <a:schemeClr val="dk1"/>
                </a:solidFill>
                <a:latin typeface="Calibri"/>
                <a:ea typeface="Calibri"/>
                <a:cs typeface="Calibri"/>
                <a:sym typeface="Calibri"/>
              </a:rPr>
              <a:t>]          (Write AC into S)</a:t>
            </a:r>
            <a:endParaRPr dirty="0"/>
          </a:p>
          <a:p>
            <a:pPr marL="0" marR="0" lvl="0" indent="-76200" algn="l"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To perform   S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 [P] + [Q] </a:t>
            </a:r>
            <a:endParaRPr dirty="0"/>
          </a:p>
          <a:p>
            <a:pPr marR="0" lvl="0" algn="l" rtl="0">
              <a:lnSpc>
                <a:spcPct val="110000"/>
              </a:lnSpc>
              <a:spcBef>
                <a:spcPts val="0"/>
              </a:spcBef>
              <a:spcAft>
                <a:spcPts val="0"/>
              </a:spcAft>
              <a:buClr>
                <a:srgbClr val="000000"/>
              </a:buClr>
              <a:buSzPts val="1200"/>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a:extLst>
            <a:ext uri="{FF2B5EF4-FFF2-40B4-BE49-F238E27FC236}">
              <a16:creationId xmlns:a16="http://schemas.microsoft.com/office/drawing/2014/main" id="{8A83B321-FA77-D930-B2FF-A93DBEEA0BDB}"/>
            </a:ext>
          </a:extLst>
        </p:cNvPr>
        <p:cNvGrpSpPr/>
        <p:nvPr/>
      </p:nvGrpSpPr>
      <p:grpSpPr>
        <a:xfrm>
          <a:off x="0" y="0"/>
          <a:ext cx="0" cy="0"/>
          <a:chOff x="0" y="0"/>
          <a:chExt cx="0" cy="0"/>
        </a:xfrm>
      </p:grpSpPr>
      <p:sp>
        <p:nvSpPr>
          <p:cNvPr id="349" name="Google Shape;349;p62">
            <a:extLst>
              <a:ext uri="{FF2B5EF4-FFF2-40B4-BE49-F238E27FC236}">
                <a16:creationId xmlns:a16="http://schemas.microsoft.com/office/drawing/2014/main" id="{A6864649-00DE-DB70-0CB2-0567B667C19C}"/>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0" name="Google Shape;350;p62">
            <a:extLst>
              <a:ext uri="{FF2B5EF4-FFF2-40B4-BE49-F238E27FC236}">
                <a16:creationId xmlns:a16="http://schemas.microsoft.com/office/drawing/2014/main" id="{9CDD4D44-4930-9172-6F68-AC096AB990B4}"/>
              </a:ext>
            </a:extLst>
          </p:cNvPr>
          <p:cNvSpPr txBox="1">
            <a:spLocks noGrp="1"/>
          </p:cNvSpPr>
          <p:nvPr>
            <p:ph type="title"/>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Basic Instruction Types</a:t>
            </a:r>
            <a:br>
              <a:rPr lang="en-US" sz="1800"/>
            </a:br>
            <a:r>
              <a:rPr lang="en-US" sz="1800">
                <a:solidFill>
                  <a:srgbClr val="E36C09"/>
                </a:solidFill>
              </a:rPr>
              <a:t>One-Address Instruction </a:t>
            </a:r>
            <a:endParaRPr sz="1800">
              <a:solidFill>
                <a:srgbClr val="E36C09"/>
              </a:solidFill>
            </a:endParaRPr>
          </a:p>
        </p:txBody>
      </p:sp>
      <p:sp>
        <p:nvSpPr>
          <p:cNvPr id="351" name="Google Shape;351;p62">
            <a:extLst>
              <a:ext uri="{FF2B5EF4-FFF2-40B4-BE49-F238E27FC236}">
                <a16:creationId xmlns:a16="http://schemas.microsoft.com/office/drawing/2014/main" id="{54B90D99-4A69-AF18-2995-00C26049D116}"/>
              </a:ext>
            </a:extLst>
          </p:cNvPr>
          <p:cNvSpPr txBox="1"/>
          <p:nvPr/>
        </p:nvSpPr>
        <p:spPr>
          <a:xfrm>
            <a:off x="86360" y="669012"/>
            <a:ext cx="5445760" cy="2518575"/>
          </a:xfrm>
          <a:prstGeom prst="rect">
            <a:avLst/>
          </a:prstGeom>
          <a:noFill/>
          <a:ln>
            <a:noFill/>
          </a:ln>
        </p:spPr>
        <p:txBody>
          <a:bodyPr spcFirstLastPara="1" wrap="square" lIns="91425" tIns="45700" rIns="91425" bIns="45700" anchor="t" anchorCtr="0">
            <a:spAutoFit/>
          </a:bodyPr>
          <a:lstStyle/>
          <a:p>
            <a:pPr marL="0" marR="0" lvl="0" indent="-76200" algn="just"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One –address instruction format specify a single operand along with operation code. </a:t>
            </a:r>
            <a:endParaRPr dirty="0"/>
          </a:p>
          <a:p>
            <a:pPr marL="0" marR="0" lvl="0" indent="-76200" algn="just"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The requirement of second operand is fulfilled by an implicit processor register known as </a:t>
            </a:r>
            <a:r>
              <a:rPr lang="en-US" sz="1200" b="0" i="0" u="none" strike="noStrike" cap="none" dirty="0">
                <a:solidFill>
                  <a:srgbClr val="FF0000"/>
                </a:solidFill>
                <a:latin typeface="Calibri"/>
                <a:ea typeface="Calibri"/>
                <a:cs typeface="Calibri"/>
                <a:sym typeface="Calibri"/>
              </a:rPr>
              <a:t>Accumulator (AC).</a:t>
            </a:r>
            <a:r>
              <a:rPr lang="en-US" sz="1200" b="0" i="0" u="none" strike="noStrike" cap="none" dirty="0">
                <a:solidFill>
                  <a:schemeClr val="dk1"/>
                </a:solidFill>
                <a:latin typeface="Calibri"/>
                <a:ea typeface="Calibri"/>
                <a:cs typeface="Calibri"/>
                <a:sym typeface="Calibri"/>
              </a:rPr>
              <a:t> 	</a:t>
            </a:r>
            <a:endParaRPr dirty="0"/>
          </a:p>
          <a:p>
            <a:pPr marL="0" marR="0" lvl="0" indent="-76200" algn="just"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Example of one-address instruction:                    </a:t>
            </a:r>
            <a:r>
              <a:rPr lang="en-US" sz="1200" b="0" i="0" u="none" strike="noStrike" cap="none" dirty="0">
                <a:solidFill>
                  <a:srgbClr val="00CC00"/>
                </a:solidFill>
                <a:latin typeface="Calibri"/>
                <a:ea typeface="Calibri"/>
                <a:cs typeface="Calibri"/>
                <a:sym typeface="Calibri"/>
              </a:rPr>
              <a:t>ADD</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Q</a:t>
            </a:r>
            <a:endParaRPr dirty="0"/>
          </a:p>
          <a:p>
            <a:pPr marL="0" marR="0" lvl="0" indent="-76200" algn="just"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It Specify:		      </a:t>
            </a:r>
            <a:r>
              <a:rPr lang="en-US" sz="1200" b="0" i="0" u="none" strike="noStrike" cap="none" dirty="0">
                <a:solidFill>
                  <a:srgbClr val="FF0000"/>
                </a:solidFill>
                <a:latin typeface="Calibri"/>
                <a:ea typeface="Calibri"/>
                <a:cs typeface="Calibri"/>
                <a:sym typeface="Calibri"/>
              </a:rPr>
              <a:t>AC</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AC</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Q]</a:t>
            </a:r>
            <a:endParaRPr dirty="0"/>
          </a:p>
          <a:p>
            <a:pPr marL="0" marR="0" lvl="0" indent="-76200" algn="just"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Load</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P        </a:t>
            </a:r>
            <a:r>
              <a:rPr lang="en-US" sz="1200" b="0" i="0" u="none" strike="noStrike" cap="none" dirty="0">
                <a:solidFill>
                  <a:schemeClr val="dk1"/>
                </a:solidFill>
                <a:latin typeface="Calibri"/>
                <a:ea typeface="Calibri"/>
                <a:cs typeface="Calibri"/>
                <a:sym typeface="Calibri"/>
              </a:rPr>
              <a:t>Suggest        </a:t>
            </a:r>
            <a:r>
              <a:rPr lang="en-US" sz="1200" b="0" i="0" u="none" strike="noStrike" cap="none" dirty="0">
                <a:solidFill>
                  <a:srgbClr val="FF0000"/>
                </a:solidFill>
                <a:latin typeface="Calibri"/>
                <a:ea typeface="Calibri"/>
                <a:cs typeface="Calibri"/>
                <a:sym typeface="Calibri"/>
              </a:rPr>
              <a:t>AC </a:t>
            </a:r>
            <a:r>
              <a:rPr lang="en-US" sz="1200" b="0" i="0" u="none" strike="noStrike" cap="none" dirty="0">
                <a:solidFill>
                  <a:srgbClr val="FF0000"/>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a:t>
            </a:r>
            <a:r>
              <a:rPr lang="en-US" sz="1200" b="0" i="0" u="none" strike="noStrike" cap="none" dirty="0">
                <a:solidFill>
                  <a:srgbClr val="0000FF"/>
                </a:solidFill>
                <a:latin typeface="Calibri"/>
                <a:ea typeface="Calibri"/>
                <a:cs typeface="Calibri"/>
                <a:sym typeface="Calibri"/>
              </a:rPr>
              <a:t>P</a:t>
            </a:r>
            <a:r>
              <a:rPr lang="en-US" sz="1200" b="0" i="0" u="none" strike="noStrike" cap="none" dirty="0">
                <a:solidFill>
                  <a:schemeClr val="dk1"/>
                </a:solidFill>
                <a:latin typeface="Calibri"/>
                <a:ea typeface="Calibri"/>
                <a:cs typeface="Calibri"/>
                <a:sym typeface="Calibri"/>
              </a:rPr>
              <a:t>]             (Fetch P into AC)</a:t>
            </a:r>
            <a:endParaRPr dirty="0"/>
          </a:p>
          <a:p>
            <a:pPr marL="0" marR="0" lvl="0" indent="-76200" algn="l"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Store</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S</a:t>
            </a:r>
            <a:r>
              <a:rPr lang="en-US" sz="1200" b="0" i="0" u="none" strike="noStrike" cap="none" dirty="0">
                <a:solidFill>
                  <a:schemeClr val="dk1"/>
                </a:solidFill>
                <a:latin typeface="Calibri"/>
                <a:ea typeface="Calibri"/>
                <a:cs typeface="Calibri"/>
                <a:sym typeface="Calibri"/>
              </a:rPr>
              <a:t>        Indicate           </a:t>
            </a:r>
            <a:r>
              <a:rPr lang="en-US" sz="1200" b="0" i="0" u="none" strike="noStrike" cap="none" dirty="0">
                <a:solidFill>
                  <a:srgbClr val="0000FF"/>
                </a:solidFill>
                <a:latin typeface="Calibri"/>
                <a:ea typeface="Calibri"/>
                <a:cs typeface="Calibri"/>
                <a:sym typeface="Calibri"/>
              </a:rPr>
              <a:t>S</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AC</a:t>
            </a:r>
            <a:r>
              <a:rPr lang="en-US" sz="1200" b="0" i="0" u="none" strike="noStrike" cap="none" dirty="0">
                <a:solidFill>
                  <a:schemeClr val="dk1"/>
                </a:solidFill>
                <a:latin typeface="Calibri"/>
                <a:ea typeface="Calibri"/>
                <a:cs typeface="Calibri"/>
                <a:sym typeface="Calibri"/>
              </a:rPr>
              <a:t>]          (Write AC into S)</a:t>
            </a:r>
            <a:endParaRPr dirty="0"/>
          </a:p>
          <a:p>
            <a:pPr marL="0" marR="0" lvl="0" indent="-76200" algn="l"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To perform   S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 [P] + [Q] </a:t>
            </a:r>
            <a:endParaRPr dirty="0"/>
          </a:p>
          <a:p>
            <a:pPr marL="0" marR="0" lvl="0" indent="-76200" algn="l" rtl="0">
              <a:lnSpc>
                <a:spcPct val="11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Use one – address instructions :   </a:t>
            </a:r>
            <a:r>
              <a:rPr lang="en-US" sz="1200" b="0" i="0" u="none" strike="noStrike" cap="none" dirty="0">
                <a:solidFill>
                  <a:srgbClr val="00CC00"/>
                </a:solidFill>
                <a:latin typeface="Calibri"/>
                <a:ea typeface="Calibri"/>
                <a:cs typeface="Calibri"/>
                <a:sym typeface="Calibri"/>
              </a:rPr>
              <a:t>Load</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P</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AC</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a:t>
            </a:r>
            <a:r>
              <a:rPr lang="en-US" sz="1200" b="0" i="0" u="none" strike="noStrike" cap="none" dirty="0">
                <a:solidFill>
                  <a:srgbClr val="0000FF"/>
                </a:solidFill>
                <a:latin typeface="Calibri"/>
                <a:ea typeface="Calibri"/>
                <a:cs typeface="Calibri"/>
                <a:sym typeface="Calibri"/>
              </a:rPr>
              <a:t>P</a:t>
            </a:r>
            <a:r>
              <a:rPr lang="en-US" sz="1200" b="0" i="0" u="none" strike="noStrike" cap="none" dirty="0">
                <a:solidFill>
                  <a:schemeClr val="dk1"/>
                </a:solidFill>
                <a:latin typeface="Calibri"/>
                <a:ea typeface="Calibri"/>
                <a:cs typeface="Calibri"/>
                <a:sym typeface="Calibri"/>
              </a:rPr>
              <a:t>]</a:t>
            </a:r>
            <a:endParaRPr dirty="0"/>
          </a:p>
          <a:p>
            <a:pPr marL="0" marR="0" lvl="0" indent="0" algn="l" rtl="0">
              <a:lnSpc>
                <a:spcPct val="11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Add</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Q</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AC</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a:t>
            </a:r>
            <a:r>
              <a:rPr lang="en-US" sz="1200" b="0" i="0" u="none" strike="noStrike" cap="none" dirty="0">
                <a:solidFill>
                  <a:srgbClr val="FF0000"/>
                </a:solidFill>
                <a:latin typeface="Calibri"/>
                <a:ea typeface="Calibri"/>
                <a:cs typeface="Calibri"/>
                <a:sym typeface="Calibri"/>
              </a:rPr>
              <a:t>AC</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Q</a:t>
            </a:r>
            <a:r>
              <a:rPr lang="en-US" sz="1200" b="0" i="0" u="none" strike="noStrike" cap="none" dirty="0">
                <a:solidFill>
                  <a:schemeClr val="dk1"/>
                </a:solidFill>
                <a:latin typeface="Calibri"/>
                <a:ea typeface="Calibri"/>
                <a:cs typeface="Calibri"/>
                <a:sym typeface="Calibri"/>
              </a:rPr>
              <a:t>]</a:t>
            </a:r>
            <a:endParaRPr dirty="0"/>
          </a:p>
          <a:p>
            <a:pPr marL="0" marR="0" lvl="0" indent="0" algn="l" rtl="0">
              <a:lnSpc>
                <a:spcPct val="11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Store</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S</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S</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a:t>
            </a:r>
            <a:r>
              <a:rPr lang="en-US" sz="1200" b="0" i="0" u="none" strike="noStrike" cap="none" dirty="0">
                <a:solidFill>
                  <a:srgbClr val="FF0000"/>
                </a:solidFill>
                <a:latin typeface="Calibri"/>
                <a:ea typeface="Calibri"/>
                <a:cs typeface="Calibri"/>
                <a:sym typeface="Calibri"/>
              </a:rPr>
              <a:t>AC</a:t>
            </a:r>
            <a:r>
              <a:rPr lang="en-US" sz="1200" b="0" i="0" u="none" strike="noStrike" cap="none" dirty="0">
                <a:solidFill>
                  <a:schemeClr val="dk1"/>
                </a:solidFill>
                <a:latin typeface="Calibri"/>
                <a:ea typeface="Calibri"/>
                <a:cs typeface="Calibri"/>
                <a:sym typeface="Calibri"/>
              </a:rPr>
              <a:t>]</a:t>
            </a:r>
            <a:endParaRPr dirty="0"/>
          </a:p>
        </p:txBody>
      </p:sp>
    </p:spTree>
    <p:extLst>
      <p:ext uri="{BB962C8B-B14F-4D97-AF65-F5344CB8AC3E}">
        <p14:creationId xmlns:p14="http://schemas.microsoft.com/office/powerpoint/2010/main" val="2203736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8" name="Google Shape;358;p63"/>
          <p:cNvSpPr txBox="1">
            <a:spLocks noGrp="1"/>
          </p:cNvSpPr>
          <p:nvPr>
            <p:ph type="title"/>
          </p:nvPr>
        </p:nvSpPr>
        <p:spPr>
          <a:xfrm>
            <a:off x="139700" y="57263"/>
            <a:ext cx="4503900" cy="842533"/>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Basic Instruction Types</a:t>
            </a:r>
            <a:br>
              <a:rPr lang="en-US" sz="1800"/>
            </a:br>
            <a:r>
              <a:rPr lang="en-US" sz="1800">
                <a:solidFill>
                  <a:srgbClr val="E36C09"/>
                </a:solidFill>
                <a:latin typeface="Calibri"/>
                <a:ea typeface="Calibri"/>
                <a:cs typeface="Calibri"/>
                <a:sym typeface="Calibri"/>
              </a:rPr>
              <a:t>Zero – Address Instruction</a:t>
            </a:r>
            <a:br>
              <a:rPr lang="en-US" sz="1800">
                <a:solidFill>
                  <a:srgbClr val="0000FF"/>
                </a:solidFill>
                <a:latin typeface="Times New Roman"/>
                <a:ea typeface="Times New Roman"/>
                <a:cs typeface="Times New Roman"/>
                <a:sym typeface="Times New Roman"/>
              </a:rPr>
            </a:br>
            <a:endParaRPr sz="1800">
              <a:solidFill>
                <a:srgbClr val="C55911"/>
              </a:solidFill>
            </a:endParaRPr>
          </a:p>
        </p:txBody>
      </p:sp>
      <p:sp>
        <p:nvSpPr>
          <p:cNvPr id="359" name="Google Shape;359;p63"/>
          <p:cNvSpPr txBox="1"/>
          <p:nvPr/>
        </p:nvSpPr>
        <p:spPr>
          <a:xfrm>
            <a:off x="139700" y="622802"/>
            <a:ext cx="5361940" cy="1902019"/>
          </a:xfrm>
          <a:prstGeom prst="rect">
            <a:avLst/>
          </a:prstGeom>
          <a:noFill/>
          <a:ln>
            <a:noFill/>
          </a:ln>
        </p:spPr>
        <p:txBody>
          <a:bodyPr spcFirstLastPara="1" wrap="square" lIns="91425" tIns="45700" rIns="91425" bIns="45700" anchor="t" anchorCtr="0">
            <a:spAutoFit/>
          </a:bodyPr>
          <a:lstStyle/>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Stack – organized computer make use of a </a:t>
            </a:r>
            <a:r>
              <a:rPr lang="en-US" sz="1200" b="1" i="0" u="none" strike="noStrike" cap="none" dirty="0">
                <a:solidFill>
                  <a:schemeClr val="dk1"/>
                </a:solidFill>
                <a:latin typeface="Calibri"/>
                <a:ea typeface="Calibri"/>
                <a:cs typeface="Calibri"/>
                <a:sym typeface="Calibri"/>
              </a:rPr>
              <a:t>special memory structure called push down stack to store operands</a:t>
            </a:r>
            <a:r>
              <a:rPr lang="en-US" sz="1200" b="0" i="0" u="none" strike="noStrike" cap="none" dirty="0">
                <a:solidFill>
                  <a:schemeClr val="dk1"/>
                </a:solidFill>
                <a:latin typeface="Calibri"/>
                <a:ea typeface="Calibri"/>
                <a:cs typeface="Calibri"/>
                <a:sym typeface="Calibri"/>
              </a:rPr>
              <a:t>. In such computer machines it is possible to use instructions that contain only operation codes and </a:t>
            </a:r>
            <a:r>
              <a:rPr lang="en-US" sz="1200" b="0" i="0" u="none" strike="noStrike" cap="none" dirty="0">
                <a:solidFill>
                  <a:srgbClr val="FF0000"/>
                </a:solidFill>
                <a:latin typeface="Calibri"/>
                <a:ea typeface="Calibri"/>
                <a:cs typeface="Calibri"/>
                <a:sym typeface="Calibri"/>
              </a:rPr>
              <a:t>no explicit operands</a:t>
            </a:r>
            <a:r>
              <a:rPr lang="en-US" sz="1200" b="0" i="0" u="none" strike="noStrike" cap="none" dirty="0">
                <a:solidFill>
                  <a:schemeClr val="dk1"/>
                </a:solidFill>
                <a:latin typeface="Calibri"/>
                <a:ea typeface="Calibri"/>
                <a:cs typeface="Calibri"/>
                <a:sym typeface="Calibri"/>
              </a:rPr>
              <a:t>. </a:t>
            </a:r>
            <a:endParaRPr dirty="0"/>
          </a:p>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The name </a:t>
            </a:r>
            <a:r>
              <a:rPr lang="en-US" sz="1200" b="0" i="0" u="none" strike="noStrike" cap="none" dirty="0">
                <a:solidFill>
                  <a:srgbClr val="FF0000"/>
                </a:solidFill>
                <a:latin typeface="Calibri"/>
                <a:ea typeface="Calibri"/>
                <a:cs typeface="Calibri"/>
                <a:sym typeface="Calibri"/>
              </a:rPr>
              <a:t>Zero – address</a:t>
            </a:r>
            <a:r>
              <a:rPr lang="en-US" sz="1200" b="0" i="0" u="none" strike="noStrike" cap="none" dirty="0">
                <a:solidFill>
                  <a:schemeClr val="dk1"/>
                </a:solidFill>
                <a:latin typeface="Calibri"/>
                <a:ea typeface="Calibri"/>
                <a:cs typeface="Calibri"/>
                <a:sym typeface="Calibri"/>
              </a:rPr>
              <a:t> specifies the absence of an address field of operands in machine instructions.</a:t>
            </a:r>
            <a:endParaRPr dirty="0"/>
          </a:p>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Example of  Zero – address instruction:     </a:t>
            </a:r>
            <a:r>
              <a:rPr lang="en-US" sz="1200" b="0" i="0" u="none" strike="noStrike" cap="none" dirty="0">
                <a:solidFill>
                  <a:srgbClr val="00CC00"/>
                </a:solidFill>
                <a:latin typeface="Calibri"/>
                <a:ea typeface="Calibri"/>
                <a:cs typeface="Calibri"/>
                <a:sym typeface="Calibri"/>
              </a:rPr>
              <a:t>ADD</a:t>
            </a:r>
            <a:endParaRPr dirty="0"/>
          </a:p>
          <a:p>
            <a:pPr marL="0" marR="0" lvl="0" indent="-76200" algn="just" rtl="0">
              <a:lnSpc>
                <a:spcPct val="14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To perform operation of addition as           </a:t>
            </a:r>
            <a:r>
              <a:rPr lang="en-US" sz="1200" b="0" i="0" u="none" strike="noStrike" cap="none" dirty="0">
                <a:solidFill>
                  <a:srgbClr val="FF0000"/>
                </a:solidFill>
                <a:latin typeface="Calibri"/>
                <a:ea typeface="Calibri"/>
                <a:cs typeface="Calibri"/>
                <a:sym typeface="Calibri"/>
              </a:rPr>
              <a:t>TOS</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rgbClr val="0000FF"/>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a:t>
            </a:r>
            <a:r>
              <a:rPr lang="en-US" sz="1200" b="0" i="0" u="none" strike="noStrike" cap="none" dirty="0">
                <a:solidFill>
                  <a:srgbClr val="FF0000"/>
                </a:solidFill>
                <a:latin typeface="Calibri"/>
                <a:ea typeface="Calibri"/>
                <a:cs typeface="Calibri"/>
                <a:sym typeface="Calibri"/>
              </a:rPr>
              <a:t>P</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Q</a:t>
            </a:r>
            <a:r>
              <a:rPr lang="en-US" sz="1200" b="0" i="0" u="none" strike="noStrike" cap="none" dirty="0">
                <a:solidFill>
                  <a:schemeClr val="dk1"/>
                </a:solidFill>
                <a:latin typeface="Calibri"/>
                <a:ea typeface="Calibri"/>
                <a:cs typeface="Calibri"/>
                <a:sym typeface="Calibri"/>
              </a:rPr>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 name="Google Shape;122;p26"/>
          <p:cNvSpPr txBox="1">
            <a:spLocks noGrp="1"/>
          </p:cNvSpPr>
          <p:nvPr>
            <p:ph type="title"/>
          </p:nvPr>
        </p:nvSpPr>
        <p:spPr>
          <a:xfrm>
            <a:off x="139700" y="57263"/>
            <a:ext cx="5041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dirty="0">
                <a:solidFill>
                  <a:srgbClr val="2E5497"/>
                </a:solidFill>
                <a:latin typeface="Calibri"/>
                <a:ea typeface="Calibri"/>
                <a:cs typeface="Calibri"/>
                <a:sym typeface="Calibri"/>
              </a:rPr>
              <a:t>Memory Operations</a:t>
            </a:r>
            <a:br>
              <a:rPr lang="en-US" sz="1800" dirty="0"/>
            </a:br>
            <a:r>
              <a:rPr lang="en-US" sz="1800" dirty="0">
                <a:solidFill>
                  <a:srgbClr val="C55911"/>
                </a:solidFill>
              </a:rPr>
              <a:t>Introduction(T2 –section 2.3)</a:t>
            </a:r>
            <a:endParaRPr sz="1800" dirty="0">
              <a:solidFill>
                <a:srgbClr val="C55911"/>
              </a:solidFill>
            </a:endParaRPr>
          </a:p>
        </p:txBody>
      </p:sp>
      <p:sp>
        <p:nvSpPr>
          <p:cNvPr id="123" name="Google Shape;123;p26"/>
          <p:cNvSpPr txBox="1"/>
          <p:nvPr/>
        </p:nvSpPr>
        <p:spPr>
          <a:xfrm>
            <a:off x="139700" y="622797"/>
            <a:ext cx="5415300" cy="8310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a:solidFill>
                  <a:schemeClr val="dk1"/>
                </a:solidFill>
                <a:latin typeface="Calibri"/>
                <a:ea typeface="Calibri"/>
                <a:cs typeface="Calibri"/>
                <a:sym typeface="Calibri"/>
              </a:rPr>
              <a:t>While executing a program, two distinct operations associated with Processor-Memory interaction are: </a:t>
            </a:r>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Load</a:t>
            </a:r>
            <a:r>
              <a:rPr lang="en-US" sz="1200" b="0" i="0" u="none" strike="noStrike" cap="none">
                <a:solidFill>
                  <a:schemeClr val="dk1"/>
                </a:solidFill>
                <a:latin typeface="Calibri"/>
                <a:ea typeface="Calibri"/>
                <a:cs typeface="Calibri"/>
                <a:sym typeface="Calibri"/>
              </a:rPr>
              <a:t> operation / Memory </a:t>
            </a:r>
            <a:r>
              <a:rPr lang="en-US" sz="1200" b="0" i="0" u="none" strike="noStrike" cap="none">
                <a:solidFill>
                  <a:srgbClr val="FF0000"/>
                </a:solidFill>
                <a:latin typeface="Calibri"/>
                <a:ea typeface="Calibri"/>
                <a:cs typeface="Calibri"/>
                <a:sym typeface="Calibri"/>
              </a:rPr>
              <a:t>Read</a:t>
            </a:r>
            <a:r>
              <a:rPr lang="en-US" sz="1200" b="0" i="0" u="none" strike="noStrike" cap="none">
                <a:solidFill>
                  <a:schemeClr val="dk1"/>
                </a:solidFill>
                <a:latin typeface="Calibri"/>
                <a:ea typeface="Calibri"/>
                <a:cs typeface="Calibri"/>
                <a:sym typeface="Calibri"/>
              </a:rPr>
              <a:t> - (Instruction fetch / Operand fetch)</a:t>
            </a:r>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Store </a:t>
            </a:r>
            <a:r>
              <a:rPr lang="en-US" sz="1200" b="0" i="0" u="none" strike="noStrike" cap="none">
                <a:solidFill>
                  <a:schemeClr val="dk1"/>
                </a:solidFill>
                <a:latin typeface="Calibri"/>
                <a:ea typeface="Calibri"/>
                <a:cs typeface="Calibri"/>
                <a:sym typeface="Calibri"/>
              </a:rPr>
              <a:t>operation / Memory </a:t>
            </a:r>
            <a:r>
              <a:rPr lang="en-US" sz="1200" b="0" i="0" u="none" strike="noStrike" cap="none">
                <a:solidFill>
                  <a:srgbClr val="FF0000"/>
                </a:solidFill>
                <a:latin typeface="Calibri"/>
                <a:ea typeface="Calibri"/>
                <a:cs typeface="Calibri"/>
                <a:sym typeface="Calibri"/>
              </a:rPr>
              <a:t>Write </a:t>
            </a:r>
            <a:r>
              <a:rPr lang="en-US" sz="1200" b="0" i="0" u="none" strike="noStrike" cap="none">
                <a:solidFill>
                  <a:schemeClr val="dk1"/>
                </a:solidFill>
                <a:latin typeface="Calibri"/>
                <a:ea typeface="Calibri"/>
                <a:cs typeface="Calibri"/>
                <a:sym typeface="Calibri"/>
              </a:rPr>
              <a:t>-</a:t>
            </a:r>
            <a:r>
              <a:rPr lang="en-US" sz="1200" b="0" i="0" u="none" strike="noStrike" cap="none">
                <a:solidFill>
                  <a:srgbClr val="FF0000"/>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 Write computed results)</a:t>
            </a:r>
            <a:endParaRPr/>
          </a:p>
        </p:txBody>
      </p:sp>
      <p:pic>
        <p:nvPicPr>
          <p:cNvPr id="124" name="Google Shape;124;p26"/>
          <p:cNvPicPr preferRelativeResize="0"/>
          <p:nvPr/>
        </p:nvPicPr>
        <p:blipFill rotWithShape="1">
          <a:blip r:embed="rId3">
            <a:alphaModFix/>
          </a:blip>
          <a:srcRect/>
          <a:stretch/>
        </p:blipFill>
        <p:spPr>
          <a:xfrm>
            <a:off x="139700" y="1453794"/>
            <a:ext cx="5415280" cy="1571345"/>
          </a:xfrm>
          <a:prstGeom prst="rect">
            <a:avLst/>
          </a:prstGeom>
          <a:noFill/>
          <a:ln w="9525" cap="flat" cmpd="sng">
            <a:solidFill>
              <a:schemeClr val="dk1"/>
            </a:solidFill>
            <a:prstDash val="solid"/>
            <a:miter lim="800000"/>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a:extLst>
            <a:ext uri="{FF2B5EF4-FFF2-40B4-BE49-F238E27FC236}">
              <a16:creationId xmlns:a16="http://schemas.microsoft.com/office/drawing/2014/main" id="{BCAFDF69-C459-A963-6242-67230DEB0912}"/>
            </a:ext>
          </a:extLst>
        </p:cNvPr>
        <p:cNvGrpSpPr/>
        <p:nvPr/>
      </p:nvGrpSpPr>
      <p:grpSpPr>
        <a:xfrm>
          <a:off x="0" y="0"/>
          <a:ext cx="0" cy="0"/>
          <a:chOff x="0" y="0"/>
          <a:chExt cx="0" cy="0"/>
        </a:xfrm>
      </p:grpSpPr>
      <p:sp>
        <p:nvSpPr>
          <p:cNvPr id="379" name="Google Shape;379;p66">
            <a:extLst>
              <a:ext uri="{FF2B5EF4-FFF2-40B4-BE49-F238E27FC236}">
                <a16:creationId xmlns:a16="http://schemas.microsoft.com/office/drawing/2014/main" id="{7B18AFE8-772B-A27D-40B8-D68A9623DE3F}"/>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Google Shape;380;p66">
            <a:extLst>
              <a:ext uri="{FF2B5EF4-FFF2-40B4-BE49-F238E27FC236}">
                <a16:creationId xmlns:a16="http://schemas.microsoft.com/office/drawing/2014/main" id="{FDB9875C-DC1E-8878-CC3B-871832201AA3}"/>
              </a:ext>
            </a:extLst>
          </p:cNvPr>
          <p:cNvSpPr txBox="1">
            <a:spLocks noGrp="1"/>
          </p:cNvSpPr>
          <p:nvPr>
            <p:ph type="title"/>
          </p:nvPr>
        </p:nvSpPr>
        <p:spPr>
          <a:xfrm>
            <a:off x="147320" y="18680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Basic Instruction Types</a:t>
            </a:r>
            <a:br>
              <a:rPr lang="en-US" sz="1800"/>
            </a:br>
            <a:endParaRPr sz="1800">
              <a:solidFill>
                <a:srgbClr val="C55911"/>
              </a:solidFill>
            </a:endParaRPr>
          </a:p>
        </p:txBody>
      </p:sp>
      <p:sp>
        <p:nvSpPr>
          <p:cNvPr id="381" name="Google Shape;381;p66">
            <a:extLst>
              <a:ext uri="{FF2B5EF4-FFF2-40B4-BE49-F238E27FC236}">
                <a16:creationId xmlns:a16="http://schemas.microsoft.com/office/drawing/2014/main" id="{4F9FC703-B1A6-005C-C1E1-6B6588B648D7}"/>
              </a:ext>
            </a:extLst>
          </p:cNvPr>
          <p:cNvSpPr txBox="1"/>
          <p:nvPr/>
        </p:nvSpPr>
        <p:spPr>
          <a:xfrm>
            <a:off x="147320" y="752611"/>
            <a:ext cx="5334000" cy="1384954"/>
          </a:xfrm>
          <a:prstGeom prst="rect">
            <a:avLst/>
          </a:prstGeom>
          <a:noFill/>
          <a:ln>
            <a:noFill/>
          </a:ln>
        </p:spPr>
        <p:txBody>
          <a:bodyPr spcFirstLastPara="1" wrap="square" lIns="91425" tIns="45700" rIns="91425" bIns="45700" anchor="t" anchorCtr="0">
            <a:spAutoFit/>
          </a:bodyPr>
          <a:lstStyle/>
          <a:p>
            <a:pPr marL="457200" lvl="0" indent="-228600">
              <a:buSzPts val="1400"/>
            </a:pPr>
            <a:r>
              <a:rPr lang="en-US" sz="1200" dirty="0"/>
              <a:t>Mov </a:t>
            </a:r>
            <a:r>
              <a:rPr lang="en-US" sz="1200" dirty="0" err="1"/>
              <a:t>A,Ri</a:t>
            </a:r>
            <a:r>
              <a:rPr lang="en-US" sz="1200" dirty="0"/>
              <a:t> is equivalent</a:t>
            </a:r>
          </a:p>
          <a:p>
            <a:pPr marL="457200" lvl="0" indent="-228600">
              <a:buSzPts val="1400"/>
            </a:pPr>
            <a:r>
              <a:rPr lang="en-US" sz="1200" dirty="0"/>
              <a:t>Load </a:t>
            </a:r>
            <a:r>
              <a:rPr lang="en-US" sz="1200" dirty="0" err="1"/>
              <a:t>A,Ri</a:t>
            </a:r>
            <a:endParaRPr lang="en-US" sz="1200" dirty="0"/>
          </a:p>
          <a:p>
            <a:pPr marL="457200" lvl="0" indent="-228600">
              <a:buSzPts val="1400"/>
            </a:pPr>
            <a:endParaRPr lang="en-US" sz="1200" dirty="0"/>
          </a:p>
          <a:p>
            <a:pPr marL="457200" lvl="0" indent="-228600">
              <a:buSzPts val="1400"/>
            </a:pPr>
            <a:r>
              <a:rPr lang="en-US" sz="1200" dirty="0"/>
              <a:t>and</a:t>
            </a:r>
          </a:p>
          <a:p>
            <a:pPr marL="457200" lvl="0" indent="-228600">
              <a:buSzPts val="1400"/>
            </a:pPr>
            <a:endParaRPr lang="en-US" sz="1200" dirty="0"/>
          </a:p>
          <a:p>
            <a:pPr marL="457200" lvl="0" indent="-228600">
              <a:buSzPts val="1400"/>
            </a:pPr>
            <a:r>
              <a:rPr lang="en-US" sz="1200" dirty="0"/>
              <a:t>Move </a:t>
            </a:r>
            <a:r>
              <a:rPr lang="en-US" sz="1200" dirty="0" err="1"/>
              <a:t>Ri,A</a:t>
            </a:r>
            <a:r>
              <a:rPr lang="en-US" sz="1200" dirty="0"/>
              <a:t> is equivalent to</a:t>
            </a:r>
          </a:p>
          <a:p>
            <a:pPr marL="457200" lvl="0" indent="-228600">
              <a:buSzPts val="1400"/>
            </a:pPr>
            <a:r>
              <a:rPr lang="en-US" sz="1200" dirty="0"/>
              <a:t>Store </a:t>
            </a:r>
            <a:r>
              <a:rPr lang="en-US" sz="1200" dirty="0" err="1"/>
              <a:t>Ri,A</a:t>
            </a:r>
            <a:endParaRPr lang="en-US" sz="1200" dirty="0"/>
          </a:p>
        </p:txBody>
      </p:sp>
    </p:spTree>
    <p:extLst>
      <p:ext uri="{BB962C8B-B14F-4D97-AF65-F5344CB8AC3E}">
        <p14:creationId xmlns:p14="http://schemas.microsoft.com/office/powerpoint/2010/main" val="1246179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0" name="Google Shape;380;p66"/>
          <p:cNvSpPr txBox="1">
            <a:spLocks noGrp="1"/>
          </p:cNvSpPr>
          <p:nvPr>
            <p:ph type="title"/>
          </p:nvPr>
        </p:nvSpPr>
        <p:spPr>
          <a:xfrm>
            <a:off x="147320" y="18680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Basic Instruction Types</a:t>
            </a:r>
            <a:br>
              <a:rPr lang="en-US" sz="1800"/>
            </a:br>
            <a:endParaRPr sz="1800">
              <a:solidFill>
                <a:srgbClr val="C55911"/>
              </a:solidFill>
            </a:endParaRPr>
          </a:p>
        </p:txBody>
      </p:sp>
      <p:sp>
        <p:nvSpPr>
          <p:cNvPr id="381" name="Google Shape;381;p66"/>
          <p:cNvSpPr txBox="1"/>
          <p:nvPr/>
        </p:nvSpPr>
        <p:spPr>
          <a:xfrm>
            <a:off x="147320" y="752611"/>
            <a:ext cx="5334000" cy="723300"/>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If processor supports ALU operations where one data may be in memory and other in register then the instruction sequence is for </a:t>
            </a:r>
            <a:endParaRPr/>
          </a:p>
          <a:p>
            <a:pPr marL="0" marR="0" lvl="0" indent="0" algn="l" rtl="0">
              <a:lnSpc>
                <a:spcPct val="100000"/>
              </a:lnSpc>
              <a:spcBef>
                <a:spcPts val="600"/>
              </a:spcBef>
              <a:spcAft>
                <a:spcPts val="0"/>
              </a:spcAft>
              <a:buNone/>
            </a:pPr>
            <a:r>
              <a:rPr lang="en-US" sz="1200" b="0" i="0" u="none" strike="noStrike" cap="none">
                <a:solidFill>
                  <a:schemeClr val="dk1"/>
                </a:solidFill>
                <a:latin typeface="Calibri"/>
                <a:ea typeface="Calibri"/>
                <a:cs typeface="Calibri"/>
                <a:sym typeface="Calibri"/>
              </a:rPr>
              <a:t>ADD  A,B,C :</a:t>
            </a:r>
            <a:endParaRPr/>
          </a:p>
        </p:txBody>
      </p:sp>
      <p:pic>
        <p:nvPicPr>
          <p:cNvPr id="383" name="Google Shape;383;p66"/>
          <p:cNvPicPr preferRelativeResize="0"/>
          <p:nvPr/>
        </p:nvPicPr>
        <p:blipFill rotWithShape="1">
          <a:blip r:embed="rId3">
            <a:alphaModFix/>
          </a:blip>
          <a:srcRect/>
          <a:stretch/>
        </p:blipFill>
        <p:spPr>
          <a:xfrm>
            <a:off x="1867600" y="1238550"/>
            <a:ext cx="3750874" cy="1967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9"/>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1" name="Google Shape;401;p69"/>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2" name="Google Shape;402;p69"/>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03" name="Google Shape;403;p69"/>
          <p:cNvGrpSpPr/>
          <p:nvPr/>
        </p:nvGrpSpPr>
        <p:grpSpPr>
          <a:xfrm>
            <a:off x="4412475" y="3144913"/>
            <a:ext cx="203200" cy="50800"/>
            <a:chOff x="4412475" y="3144913"/>
            <a:chExt cx="203200" cy="50800"/>
          </a:xfrm>
        </p:grpSpPr>
        <p:sp>
          <p:nvSpPr>
            <p:cNvPr id="404" name="Google Shape;404;p69"/>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5" name="Google Shape;405;p69"/>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06" name="Google Shape;406;p69"/>
          <p:cNvGrpSpPr/>
          <p:nvPr/>
        </p:nvGrpSpPr>
        <p:grpSpPr>
          <a:xfrm>
            <a:off x="4683442" y="3144912"/>
            <a:ext cx="203200" cy="50800"/>
            <a:chOff x="4683442" y="3144912"/>
            <a:chExt cx="203200" cy="50800"/>
          </a:xfrm>
        </p:grpSpPr>
        <p:sp>
          <p:nvSpPr>
            <p:cNvPr id="407" name="Google Shape;407;p69"/>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8" name="Google Shape;408;p69"/>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9" name="Google Shape;409;p69"/>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10" name="Google Shape;410;p69"/>
          <p:cNvGrpSpPr/>
          <p:nvPr/>
        </p:nvGrpSpPr>
        <p:grpSpPr>
          <a:xfrm>
            <a:off x="4954409" y="3144912"/>
            <a:ext cx="203200" cy="50801"/>
            <a:chOff x="4954409" y="3144912"/>
            <a:chExt cx="203200" cy="50801"/>
          </a:xfrm>
        </p:grpSpPr>
        <p:sp>
          <p:nvSpPr>
            <p:cNvPr id="411" name="Google Shape;411;p69"/>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2" name="Google Shape;412;p69"/>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3" name="Google Shape;413;p69"/>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14" name="Google Shape;414;p69"/>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15" name="Google Shape;415;p69"/>
          <p:cNvGrpSpPr/>
          <p:nvPr/>
        </p:nvGrpSpPr>
        <p:grpSpPr>
          <a:xfrm>
            <a:off x="5481104" y="3144913"/>
            <a:ext cx="233679" cy="50800"/>
            <a:chOff x="5481104" y="3144913"/>
            <a:chExt cx="233679" cy="50800"/>
          </a:xfrm>
        </p:grpSpPr>
        <p:sp>
          <p:nvSpPr>
            <p:cNvPr id="416" name="Google Shape;416;p69"/>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7" name="Google Shape;417;p69"/>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8" name="Google Shape;418;p69"/>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19" name="Google Shape;419;p69"/>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0" name="Google Shape;420;p69"/>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1" name="Google Shape;421;p69"/>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422" name="Google Shape;422;p69"/>
          <p:cNvSpPr txBox="1"/>
          <p:nvPr/>
        </p:nvSpPr>
        <p:spPr>
          <a:xfrm>
            <a:off x="366653" y="1334298"/>
            <a:ext cx="5209307" cy="396257"/>
          </a:xfrm>
          <a:prstGeom prst="rect">
            <a:avLst/>
          </a:prstGeom>
          <a:noFill/>
          <a:ln>
            <a:noFill/>
          </a:ln>
        </p:spPr>
        <p:txBody>
          <a:bodyPr spcFirstLastPara="1" wrap="square" lIns="0" tIns="11425" rIns="0" bIns="0" anchor="t" anchorCtr="0">
            <a:spAutoFit/>
          </a:bodyPr>
          <a:lstStyle/>
          <a:p>
            <a:pPr marL="1270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4. Instruction Execution And Straight-Line Sequencing   </a:t>
            </a:r>
            <a:r>
              <a:rPr lang="en-US" sz="700" b="1" i="0" u="none" strike="noStrike" cap="none">
                <a:solidFill>
                  <a:srgbClr val="2E5497"/>
                </a:solidFill>
                <a:latin typeface="Calibri"/>
                <a:ea typeface="Calibri"/>
                <a:cs typeface="Calibri"/>
                <a:sym typeface="Calibri"/>
              </a:rPr>
              <a:t>T2:Ch2 2.4</a:t>
            </a:r>
            <a:endParaRPr sz="700" b="0" i="0" u="none" strike="noStrike" cap="none">
              <a:solidFill>
                <a:schemeClr val="dk1"/>
              </a:solidFill>
              <a:latin typeface="Calibri"/>
              <a:ea typeface="Calibri"/>
              <a:cs typeface="Calibri"/>
              <a:sym typeface="Calibri"/>
            </a:endParaRPr>
          </a:p>
        </p:txBody>
      </p:sp>
      <p:sp>
        <p:nvSpPr>
          <p:cNvPr id="423" name="Google Shape;423;p69"/>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0" name="Google Shape;430;p70"/>
          <p:cNvSpPr txBox="1">
            <a:spLocks noGrp="1"/>
          </p:cNvSpPr>
          <p:nvPr>
            <p:ph type="title"/>
          </p:nvPr>
        </p:nvSpPr>
        <p:spPr>
          <a:xfrm>
            <a:off x="139700" y="179183"/>
            <a:ext cx="527812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Instruction Execution And Straight-Line Sequencing</a:t>
            </a:r>
            <a:br>
              <a:rPr lang="en-US" sz="1800"/>
            </a:br>
            <a:endParaRPr sz="1800">
              <a:solidFill>
                <a:srgbClr val="C55911"/>
              </a:solidFill>
            </a:endParaRPr>
          </a:p>
        </p:txBody>
      </p:sp>
      <p:pic>
        <p:nvPicPr>
          <p:cNvPr id="431" name="Google Shape;431;p70"/>
          <p:cNvPicPr preferRelativeResize="0"/>
          <p:nvPr/>
        </p:nvPicPr>
        <p:blipFill rotWithShape="1">
          <a:blip r:embed="rId3">
            <a:alphaModFix/>
          </a:blip>
          <a:srcRect t="5339" b="2582"/>
          <a:stretch/>
        </p:blipFill>
        <p:spPr>
          <a:xfrm>
            <a:off x="139700" y="744717"/>
            <a:ext cx="3566469" cy="2440442"/>
          </a:xfrm>
          <a:prstGeom prst="rect">
            <a:avLst/>
          </a:prstGeom>
          <a:noFill/>
          <a:ln>
            <a:noFill/>
          </a:ln>
        </p:spPr>
      </p:pic>
      <p:sp>
        <p:nvSpPr>
          <p:cNvPr id="432" name="Google Shape;432;p70"/>
          <p:cNvSpPr txBox="1"/>
          <p:nvPr/>
        </p:nvSpPr>
        <p:spPr>
          <a:xfrm>
            <a:off x="3706169" y="622802"/>
            <a:ext cx="1957587" cy="175432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Assumptions:</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One memory operand</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per instruction</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- 32-bit word length</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Memory is byte</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addressable</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Full memory address</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can be directly specified</a:t>
            </a:r>
            <a:endParaRPr/>
          </a:p>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  in a single-word instruction</a:t>
            </a:r>
            <a:endParaRPr/>
          </a:p>
        </p:txBody>
      </p:sp>
      <p:sp>
        <p:nvSpPr>
          <p:cNvPr id="433" name="Google Shape;433;p70"/>
          <p:cNvSpPr txBox="1"/>
          <p:nvPr/>
        </p:nvSpPr>
        <p:spPr>
          <a:xfrm>
            <a:off x="3746336" y="2497581"/>
            <a:ext cx="1877251"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Two-phase procedure</a:t>
            </a:r>
            <a:endParaRPr/>
          </a:p>
          <a:p>
            <a:pPr marL="0" marR="0" lvl="0" indent="-7620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Calibri"/>
                <a:ea typeface="Calibri"/>
                <a:cs typeface="Calibri"/>
                <a:sym typeface="Calibri"/>
              </a:rPr>
              <a:t>Instruction fetch</a:t>
            </a:r>
            <a:endParaRPr/>
          </a:p>
          <a:p>
            <a:pPr marL="0" marR="0" lvl="0" indent="-76200" algn="l" rtl="0">
              <a:lnSpc>
                <a:spcPct val="100000"/>
              </a:lnSpc>
              <a:spcBef>
                <a:spcPts val="0"/>
              </a:spcBef>
              <a:spcAft>
                <a:spcPts val="0"/>
              </a:spcAft>
              <a:buClr>
                <a:srgbClr val="000000"/>
              </a:buClr>
              <a:buSzPts val="1200"/>
              <a:buFont typeface="Arial"/>
              <a:buChar char="-"/>
            </a:pPr>
            <a:r>
              <a:rPr lang="en-US" sz="1200" b="0" i="0" u="none" strike="noStrike" cap="none">
                <a:solidFill>
                  <a:schemeClr val="dk1"/>
                </a:solidFill>
                <a:latin typeface="Calibri"/>
                <a:ea typeface="Calibri"/>
                <a:cs typeface="Calibri"/>
                <a:sym typeface="Calibri"/>
              </a:rPr>
              <a:t>Instruction execute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7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0" name="Google Shape;440;p71"/>
          <p:cNvSpPr txBox="1">
            <a:spLocks noGrp="1"/>
          </p:cNvSpPr>
          <p:nvPr>
            <p:ph type="title"/>
          </p:nvPr>
        </p:nvSpPr>
        <p:spPr>
          <a:xfrm>
            <a:off x="132080" y="163943"/>
            <a:ext cx="527812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Instruction Execution And Straight-Line Sequencing</a:t>
            </a:r>
            <a:br>
              <a:rPr lang="en-US" sz="1800"/>
            </a:br>
            <a:endParaRPr sz="1800">
              <a:solidFill>
                <a:srgbClr val="C55911"/>
              </a:solidFill>
            </a:endParaRPr>
          </a:p>
        </p:txBody>
      </p:sp>
      <p:sp>
        <p:nvSpPr>
          <p:cNvPr id="441" name="Google Shape;441;p71"/>
          <p:cNvSpPr txBox="1"/>
          <p:nvPr/>
        </p:nvSpPr>
        <p:spPr>
          <a:xfrm>
            <a:off x="24763" y="713853"/>
            <a:ext cx="5476877" cy="1015663"/>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rgbClr val="000000"/>
              </a:buClr>
              <a:buSzPts val="1200"/>
              <a:buFont typeface="Noto Sans Symbols"/>
              <a:buChar char="⮚"/>
            </a:pPr>
            <a:r>
              <a:rPr lang="en-US" sz="1200" b="0" i="0" u="none" strike="noStrike" cap="none">
                <a:solidFill>
                  <a:srgbClr val="FF0000"/>
                </a:solidFill>
                <a:latin typeface="Calibri"/>
                <a:ea typeface="Calibri"/>
                <a:cs typeface="Calibri"/>
                <a:sym typeface="Calibri"/>
              </a:rPr>
              <a:t>PC – Program counter</a:t>
            </a:r>
            <a:r>
              <a:rPr lang="en-US" sz="1200" b="0" i="0" u="none" strike="noStrike" cap="none">
                <a:solidFill>
                  <a:schemeClr val="dk1"/>
                </a:solidFill>
                <a:latin typeface="Calibri"/>
                <a:ea typeface="Calibri"/>
                <a:cs typeface="Calibri"/>
                <a:sym typeface="Calibri"/>
              </a:rPr>
              <a:t>: hold the address of the next instruction to be executed</a:t>
            </a:r>
            <a:endParaRPr/>
          </a:p>
          <a:p>
            <a:pPr marL="0" marR="0" lvl="0" indent="-76200" algn="l" rtl="0">
              <a:lnSpc>
                <a:spcPct val="100000"/>
              </a:lnSpc>
              <a:spcBef>
                <a:spcPts val="600"/>
              </a:spcBef>
              <a:spcAft>
                <a:spcPts val="0"/>
              </a:spcAft>
              <a:buClr>
                <a:srgbClr val="000000"/>
              </a:buClr>
              <a:buSzPts val="1200"/>
              <a:buFont typeface="Noto Sans Symbols"/>
              <a:buChar char="⮚"/>
            </a:pPr>
            <a:r>
              <a:rPr lang="en-US" sz="1200" b="0" i="0" u="none" strike="noStrike" cap="none">
                <a:solidFill>
                  <a:srgbClr val="FF0000"/>
                </a:solidFill>
                <a:latin typeface="Calibri"/>
                <a:ea typeface="Calibri"/>
                <a:cs typeface="Calibri"/>
                <a:sym typeface="Calibri"/>
              </a:rPr>
              <a:t>Straight line sequencing</a:t>
            </a:r>
            <a:r>
              <a:rPr lang="en-US" sz="1200" b="0" i="0" u="none" strike="noStrike" cap="none">
                <a:solidFill>
                  <a:schemeClr val="dk1"/>
                </a:solidFill>
                <a:latin typeface="Calibri"/>
                <a:ea typeface="Calibri"/>
                <a:cs typeface="Calibri"/>
                <a:sym typeface="Calibri"/>
              </a:rPr>
              <a:t>: If fetching and executing of instructions is carried out one by one from successive addresses of memory, it is called straight line sequencing.</a:t>
            </a:r>
            <a:endParaRPr/>
          </a:p>
          <a:p>
            <a:pPr marL="0" marR="0" lvl="0" indent="-76200" algn="l"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Major two phase of instruction execution  </a:t>
            </a:r>
            <a:endParaRPr/>
          </a:p>
        </p:txBody>
      </p:sp>
      <p:sp>
        <p:nvSpPr>
          <p:cNvPr id="442" name="Google Shape;442;p71"/>
          <p:cNvSpPr txBox="1"/>
          <p:nvPr/>
        </p:nvSpPr>
        <p:spPr>
          <a:xfrm>
            <a:off x="579120" y="1792333"/>
            <a:ext cx="4922520" cy="923330"/>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Instruction fetch phase</a:t>
            </a:r>
            <a:r>
              <a:rPr lang="en-US" sz="1200" b="0" i="0" u="none" strike="noStrike" cap="none">
                <a:solidFill>
                  <a:schemeClr val="dk1"/>
                </a:solidFill>
                <a:latin typeface="Calibri"/>
                <a:ea typeface="Calibri"/>
                <a:cs typeface="Calibri"/>
                <a:sym typeface="Calibri"/>
              </a:rPr>
              <a:t>: Instruction is fetched from memory and is placed in instruction register IR</a:t>
            </a:r>
            <a:endParaRPr/>
          </a:p>
          <a:p>
            <a:pPr marL="0" marR="0" lvl="0" indent="-76200" algn="l" rtl="0">
              <a:lnSpc>
                <a:spcPct val="100000"/>
              </a:lnSpc>
              <a:spcBef>
                <a:spcPts val="600"/>
              </a:spcBef>
              <a:spcAft>
                <a:spcPts val="0"/>
              </a:spcAft>
              <a:buClr>
                <a:srgbClr val="000000"/>
              </a:buClr>
              <a:buSzPts val="1200"/>
              <a:buFont typeface="Noto Sans Symbols"/>
              <a:buChar char="❖"/>
            </a:pPr>
            <a:r>
              <a:rPr lang="en-US" sz="1200" b="0" i="0" u="none" strike="noStrike" cap="none">
                <a:solidFill>
                  <a:srgbClr val="FF0000"/>
                </a:solidFill>
                <a:latin typeface="Calibri"/>
                <a:ea typeface="Calibri"/>
                <a:cs typeface="Calibri"/>
                <a:sym typeface="Calibri"/>
              </a:rPr>
              <a:t>Instruction execute phase: </a:t>
            </a:r>
            <a:r>
              <a:rPr lang="en-US" sz="1200" b="0" i="0" u="none" strike="noStrike" cap="none">
                <a:solidFill>
                  <a:schemeClr val="dk1"/>
                </a:solidFill>
                <a:latin typeface="Calibri"/>
                <a:ea typeface="Calibri"/>
                <a:cs typeface="Calibri"/>
                <a:sym typeface="Calibri"/>
              </a:rPr>
              <a:t>Contents of IR is decoded and  processor carries out the operation either by reading data from memory or registers.</a:t>
            </a:r>
            <a:endParaRPr sz="1200" b="0" i="0" u="none" strike="noStrike" cap="none">
              <a:solidFill>
                <a:srgbClr val="FF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7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9" name="Google Shape;449;p72"/>
          <p:cNvSpPr txBox="1">
            <a:spLocks noGrp="1"/>
          </p:cNvSpPr>
          <p:nvPr>
            <p:ph type="title"/>
          </p:nvPr>
        </p:nvSpPr>
        <p:spPr>
          <a:xfrm>
            <a:off x="124460" y="209663"/>
            <a:ext cx="527812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Instruction Execution And Straight-Line Sequencing</a:t>
            </a:r>
            <a:br>
              <a:rPr lang="en-US" sz="1800"/>
            </a:br>
            <a:endParaRPr sz="1800">
              <a:solidFill>
                <a:srgbClr val="C55911"/>
              </a:solidFill>
            </a:endParaRPr>
          </a:p>
        </p:txBody>
      </p:sp>
      <p:pic>
        <p:nvPicPr>
          <p:cNvPr id="450" name="Google Shape;450;p72"/>
          <p:cNvPicPr preferRelativeResize="0"/>
          <p:nvPr/>
        </p:nvPicPr>
        <p:blipFill rotWithShape="1">
          <a:blip r:embed="rId3">
            <a:alphaModFix/>
          </a:blip>
          <a:srcRect t="2520" r="4514" b="-1"/>
          <a:stretch/>
        </p:blipFill>
        <p:spPr>
          <a:xfrm>
            <a:off x="1574472" y="683757"/>
            <a:ext cx="3028008" cy="250140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73"/>
          <p:cNvSpPr/>
          <p:nvPr/>
        </p:nvSpPr>
        <p:spPr>
          <a:xfrm>
            <a:off x="4221125" y="3160700"/>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6" name="Google Shape;456;p73"/>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7" name="Google Shape;457;p73"/>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58" name="Google Shape;458;p73"/>
          <p:cNvGrpSpPr/>
          <p:nvPr/>
        </p:nvGrpSpPr>
        <p:grpSpPr>
          <a:xfrm>
            <a:off x="4412475" y="3144913"/>
            <a:ext cx="203200" cy="50800"/>
            <a:chOff x="4412475" y="3144913"/>
            <a:chExt cx="203200" cy="50800"/>
          </a:xfrm>
        </p:grpSpPr>
        <p:sp>
          <p:nvSpPr>
            <p:cNvPr id="459" name="Google Shape;459;p73"/>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0" name="Google Shape;460;p73"/>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61" name="Google Shape;461;p73"/>
          <p:cNvGrpSpPr/>
          <p:nvPr/>
        </p:nvGrpSpPr>
        <p:grpSpPr>
          <a:xfrm>
            <a:off x="4683442" y="3144912"/>
            <a:ext cx="203200" cy="50800"/>
            <a:chOff x="4683442" y="3144912"/>
            <a:chExt cx="203200" cy="50800"/>
          </a:xfrm>
        </p:grpSpPr>
        <p:sp>
          <p:nvSpPr>
            <p:cNvPr id="462" name="Google Shape;462;p73"/>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3" name="Google Shape;463;p73"/>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4" name="Google Shape;464;p73"/>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465" name="Google Shape;465;p73"/>
          <p:cNvGrpSpPr/>
          <p:nvPr/>
        </p:nvGrpSpPr>
        <p:grpSpPr>
          <a:xfrm>
            <a:off x="4954409" y="3144912"/>
            <a:ext cx="203200" cy="50801"/>
            <a:chOff x="4954409" y="3144912"/>
            <a:chExt cx="203200" cy="50801"/>
          </a:xfrm>
        </p:grpSpPr>
        <p:sp>
          <p:nvSpPr>
            <p:cNvPr id="466" name="Google Shape;466;p73"/>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7" name="Google Shape;467;p73"/>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8" name="Google Shape;468;p73"/>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69" name="Google Shape;469;p73"/>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470" name="Google Shape;470;p73"/>
          <p:cNvGrpSpPr/>
          <p:nvPr/>
        </p:nvGrpSpPr>
        <p:grpSpPr>
          <a:xfrm>
            <a:off x="5481104" y="3144913"/>
            <a:ext cx="233679" cy="50800"/>
            <a:chOff x="5481104" y="3144913"/>
            <a:chExt cx="233679" cy="50800"/>
          </a:xfrm>
        </p:grpSpPr>
        <p:sp>
          <p:nvSpPr>
            <p:cNvPr id="471" name="Google Shape;471;p73"/>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Google Shape;472;p73"/>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Google Shape;473;p73"/>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74" name="Google Shape;474;p73"/>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5" name="Google Shape;475;p73"/>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6" name="Google Shape;476;p73"/>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477" name="Google Shape;477;p73"/>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5. Branching  </a:t>
            </a:r>
            <a:r>
              <a:rPr lang="en-US" sz="700" b="1" i="0" u="none" strike="noStrike" cap="none">
                <a:solidFill>
                  <a:srgbClr val="2E5497"/>
                </a:solidFill>
                <a:latin typeface="Calibri"/>
                <a:ea typeface="Calibri"/>
                <a:cs typeface="Calibri"/>
                <a:sym typeface="Calibri"/>
              </a:rPr>
              <a:t>T2:Ch2 2.4</a:t>
            </a:r>
            <a:endParaRPr sz="700" b="0" i="0" u="none" strike="noStrike" cap="none">
              <a:solidFill>
                <a:schemeClr val="dk1"/>
              </a:solidFill>
              <a:latin typeface="Calibri"/>
              <a:ea typeface="Calibri"/>
              <a:cs typeface="Calibri"/>
              <a:sym typeface="Calibri"/>
            </a:endParaRPr>
          </a:p>
        </p:txBody>
      </p:sp>
      <p:sp>
        <p:nvSpPr>
          <p:cNvPr id="478" name="Google Shape;478;p73"/>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5" name="Google Shape;485;p74"/>
          <p:cNvSpPr txBox="1">
            <a:spLocks noGrp="1"/>
          </p:cNvSpPr>
          <p:nvPr>
            <p:ph type="title"/>
          </p:nvPr>
        </p:nvSpPr>
        <p:spPr>
          <a:xfrm>
            <a:off x="185420" y="1715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Branching</a:t>
            </a:r>
            <a:br>
              <a:rPr lang="en-US" sz="1800"/>
            </a:br>
            <a:endParaRPr sz="1800">
              <a:solidFill>
                <a:srgbClr val="C55911"/>
              </a:solidFill>
            </a:endParaRPr>
          </a:p>
        </p:txBody>
      </p:sp>
      <p:sp>
        <p:nvSpPr>
          <p:cNvPr id="486" name="Google Shape;486;p74"/>
          <p:cNvSpPr txBox="1"/>
          <p:nvPr/>
        </p:nvSpPr>
        <p:spPr>
          <a:xfrm>
            <a:off x="99060" y="806450"/>
            <a:ext cx="5425440" cy="1938992"/>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Branch instruction are those which changes the normal sequence of execution.</a:t>
            </a:r>
            <a:endParaRPr/>
          </a:p>
          <a:p>
            <a:pPr marL="0" marR="0" lvl="0" indent="-76200" algn="just"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Sequence can be changed either conditionally or unconditionally.</a:t>
            </a:r>
            <a:endParaRPr/>
          </a:p>
          <a:p>
            <a:pPr marL="0" marR="0" lvl="0" indent="-76200" algn="just"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Accordingly we have </a:t>
            </a:r>
            <a:r>
              <a:rPr lang="en-US" sz="1200" b="0" i="0" u="none" strike="noStrike" cap="none">
                <a:solidFill>
                  <a:srgbClr val="FF0000"/>
                </a:solidFill>
                <a:latin typeface="Calibri"/>
                <a:ea typeface="Calibri"/>
                <a:cs typeface="Calibri"/>
                <a:sym typeface="Calibri"/>
              </a:rPr>
              <a:t>conditional</a:t>
            </a:r>
            <a:r>
              <a:rPr lang="en-US" sz="1200" b="0" i="0" u="none" strike="noStrike" cap="none">
                <a:solidFill>
                  <a:schemeClr val="dk1"/>
                </a:solidFill>
                <a:latin typeface="Calibri"/>
                <a:ea typeface="Calibri"/>
                <a:cs typeface="Calibri"/>
                <a:sym typeface="Calibri"/>
              </a:rPr>
              <a:t> branch instructions and </a:t>
            </a:r>
            <a:r>
              <a:rPr lang="en-US" sz="1200" b="0" i="0" u="none" strike="noStrike" cap="none">
                <a:solidFill>
                  <a:srgbClr val="FF0000"/>
                </a:solidFill>
                <a:latin typeface="Calibri"/>
                <a:ea typeface="Calibri"/>
                <a:cs typeface="Calibri"/>
                <a:sym typeface="Calibri"/>
              </a:rPr>
              <a:t>unconditional branch instruction.</a:t>
            </a:r>
            <a:endParaRPr/>
          </a:p>
          <a:p>
            <a:pPr marL="0" marR="0" lvl="0" indent="-76200" algn="just"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conditional branch instruction changes the sequence only when certain conditions are met.</a:t>
            </a:r>
            <a:endParaRPr/>
          </a:p>
          <a:p>
            <a:pPr marL="0" marR="0" lvl="0" indent="-76200" algn="just"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Unconditional branch instruction changes the sequence of execution irrespective of condition of the results.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7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3" name="Google Shape;493;p75"/>
          <p:cNvSpPr txBox="1">
            <a:spLocks noGrp="1"/>
          </p:cNvSpPr>
          <p:nvPr>
            <p:ph type="title"/>
          </p:nvPr>
        </p:nvSpPr>
        <p:spPr>
          <a:xfrm>
            <a:off x="185420" y="1715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Branching</a:t>
            </a:r>
            <a:br>
              <a:rPr lang="en-US" sz="1800"/>
            </a:br>
            <a:endParaRPr sz="1800">
              <a:solidFill>
                <a:srgbClr val="C55911"/>
              </a:solidFill>
            </a:endParaRPr>
          </a:p>
        </p:txBody>
      </p:sp>
      <p:sp>
        <p:nvSpPr>
          <p:cNvPr id="494" name="Google Shape;494;p75"/>
          <p:cNvSpPr/>
          <p:nvPr/>
        </p:nvSpPr>
        <p:spPr>
          <a:xfrm>
            <a:off x="111760" y="630119"/>
            <a:ext cx="5468620" cy="2071977"/>
          </a:xfrm>
          <a:prstGeom prst="rect">
            <a:avLst/>
          </a:prstGeom>
          <a:noFill/>
          <a:ln>
            <a:noFill/>
          </a:ln>
        </p:spPr>
        <p:txBody>
          <a:bodyPr spcFirstLastPara="1" wrap="square" lIns="91425" tIns="45700" rIns="91425" bIns="45700" anchor="ctr" anchorCtr="0">
            <a:spAutoFit/>
          </a:bodyPr>
          <a:lstStyle/>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Consider branch instruction in a program:</a:t>
            </a:r>
            <a:endParaRPr/>
          </a:p>
          <a:p>
            <a:pPr marL="0" marR="0" lvl="0" indent="0" algn="just" rtl="0">
              <a:lnSpc>
                <a:spcPct val="120000"/>
              </a:lnSpc>
              <a:spcBef>
                <a:spcPts val="0"/>
              </a:spcBef>
              <a:spcAft>
                <a:spcPts val="0"/>
              </a:spcAft>
              <a:buClr>
                <a:srgbClr val="000000"/>
              </a:buClr>
              <a:buSzPts val="1200"/>
              <a:buFont typeface="Noto Sans Symbols"/>
              <a:buNone/>
            </a:pP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009900"/>
                </a:solidFill>
                <a:latin typeface="Calibri"/>
                <a:ea typeface="Calibri"/>
                <a:cs typeface="Calibri"/>
                <a:sym typeface="Calibri"/>
              </a:rPr>
              <a:t>Branch</a:t>
            </a:r>
            <a:r>
              <a:rPr lang="en-US" sz="1200" b="1" i="0" u="none" strike="noStrike" cap="none">
                <a:solidFill>
                  <a:srgbClr val="FF0000"/>
                </a:solidFill>
                <a:latin typeface="Calibri"/>
                <a:ea typeface="Calibri"/>
                <a:cs typeface="Calibri"/>
                <a:sym typeface="Calibri"/>
              </a:rPr>
              <a:t> &gt; 0 </a:t>
            </a:r>
            <a:r>
              <a:rPr lang="en-US" sz="1200" b="1" i="0" u="none" strike="noStrike" cap="none">
                <a:solidFill>
                  <a:srgbClr val="009900"/>
                </a:solidFill>
                <a:latin typeface="Calibri"/>
                <a:ea typeface="Calibri"/>
                <a:cs typeface="Calibri"/>
                <a:sym typeface="Calibri"/>
              </a:rPr>
              <a:t>Loop</a:t>
            </a:r>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1" i="0" u="none" strike="noStrike" cap="none">
                <a:solidFill>
                  <a:schemeClr val="dk1"/>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Program execution continues in a straight line sequence until encountering of  </a:t>
            </a:r>
            <a:r>
              <a:rPr lang="en-US" sz="1200" b="1" i="0" u="none" strike="noStrike" cap="none">
                <a:solidFill>
                  <a:srgbClr val="009900"/>
                </a:solidFill>
                <a:latin typeface="Calibri"/>
                <a:ea typeface="Calibri"/>
                <a:cs typeface="Calibri"/>
                <a:sym typeface="Calibri"/>
              </a:rPr>
              <a:t>Branch</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0000"/>
                </a:solidFill>
                <a:latin typeface="Calibri"/>
                <a:ea typeface="Calibri"/>
                <a:cs typeface="Calibri"/>
                <a:sym typeface="Calibri"/>
              </a:rPr>
              <a:t>&gt;</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FF0000"/>
                </a:solidFill>
                <a:latin typeface="Calibri"/>
                <a:ea typeface="Calibri"/>
                <a:cs typeface="Calibri"/>
                <a:sym typeface="Calibri"/>
              </a:rPr>
              <a:t>0</a:t>
            </a:r>
            <a:r>
              <a:rPr lang="en-US" sz="1200" b="1" i="0" u="none" strike="noStrike" cap="none">
                <a:solidFill>
                  <a:schemeClr val="dk1"/>
                </a:solidFill>
                <a:latin typeface="Calibri"/>
                <a:ea typeface="Calibri"/>
                <a:cs typeface="Calibri"/>
                <a:sym typeface="Calibri"/>
              </a:rPr>
              <a:t> </a:t>
            </a:r>
            <a:r>
              <a:rPr lang="en-US" sz="1200" b="1" i="0" u="none" strike="noStrike" cap="none">
                <a:solidFill>
                  <a:srgbClr val="009900"/>
                </a:solidFill>
                <a:latin typeface="Calibri"/>
                <a:ea typeface="Calibri"/>
                <a:cs typeface="Calibri"/>
                <a:sym typeface="Calibri"/>
              </a:rPr>
              <a:t>Loop</a:t>
            </a:r>
            <a:r>
              <a:rPr lang="en-US" sz="1200" b="0" i="0" u="none" strike="noStrike" cap="none">
                <a:solidFill>
                  <a:schemeClr val="dk1"/>
                </a:solidFill>
                <a:latin typeface="Calibri"/>
                <a:ea typeface="Calibri"/>
                <a:cs typeface="Calibri"/>
                <a:sym typeface="Calibri"/>
              </a:rPr>
              <a:t> instruction </a:t>
            </a:r>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Execution results in a jump to location of </a:t>
            </a:r>
            <a:r>
              <a:rPr lang="en-US" sz="1200" b="0" i="0" u="none" strike="noStrike" cap="none">
                <a:solidFill>
                  <a:srgbClr val="009900"/>
                </a:solidFill>
                <a:latin typeface="Calibri"/>
                <a:ea typeface="Calibri"/>
                <a:cs typeface="Calibri"/>
                <a:sym typeface="Calibri"/>
              </a:rPr>
              <a:t>Loop</a:t>
            </a:r>
            <a:r>
              <a:rPr lang="en-US" sz="1200" b="0" i="0" u="none" strike="noStrike" cap="none">
                <a:solidFill>
                  <a:schemeClr val="dk1"/>
                </a:solidFill>
                <a:latin typeface="Calibri"/>
                <a:ea typeface="Calibri"/>
                <a:cs typeface="Calibri"/>
                <a:sym typeface="Calibri"/>
              </a:rPr>
              <a:t>. </a:t>
            </a:r>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That is a branch instruction loads a new value in PC - the memory location address (loop) at which program control is to be transferred to start/resume execution. </a:t>
            </a:r>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As a result processor is prohibited from fetching and executing next instruction in straight – line sequence.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7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76"/>
          <p:cNvSpPr txBox="1">
            <a:spLocks noGrp="1"/>
          </p:cNvSpPr>
          <p:nvPr>
            <p:ph type="title"/>
          </p:nvPr>
        </p:nvSpPr>
        <p:spPr>
          <a:xfrm>
            <a:off x="185420" y="1715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Branching</a:t>
            </a:r>
            <a:br>
              <a:rPr lang="en-US" sz="1800"/>
            </a:br>
            <a:endParaRPr sz="1800">
              <a:solidFill>
                <a:srgbClr val="C55911"/>
              </a:solidFill>
            </a:endParaRPr>
          </a:p>
        </p:txBody>
      </p:sp>
      <p:pic>
        <p:nvPicPr>
          <p:cNvPr id="502" name="Google Shape;502;p76"/>
          <p:cNvPicPr preferRelativeResize="0"/>
          <p:nvPr/>
        </p:nvPicPr>
        <p:blipFill rotWithShape="1">
          <a:blip r:embed="rId3">
            <a:alphaModFix/>
          </a:blip>
          <a:srcRect/>
          <a:stretch/>
        </p:blipFill>
        <p:spPr>
          <a:xfrm>
            <a:off x="2264744" y="0"/>
            <a:ext cx="2550765" cy="3244850"/>
          </a:xfrm>
          <a:prstGeom prst="rect">
            <a:avLst/>
          </a:prstGeom>
          <a:noFill/>
          <a:ln>
            <a:noFill/>
          </a:ln>
        </p:spPr>
      </p:pic>
      <p:sp>
        <p:nvSpPr>
          <p:cNvPr id="503" name="Google Shape;503;p76"/>
          <p:cNvSpPr txBox="1"/>
          <p:nvPr/>
        </p:nvSpPr>
        <p:spPr>
          <a:xfrm>
            <a:off x="685800" y="935542"/>
            <a:ext cx="1034257"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Branch target</a:t>
            </a:r>
            <a:endParaRPr/>
          </a:p>
        </p:txBody>
      </p:sp>
      <p:sp>
        <p:nvSpPr>
          <p:cNvPr id="504" name="Google Shape;504;p76"/>
          <p:cNvSpPr txBox="1"/>
          <p:nvPr/>
        </p:nvSpPr>
        <p:spPr>
          <a:xfrm>
            <a:off x="623115" y="1483925"/>
            <a:ext cx="136928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Calibri"/>
                <a:ea typeface="Calibri"/>
                <a:cs typeface="Calibri"/>
                <a:sym typeface="Calibri"/>
              </a:rPr>
              <a:t>Conditional branch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27"/>
          <p:cNvSpPr txBox="1">
            <a:spLocks noGrp="1"/>
          </p:cNvSpPr>
          <p:nvPr>
            <p:ph type="title"/>
          </p:nvPr>
        </p:nvSpPr>
        <p:spPr>
          <a:xfrm>
            <a:off x="139700" y="57263"/>
            <a:ext cx="5041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Memory Operations</a:t>
            </a:r>
            <a:br>
              <a:rPr lang="en-US" sz="1800"/>
            </a:br>
            <a:r>
              <a:rPr lang="en-US" sz="1800">
                <a:solidFill>
                  <a:srgbClr val="C55911"/>
                </a:solidFill>
              </a:rPr>
              <a:t>Load (Read Or Fetch)</a:t>
            </a:r>
            <a:endParaRPr sz="1800">
              <a:solidFill>
                <a:srgbClr val="C55911"/>
              </a:solidFill>
            </a:endParaRPr>
          </a:p>
        </p:txBody>
      </p:sp>
      <p:sp>
        <p:nvSpPr>
          <p:cNvPr id="132" name="Google Shape;132;p27"/>
          <p:cNvSpPr txBox="1"/>
          <p:nvPr/>
        </p:nvSpPr>
        <p:spPr>
          <a:xfrm>
            <a:off x="171445" y="807296"/>
            <a:ext cx="5422800" cy="1246800"/>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Transfers a copy of the contents of a specific memory location to the processor</a:t>
            </a:r>
            <a:endParaRPr/>
          </a:p>
          <a:p>
            <a:pPr marL="0" marR="0" lvl="0" indent="-76200" algn="just"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Processor sends address of the desired location to memory and requests that its contents be read(Issues read signal)</a:t>
            </a:r>
            <a:endParaRPr/>
          </a:p>
          <a:p>
            <a:pPr marL="0" marR="0" lvl="0" indent="-76200" algn="just"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Memory reads the data and sends it to the processor</a:t>
            </a:r>
            <a:endParaRPr/>
          </a:p>
          <a:p>
            <a:pPr marL="0" marR="0" lvl="0" indent="-76200" algn="just"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Memory contents remains unchanged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9">
          <a:extLst>
            <a:ext uri="{FF2B5EF4-FFF2-40B4-BE49-F238E27FC236}">
              <a16:creationId xmlns:a16="http://schemas.microsoft.com/office/drawing/2014/main" id="{160EAA2A-CE48-F350-7228-EE0F382A9908}"/>
            </a:ext>
          </a:extLst>
        </p:cNvPr>
        <p:cNvGrpSpPr/>
        <p:nvPr/>
      </p:nvGrpSpPr>
      <p:grpSpPr>
        <a:xfrm>
          <a:off x="0" y="0"/>
          <a:ext cx="0" cy="0"/>
          <a:chOff x="0" y="0"/>
          <a:chExt cx="0" cy="0"/>
        </a:xfrm>
      </p:grpSpPr>
      <p:sp>
        <p:nvSpPr>
          <p:cNvPr id="500" name="Google Shape;500;p76">
            <a:extLst>
              <a:ext uri="{FF2B5EF4-FFF2-40B4-BE49-F238E27FC236}">
                <a16:creationId xmlns:a16="http://schemas.microsoft.com/office/drawing/2014/main" id="{1ABD477E-501E-592A-83B2-172CEE94BD79}"/>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76">
            <a:extLst>
              <a:ext uri="{FF2B5EF4-FFF2-40B4-BE49-F238E27FC236}">
                <a16:creationId xmlns:a16="http://schemas.microsoft.com/office/drawing/2014/main" id="{A14A9E95-8017-3737-9A11-7DF9156837CA}"/>
              </a:ext>
            </a:extLst>
          </p:cNvPr>
          <p:cNvSpPr txBox="1">
            <a:spLocks noGrp="1"/>
          </p:cNvSpPr>
          <p:nvPr>
            <p:ph type="title"/>
          </p:nvPr>
        </p:nvSpPr>
        <p:spPr>
          <a:xfrm>
            <a:off x="185420" y="1715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Branching</a:t>
            </a:r>
            <a:br>
              <a:rPr lang="en-US" sz="1800"/>
            </a:br>
            <a:endParaRPr sz="1800">
              <a:solidFill>
                <a:srgbClr val="C55911"/>
              </a:solidFill>
            </a:endParaRPr>
          </a:p>
        </p:txBody>
      </p:sp>
      <p:sp>
        <p:nvSpPr>
          <p:cNvPr id="503" name="Google Shape;503;p76">
            <a:extLst>
              <a:ext uri="{FF2B5EF4-FFF2-40B4-BE49-F238E27FC236}">
                <a16:creationId xmlns:a16="http://schemas.microsoft.com/office/drawing/2014/main" id="{B2F9D6B6-67FB-D289-1E4F-89C99334FFFF}"/>
              </a:ext>
            </a:extLst>
          </p:cNvPr>
          <p:cNvSpPr txBox="1"/>
          <p:nvPr/>
        </p:nvSpPr>
        <p:spPr>
          <a:xfrm>
            <a:off x="685800" y="935542"/>
            <a:ext cx="4616605" cy="276959"/>
          </a:xfrm>
          <a:prstGeom prst="rect">
            <a:avLst/>
          </a:prstGeom>
          <a:noFill/>
          <a:ln>
            <a:noFill/>
          </a:ln>
        </p:spPr>
        <p:txBody>
          <a:bodyPr spcFirstLastPara="1" wrap="square" lIns="91425" tIns="45700" rIns="91425" bIns="45700" anchor="t" anchorCtr="0">
            <a:spAutoFit/>
          </a:bodyPr>
          <a:lstStyle/>
          <a:p>
            <a:pPr lvl="0"/>
            <a:r>
              <a:rPr lang="en-US" sz="1200" b="1" dirty="0"/>
              <a:t>Check whether number Positive or negative</a:t>
            </a:r>
            <a:endParaRPr b="1" dirty="0"/>
          </a:p>
        </p:txBody>
      </p:sp>
      <p:sp>
        <p:nvSpPr>
          <p:cNvPr id="504" name="Google Shape;504;p76">
            <a:extLst>
              <a:ext uri="{FF2B5EF4-FFF2-40B4-BE49-F238E27FC236}">
                <a16:creationId xmlns:a16="http://schemas.microsoft.com/office/drawing/2014/main" id="{A6AFC1F4-DBED-09B1-2987-01B3708C1FD6}"/>
              </a:ext>
            </a:extLst>
          </p:cNvPr>
          <p:cNvSpPr txBox="1"/>
          <p:nvPr/>
        </p:nvSpPr>
        <p:spPr>
          <a:xfrm>
            <a:off x="623115" y="1483925"/>
            <a:ext cx="3675680" cy="1569620"/>
          </a:xfrm>
          <a:prstGeom prst="rect">
            <a:avLst/>
          </a:prstGeom>
          <a:noFill/>
          <a:ln>
            <a:noFill/>
          </a:ln>
        </p:spPr>
        <p:txBody>
          <a:bodyPr spcFirstLastPara="1" wrap="square" lIns="91425" tIns="45700" rIns="91425" bIns="45700" anchor="t" anchorCtr="0">
            <a:spAutoFit/>
          </a:bodyPr>
          <a:lstStyle/>
          <a:p>
            <a:pPr marL="457200" lvl="0" indent="-228600">
              <a:buSzPts val="1400"/>
            </a:pPr>
            <a:r>
              <a:rPr lang="en-US" sz="1200" dirty="0"/>
              <a:t>Move a,R0</a:t>
            </a:r>
          </a:p>
          <a:p>
            <a:pPr marL="457200" lvl="0" indent="-228600">
              <a:buSzPts val="1400"/>
            </a:pPr>
            <a:endParaRPr lang="en-US" sz="1200" dirty="0"/>
          </a:p>
          <a:p>
            <a:pPr marL="457200" lvl="0" indent="-228600">
              <a:buSzPts val="1400"/>
            </a:pPr>
            <a:r>
              <a:rPr lang="en-US" sz="1200" dirty="0"/>
              <a:t>Branch &gt;0 Pos</a:t>
            </a:r>
          </a:p>
          <a:p>
            <a:pPr marL="457200" lvl="0" indent="-228600">
              <a:buSzPts val="1400"/>
            </a:pPr>
            <a:endParaRPr lang="en-US" sz="1200" dirty="0"/>
          </a:p>
          <a:p>
            <a:pPr marL="457200" lvl="0" indent="-228600">
              <a:buSzPts val="1400"/>
            </a:pPr>
            <a:r>
              <a:rPr lang="en-US" sz="1200" dirty="0"/>
              <a:t>Move R0,R2</a:t>
            </a:r>
          </a:p>
          <a:p>
            <a:pPr marL="457200" lvl="0" indent="-228600">
              <a:buSzPts val="1400"/>
            </a:pPr>
            <a:endParaRPr lang="en-US" sz="1200" dirty="0"/>
          </a:p>
          <a:p>
            <a:pPr marL="457200" lvl="0" indent="-228600">
              <a:buSzPts val="1400"/>
            </a:pPr>
            <a:r>
              <a:rPr lang="en-US" sz="1200"/>
              <a:t>Pos:</a:t>
            </a:r>
            <a:endParaRPr lang="en-US" sz="1200" dirty="0"/>
          </a:p>
          <a:p>
            <a:pPr marL="457200" lvl="0" indent="-228600">
              <a:buSzPts val="1400"/>
            </a:pPr>
            <a:r>
              <a:rPr lang="en-US" sz="1200" dirty="0"/>
              <a:t>Move R0,R1</a:t>
            </a:r>
          </a:p>
        </p:txBody>
      </p:sp>
    </p:spTree>
    <p:extLst>
      <p:ext uri="{BB962C8B-B14F-4D97-AF65-F5344CB8AC3E}">
        <p14:creationId xmlns:p14="http://schemas.microsoft.com/office/powerpoint/2010/main" val="41826835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8"/>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6" name="Google Shape;516;p78"/>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7" name="Google Shape;517;p78"/>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18" name="Google Shape;518;p78"/>
          <p:cNvGrpSpPr/>
          <p:nvPr/>
        </p:nvGrpSpPr>
        <p:grpSpPr>
          <a:xfrm>
            <a:off x="4412475" y="3144913"/>
            <a:ext cx="203200" cy="50800"/>
            <a:chOff x="4412475" y="3144913"/>
            <a:chExt cx="203200" cy="50800"/>
          </a:xfrm>
        </p:grpSpPr>
        <p:sp>
          <p:nvSpPr>
            <p:cNvPr id="519" name="Google Shape;519;p78"/>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0" name="Google Shape;520;p78"/>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21" name="Google Shape;521;p78"/>
          <p:cNvGrpSpPr/>
          <p:nvPr/>
        </p:nvGrpSpPr>
        <p:grpSpPr>
          <a:xfrm>
            <a:off x="4683442" y="3144912"/>
            <a:ext cx="203200" cy="50800"/>
            <a:chOff x="4683442" y="3144912"/>
            <a:chExt cx="203200" cy="50800"/>
          </a:xfrm>
        </p:grpSpPr>
        <p:sp>
          <p:nvSpPr>
            <p:cNvPr id="522" name="Google Shape;522;p78"/>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3" name="Google Shape;523;p78"/>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4" name="Google Shape;524;p78"/>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525" name="Google Shape;525;p78"/>
          <p:cNvGrpSpPr/>
          <p:nvPr/>
        </p:nvGrpSpPr>
        <p:grpSpPr>
          <a:xfrm>
            <a:off x="4954409" y="3144912"/>
            <a:ext cx="203200" cy="50801"/>
            <a:chOff x="4954409" y="3144912"/>
            <a:chExt cx="203200" cy="50801"/>
          </a:xfrm>
        </p:grpSpPr>
        <p:sp>
          <p:nvSpPr>
            <p:cNvPr id="526" name="Google Shape;526;p78"/>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7" name="Google Shape;527;p78"/>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8" name="Google Shape;528;p78"/>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29" name="Google Shape;529;p78"/>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530" name="Google Shape;530;p78"/>
          <p:cNvGrpSpPr/>
          <p:nvPr/>
        </p:nvGrpSpPr>
        <p:grpSpPr>
          <a:xfrm>
            <a:off x="5481104" y="3144913"/>
            <a:ext cx="233679" cy="50800"/>
            <a:chOff x="5481104" y="3144913"/>
            <a:chExt cx="233679" cy="50800"/>
          </a:xfrm>
        </p:grpSpPr>
        <p:sp>
          <p:nvSpPr>
            <p:cNvPr id="531" name="Google Shape;531;p78"/>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2" name="Google Shape;532;p78"/>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3" name="Google Shape;533;p78"/>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34" name="Google Shape;534;p78"/>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5" name="Google Shape;535;p78"/>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6" name="Google Shape;536;p78"/>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537" name="Google Shape;537;p78"/>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6. Condition Codes   </a:t>
            </a:r>
            <a:r>
              <a:rPr lang="en-US" sz="700" b="1" i="0" u="none" strike="noStrike" cap="none">
                <a:solidFill>
                  <a:srgbClr val="2E5497"/>
                </a:solidFill>
                <a:latin typeface="Calibri"/>
                <a:ea typeface="Calibri"/>
                <a:cs typeface="Calibri"/>
                <a:sym typeface="Calibri"/>
              </a:rPr>
              <a:t>T2:Ch2 2.4</a:t>
            </a:r>
            <a:endParaRPr sz="700" b="0" i="0" u="none" strike="noStrike" cap="none">
              <a:solidFill>
                <a:schemeClr val="dk1"/>
              </a:solidFill>
              <a:latin typeface="Calibri"/>
              <a:ea typeface="Calibri"/>
              <a:cs typeface="Calibri"/>
              <a:sym typeface="Calibri"/>
            </a:endParaRPr>
          </a:p>
        </p:txBody>
      </p:sp>
      <p:sp>
        <p:nvSpPr>
          <p:cNvPr id="538" name="Google Shape;538;p78"/>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5" name="Google Shape;545;p79"/>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546" name="Google Shape;546;p79"/>
          <p:cNvSpPr/>
          <p:nvPr/>
        </p:nvSpPr>
        <p:spPr>
          <a:xfrm>
            <a:off x="86360" y="720165"/>
            <a:ext cx="5440680" cy="1993494"/>
          </a:xfrm>
          <a:prstGeom prst="rect">
            <a:avLst/>
          </a:prstGeom>
          <a:noFill/>
          <a:ln>
            <a:noFill/>
          </a:ln>
        </p:spPr>
        <p:txBody>
          <a:bodyPr spcFirstLastPara="1" wrap="square" lIns="91425" tIns="45700" rIns="91425" bIns="45700" anchor="ctr" anchorCtr="0">
            <a:spAutoFit/>
          </a:bodyPr>
          <a:lstStyle/>
          <a:p>
            <a:pPr marL="0" marR="0" lvl="0" indent="-76200" algn="just" rtl="0">
              <a:lnSpc>
                <a:spcPct val="13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The </a:t>
            </a:r>
            <a:r>
              <a:rPr lang="en-US" sz="1200" b="1" i="0" u="none" strike="noStrike" cap="none">
                <a:solidFill>
                  <a:schemeClr val="dk1"/>
                </a:solidFill>
                <a:latin typeface="Calibri"/>
                <a:ea typeface="Calibri"/>
                <a:cs typeface="Calibri"/>
                <a:sym typeface="Calibri"/>
              </a:rPr>
              <a:t>data conditions or status, after an arithmetic or logical operation are indicated by setting or clearing the flip – flops called </a:t>
            </a:r>
            <a:r>
              <a:rPr lang="en-US" sz="1200" b="1" i="1" u="none" strike="noStrike" cap="none">
                <a:solidFill>
                  <a:schemeClr val="dk1"/>
                </a:solidFill>
                <a:latin typeface="Calibri"/>
                <a:ea typeface="Calibri"/>
                <a:cs typeface="Calibri"/>
                <a:sym typeface="Calibri"/>
              </a:rPr>
              <a:t>flags</a:t>
            </a:r>
            <a:r>
              <a:rPr lang="en-US" sz="1200" b="1" i="0" u="none" strike="noStrike" cap="none">
                <a:solidFill>
                  <a:schemeClr val="dk1"/>
                </a:solidFill>
                <a:latin typeface="Calibri"/>
                <a:ea typeface="Calibri"/>
                <a:cs typeface="Calibri"/>
                <a:sym typeface="Calibri"/>
              </a:rPr>
              <a:t> or </a:t>
            </a:r>
            <a:r>
              <a:rPr lang="en-US" sz="1200" b="1" i="1" u="none" strike="noStrike" cap="none">
                <a:solidFill>
                  <a:schemeClr val="dk1"/>
                </a:solidFill>
                <a:latin typeface="Calibri"/>
                <a:ea typeface="Calibri"/>
                <a:cs typeface="Calibri"/>
                <a:sym typeface="Calibri"/>
              </a:rPr>
              <a:t>condition codes</a:t>
            </a:r>
            <a:r>
              <a:rPr lang="en-US" sz="1200" b="1" i="0" u="none" strike="noStrike" cap="none">
                <a:solidFill>
                  <a:schemeClr val="dk1"/>
                </a:solidFill>
                <a:latin typeface="Calibri"/>
                <a:ea typeface="Calibri"/>
                <a:cs typeface="Calibri"/>
                <a:sym typeface="Calibri"/>
              </a:rPr>
              <a:t>. </a:t>
            </a:r>
            <a:endParaRPr/>
          </a:p>
          <a:p>
            <a:pPr marL="0" marR="0" lvl="0" indent="-76200" algn="just" rtl="0">
              <a:lnSpc>
                <a:spcPct val="13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Each flip-flop holding a data condition code is a one –bit storage cell (logic circuit) that can be set to a 1 or reset to 0 value. </a:t>
            </a:r>
            <a:endParaRPr/>
          </a:p>
          <a:p>
            <a:pPr marL="0" marR="0" lvl="0" indent="-76200" algn="just" rtl="0">
              <a:lnSpc>
                <a:spcPct val="13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These condition codes are set/reset as a result of arithmetic and logical operations in the ALU.</a:t>
            </a:r>
            <a:endParaRPr/>
          </a:p>
          <a:p>
            <a:pPr marL="0" marR="0" lvl="0" indent="-76200" algn="just" rtl="0">
              <a:lnSpc>
                <a:spcPct val="13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Condition code bits or flag bits are accommodated in a groups of  4 – bit, 8 bit or 16 – bit flag register or a status register in CPU.</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8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3" name="Google Shape;553;p80"/>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554" name="Google Shape;554;p80"/>
          <p:cNvSpPr txBox="1"/>
          <p:nvPr/>
        </p:nvSpPr>
        <p:spPr>
          <a:xfrm>
            <a:off x="60960" y="775463"/>
            <a:ext cx="5455920" cy="1107996"/>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Results of various instructions are stored for subsequent use by conditional instructions </a:t>
            </a:r>
            <a:endParaRPr/>
          </a:p>
          <a:p>
            <a:pPr marL="0" marR="0" lvl="0" indent="-76200" algn="l"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This is done by recording the required info in individual bits, called as condition code flags – grouped together in special processor register called as </a:t>
            </a:r>
            <a:r>
              <a:rPr lang="en-US" sz="1200" b="1" i="0" u="none" strike="noStrike" cap="none">
                <a:solidFill>
                  <a:schemeClr val="dk1"/>
                </a:solidFill>
                <a:latin typeface="Calibri"/>
                <a:ea typeface="Calibri"/>
                <a:cs typeface="Calibri"/>
                <a:sym typeface="Calibri"/>
              </a:rPr>
              <a:t>condition code register or status register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8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1" name="Google Shape;561;p81"/>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562" name="Google Shape;562;p81"/>
          <p:cNvSpPr txBox="1"/>
          <p:nvPr/>
        </p:nvSpPr>
        <p:spPr>
          <a:xfrm>
            <a:off x="-2" y="622802"/>
            <a:ext cx="8229600" cy="1772793"/>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600"/>
              </a:spcBef>
              <a:spcAft>
                <a:spcPts val="0"/>
              </a:spcAft>
              <a:buClr>
                <a:srgbClr val="000000"/>
              </a:buClr>
              <a:buSzPts val="1400"/>
              <a:buFont typeface="Noto Sans Symbols"/>
              <a:buChar char="⮚"/>
            </a:pPr>
            <a:r>
              <a:rPr lang="en-US" sz="1200" b="0" i="0" u="none" strike="noStrike" cap="none">
                <a:solidFill>
                  <a:schemeClr val="dk1"/>
                </a:solidFill>
                <a:latin typeface="Calibri"/>
                <a:ea typeface="Calibri"/>
                <a:cs typeface="Calibri"/>
                <a:sym typeface="Calibri"/>
              </a:rPr>
              <a:t>CONDITIONAL CODE FLAGS:</a:t>
            </a:r>
            <a:endParaRPr/>
          </a:p>
          <a:p>
            <a:pPr marL="457200" marR="0" lvl="0" indent="-228600" algn="l" rtl="0">
              <a:lnSpc>
                <a:spcPct val="9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a:p>
            <a:pPr marL="457200" marR="0" lvl="0" indent="-228600" algn="l" rtl="0">
              <a:lnSpc>
                <a:spcPct val="9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N – Negative     1 if results are Negative</a:t>
            </a:r>
            <a:endParaRPr/>
          </a:p>
          <a:p>
            <a:pPr marL="457200" marR="0" lvl="0" indent="-228600" algn="l" rtl="0">
              <a:lnSpc>
                <a:spcPct val="9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0 if results are Positive</a:t>
            </a:r>
            <a:endParaRPr/>
          </a:p>
          <a:p>
            <a:pPr marL="457200" marR="0" lvl="0" indent="-228600" algn="l" rtl="0">
              <a:lnSpc>
                <a:spcPct val="9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Z – Zero              1 if results are Zero</a:t>
            </a:r>
            <a:endParaRPr/>
          </a:p>
          <a:p>
            <a:pPr marL="457200" marR="0" lvl="0" indent="-228600" algn="l" rtl="0">
              <a:lnSpc>
                <a:spcPct val="9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0 if results are Non zero</a:t>
            </a:r>
            <a:endParaRPr/>
          </a:p>
          <a:p>
            <a:pPr marL="457200" marR="0" lvl="0" indent="-228600" algn="l" rtl="0">
              <a:lnSpc>
                <a:spcPct val="9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V – Overflow      1 if arithmetic overflow occurs</a:t>
            </a:r>
            <a:endParaRPr/>
          </a:p>
          <a:p>
            <a:pPr marL="457200" marR="0" lvl="0" indent="-228600" algn="l" rtl="0">
              <a:lnSpc>
                <a:spcPct val="9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0 no overflow occurs</a:t>
            </a:r>
            <a:endParaRPr/>
          </a:p>
          <a:p>
            <a:pPr marL="457200" marR="0" lvl="0" indent="-228600" algn="l" rtl="0">
              <a:lnSpc>
                <a:spcPct val="9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C – Carry             1 if carry  from MSB bit</a:t>
            </a:r>
            <a:endParaRPr/>
          </a:p>
          <a:p>
            <a:pPr marL="457200" marR="0" lvl="0" indent="-228600" algn="l" rtl="0">
              <a:lnSpc>
                <a:spcPct val="9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0 if there is no carry from MSB bit</a:t>
            </a:r>
            <a:endParaRPr/>
          </a:p>
        </p:txBody>
      </p:sp>
      <p:sp>
        <p:nvSpPr>
          <p:cNvPr id="563" name="Google Shape;563;p81"/>
          <p:cNvSpPr txBox="1"/>
          <p:nvPr/>
        </p:nvSpPr>
        <p:spPr>
          <a:xfrm>
            <a:off x="3827339" y="996532"/>
            <a:ext cx="1270304" cy="6001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100" b="0" i="0" u="none" strike="noStrike" cap="none">
                <a:solidFill>
                  <a:srgbClr val="000000"/>
                </a:solidFill>
                <a:latin typeface="Arial"/>
                <a:ea typeface="Arial"/>
                <a:cs typeface="Arial"/>
                <a:sym typeface="Arial"/>
              </a:rPr>
              <a:t>Branch&gt;0. Brach is taken when neither N or Z=1</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8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0" name="Google Shape;570;p82"/>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571" name="Google Shape;571;p82"/>
          <p:cNvSpPr txBox="1"/>
          <p:nvPr/>
        </p:nvSpPr>
        <p:spPr>
          <a:xfrm>
            <a:off x="0" y="883761"/>
            <a:ext cx="8229600" cy="1477328"/>
          </a:xfrm>
          <a:prstGeom prst="rect">
            <a:avLst/>
          </a:prstGeom>
          <a:noFill/>
          <a:ln>
            <a:noFill/>
          </a:ln>
        </p:spPr>
        <p:txBody>
          <a:bodyPr spcFirstLastPara="1" wrap="square" lIns="0" tIns="0" rIns="0" bIns="0" anchor="t" anchorCtr="0">
            <a:spAutoFit/>
          </a:bodyPr>
          <a:lstStyle/>
          <a:p>
            <a:pPr marL="457200" marR="0" lvl="0" indent="-228600" algn="just" rtl="0">
              <a:lnSpc>
                <a:spcPct val="100000"/>
              </a:lnSpc>
              <a:spcBef>
                <a:spcPts val="0"/>
              </a:spcBef>
              <a:spcAft>
                <a:spcPts val="0"/>
              </a:spcAft>
              <a:buClr>
                <a:srgbClr val="000000"/>
              </a:buClr>
              <a:buSzPts val="1400"/>
              <a:buFont typeface="Noto Sans Symbols"/>
              <a:buChar char="⮚"/>
            </a:pPr>
            <a:r>
              <a:rPr lang="en-US" sz="1200" b="0" i="0" u="none" strike="noStrike" cap="none">
                <a:solidFill>
                  <a:srgbClr val="0000FF"/>
                </a:solidFill>
                <a:latin typeface="Calibri"/>
                <a:ea typeface="Calibri"/>
                <a:cs typeface="Calibri"/>
                <a:sym typeface="Calibri"/>
              </a:rPr>
              <a:t>Pentium processor</a:t>
            </a:r>
            <a:r>
              <a:rPr lang="en-US" sz="1200" b="0" i="0" u="none" strike="noStrike" cap="none">
                <a:solidFill>
                  <a:srgbClr val="2E5497"/>
                </a:solidFill>
                <a:latin typeface="Calibri"/>
                <a:ea typeface="Calibri"/>
                <a:cs typeface="Calibri"/>
                <a:sym typeface="Calibri"/>
              </a:rPr>
              <a:t> </a:t>
            </a:r>
            <a:r>
              <a:rPr lang="en-US" sz="1200" b="0" i="0" u="none" strike="noStrike" cap="none">
                <a:solidFill>
                  <a:schemeClr val="dk1"/>
                </a:solidFill>
                <a:latin typeface="Calibri"/>
                <a:ea typeface="Calibri"/>
                <a:cs typeface="Calibri"/>
                <a:sym typeface="Calibri"/>
              </a:rPr>
              <a:t>makes use of following condition codes:</a:t>
            </a:r>
            <a:endParaRPr/>
          </a:p>
          <a:p>
            <a:pPr marL="457200" marR="0" lvl="0" indent="-228600" algn="just" rtl="0">
              <a:lnSpc>
                <a:spcPct val="100000"/>
              </a:lnSpc>
              <a:spcBef>
                <a:spcPts val="0"/>
              </a:spcBef>
              <a:spcAft>
                <a:spcPts val="0"/>
              </a:spcAft>
              <a:buClr>
                <a:srgbClr val="000000"/>
              </a:buClr>
              <a:buSzPts val="1400"/>
              <a:buFont typeface="Noto Sans Symbols"/>
              <a:buNone/>
            </a:pPr>
            <a:endParaRPr sz="1200" b="0" i="0" u="none" strike="noStrike" cap="none">
              <a:solidFill>
                <a:schemeClr val="dk1"/>
              </a:solidFill>
              <a:latin typeface="Calibri"/>
              <a:ea typeface="Calibri"/>
              <a:cs typeface="Calibri"/>
              <a:sym typeface="Calibri"/>
            </a:endParaRPr>
          </a:p>
          <a:p>
            <a:pPr marL="457200" marR="0" lvl="0" indent="-228600" algn="just"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C</a:t>
            </a:r>
            <a:r>
              <a:rPr lang="en-US" sz="1200" b="0" i="0" u="none" strike="noStrike" cap="none">
                <a:solidFill>
                  <a:schemeClr val="dk1"/>
                </a:solidFill>
                <a:latin typeface="Calibri"/>
                <a:ea typeface="Calibri"/>
                <a:cs typeface="Calibri"/>
                <a:sym typeface="Calibri"/>
              </a:rPr>
              <a:t> (carry flag)</a:t>
            </a:r>
            <a:endParaRPr/>
          </a:p>
          <a:p>
            <a:pPr marL="457200" marR="0" lvl="0" indent="-228600" algn="just"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P</a:t>
            </a:r>
            <a:r>
              <a:rPr lang="en-US" sz="1200" b="0" i="0" u="none" strike="noStrike" cap="none">
                <a:solidFill>
                  <a:schemeClr val="dk1"/>
                </a:solidFill>
                <a:latin typeface="Calibri"/>
                <a:ea typeface="Calibri"/>
                <a:cs typeface="Calibri"/>
                <a:sym typeface="Calibri"/>
              </a:rPr>
              <a:t> (parity flag)		</a:t>
            </a:r>
            <a:endParaRPr/>
          </a:p>
          <a:p>
            <a:pPr marL="457200" marR="0" lvl="0" indent="-228600" algn="just"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A</a:t>
            </a:r>
            <a:r>
              <a:rPr lang="en-US" sz="1200" b="0" i="0" u="none" strike="noStrike" cap="none">
                <a:solidFill>
                  <a:schemeClr val="dk1"/>
                </a:solidFill>
                <a:latin typeface="Calibri"/>
                <a:ea typeface="Calibri"/>
                <a:cs typeface="Calibri"/>
                <a:sym typeface="Calibri"/>
              </a:rPr>
              <a:t> (Auxiliary carry flag)</a:t>
            </a:r>
            <a:endParaRPr/>
          </a:p>
          <a:p>
            <a:pPr marL="457200" marR="0" lvl="0" indent="-228600" algn="just"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Z</a:t>
            </a:r>
            <a:r>
              <a:rPr lang="en-US" sz="1200" b="0" i="0" u="none" strike="noStrike" cap="none">
                <a:solidFill>
                  <a:schemeClr val="dk1"/>
                </a:solidFill>
                <a:latin typeface="Calibri"/>
                <a:ea typeface="Calibri"/>
                <a:cs typeface="Calibri"/>
                <a:sym typeface="Calibri"/>
              </a:rPr>
              <a:t> (zero flag)</a:t>
            </a:r>
            <a:endParaRPr/>
          </a:p>
          <a:p>
            <a:pPr marL="457200" marR="0" lvl="0" indent="-228600" algn="just"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S</a:t>
            </a:r>
            <a:r>
              <a:rPr lang="en-US" sz="1200" b="0" i="0" u="none" strike="noStrike" cap="none">
                <a:solidFill>
                  <a:schemeClr val="dk1"/>
                </a:solidFill>
                <a:latin typeface="Calibri"/>
                <a:ea typeface="Calibri"/>
                <a:cs typeface="Calibri"/>
                <a:sym typeface="Calibri"/>
              </a:rPr>
              <a:t> (sign flag)		</a:t>
            </a:r>
            <a:endParaRPr/>
          </a:p>
          <a:p>
            <a:pPr marL="457200" marR="0" lvl="0" indent="-228600" algn="just"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O</a:t>
            </a:r>
            <a:r>
              <a:rPr lang="en-US" sz="1200" b="0" i="0" u="none" strike="noStrike" cap="none">
                <a:solidFill>
                  <a:schemeClr val="dk1"/>
                </a:solidFill>
                <a:latin typeface="Calibri"/>
                <a:ea typeface="Calibri"/>
                <a:cs typeface="Calibri"/>
                <a:sym typeface="Calibri"/>
              </a:rPr>
              <a:t> (over flow flag)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8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8" name="Google Shape;578;p83"/>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579" name="Google Shape;579;p83"/>
          <p:cNvSpPr txBox="1"/>
          <p:nvPr/>
        </p:nvSpPr>
        <p:spPr>
          <a:xfrm>
            <a:off x="0" y="798165"/>
            <a:ext cx="5417820" cy="923330"/>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List the steps needed to execute the machine instruction Add LOC, R0 in terms of transfers between memory and processor and some simple control commands. Assume that the instruction itself is stored in the memory at location INSTR and that this address is initially in register PC.</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8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6" name="Google Shape;586;p84"/>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587" name="Google Shape;587;p84"/>
          <p:cNvSpPr txBox="1"/>
          <p:nvPr/>
        </p:nvSpPr>
        <p:spPr>
          <a:xfrm>
            <a:off x="-2" y="775389"/>
            <a:ext cx="5603242" cy="2031325"/>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Transfer the contents of register PC to register MAR</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Issue a Read command to memory, and then wait until it has transferred the requested word into register MDR</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Transfer the instruction from MDR into IR and decode it</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Transfer the address LOCA from IR to MAR</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Issue a Read command and wait until MDR is loaded</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Transfer contents of MDR to the ALU</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Transfer contents of R0 to the ALU</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Perform addition of the two operands in the ALU and transfer result into R0</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Transfer contents of PC to ALU</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Add 1 to operand in ALU and transfer incremented address to PC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8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4" name="Google Shape;594;p85"/>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595" name="Google Shape;595;p85"/>
          <p:cNvSpPr txBox="1"/>
          <p:nvPr/>
        </p:nvSpPr>
        <p:spPr>
          <a:xfrm>
            <a:off x="0" y="775463"/>
            <a:ext cx="5471160" cy="369332"/>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Repeat the problem for machine instruction</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Add R1,R2,R3</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8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2" name="Google Shape;602;p86"/>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603" name="Google Shape;603;p86"/>
          <p:cNvSpPr txBox="1"/>
          <p:nvPr/>
        </p:nvSpPr>
        <p:spPr>
          <a:xfrm>
            <a:off x="0" y="779386"/>
            <a:ext cx="5554980" cy="1477328"/>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Transfer the contents of register PC to register MAR</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Issue a Read command to memory, and then wait until it has transferred the requested word into register MDR</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Transfer the instruction from MDR into IR and decode it</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Transfer contents of R1 and R2 to the ALU</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Perform addition of two operands in the ALU and transfer answer into R3</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Transfer contents of PC to ALU</a:t>
            </a:r>
            <a:endParaRPr/>
          </a:p>
          <a:p>
            <a:pPr marL="457200" marR="0" lvl="0" indent="-228600" algn="l" rtl="0">
              <a:lnSpc>
                <a:spcPct val="100000"/>
              </a:lnSpc>
              <a:spcBef>
                <a:spcPts val="0"/>
              </a:spcBef>
              <a:spcAft>
                <a:spcPts val="0"/>
              </a:spcAft>
              <a:buClr>
                <a:srgbClr val="000000"/>
              </a:buClr>
              <a:buSzPts val="1400"/>
              <a:buFont typeface="Arial"/>
              <a:buChar char="•"/>
            </a:pPr>
            <a:r>
              <a:rPr lang="en-US" sz="1200" b="0" i="0" u="none" strike="noStrike" cap="none">
                <a:solidFill>
                  <a:schemeClr val="dk1"/>
                </a:solidFill>
                <a:latin typeface="Calibri"/>
                <a:ea typeface="Calibri"/>
                <a:cs typeface="Calibri"/>
                <a:sym typeface="Calibri"/>
              </a:rPr>
              <a:t> Add 1 to operand in ALU and transfer incremented address to PC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5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 name="Google Shape;139;p50"/>
          <p:cNvSpPr txBox="1">
            <a:spLocks noGrp="1"/>
          </p:cNvSpPr>
          <p:nvPr>
            <p:ph type="title"/>
          </p:nvPr>
        </p:nvSpPr>
        <p:spPr>
          <a:xfrm>
            <a:off x="139700" y="57263"/>
            <a:ext cx="5041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Memory Operations</a:t>
            </a:r>
            <a:br>
              <a:rPr lang="en-US" sz="1800"/>
            </a:br>
            <a:r>
              <a:rPr lang="en-US" sz="1800">
                <a:solidFill>
                  <a:srgbClr val="C55911"/>
                </a:solidFill>
              </a:rPr>
              <a:t>Store Or Write</a:t>
            </a:r>
            <a:endParaRPr sz="1800">
              <a:solidFill>
                <a:srgbClr val="C55911"/>
              </a:solidFill>
            </a:endParaRPr>
          </a:p>
        </p:txBody>
      </p:sp>
      <p:sp>
        <p:nvSpPr>
          <p:cNvPr id="140" name="Google Shape;140;p50"/>
          <p:cNvSpPr txBox="1"/>
          <p:nvPr/>
        </p:nvSpPr>
        <p:spPr>
          <a:xfrm>
            <a:off x="144780" y="800495"/>
            <a:ext cx="5476200" cy="1431600"/>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Transfers an item of info from the CPU to a specific memory location, destroying the former contents of that location</a:t>
            </a:r>
            <a:endParaRPr/>
          </a:p>
          <a:p>
            <a:pPr marL="0" marR="0" lvl="0" indent="-76200" algn="just"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Processor sends the address of the desired location to the memory, together with the data to be written</a:t>
            </a:r>
            <a:endParaRPr/>
          </a:p>
          <a:p>
            <a:pPr marL="0" marR="0" lvl="0" indent="-76200" algn="just"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Issues write signal</a:t>
            </a:r>
            <a:endParaRPr/>
          </a:p>
          <a:p>
            <a:pPr marL="0" marR="0" lvl="0" indent="-76200" algn="just" rtl="0">
              <a:lnSpc>
                <a:spcPct val="100000"/>
              </a:lnSpc>
              <a:spcBef>
                <a:spcPts val="60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Sends the data via </a:t>
            </a:r>
            <a:r>
              <a:rPr lang="en-US" sz="1200" b="1" i="0" u="none" strike="noStrike" cap="none">
                <a:solidFill>
                  <a:schemeClr val="dk1"/>
                </a:solidFill>
                <a:latin typeface="Calibri"/>
                <a:ea typeface="Calibri"/>
                <a:cs typeface="Calibri"/>
                <a:sym typeface="Calibri"/>
              </a:rPr>
              <a:t>data bus </a:t>
            </a:r>
            <a:r>
              <a:rPr lang="en-US" sz="1200" b="0" i="0" u="none" strike="noStrike" cap="none">
                <a:solidFill>
                  <a:schemeClr val="dk1"/>
                </a:solidFill>
                <a:latin typeface="Calibri"/>
                <a:ea typeface="Calibri"/>
                <a:cs typeface="Calibri"/>
                <a:sym typeface="Calibri"/>
              </a:rPr>
              <a:t>and write into the selected particular memory location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8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0" name="Google Shape;610;p87"/>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611" name="Google Shape;611;p87"/>
          <p:cNvSpPr txBox="1"/>
          <p:nvPr/>
        </p:nvSpPr>
        <p:spPr>
          <a:xfrm>
            <a:off x="-68580" y="779386"/>
            <a:ext cx="5532120" cy="1107996"/>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Give a short sequence of machine instructions for the task: “Add the contents of memory location A to those of location B, and place the answer in location C.” </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Instructions                Load LOC, R</a:t>
            </a:r>
            <a:r>
              <a:rPr lang="en-US" sz="1200" b="0" i="0" u="none" strike="noStrike" cap="none" baseline="-25000">
                <a:solidFill>
                  <a:schemeClr val="dk1"/>
                </a:solidFill>
                <a:latin typeface="Calibri"/>
                <a:ea typeface="Calibri"/>
                <a:cs typeface="Calibri"/>
                <a:sym typeface="Calibri"/>
              </a:rPr>
              <a:t>i</a:t>
            </a:r>
            <a:endParaRPr sz="1200" b="0" i="0" u="none" strike="noStrike" cap="none">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and                            Store R</a:t>
            </a:r>
            <a:r>
              <a:rPr lang="en-US" sz="1200" b="0" i="0" u="none" strike="noStrike" cap="none" baseline="-25000">
                <a:solidFill>
                  <a:schemeClr val="dk1"/>
                </a:solidFill>
                <a:latin typeface="Calibri"/>
                <a:ea typeface="Calibri"/>
                <a:cs typeface="Calibri"/>
                <a:sym typeface="Calibri"/>
              </a:rPr>
              <a:t>i</a:t>
            </a:r>
            <a:r>
              <a:rPr lang="en-US" sz="1200" b="0" i="0" u="none" strike="noStrike" cap="none">
                <a:solidFill>
                  <a:schemeClr val="dk1"/>
                </a:solidFill>
                <a:latin typeface="Calibri"/>
                <a:ea typeface="Calibri"/>
                <a:cs typeface="Calibri"/>
                <a:sym typeface="Calibri"/>
              </a:rPr>
              <a:t>, LOC</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are the only instructions available to transfer data between the memory and general purpose register R</a:t>
            </a:r>
            <a:r>
              <a:rPr lang="en-US" sz="1200" b="0" i="0" u="none" strike="noStrike" cap="none" baseline="-25000">
                <a:solidFill>
                  <a:schemeClr val="dk1"/>
                </a:solidFill>
                <a:latin typeface="Calibri"/>
                <a:ea typeface="Calibri"/>
                <a:cs typeface="Calibri"/>
                <a:sym typeface="Calibri"/>
              </a:rPr>
              <a:t>i</a:t>
            </a:r>
            <a:r>
              <a:rPr lang="en-US" sz="1200" b="0" i="0" u="none" strike="noStrike" cap="none">
                <a:solidFill>
                  <a:schemeClr val="dk1"/>
                </a:solidFill>
                <a:latin typeface="Calibri"/>
                <a:ea typeface="Calibri"/>
                <a:cs typeface="Calibri"/>
                <a:sym typeface="Calibri"/>
              </a:rPr>
              <a:t>. Do not destroy the contents of either location A or B.</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8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8" name="Google Shape;618;p88"/>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619" name="Google Shape;619;p88"/>
          <p:cNvSpPr txBox="1"/>
          <p:nvPr/>
        </p:nvSpPr>
        <p:spPr>
          <a:xfrm>
            <a:off x="106680" y="775463"/>
            <a:ext cx="8229600" cy="738664"/>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Load A,R0</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Load B,R1</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Add R0,R1</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Store R1,C</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6" name="Google Shape;626;p89"/>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627" name="Google Shape;627;p89"/>
          <p:cNvSpPr txBox="1"/>
          <p:nvPr/>
        </p:nvSpPr>
        <p:spPr>
          <a:xfrm>
            <a:off x="0" y="775463"/>
            <a:ext cx="5486400" cy="923330"/>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Suppose that move and add instructions are available in the format</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Move/Add loc1,loc2</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Loci can be either memory or reg. Is it possible to use fewer instructions?</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Give the seq</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9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4" name="Google Shape;634;p90"/>
          <p:cNvSpPr txBox="1">
            <a:spLocks noGrp="1"/>
          </p:cNvSpPr>
          <p:nvPr>
            <p:ph type="title"/>
          </p:nvPr>
        </p:nvSpPr>
        <p:spPr>
          <a:xfrm>
            <a:off x="162560" y="2096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Condition Codes</a:t>
            </a:r>
            <a:br>
              <a:rPr lang="en-US" sz="1800"/>
            </a:br>
            <a:endParaRPr sz="1800">
              <a:solidFill>
                <a:srgbClr val="C55911"/>
              </a:solidFill>
            </a:endParaRPr>
          </a:p>
        </p:txBody>
      </p:sp>
      <p:sp>
        <p:nvSpPr>
          <p:cNvPr id="635" name="Google Shape;635;p90"/>
          <p:cNvSpPr txBox="1"/>
          <p:nvPr/>
        </p:nvSpPr>
        <p:spPr>
          <a:xfrm>
            <a:off x="106680" y="864355"/>
            <a:ext cx="5349240" cy="369332"/>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Move B,C</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Add A,C</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91"/>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1" name="Google Shape;641;p91"/>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2" name="Google Shape;642;p91"/>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643" name="Google Shape;643;p91"/>
          <p:cNvGrpSpPr/>
          <p:nvPr/>
        </p:nvGrpSpPr>
        <p:grpSpPr>
          <a:xfrm>
            <a:off x="4412475" y="3144913"/>
            <a:ext cx="203200" cy="50800"/>
            <a:chOff x="4412475" y="3144913"/>
            <a:chExt cx="203200" cy="50800"/>
          </a:xfrm>
        </p:grpSpPr>
        <p:sp>
          <p:nvSpPr>
            <p:cNvPr id="644" name="Google Shape;644;p91"/>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5" name="Google Shape;645;p91"/>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46" name="Google Shape;646;p91"/>
          <p:cNvGrpSpPr/>
          <p:nvPr/>
        </p:nvGrpSpPr>
        <p:grpSpPr>
          <a:xfrm>
            <a:off x="4683442" y="3144912"/>
            <a:ext cx="203200" cy="50800"/>
            <a:chOff x="4683442" y="3144912"/>
            <a:chExt cx="203200" cy="50800"/>
          </a:xfrm>
        </p:grpSpPr>
        <p:sp>
          <p:nvSpPr>
            <p:cNvPr id="647" name="Google Shape;647;p91"/>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8" name="Google Shape;648;p91"/>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9" name="Google Shape;649;p91"/>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650" name="Google Shape;650;p91"/>
          <p:cNvGrpSpPr/>
          <p:nvPr/>
        </p:nvGrpSpPr>
        <p:grpSpPr>
          <a:xfrm>
            <a:off x="4954409" y="3144912"/>
            <a:ext cx="203200" cy="50801"/>
            <a:chOff x="4954409" y="3144912"/>
            <a:chExt cx="203200" cy="50801"/>
          </a:xfrm>
        </p:grpSpPr>
        <p:sp>
          <p:nvSpPr>
            <p:cNvPr id="651" name="Google Shape;651;p91"/>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2" name="Google Shape;652;p91"/>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3" name="Google Shape;653;p91"/>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54" name="Google Shape;654;p91"/>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655" name="Google Shape;655;p91"/>
          <p:cNvGrpSpPr/>
          <p:nvPr/>
        </p:nvGrpSpPr>
        <p:grpSpPr>
          <a:xfrm>
            <a:off x="5481104" y="3144913"/>
            <a:ext cx="233679" cy="50800"/>
            <a:chOff x="5481104" y="3144913"/>
            <a:chExt cx="233679" cy="50800"/>
          </a:xfrm>
        </p:grpSpPr>
        <p:sp>
          <p:nvSpPr>
            <p:cNvPr id="656" name="Google Shape;656;p91"/>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7" name="Google Shape;657;p91"/>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8" name="Google Shape;658;p91"/>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59" name="Google Shape;659;p91"/>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0" name="Google Shape;660;p91"/>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1" name="Google Shape;661;p91"/>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662" name="Google Shape;662;p91"/>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7. Generating Memory Addresses  </a:t>
            </a:r>
            <a:r>
              <a:rPr lang="en-US" sz="700" b="1" i="0" u="none" strike="noStrike" cap="none">
                <a:solidFill>
                  <a:srgbClr val="2E5497"/>
                </a:solidFill>
                <a:latin typeface="Calibri"/>
                <a:ea typeface="Calibri"/>
                <a:cs typeface="Calibri"/>
                <a:sym typeface="Calibri"/>
              </a:rPr>
              <a:t>T2:Ch2 2.4</a:t>
            </a:r>
            <a:endParaRPr sz="700" b="0" i="0" u="none" strike="noStrike" cap="none">
              <a:solidFill>
                <a:schemeClr val="dk1"/>
              </a:solidFill>
              <a:latin typeface="Calibri"/>
              <a:ea typeface="Calibri"/>
              <a:cs typeface="Calibri"/>
              <a:sym typeface="Calibri"/>
            </a:endParaRPr>
          </a:p>
        </p:txBody>
      </p:sp>
      <p:sp>
        <p:nvSpPr>
          <p:cNvPr id="663" name="Google Shape;663;p91"/>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9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0" name="Google Shape;670;p92"/>
          <p:cNvSpPr txBox="1">
            <a:spLocks noGrp="1"/>
          </p:cNvSpPr>
          <p:nvPr>
            <p:ph type="title"/>
          </p:nvPr>
        </p:nvSpPr>
        <p:spPr>
          <a:xfrm>
            <a:off x="177800" y="18680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Generating Memory Addresses</a:t>
            </a:r>
            <a:br>
              <a:rPr lang="en-US" sz="1800"/>
            </a:br>
            <a:endParaRPr sz="1800">
              <a:solidFill>
                <a:srgbClr val="C55911"/>
              </a:solidFill>
            </a:endParaRPr>
          </a:p>
        </p:txBody>
      </p:sp>
      <p:sp>
        <p:nvSpPr>
          <p:cNvPr id="671" name="Google Shape;671;p92"/>
          <p:cNvSpPr/>
          <p:nvPr/>
        </p:nvSpPr>
        <p:spPr>
          <a:xfrm>
            <a:off x="60961" y="469703"/>
            <a:ext cx="5417820" cy="267765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instruction block at </a:t>
            </a:r>
            <a:r>
              <a:rPr lang="en-US" sz="1200" b="1" i="0" u="none" strike="noStrike" cap="none">
                <a:solidFill>
                  <a:schemeClr val="dk1"/>
                </a:solidFill>
                <a:latin typeface="Calibri"/>
                <a:ea typeface="Calibri"/>
                <a:cs typeface="Calibri"/>
                <a:sym typeface="Calibri"/>
              </a:rPr>
              <a:t>LOOP</a:t>
            </a:r>
            <a:r>
              <a:rPr lang="en-US" sz="1200" b="0" i="0" u="none" strike="noStrike" cap="none">
                <a:solidFill>
                  <a:schemeClr val="dk1"/>
                </a:solidFill>
                <a:latin typeface="Calibri"/>
                <a:ea typeface="Calibri"/>
                <a:cs typeface="Calibri"/>
                <a:sym typeface="Calibri"/>
              </a:rPr>
              <a:t> needs to add a different number from a list during each iteration.</a:t>
            </a:r>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a:t>
            </a:r>
            <a:r>
              <a:rPr lang="en-US" sz="1200" b="1" i="0" u="none" strike="noStrike" cap="none">
                <a:solidFill>
                  <a:schemeClr val="dk1"/>
                </a:solidFill>
                <a:latin typeface="Calibri"/>
                <a:ea typeface="Calibri"/>
                <a:cs typeface="Calibri"/>
                <a:sym typeface="Calibri"/>
              </a:rPr>
              <a:t>Add</a:t>
            </a:r>
            <a:r>
              <a:rPr lang="en-US" sz="1200" b="0" i="0" u="none" strike="noStrike" cap="none">
                <a:solidFill>
                  <a:schemeClr val="dk1"/>
                </a:solidFill>
                <a:latin typeface="Calibri"/>
                <a:ea typeface="Calibri"/>
                <a:cs typeface="Calibri"/>
                <a:sym typeface="Calibri"/>
              </a:rPr>
              <a:t> instruction must refer to a different memory address during each pass through the loop.</a:t>
            </a:r>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memory operand address cannot be directly given in a single </a:t>
            </a:r>
            <a:r>
              <a:rPr lang="en-US" sz="1200" b="1" i="0" u="none" strike="noStrike" cap="none">
                <a:solidFill>
                  <a:schemeClr val="dk1"/>
                </a:solidFill>
                <a:latin typeface="Calibri"/>
                <a:ea typeface="Calibri"/>
                <a:cs typeface="Calibri"/>
                <a:sym typeface="Calibri"/>
              </a:rPr>
              <a:t>Add</a:t>
            </a:r>
            <a:r>
              <a:rPr lang="en-US" sz="1200" b="0" i="0" u="none" strike="noStrike" cap="none">
                <a:solidFill>
                  <a:schemeClr val="dk1"/>
                </a:solidFill>
                <a:latin typeface="Calibri"/>
                <a:ea typeface="Calibri"/>
                <a:cs typeface="Calibri"/>
                <a:sym typeface="Calibri"/>
              </a:rPr>
              <a:t> instruction because it would require modification on each pass.</a:t>
            </a:r>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A possible solution is to use a processor register, such as </a:t>
            </a:r>
            <a:r>
              <a:rPr lang="en-US" sz="1200" b="1" i="0" u="none" strike="noStrike" cap="none">
                <a:solidFill>
                  <a:schemeClr val="dk1"/>
                </a:solidFill>
                <a:latin typeface="Calibri"/>
                <a:ea typeface="Calibri"/>
                <a:cs typeface="Calibri"/>
                <a:sym typeface="Calibri"/>
              </a:rPr>
              <a:t>Ri</a:t>
            </a:r>
            <a:r>
              <a:rPr lang="en-US" sz="1200" b="0" i="0" u="none" strike="noStrike" cap="none">
                <a:solidFill>
                  <a:schemeClr val="dk1"/>
                </a:solidFill>
                <a:latin typeface="Calibri"/>
                <a:ea typeface="Calibri"/>
                <a:cs typeface="Calibri"/>
                <a:sym typeface="Calibri"/>
              </a:rPr>
              <a:t>, to hold the memory address.</a:t>
            </a:r>
            <a:endParaRPr/>
          </a:p>
          <a:p>
            <a:pPr marL="171450" marR="0" lvl="0" indent="-17145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latin typeface="Calibri"/>
                <a:ea typeface="Calibri"/>
                <a:cs typeface="Calibri"/>
                <a:sym typeface="Calibri"/>
              </a:rPr>
              <a:t>Ri</a:t>
            </a:r>
            <a:r>
              <a:rPr lang="en-US" sz="1200" b="0" i="0" u="none" strike="noStrike" cap="none">
                <a:solidFill>
                  <a:schemeClr val="dk1"/>
                </a:solidFill>
                <a:latin typeface="Calibri"/>
                <a:ea typeface="Calibri"/>
                <a:cs typeface="Calibri"/>
                <a:sym typeface="Calibri"/>
              </a:rPr>
              <a:t> can be initialized with the address </a:t>
            </a:r>
            <a:r>
              <a:rPr lang="en-US" sz="1200" b="1" i="0" u="none" strike="noStrike" cap="none">
                <a:solidFill>
                  <a:schemeClr val="dk1"/>
                </a:solidFill>
                <a:latin typeface="Calibri"/>
                <a:ea typeface="Calibri"/>
                <a:cs typeface="Calibri"/>
                <a:sym typeface="Calibri"/>
              </a:rPr>
              <a:t>NUMI</a:t>
            </a:r>
            <a:r>
              <a:rPr lang="en-US" sz="1200" b="0" i="0" u="none" strike="noStrike" cap="none">
                <a:solidFill>
                  <a:schemeClr val="dk1"/>
                </a:solidFill>
                <a:latin typeface="Calibri"/>
                <a:ea typeface="Calibri"/>
                <a:cs typeface="Calibri"/>
                <a:sym typeface="Calibri"/>
              </a:rPr>
              <a:t> before the loop and incremented by 4 after each iteration to point to the next memory address.</a:t>
            </a:r>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This situation highlights the need for flexible ways to specify operand addresses.</a:t>
            </a:r>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These methods are known as </a:t>
            </a:r>
            <a:r>
              <a:rPr lang="en-US" sz="1200" b="1" i="0" u="none" strike="noStrike" cap="none">
                <a:solidFill>
                  <a:schemeClr val="dk1"/>
                </a:solidFill>
                <a:latin typeface="Calibri"/>
                <a:ea typeface="Calibri"/>
                <a:cs typeface="Calibri"/>
                <a:sym typeface="Calibri"/>
              </a:rPr>
              <a:t>addressing modes</a:t>
            </a:r>
            <a:r>
              <a:rPr lang="en-US" sz="1200" b="0" i="0" u="none" strike="noStrike" cap="none">
                <a:solidFill>
                  <a:schemeClr val="dk1"/>
                </a:solidFill>
                <a:latin typeface="Calibri"/>
                <a:ea typeface="Calibri"/>
                <a:cs typeface="Calibri"/>
                <a:sym typeface="Calibri"/>
              </a:rPr>
              <a:t>, which vary in implementation but share common underlying concepts across different computers.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68">
          <a:extLst>
            <a:ext uri="{FF2B5EF4-FFF2-40B4-BE49-F238E27FC236}">
              <a16:creationId xmlns:a16="http://schemas.microsoft.com/office/drawing/2014/main" id="{13A61366-1477-DEB9-A38D-AE8956712B0D}"/>
            </a:ext>
          </a:extLst>
        </p:cNvPr>
        <p:cNvGrpSpPr/>
        <p:nvPr/>
      </p:nvGrpSpPr>
      <p:grpSpPr>
        <a:xfrm>
          <a:off x="0" y="0"/>
          <a:ext cx="0" cy="0"/>
          <a:chOff x="0" y="0"/>
          <a:chExt cx="0" cy="0"/>
        </a:xfrm>
      </p:grpSpPr>
      <p:sp>
        <p:nvSpPr>
          <p:cNvPr id="669" name="Google Shape;669;p92">
            <a:extLst>
              <a:ext uri="{FF2B5EF4-FFF2-40B4-BE49-F238E27FC236}">
                <a16:creationId xmlns:a16="http://schemas.microsoft.com/office/drawing/2014/main" id="{CF48A5C0-A792-9C68-8792-1D5C0CF4F0C5}"/>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0" name="Google Shape;670;p92">
            <a:extLst>
              <a:ext uri="{FF2B5EF4-FFF2-40B4-BE49-F238E27FC236}">
                <a16:creationId xmlns:a16="http://schemas.microsoft.com/office/drawing/2014/main" id="{3C159626-C8B0-B435-F281-28E8975FBBEC}"/>
              </a:ext>
            </a:extLst>
          </p:cNvPr>
          <p:cNvSpPr txBox="1">
            <a:spLocks noGrp="1"/>
          </p:cNvSpPr>
          <p:nvPr>
            <p:ph type="title"/>
          </p:nvPr>
        </p:nvSpPr>
        <p:spPr>
          <a:xfrm>
            <a:off x="177800" y="186803"/>
            <a:ext cx="4503900" cy="28853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dirty="0">
                <a:solidFill>
                  <a:srgbClr val="2E5497"/>
                </a:solidFill>
                <a:latin typeface="Calibri"/>
                <a:ea typeface="Calibri"/>
                <a:cs typeface="Calibri"/>
                <a:sym typeface="Calibri"/>
              </a:rPr>
              <a:t>Think about it </a:t>
            </a:r>
            <a:endParaRPr sz="1800" dirty="0">
              <a:solidFill>
                <a:srgbClr val="C55911"/>
              </a:solidFill>
            </a:endParaRPr>
          </a:p>
        </p:txBody>
      </p:sp>
      <p:sp>
        <p:nvSpPr>
          <p:cNvPr id="671" name="Google Shape;671;p92">
            <a:extLst>
              <a:ext uri="{FF2B5EF4-FFF2-40B4-BE49-F238E27FC236}">
                <a16:creationId xmlns:a16="http://schemas.microsoft.com/office/drawing/2014/main" id="{72FA0160-94B9-E2A9-364C-EE59333FB0B7}"/>
              </a:ext>
            </a:extLst>
          </p:cNvPr>
          <p:cNvSpPr/>
          <p:nvPr/>
        </p:nvSpPr>
        <p:spPr>
          <a:xfrm>
            <a:off x="60961" y="1362275"/>
            <a:ext cx="5417820" cy="892512"/>
          </a:xfrm>
          <a:prstGeom prst="rect">
            <a:avLst/>
          </a:prstGeom>
          <a:noFill/>
          <a:ln>
            <a:noFill/>
          </a:ln>
        </p:spPr>
        <p:txBody>
          <a:bodyPr spcFirstLastPara="1" wrap="square" lIns="91425" tIns="45700" rIns="91425" bIns="45700" anchor="ctr" anchorCtr="0">
            <a:spAutoFit/>
          </a:bodyPr>
          <a:lstStyle/>
          <a:p>
            <a:pPr marL="171450" lvl="0" indent="-171450">
              <a:buSzPts val="1200"/>
              <a:buFont typeface="Arial" panose="020B0604020202020204" pitchFamily="34" charset="0"/>
              <a:buChar char="•"/>
            </a:pPr>
            <a:r>
              <a:rPr lang="en-US" sz="1200" dirty="0"/>
              <a:t>Write assembly code in three two and one address format for SUB A,B,C</a:t>
            </a:r>
          </a:p>
          <a:p>
            <a:pPr marL="171450" indent="-171450">
              <a:buSzPts val="1200"/>
              <a:buFont typeface="Arial" panose="020B0604020202020204" pitchFamily="34" charset="0"/>
              <a:buChar char="•"/>
            </a:pPr>
            <a:r>
              <a:rPr lang="en-US" sz="1200" dirty="0"/>
              <a:t> Write assembly code in three two and one address format for A=B+C-D</a:t>
            </a:r>
          </a:p>
          <a:p>
            <a:pPr lvl="0">
              <a:buSzPts val="1200"/>
            </a:pPr>
            <a:r>
              <a:rPr lang="en-US" sz="1200" dirty="0"/>
              <a:t> </a:t>
            </a:r>
          </a:p>
          <a:p>
            <a:pPr lvl="0">
              <a:buSzPts val="1200"/>
            </a:pPr>
            <a:endParaRPr dirty="0"/>
          </a:p>
        </p:txBody>
      </p:sp>
    </p:spTree>
    <p:extLst>
      <p:ext uri="{BB962C8B-B14F-4D97-AF65-F5344CB8AC3E}">
        <p14:creationId xmlns:p14="http://schemas.microsoft.com/office/powerpoint/2010/main" val="37976249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68">
          <a:extLst>
            <a:ext uri="{FF2B5EF4-FFF2-40B4-BE49-F238E27FC236}">
              <a16:creationId xmlns:a16="http://schemas.microsoft.com/office/drawing/2014/main" id="{F7001FC5-16DB-E89D-917F-4C626951C605}"/>
            </a:ext>
          </a:extLst>
        </p:cNvPr>
        <p:cNvGrpSpPr/>
        <p:nvPr/>
      </p:nvGrpSpPr>
      <p:grpSpPr>
        <a:xfrm>
          <a:off x="0" y="0"/>
          <a:ext cx="0" cy="0"/>
          <a:chOff x="0" y="0"/>
          <a:chExt cx="0" cy="0"/>
        </a:xfrm>
      </p:grpSpPr>
      <p:sp>
        <p:nvSpPr>
          <p:cNvPr id="669" name="Google Shape;669;p92">
            <a:extLst>
              <a:ext uri="{FF2B5EF4-FFF2-40B4-BE49-F238E27FC236}">
                <a16:creationId xmlns:a16="http://schemas.microsoft.com/office/drawing/2014/main" id="{32375AFE-15B0-F4A6-8DB1-AF94D7AA45BE}"/>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0" name="Google Shape;670;p92">
            <a:extLst>
              <a:ext uri="{FF2B5EF4-FFF2-40B4-BE49-F238E27FC236}">
                <a16:creationId xmlns:a16="http://schemas.microsoft.com/office/drawing/2014/main" id="{AB07B508-519E-6323-28DD-CCE6B21D9646}"/>
              </a:ext>
            </a:extLst>
          </p:cNvPr>
          <p:cNvSpPr txBox="1">
            <a:spLocks noGrp="1"/>
          </p:cNvSpPr>
          <p:nvPr>
            <p:ph type="title"/>
          </p:nvPr>
        </p:nvSpPr>
        <p:spPr>
          <a:xfrm>
            <a:off x="177800" y="186803"/>
            <a:ext cx="4503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dirty="0">
                <a:solidFill>
                  <a:srgbClr val="2E5497"/>
                </a:solidFill>
                <a:latin typeface="Calibri"/>
                <a:ea typeface="Calibri"/>
                <a:cs typeface="Calibri"/>
                <a:sym typeface="Calibri"/>
              </a:rPr>
              <a:t>MCQ</a:t>
            </a:r>
            <a:br>
              <a:rPr lang="en-US" sz="1800" b="1" dirty="0">
                <a:solidFill>
                  <a:srgbClr val="2E5497"/>
                </a:solidFill>
                <a:latin typeface="Calibri"/>
                <a:ea typeface="Calibri"/>
                <a:cs typeface="Calibri"/>
                <a:sym typeface="Calibri"/>
              </a:rPr>
            </a:br>
            <a:endParaRPr sz="1800" dirty="0">
              <a:solidFill>
                <a:srgbClr val="C55911"/>
              </a:solidFill>
            </a:endParaRPr>
          </a:p>
        </p:txBody>
      </p:sp>
      <p:sp>
        <p:nvSpPr>
          <p:cNvPr id="671" name="Google Shape;671;p92">
            <a:extLst>
              <a:ext uri="{FF2B5EF4-FFF2-40B4-BE49-F238E27FC236}">
                <a16:creationId xmlns:a16="http://schemas.microsoft.com/office/drawing/2014/main" id="{D0E688E2-87B5-E812-2556-83C56E2AF17F}"/>
              </a:ext>
            </a:extLst>
          </p:cNvPr>
          <p:cNvSpPr/>
          <p:nvPr/>
        </p:nvSpPr>
        <p:spPr>
          <a:xfrm>
            <a:off x="75394" y="1029335"/>
            <a:ext cx="5417820" cy="2031285"/>
          </a:xfrm>
          <a:prstGeom prst="rect">
            <a:avLst/>
          </a:prstGeom>
          <a:noFill/>
          <a:ln>
            <a:noFill/>
          </a:ln>
        </p:spPr>
        <p:txBody>
          <a:bodyPr spcFirstLastPara="1" wrap="square" lIns="91425" tIns="45700" rIns="91425" bIns="45700" anchor="ctr" anchorCtr="0">
            <a:spAutoFit/>
          </a:bodyPr>
          <a:lstStyle/>
          <a:p>
            <a:r>
              <a:rPr lang="en-US" sz="900" dirty="0"/>
              <a:t>A processor executes instructions in </a:t>
            </a:r>
            <a:r>
              <a:rPr lang="en-US" sz="900" b="1" dirty="0"/>
              <a:t>straight-line sequencing</a:t>
            </a:r>
            <a:r>
              <a:rPr lang="en-US" sz="900" dirty="0"/>
              <a:t> unless:</a:t>
            </a:r>
          </a:p>
          <a:p>
            <a:r>
              <a:rPr lang="en-US" sz="900" dirty="0"/>
              <a:t>a) A Load instruction is encountered</a:t>
            </a:r>
            <a:br>
              <a:rPr lang="en-US" sz="900" dirty="0"/>
            </a:br>
            <a:r>
              <a:rPr lang="en-US" sz="900" dirty="0"/>
              <a:t>b) A Store instruction is encountered</a:t>
            </a:r>
            <a:br>
              <a:rPr lang="en-US" sz="900" dirty="0"/>
            </a:br>
            <a:r>
              <a:rPr lang="en-US" sz="900" dirty="0"/>
              <a:t>c) A Branch instruction is encountered</a:t>
            </a:r>
            <a:br>
              <a:rPr lang="en-US" sz="900" dirty="0"/>
            </a:br>
            <a:r>
              <a:rPr lang="en-US" sz="900" dirty="0"/>
              <a:t>d) A Condition Code is set</a:t>
            </a:r>
          </a:p>
          <a:p>
            <a:endParaRPr lang="en-US" sz="900" dirty="0"/>
          </a:p>
          <a:p>
            <a:r>
              <a:rPr lang="en-US" sz="900" dirty="0"/>
              <a:t>Which condition flag is set to 1 if an arithmetic operation results in a value too large for the number of bits available?</a:t>
            </a:r>
          </a:p>
          <a:p>
            <a:r>
              <a:rPr lang="en-US" sz="900" dirty="0"/>
              <a:t>a) Zero (Z)</a:t>
            </a:r>
            <a:br>
              <a:rPr lang="en-US" sz="900" dirty="0"/>
            </a:br>
            <a:r>
              <a:rPr lang="en-US" sz="900" dirty="0"/>
              <a:t>b) Carry (C)</a:t>
            </a:r>
            <a:br>
              <a:rPr lang="en-US" sz="900" dirty="0"/>
            </a:br>
            <a:r>
              <a:rPr lang="en-US" sz="900" dirty="0"/>
              <a:t>c) Overflow (V)</a:t>
            </a:r>
            <a:br>
              <a:rPr lang="en-US" sz="900" dirty="0"/>
            </a:br>
            <a:r>
              <a:rPr lang="en-US" sz="900" dirty="0"/>
              <a:t>d) Sign (N)</a:t>
            </a:r>
          </a:p>
          <a:p>
            <a:endParaRPr lang="en-US" sz="900" dirty="0"/>
          </a:p>
          <a:p>
            <a:pPr lvl="0">
              <a:buSzPts val="1200"/>
            </a:pPr>
            <a:endParaRPr sz="900" dirty="0"/>
          </a:p>
        </p:txBody>
      </p:sp>
    </p:spTree>
    <p:extLst>
      <p:ext uri="{BB962C8B-B14F-4D97-AF65-F5344CB8AC3E}">
        <p14:creationId xmlns:p14="http://schemas.microsoft.com/office/powerpoint/2010/main" val="1649818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68">
          <a:extLst>
            <a:ext uri="{FF2B5EF4-FFF2-40B4-BE49-F238E27FC236}">
              <a16:creationId xmlns:a16="http://schemas.microsoft.com/office/drawing/2014/main" id="{99F67192-2E79-6BBE-C924-7F84E906F27B}"/>
            </a:ext>
          </a:extLst>
        </p:cNvPr>
        <p:cNvGrpSpPr/>
        <p:nvPr/>
      </p:nvGrpSpPr>
      <p:grpSpPr>
        <a:xfrm>
          <a:off x="0" y="0"/>
          <a:ext cx="0" cy="0"/>
          <a:chOff x="0" y="0"/>
          <a:chExt cx="0" cy="0"/>
        </a:xfrm>
      </p:grpSpPr>
      <p:sp>
        <p:nvSpPr>
          <p:cNvPr id="669" name="Google Shape;669;p92">
            <a:extLst>
              <a:ext uri="{FF2B5EF4-FFF2-40B4-BE49-F238E27FC236}">
                <a16:creationId xmlns:a16="http://schemas.microsoft.com/office/drawing/2014/main" id="{9A102170-FCEF-FBA2-3B72-F066E08FA41D}"/>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0" name="Google Shape;670;p92">
            <a:extLst>
              <a:ext uri="{FF2B5EF4-FFF2-40B4-BE49-F238E27FC236}">
                <a16:creationId xmlns:a16="http://schemas.microsoft.com/office/drawing/2014/main" id="{E6050300-2F20-0053-FBAC-530D144840E7}"/>
              </a:ext>
            </a:extLst>
          </p:cNvPr>
          <p:cNvSpPr txBox="1">
            <a:spLocks noGrp="1"/>
          </p:cNvSpPr>
          <p:nvPr>
            <p:ph type="title"/>
          </p:nvPr>
        </p:nvSpPr>
        <p:spPr>
          <a:xfrm>
            <a:off x="177800" y="186803"/>
            <a:ext cx="4503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dirty="0">
                <a:solidFill>
                  <a:srgbClr val="2E5497"/>
                </a:solidFill>
                <a:latin typeface="Calibri"/>
                <a:ea typeface="Calibri"/>
                <a:cs typeface="Calibri"/>
                <a:sym typeface="Calibri"/>
              </a:rPr>
              <a:t>MCQ</a:t>
            </a:r>
            <a:br>
              <a:rPr lang="en-US" sz="1800" b="1" dirty="0">
                <a:solidFill>
                  <a:srgbClr val="2E5497"/>
                </a:solidFill>
                <a:latin typeface="Calibri"/>
                <a:ea typeface="Calibri"/>
                <a:cs typeface="Calibri"/>
                <a:sym typeface="Calibri"/>
              </a:rPr>
            </a:br>
            <a:endParaRPr sz="1800" dirty="0">
              <a:solidFill>
                <a:srgbClr val="C55911"/>
              </a:solidFill>
            </a:endParaRPr>
          </a:p>
        </p:txBody>
      </p:sp>
      <p:sp>
        <p:nvSpPr>
          <p:cNvPr id="671" name="Google Shape;671;p92">
            <a:extLst>
              <a:ext uri="{FF2B5EF4-FFF2-40B4-BE49-F238E27FC236}">
                <a16:creationId xmlns:a16="http://schemas.microsoft.com/office/drawing/2014/main" id="{A3202BE1-F53D-5D78-93FB-CE4175DBAE5A}"/>
              </a:ext>
            </a:extLst>
          </p:cNvPr>
          <p:cNvSpPr/>
          <p:nvPr/>
        </p:nvSpPr>
        <p:spPr>
          <a:xfrm>
            <a:off x="75394" y="752337"/>
            <a:ext cx="5417820" cy="2585283"/>
          </a:xfrm>
          <a:prstGeom prst="rect">
            <a:avLst/>
          </a:prstGeom>
          <a:noFill/>
          <a:ln>
            <a:noFill/>
          </a:ln>
        </p:spPr>
        <p:txBody>
          <a:bodyPr spcFirstLastPara="1" wrap="square" lIns="91425" tIns="45700" rIns="91425" bIns="45700" anchor="ctr" anchorCtr="0">
            <a:spAutoFit/>
          </a:bodyPr>
          <a:lstStyle/>
          <a:p>
            <a:r>
              <a:rPr lang="en-US" sz="900" dirty="0"/>
              <a:t>A processor executes instructions in </a:t>
            </a:r>
            <a:r>
              <a:rPr lang="en-US" sz="900" b="1" dirty="0"/>
              <a:t>straight-line sequencing</a:t>
            </a:r>
            <a:r>
              <a:rPr lang="en-US" sz="900" dirty="0"/>
              <a:t> unless:</a:t>
            </a:r>
          </a:p>
          <a:p>
            <a:r>
              <a:rPr lang="en-US" sz="900" dirty="0"/>
              <a:t>a) A Load instruction is encountered</a:t>
            </a:r>
            <a:br>
              <a:rPr lang="en-US" sz="900" dirty="0"/>
            </a:br>
            <a:r>
              <a:rPr lang="en-US" sz="900" dirty="0"/>
              <a:t>b) A Store instruction is encountered</a:t>
            </a:r>
            <a:br>
              <a:rPr lang="en-US" sz="900" dirty="0"/>
            </a:br>
            <a:r>
              <a:rPr lang="en-US" sz="900" dirty="0"/>
              <a:t>c) A Branch instruction is encountered</a:t>
            </a:r>
            <a:br>
              <a:rPr lang="en-US" sz="900" dirty="0"/>
            </a:br>
            <a:r>
              <a:rPr lang="en-US" sz="900" dirty="0"/>
              <a:t>d) A Condition Code is set</a:t>
            </a:r>
          </a:p>
          <a:p>
            <a:r>
              <a:rPr lang="en-US" sz="900" b="1" dirty="0"/>
              <a:t>Answer:</a:t>
            </a:r>
            <a:r>
              <a:rPr lang="en-US" sz="900" dirty="0"/>
              <a:t>  c) A Branch instruction is encountered</a:t>
            </a:r>
            <a:br>
              <a:rPr lang="en-US" sz="900" dirty="0"/>
            </a:br>
            <a:r>
              <a:rPr lang="en-US" sz="900" b="1" dirty="0"/>
              <a:t>Explanation:</a:t>
            </a:r>
            <a:r>
              <a:rPr lang="en-US" sz="900" dirty="0"/>
              <a:t> Branch instructions alter the normal program counter (PC) sequence</a:t>
            </a:r>
          </a:p>
          <a:p>
            <a:endParaRPr lang="en-US" sz="900" dirty="0"/>
          </a:p>
          <a:p>
            <a:r>
              <a:rPr lang="en-US" sz="900" dirty="0"/>
              <a:t>Which condition flag is set to 1 if an arithmetic operation results in a value too large for the number of bits available?</a:t>
            </a:r>
          </a:p>
          <a:p>
            <a:r>
              <a:rPr lang="en-US" sz="900" dirty="0"/>
              <a:t>a) Zero (Z)</a:t>
            </a:r>
            <a:br>
              <a:rPr lang="en-US" sz="900" dirty="0"/>
            </a:br>
            <a:r>
              <a:rPr lang="en-US" sz="900" dirty="0"/>
              <a:t>b) Carry (C)</a:t>
            </a:r>
            <a:br>
              <a:rPr lang="en-US" sz="900" dirty="0"/>
            </a:br>
            <a:r>
              <a:rPr lang="en-US" sz="900" dirty="0"/>
              <a:t>c) Overflow (V)</a:t>
            </a:r>
            <a:br>
              <a:rPr lang="en-US" sz="900" dirty="0"/>
            </a:br>
            <a:r>
              <a:rPr lang="en-US" sz="900" dirty="0"/>
              <a:t>d) Sign (N)</a:t>
            </a:r>
          </a:p>
          <a:p>
            <a:r>
              <a:rPr lang="en-US" sz="900" b="1" dirty="0"/>
              <a:t>Answer:</a:t>
            </a:r>
            <a:r>
              <a:rPr lang="en-US" sz="900" dirty="0"/>
              <a:t>  c) Overflow (V)</a:t>
            </a:r>
            <a:br>
              <a:rPr lang="en-US" sz="900" dirty="0"/>
            </a:br>
            <a:r>
              <a:rPr lang="en-US" sz="900" b="1" dirty="0"/>
              <a:t>Explanation:</a:t>
            </a:r>
            <a:r>
              <a:rPr lang="en-US" sz="900" dirty="0"/>
              <a:t> Overflow flag is set when the signed result exceeds representable range</a:t>
            </a:r>
          </a:p>
          <a:p>
            <a:endParaRPr lang="en-US" sz="900" dirty="0"/>
          </a:p>
          <a:p>
            <a:pPr lvl="0">
              <a:buSzPts val="1200"/>
            </a:pPr>
            <a:endParaRPr sz="900" dirty="0"/>
          </a:p>
        </p:txBody>
      </p:sp>
    </p:spTree>
    <p:extLst>
      <p:ext uri="{BB962C8B-B14F-4D97-AF65-F5344CB8AC3E}">
        <p14:creationId xmlns:p14="http://schemas.microsoft.com/office/powerpoint/2010/main" val="2360152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8">
          <a:extLst>
            <a:ext uri="{FF2B5EF4-FFF2-40B4-BE49-F238E27FC236}">
              <a16:creationId xmlns:a16="http://schemas.microsoft.com/office/drawing/2014/main" id="{363DDA91-2122-211A-C15C-62DA461CC0E7}"/>
            </a:ext>
          </a:extLst>
        </p:cNvPr>
        <p:cNvGrpSpPr/>
        <p:nvPr/>
      </p:nvGrpSpPr>
      <p:grpSpPr>
        <a:xfrm>
          <a:off x="0" y="0"/>
          <a:ext cx="0" cy="0"/>
          <a:chOff x="0" y="0"/>
          <a:chExt cx="0" cy="0"/>
        </a:xfrm>
      </p:grpSpPr>
      <p:sp>
        <p:nvSpPr>
          <p:cNvPr id="669" name="Google Shape;669;p92">
            <a:extLst>
              <a:ext uri="{FF2B5EF4-FFF2-40B4-BE49-F238E27FC236}">
                <a16:creationId xmlns:a16="http://schemas.microsoft.com/office/drawing/2014/main" id="{7E7637CA-2E39-5CE8-324D-E1F77A1B641E}"/>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0" name="Google Shape;670;p92">
            <a:extLst>
              <a:ext uri="{FF2B5EF4-FFF2-40B4-BE49-F238E27FC236}">
                <a16:creationId xmlns:a16="http://schemas.microsoft.com/office/drawing/2014/main" id="{450AB9C8-4E49-A0BF-4E2E-739F92771F86}"/>
              </a:ext>
            </a:extLst>
          </p:cNvPr>
          <p:cNvSpPr txBox="1">
            <a:spLocks noGrp="1"/>
          </p:cNvSpPr>
          <p:nvPr>
            <p:ph type="title"/>
          </p:nvPr>
        </p:nvSpPr>
        <p:spPr>
          <a:xfrm>
            <a:off x="177800" y="186803"/>
            <a:ext cx="4503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dirty="0">
                <a:solidFill>
                  <a:srgbClr val="2E5497"/>
                </a:solidFill>
                <a:latin typeface="Calibri"/>
                <a:ea typeface="Calibri"/>
                <a:cs typeface="Calibri"/>
                <a:sym typeface="Calibri"/>
              </a:rPr>
              <a:t>MCQ</a:t>
            </a:r>
            <a:br>
              <a:rPr lang="en-US" sz="1800" b="1" dirty="0">
                <a:solidFill>
                  <a:srgbClr val="2E5497"/>
                </a:solidFill>
                <a:latin typeface="Calibri"/>
                <a:ea typeface="Calibri"/>
                <a:cs typeface="Calibri"/>
                <a:sym typeface="Calibri"/>
              </a:rPr>
            </a:br>
            <a:endParaRPr sz="1800" dirty="0">
              <a:solidFill>
                <a:srgbClr val="C55911"/>
              </a:solidFill>
            </a:endParaRPr>
          </a:p>
        </p:txBody>
      </p:sp>
      <p:sp>
        <p:nvSpPr>
          <p:cNvPr id="671" name="Google Shape;671;p92">
            <a:extLst>
              <a:ext uri="{FF2B5EF4-FFF2-40B4-BE49-F238E27FC236}">
                <a16:creationId xmlns:a16="http://schemas.microsoft.com/office/drawing/2014/main" id="{973ADE00-894B-010D-EE49-2C51F18E5E50}"/>
              </a:ext>
            </a:extLst>
          </p:cNvPr>
          <p:cNvSpPr/>
          <p:nvPr/>
        </p:nvSpPr>
        <p:spPr>
          <a:xfrm>
            <a:off x="75394" y="1929582"/>
            <a:ext cx="5417820" cy="230792"/>
          </a:xfrm>
          <a:prstGeom prst="rect">
            <a:avLst/>
          </a:prstGeom>
          <a:noFill/>
          <a:ln>
            <a:noFill/>
          </a:ln>
        </p:spPr>
        <p:txBody>
          <a:bodyPr spcFirstLastPara="1" wrap="square" lIns="91425" tIns="45700" rIns="91425" bIns="45700" anchor="ctr" anchorCtr="0">
            <a:spAutoFit/>
          </a:bodyPr>
          <a:lstStyle/>
          <a:p>
            <a:pPr lvl="0">
              <a:buSzPts val="1200"/>
            </a:pPr>
            <a:endParaRPr sz="900" dirty="0"/>
          </a:p>
        </p:txBody>
      </p:sp>
      <p:sp>
        <p:nvSpPr>
          <p:cNvPr id="3" name="TextBox 2">
            <a:extLst>
              <a:ext uri="{FF2B5EF4-FFF2-40B4-BE49-F238E27FC236}">
                <a16:creationId xmlns:a16="http://schemas.microsoft.com/office/drawing/2014/main" id="{047AD5B4-496D-D203-3F21-392C1C0C5FB6}"/>
              </a:ext>
            </a:extLst>
          </p:cNvPr>
          <p:cNvSpPr txBox="1"/>
          <p:nvPr/>
        </p:nvSpPr>
        <p:spPr>
          <a:xfrm>
            <a:off x="75394" y="697602"/>
            <a:ext cx="5745543" cy="2964914"/>
          </a:xfrm>
          <a:prstGeom prst="rect">
            <a:avLst/>
          </a:prstGeom>
          <a:noFill/>
        </p:spPr>
        <p:txBody>
          <a:bodyPr wrap="square">
            <a:spAutoFit/>
          </a:bodyPr>
          <a:lstStyle/>
          <a:p>
            <a:pPr marL="171450" indent="-171450">
              <a:spcAft>
                <a:spcPts val="800"/>
              </a:spcAft>
              <a:buFont typeface="Arial" panose="020B0604020202020204" pitchFamily="34" charset="0"/>
              <a:buChar char="•"/>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Which one of the following instruction formats uses the </a:t>
            </a:r>
            <a:r>
              <a:rPr lang="en-IN" sz="1000" b="1" kern="100" dirty="0">
                <a:effectLst/>
                <a:latin typeface="Times New Roman" panose="02020603050405020304" pitchFamily="18" charset="0"/>
                <a:ea typeface="Calibri" panose="020F0502020204030204" pitchFamily="34" charset="0"/>
                <a:cs typeface="Times New Roman" panose="02020603050405020304" pitchFamily="18" charset="0"/>
              </a:rPr>
              <a:t>accumulator (AC)</a:t>
            </a: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 implicitly as one operand?</a:t>
            </a:r>
          </a:p>
          <a:p>
            <a:pPr marL="228600" indent="-228600">
              <a:spcAft>
                <a:spcPts val="800"/>
              </a:spcAft>
              <a:buAutoNum type="alphaLcParenR"/>
            </a:pPr>
            <a:r>
              <a:rPr lang="en-IN" sz="1000" kern="100" dirty="0">
                <a:effectLst/>
                <a:latin typeface="Times New Roman" panose="02020603050405020304" pitchFamily="18" charset="0"/>
                <a:ea typeface="Calibri" panose="020F0502020204030204" pitchFamily="34" charset="0"/>
                <a:cs typeface="Times New Roman" panose="02020603050405020304" pitchFamily="18" charset="0"/>
              </a:rPr>
              <a:t>Zero-address instruction  b) One-address instruction  c) Two-address instruction    d) Three-address instruction</a:t>
            </a:r>
          </a:p>
          <a:p>
            <a:endParaRPr lang="en-IN" sz="1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Consider the sequence of instructions:</a:t>
            </a:r>
          </a:p>
          <a:p>
            <a:r>
              <a:rPr lang="en-IN" sz="1000" dirty="0">
                <a:latin typeface="Times New Roman" panose="02020603050405020304" pitchFamily="18" charset="0"/>
                <a:cs typeface="Times New Roman" panose="02020603050405020304" pitchFamily="18" charset="0"/>
              </a:rPr>
              <a:t>Load P  </a:t>
            </a:r>
          </a:p>
          <a:p>
            <a:r>
              <a:rPr lang="en-IN" sz="1000" dirty="0">
                <a:latin typeface="Times New Roman" panose="02020603050405020304" pitchFamily="18" charset="0"/>
                <a:cs typeface="Times New Roman" panose="02020603050405020304" pitchFamily="18" charset="0"/>
              </a:rPr>
              <a:t>Add Q  </a:t>
            </a:r>
          </a:p>
          <a:p>
            <a:r>
              <a:rPr lang="en-IN" sz="1000" dirty="0">
                <a:latin typeface="Times New Roman" panose="02020603050405020304" pitchFamily="18" charset="0"/>
                <a:cs typeface="Times New Roman" panose="02020603050405020304" pitchFamily="18" charset="0"/>
              </a:rPr>
              <a:t>Store S</a:t>
            </a:r>
          </a:p>
          <a:p>
            <a:r>
              <a:rPr lang="en-IN" sz="1000" dirty="0">
                <a:latin typeface="Times New Roman" panose="02020603050405020304" pitchFamily="18" charset="0"/>
                <a:cs typeface="Times New Roman" panose="02020603050405020304" pitchFamily="18" charset="0"/>
              </a:rPr>
              <a:t>This corresponds to which instruction format?</a:t>
            </a:r>
          </a:p>
          <a:p>
            <a:r>
              <a:rPr lang="en-IN" sz="1000" dirty="0">
                <a:latin typeface="Times New Roman" panose="02020603050405020304" pitchFamily="18" charset="0"/>
                <a:cs typeface="Times New Roman" panose="02020603050405020304" pitchFamily="18" charset="0"/>
              </a:rPr>
              <a:t>a) Three-address</a:t>
            </a:r>
            <a:br>
              <a:rPr lang="en-IN" sz="1000" dirty="0">
                <a:latin typeface="Times New Roman" panose="02020603050405020304" pitchFamily="18" charset="0"/>
                <a:cs typeface="Times New Roman" panose="02020603050405020304" pitchFamily="18" charset="0"/>
              </a:rPr>
            </a:br>
            <a:r>
              <a:rPr lang="en-IN" sz="1000" dirty="0">
                <a:latin typeface="Times New Roman" panose="02020603050405020304" pitchFamily="18" charset="0"/>
                <a:cs typeface="Times New Roman" panose="02020603050405020304" pitchFamily="18" charset="0"/>
              </a:rPr>
              <a:t>b) Two-address</a:t>
            </a:r>
            <a:br>
              <a:rPr lang="en-IN" sz="1000" dirty="0">
                <a:latin typeface="Times New Roman" panose="02020603050405020304" pitchFamily="18" charset="0"/>
                <a:cs typeface="Times New Roman" panose="02020603050405020304" pitchFamily="18" charset="0"/>
              </a:rPr>
            </a:br>
            <a:r>
              <a:rPr lang="en-IN" sz="1000" dirty="0">
                <a:latin typeface="Times New Roman" panose="02020603050405020304" pitchFamily="18" charset="0"/>
                <a:cs typeface="Times New Roman" panose="02020603050405020304" pitchFamily="18" charset="0"/>
              </a:rPr>
              <a:t>c) One-address</a:t>
            </a:r>
            <a:br>
              <a:rPr lang="en-IN" sz="1000" dirty="0">
                <a:latin typeface="Times New Roman" panose="02020603050405020304" pitchFamily="18" charset="0"/>
                <a:cs typeface="Times New Roman" panose="02020603050405020304" pitchFamily="18" charset="0"/>
              </a:rPr>
            </a:br>
            <a:r>
              <a:rPr lang="en-IN" sz="1000" dirty="0">
                <a:latin typeface="Times New Roman" panose="02020603050405020304" pitchFamily="18" charset="0"/>
                <a:cs typeface="Times New Roman" panose="02020603050405020304" pitchFamily="18" charset="0"/>
              </a:rPr>
              <a:t>d) Zero-address</a:t>
            </a:r>
          </a:p>
          <a:p>
            <a:pPr>
              <a:spcAft>
                <a:spcPts val="800"/>
              </a:spcAft>
              <a:buNone/>
            </a:pPr>
            <a:endParaRPr lang="en-IN" sz="1000" kern="1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buNone/>
            </a:pPr>
            <a:endParaRPr lang="en-IN" sz="1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166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7" name="Google Shape;147;p51"/>
          <p:cNvSpPr txBox="1">
            <a:spLocks noGrp="1"/>
          </p:cNvSpPr>
          <p:nvPr>
            <p:ph type="title"/>
          </p:nvPr>
        </p:nvSpPr>
        <p:spPr>
          <a:xfrm>
            <a:off x="139700" y="57263"/>
            <a:ext cx="5041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dirty="0">
                <a:solidFill>
                  <a:srgbClr val="2E5497"/>
                </a:solidFill>
                <a:latin typeface="Calibri"/>
                <a:ea typeface="Calibri"/>
                <a:cs typeface="Calibri"/>
                <a:sym typeface="Calibri"/>
              </a:rPr>
              <a:t>Instructions And Instruction Sequencing</a:t>
            </a:r>
            <a:br>
              <a:rPr lang="en-US" sz="1800" dirty="0"/>
            </a:br>
            <a:r>
              <a:rPr lang="en-US" sz="1800" dirty="0">
                <a:solidFill>
                  <a:srgbClr val="C55911"/>
                </a:solidFill>
              </a:rPr>
              <a:t>Introduction(T2 – section 2.4)</a:t>
            </a:r>
            <a:endParaRPr sz="1800" dirty="0">
              <a:solidFill>
                <a:srgbClr val="C55911"/>
              </a:solidFill>
            </a:endParaRPr>
          </a:p>
        </p:txBody>
      </p:sp>
      <p:sp>
        <p:nvSpPr>
          <p:cNvPr id="148" name="Google Shape;148;p51"/>
          <p:cNvSpPr/>
          <p:nvPr/>
        </p:nvSpPr>
        <p:spPr>
          <a:xfrm>
            <a:off x="137167" y="713624"/>
            <a:ext cx="5491500" cy="2293500"/>
          </a:xfrm>
          <a:prstGeom prst="rect">
            <a:avLst/>
          </a:prstGeom>
          <a:noFill/>
          <a:ln>
            <a:noFill/>
          </a:ln>
        </p:spPr>
        <p:txBody>
          <a:bodyPr spcFirstLastPara="1" wrap="square" lIns="91425" tIns="45700" rIns="91425" bIns="45700" anchor="ctr" anchorCtr="0">
            <a:spAutoFit/>
          </a:bodyPr>
          <a:lstStyle/>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An </a:t>
            </a:r>
            <a:r>
              <a:rPr lang="en-US" sz="1200" b="0" i="0" u="none" strike="noStrike" cap="none">
                <a:solidFill>
                  <a:srgbClr val="FF0000"/>
                </a:solidFill>
                <a:latin typeface="Calibri"/>
                <a:ea typeface="Calibri"/>
                <a:cs typeface="Calibri"/>
                <a:sym typeface="Calibri"/>
              </a:rPr>
              <a:t>instruction </a:t>
            </a:r>
            <a:r>
              <a:rPr lang="en-US" sz="1200" b="0" i="0" u="none" strike="noStrike" cap="none">
                <a:solidFill>
                  <a:schemeClr val="dk1"/>
                </a:solidFill>
                <a:latin typeface="Calibri"/>
                <a:ea typeface="Calibri"/>
                <a:cs typeface="Calibri"/>
                <a:sym typeface="Calibri"/>
              </a:rPr>
              <a:t>is a command to the processor to perform a given task on data operands. </a:t>
            </a:r>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A </a:t>
            </a:r>
            <a:r>
              <a:rPr lang="en-US" sz="1200" b="0" i="0" u="none" strike="noStrike" cap="none">
                <a:solidFill>
                  <a:srgbClr val="FF0000"/>
                </a:solidFill>
                <a:latin typeface="Calibri"/>
                <a:ea typeface="Calibri"/>
                <a:cs typeface="Calibri"/>
                <a:sym typeface="Calibri"/>
              </a:rPr>
              <a:t>program</a:t>
            </a:r>
            <a:r>
              <a:rPr lang="en-US" sz="1200" b="0" i="0" u="none" strike="noStrike" cap="none">
                <a:solidFill>
                  <a:schemeClr val="dk1"/>
                </a:solidFill>
                <a:latin typeface="Calibri"/>
                <a:ea typeface="Calibri"/>
                <a:cs typeface="Calibri"/>
                <a:sym typeface="Calibri"/>
              </a:rPr>
              <a:t> is a set of instructions that specify </a:t>
            </a:r>
            <a:r>
              <a:rPr lang="en-US" sz="1200" b="0" i="0" u="none" strike="noStrike" cap="none">
                <a:solidFill>
                  <a:srgbClr val="0000FF"/>
                </a:solidFill>
                <a:latin typeface="Calibri"/>
                <a:ea typeface="Calibri"/>
                <a:cs typeface="Calibri"/>
                <a:sym typeface="Calibri"/>
              </a:rPr>
              <a:t>operations,</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0000FF"/>
                </a:solidFill>
                <a:latin typeface="Calibri"/>
                <a:ea typeface="Calibri"/>
                <a:cs typeface="Calibri"/>
                <a:sym typeface="Calibri"/>
              </a:rPr>
              <a:t>operands</a:t>
            </a:r>
            <a:r>
              <a:rPr lang="en-US" sz="1200" b="0" i="0" u="none" strike="noStrike" cap="none">
                <a:solidFill>
                  <a:schemeClr val="dk1"/>
                </a:solidFill>
                <a:latin typeface="Calibri"/>
                <a:ea typeface="Calibri"/>
                <a:cs typeface="Calibri"/>
                <a:sym typeface="Calibri"/>
              </a:rPr>
              <a:t> &amp; the </a:t>
            </a:r>
            <a:r>
              <a:rPr lang="en-US" sz="1200" b="0" i="0" u="none" strike="noStrike" cap="none">
                <a:solidFill>
                  <a:srgbClr val="0000FF"/>
                </a:solidFill>
                <a:latin typeface="Calibri"/>
                <a:ea typeface="Calibri"/>
                <a:cs typeface="Calibri"/>
                <a:sym typeface="Calibri"/>
              </a:rPr>
              <a:t>sequence</a:t>
            </a:r>
            <a:r>
              <a:rPr lang="en-US" sz="1200" b="0" i="0" u="none" strike="noStrike" cap="none">
                <a:solidFill>
                  <a:schemeClr val="dk1"/>
                </a:solidFill>
                <a:latin typeface="Calibri"/>
                <a:ea typeface="Calibri"/>
                <a:cs typeface="Calibri"/>
                <a:sym typeface="Calibri"/>
              </a:rPr>
              <a:t> by which processing has to occur. </a:t>
            </a:r>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Thus operation of a computer is controlled by </a:t>
            </a:r>
            <a:r>
              <a:rPr lang="en-US" sz="1200" b="0" i="0" u="none" strike="noStrike" cap="none">
                <a:solidFill>
                  <a:srgbClr val="FF0000"/>
                </a:solidFill>
                <a:latin typeface="Calibri"/>
                <a:ea typeface="Calibri"/>
                <a:cs typeface="Calibri"/>
                <a:sym typeface="Calibri"/>
              </a:rPr>
              <a:t>stored program</a:t>
            </a:r>
            <a:r>
              <a:rPr lang="en-US" sz="1200" b="0" i="0" u="none" strike="noStrike" cap="none">
                <a:solidFill>
                  <a:schemeClr val="dk1"/>
                </a:solidFill>
                <a:latin typeface="Calibri"/>
                <a:ea typeface="Calibri"/>
                <a:cs typeface="Calibri"/>
                <a:sym typeface="Calibri"/>
              </a:rPr>
              <a:t> </a:t>
            </a:r>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In general a computer must support 4 categories of operations:</a:t>
            </a:r>
            <a:endParaRPr/>
          </a:p>
          <a:p>
            <a:pPr marL="457200" marR="0" lvl="1" indent="0" algn="just" rtl="0">
              <a:lnSpc>
                <a:spcPct val="120000"/>
              </a:lnSpc>
              <a:spcBef>
                <a:spcPts val="0"/>
              </a:spcBef>
              <a:spcAft>
                <a:spcPts val="0"/>
              </a:spcAft>
              <a:buNone/>
            </a:pPr>
            <a:r>
              <a:rPr lang="en-US" sz="1200" b="0" i="0" u="none" strike="noStrike" cap="none">
                <a:solidFill>
                  <a:srgbClr val="FF0000"/>
                </a:solidFill>
                <a:latin typeface="Calibri"/>
                <a:ea typeface="Calibri"/>
                <a:cs typeface="Calibri"/>
                <a:sym typeface="Calibri"/>
              </a:rPr>
              <a:t>         1.Data Movement    </a:t>
            </a:r>
            <a:r>
              <a:rPr lang="en-US" sz="1200" b="0" i="0" u="none" strike="noStrike" cap="none">
                <a:solidFill>
                  <a:schemeClr val="dk1"/>
                </a:solidFill>
                <a:latin typeface="Calibri"/>
                <a:ea typeface="Calibri"/>
                <a:cs typeface="Calibri"/>
                <a:sym typeface="Calibri"/>
              </a:rPr>
              <a:t>:  To conduct I/O transfers </a:t>
            </a:r>
            <a:endParaRPr/>
          </a:p>
          <a:p>
            <a:pPr marL="457200" marR="0" lvl="1" indent="0" algn="just" rtl="0">
              <a:lnSpc>
                <a:spcPct val="120000"/>
              </a:lnSpc>
              <a:spcBef>
                <a:spcPts val="0"/>
              </a:spcBef>
              <a:spcAft>
                <a:spcPts val="0"/>
              </a:spcAft>
              <a:buNone/>
            </a:pPr>
            <a:r>
              <a:rPr lang="en-US" sz="1200" b="0" i="0" u="none" strike="noStrike" cap="none">
                <a:solidFill>
                  <a:srgbClr val="FF0000"/>
                </a:solidFill>
                <a:latin typeface="Calibri"/>
                <a:ea typeface="Calibri"/>
                <a:cs typeface="Calibri"/>
                <a:sym typeface="Calibri"/>
              </a:rPr>
              <a:t>         2.Data Storage     :</a:t>
            </a:r>
            <a:r>
              <a:rPr lang="en-US" sz="1200" b="0" i="0" u="none" strike="noStrike" cap="none">
                <a:solidFill>
                  <a:schemeClr val="dk1"/>
                </a:solidFill>
                <a:latin typeface="Calibri"/>
                <a:ea typeface="Calibri"/>
                <a:cs typeface="Calibri"/>
                <a:sym typeface="Calibri"/>
              </a:rPr>
              <a:t>  Across Memory and processor registers.</a:t>
            </a:r>
            <a:endParaRPr/>
          </a:p>
          <a:p>
            <a:pPr marL="457200" marR="0" lvl="1" indent="0" algn="just" rtl="0">
              <a:lnSpc>
                <a:spcPct val="120000"/>
              </a:lnSpc>
              <a:spcBef>
                <a:spcPts val="0"/>
              </a:spcBef>
              <a:spcAft>
                <a:spcPts val="0"/>
              </a:spcAft>
              <a:buNone/>
            </a:pP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3</a:t>
            </a:r>
            <a:r>
              <a:rPr lang="en-US" sz="1200" b="0" i="0" u="none" strike="noStrike" cap="none">
                <a:solidFill>
                  <a:schemeClr val="dk1"/>
                </a:solidFill>
                <a:latin typeface="Calibri"/>
                <a:ea typeface="Calibri"/>
                <a:cs typeface="Calibri"/>
                <a:sym typeface="Calibri"/>
              </a:rPr>
              <a:t>.</a:t>
            </a:r>
            <a:r>
              <a:rPr lang="en-US" sz="1200" b="0" i="0" u="none" strike="noStrike" cap="none">
                <a:solidFill>
                  <a:srgbClr val="FF0000"/>
                </a:solidFill>
                <a:latin typeface="Calibri"/>
                <a:ea typeface="Calibri"/>
                <a:cs typeface="Calibri"/>
                <a:sym typeface="Calibri"/>
              </a:rPr>
              <a:t>Data Processing    :</a:t>
            </a:r>
            <a:r>
              <a:rPr lang="en-US" sz="1200" b="0" i="0" u="none" strike="noStrike" cap="none">
                <a:solidFill>
                  <a:schemeClr val="dk1"/>
                </a:solidFill>
                <a:latin typeface="Calibri"/>
                <a:ea typeface="Calibri"/>
                <a:cs typeface="Calibri"/>
                <a:sym typeface="Calibri"/>
              </a:rPr>
              <a:t>  Arithmetic and logical operations</a:t>
            </a:r>
            <a:endParaRPr/>
          </a:p>
          <a:p>
            <a:pPr marL="457200" marR="0" lvl="1" indent="0" algn="just" rtl="0">
              <a:lnSpc>
                <a:spcPct val="120000"/>
              </a:lnSpc>
              <a:spcBef>
                <a:spcPts val="0"/>
              </a:spcBef>
              <a:spcAft>
                <a:spcPts val="0"/>
              </a:spcAft>
              <a:buNone/>
            </a:pPr>
            <a:r>
              <a:rPr lang="en-US" sz="1200" b="0" i="0" u="none" strike="noStrike" cap="none">
                <a:solidFill>
                  <a:srgbClr val="FF0000"/>
                </a:solidFill>
                <a:latin typeface="Calibri"/>
                <a:ea typeface="Calibri"/>
                <a:cs typeface="Calibri"/>
                <a:sym typeface="Calibri"/>
              </a:rPr>
              <a:t>         4. Program sequencing and control   :</a:t>
            </a:r>
            <a:r>
              <a:rPr lang="en-US" sz="1200" b="0" i="0" u="none" strike="noStrike" cap="none">
                <a:solidFill>
                  <a:schemeClr val="dk1"/>
                </a:solidFill>
                <a:latin typeface="Calibri"/>
                <a:ea typeface="Calibri"/>
                <a:cs typeface="Calibri"/>
                <a:sym typeface="Calibri"/>
              </a:rPr>
              <a:t>  Test and Branch.</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68">
          <a:extLst>
            <a:ext uri="{FF2B5EF4-FFF2-40B4-BE49-F238E27FC236}">
              <a16:creationId xmlns:a16="http://schemas.microsoft.com/office/drawing/2014/main" id="{5820B5A5-4E9C-BA59-0476-4DB252C485AB}"/>
            </a:ext>
          </a:extLst>
        </p:cNvPr>
        <p:cNvGrpSpPr/>
        <p:nvPr/>
      </p:nvGrpSpPr>
      <p:grpSpPr>
        <a:xfrm>
          <a:off x="0" y="0"/>
          <a:ext cx="0" cy="0"/>
          <a:chOff x="0" y="0"/>
          <a:chExt cx="0" cy="0"/>
        </a:xfrm>
      </p:grpSpPr>
      <p:sp>
        <p:nvSpPr>
          <p:cNvPr id="669" name="Google Shape;669;p92">
            <a:extLst>
              <a:ext uri="{FF2B5EF4-FFF2-40B4-BE49-F238E27FC236}">
                <a16:creationId xmlns:a16="http://schemas.microsoft.com/office/drawing/2014/main" id="{DD2C9338-2AE4-4E4E-54C5-7DA3B92336A4}"/>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0" name="Google Shape;670;p92">
            <a:extLst>
              <a:ext uri="{FF2B5EF4-FFF2-40B4-BE49-F238E27FC236}">
                <a16:creationId xmlns:a16="http://schemas.microsoft.com/office/drawing/2014/main" id="{F07BC179-2DFE-C753-BFE1-05F5E08DA453}"/>
              </a:ext>
            </a:extLst>
          </p:cNvPr>
          <p:cNvSpPr txBox="1">
            <a:spLocks noGrp="1"/>
          </p:cNvSpPr>
          <p:nvPr>
            <p:ph type="title"/>
          </p:nvPr>
        </p:nvSpPr>
        <p:spPr>
          <a:xfrm>
            <a:off x="177800" y="186803"/>
            <a:ext cx="4503900" cy="565534"/>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dirty="0">
                <a:solidFill>
                  <a:srgbClr val="2E5497"/>
                </a:solidFill>
                <a:latin typeface="Calibri"/>
                <a:ea typeface="Calibri"/>
                <a:cs typeface="Calibri"/>
                <a:sym typeface="Calibri"/>
              </a:rPr>
              <a:t>MCQ</a:t>
            </a:r>
            <a:br>
              <a:rPr lang="en-US" sz="1800" b="1" dirty="0">
                <a:solidFill>
                  <a:srgbClr val="2E5497"/>
                </a:solidFill>
                <a:latin typeface="Calibri"/>
                <a:ea typeface="Calibri"/>
                <a:cs typeface="Calibri"/>
                <a:sym typeface="Calibri"/>
              </a:rPr>
            </a:br>
            <a:endParaRPr sz="1800" dirty="0">
              <a:solidFill>
                <a:srgbClr val="C55911"/>
              </a:solidFill>
            </a:endParaRPr>
          </a:p>
        </p:txBody>
      </p:sp>
      <p:sp>
        <p:nvSpPr>
          <p:cNvPr id="671" name="Google Shape;671;p92">
            <a:extLst>
              <a:ext uri="{FF2B5EF4-FFF2-40B4-BE49-F238E27FC236}">
                <a16:creationId xmlns:a16="http://schemas.microsoft.com/office/drawing/2014/main" id="{E5FF9321-9F1B-DF3F-A91B-1FAC90900135}"/>
              </a:ext>
            </a:extLst>
          </p:cNvPr>
          <p:cNvSpPr/>
          <p:nvPr/>
        </p:nvSpPr>
        <p:spPr>
          <a:xfrm>
            <a:off x="75394" y="1929582"/>
            <a:ext cx="5417820" cy="230792"/>
          </a:xfrm>
          <a:prstGeom prst="rect">
            <a:avLst/>
          </a:prstGeom>
          <a:noFill/>
          <a:ln>
            <a:noFill/>
          </a:ln>
        </p:spPr>
        <p:txBody>
          <a:bodyPr spcFirstLastPara="1" wrap="square" lIns="91425" tIns="45700" rIns="91425" bIns="45700" anchor="ctr" anchorCtr="0">
            <a:spAutoFit/>
          </a:bodyPr>
          <a:lstStyle/>
          <a:p>
            <a:pPr lvl="0">
              <a:buSzPts val="1200"/>
            </a:pPr>
            <a:endParaRPr sz="900" dirty="0"/>
          </a:p>
        </p:txBody>
      </p:sp>
      <p:sp>
        <p:nvSpPr>
          <p:cNvPr id="3" name="TextBox 2">
            <a:extLst>
              <a:ext uri="{FF2B5EF4-FFF2-40B4-BE49-F238E27FC236}">
                <a16:creationId xmlns:a16="http://schemas.microsoft.com/office/drawing/2014/main" id="{64A0A82C-3D86-BE65-093E-099B25D41647}"/>
              </a:ext>
            </a:extLst>
          </p:cNvPr>
          <p:cNvSpPr txBox="1"/>
          <p:nvPr/>
        </p:nvSpPr>
        <p:spPr>
          <a:xfrm>
            <a:off x="75394" y="697602"/>
            <a:ext cx="5745543" cy="6370975"/>
          </a:xfrm>
          <a:prstGeom prst="rect">
            <a:avLst/>
          </a:prstGeom>
          <a:noFill/>
        </p:spPr>
        <p:txBody>
          <a:bodyPr wrap="square">
            <a:spAutoFit/>
          </a:bodyPr>
          <a:lstStyle/>
          <a:p>
            <a:pPr marL="171450" indent="-171450">
              <a:spcAft>
                <a:spcPts val="800"/>
              </a:spcAft>
              <a:buFont typeface="Arial" panose="020B0604020202020204" pitchFamily="34" charset="0"/>
              <a:buChar char="•"/>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Which one of the following instruction formats uses the </a:t>
            </a:r>
            <a:r>
              <a:rPr lang="en-IN" sz="900" b="1" kern="100" dirty="0">
                <a:effectLst/>
                <a:latin typeface="Times New Roman" panose="02020603050405020304" pitchFamily="18" charset="0"/>
                <a:ea typeface="Calibri" panose="020F0502020204030204" pitchFamily="34" charset="0"/>
                <a:cs typeface="Times New Roman" panose="02020603050405020304" pitchFamily="18" charset="0"/>
              </a:rPr>
              <a:t>accumulator (AC)</a:t>
            </a: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implicitly as one operand?</a:t>
            </a:r>
          </a:p>
          <a:p>
            <a:pPr marL="228600" indent="-228600">
              <a:spcAft>
                <a:spcPts val="800"/>
              </a:spcAft>
              <a:buAutoNum type="alphaLcParenR"/>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Zero-address instruction  b) One-address instruction  c) Two-address instruction    d) Three-address instruction</a:t>
            </a:r>
          </a:p>
          <a:p>
            <a:r>
              <a:rPr lang="en-US" sz="900" dirty="0">
                <a:latin typeface="Times New Roman" panose="02020603050405020304" pitchFamily="18" charset="0"/>
                <a:cs typeface="Times New Roman" panose="02020603050405020304" pitchFamily="18" charset="0"/>
              </a:rPr>
              <a:t>Answer:  b) One-address instruction</a:t>
            </a:r>
          </a:p>
          <a:p>
            <a:r>
              <a:rPr lang="en-US" sz="900" dirty="0">
                <a:latin typeface="Times New Roman" panose="02020603050405020304" pitchFamily="18" charset="0"/>
                <a:cs typeface="Times New Roman" panose="02020603050405020304" pitchFamily="18" charset="0"/>
              </a:rPr>
              <a:t>Explanation: In one-address instructions, one operand is explicitly given, while the accumulator (AC) is the implicit second operand</a:t>
            </a:r>
          </a:p>
          <a:p>
            <a:pPr marL="171450" indent="-171450">
              <a:buFont typeface="Arial" panose="020B0604020202020204" pitchFamily="34" charset="0"/>
              <a:buChar char="•"/>
            </a:pPr>
            <a:r>
              <a:rPr lang="en-IN" sz="900" dirty="0">
                <a:latin typeface="Times New Roman" panose="02020603050405020304" pitchFamily="18" charset="0"/>
                <a:cs typeface="Times New Roman" panose="02020603050405020304" pitchFamily="18" charset="0"/>
              </a:rPr>
              <a:t>Consider the sequence of instructions:</a:t>
            </a:r>
          </a:p>
          <a:p>
            <a:r>
              <a:rPr lang="en-IN" sz="900" dirty="0">
                <a:latin typeface="Times New Roman" panose="02020603050405020304" pitchFamily="18" charset="0"/>
                <a:cs typeface="Times New Roman" panose="02020603050405020304" pitchFamily="18" charset="0"/>
              </a:rPr>
              <a:t>Load P  </a:t>
            </a:r>
          </a:p>
          <a:p>
            <a:r>
              <a:rPr lang="en-IN" sz="900" dirty="0">
                <a:latin typeface="Times New Roman" panose="02020603050405020304" pitchFamily="18" charset="0"/>
                <a:cs typeface="Times New Roman" panose="02020603050405020304" pitchFamily="18" charset="0"/>
              </a:rPr>
              <a:t>Add Q  </a:t>
            </a:r>
          </a:p>
          <a:p>
            <a:r>
              <a:rPr lang="en-IN" sz="900" dirty="0">
                <a:latin typeface="Times New Roman" panose="02020603050405020304" pitchFamily="18" charset="0"/>
                <a:cs typeface="Times New Roman" panose="02020603050405020304" pitchFamily="18" charset="0"/>
              </a:rPr>
              <a:t>Store S</a:t>
            </a:r>
          </a:p>
          <a:p>
            <a:r>
              <a:rPr lang="en-IN" sz="900" dirty="0">
                <a:latin typeface="Times New Roman" panose="02020603050405020304" pitchFamily="18" charset="0"/>
                <a:cs typeface="Times New Roman" panose="02020603050405020304" pitchFamily="18" charset="0"/>
              </a:rPr>
              <a:t>This corresponds to which instruction format?</a:t>
            </a:r>
          </a:p>
          <a:p>
            <a:r>
              <a:rPr lang="en-IN" sz="900" dirty="0">
                <a:latin typeface="Times New Roman" panose="02020603050405020304" pitchFamily="18" charset="0"/>
                <a:cs typeface="Times New Roman" panose="02020603050405020304" pitchFamily="18" charset="0"/>
              </a:rPr>
              <a:t>a) Three-address</a:t>
            </a:r>
            <a:br>
              <a:rPr lang="en-IN" sz="900" dirty="0">
                <a:latin typeface="Times New Roman" panose="02020603050405020304" pitchFamily="18" charset="0"/>
                <a:cs typeface="Times New Roman" panose="02020603050405020304" pitchFamily="18" charset="0"/>
              </a:rPr>
            </a:br>
            <a:r>
              <a:rPr lang="en-IN" sz="900" dirty="0">
                <a:latin typeface="Times New Roman" panose="02020603050405020304" pitchFamily="18" charset="0"/>
                <a:cs typeface="Times New Roman" panose="02020603050405020304" pitchFamily="18" charset="0"/>
              </a:rPr>
              <a:t>b) Two-address</a:t>
            </a:r>
            <a:br>
              <a:rPr lang="en-IN" sz="900" dirty="0">
                <a:latin typeface="Times New Roman" panose="02020603050405020304" pitchFamily="18" charset="0"/>
                <a:cs typeface="Times New Roman" panose="02020603050405020304" pitchFamily="18" charset="0"/>
              </a:rPr>
            </a:br>
            <a:r>
              <a:rPr lang="en-IN" sz="900" dirty="0">
                <a:latin typeface="Times New Roman" panose="02020603050405020304" pitchFamily="18" charset="0"/>
                <a:cs typeface="Times New Roman" panose="02020603050405020304" pitchFamily="18" charset="0"/>
              </a:rPr>
              <a:t>c) One-address</a:t>
            </a:r>
            <a:br>
              <a:rPr lang="en-IN" sz="900" dirty="0">
                <a:latin typeface="Times New Roman" panose="02020603050405020304" pitchFamily="18" charset="0"/>
                <a:cs typeface="Times New Roman" panose="02020603050405020304" pitchFamily="18" charset="0"/>
              </a:rPr>
            </a:br>
            <a:r>
              <a:rPr lang="en-IN" sz="900" dirty="0">
                <a:latin typeface="Times New Roman" panose="02020603050405020304" pitchFamily="18" charset="0"/>
                <a:cs typeface="Times New Roman" panose="02020603050405020304" pitchFamily="18" charset="0"/>
              </a:rPr>
              <a:t>d) Zero-address</a:t>
            </a:r>
          </a:p>
          <a:p>
            <a:pPr>
              <a:spcAft>
                <a:spcPts val="800"/>
              </a:spcAft>
              <a:buNone/>
            </a:pPr>
            <a:endParaRPr lang="en-IN" sz="900" kern="100" dirty="0">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Answer:  b) One-address instruction</a:t>
            </a: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Explanation: In one-address instructions, one operand is explicitly given, while the accumulator (AC) is the implicit second operand</a:t>
            </a:r>
          </a:p>
          <a:p>
            <a:pPr>
              <a:spcAft>
                <a:spcPts val="800"/>
              </a:spcAft>
            </a:pPr>
            <a:endParaRPr lang="en-US" sz="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18. Consider the sequence of instructions:</a:t>
            </a: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Load P  </a:t>
            </a: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Add Q  </a:t>
            </a: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Store S</a:t>
            </a: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This corresponds to which instruction format?</a:t>
            </a: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a) Three-address</a:t>
            </a: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b) Two-address</a:t>
            </a: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c) One-address</a:t>
            </a: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d) Zero-address</a:t>
            </a: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Answer: c) One-address</a:t>
            </a:r>
          </a:p>
          <a:p>
            <a:pPr>
              <a:spcAft>
                <a:spcPts val="800"/>
              </a:spcAft>
            </a:pPr>
            <a:r>
              <a:rPr lang="en-US" sz="900" kern="100" dirty="0">
                <a:effectLst/>
                <a:latin typeface="Times New Roman" panose="02020603050405020304" pitchFamily="18" charset="0"/>
                <a:ea typeface="Calibri" panose="020F0502020204030204" pitchFamily="34" charset="0"/>
                <a:cs typeface="Times New Roman" panose="02020603050405020304" pitchFamily="18" charset="0"/>
              </a:rPr>
              <a:t>Explanation: Only one explicit operand is specified in each instruction; the other operand is the accumulator</a:t>
            </a:r>
          </a:p>
          <a:p>
            <a:pPr>
              <a:spcAft>
                <a:spcPts val="800"/>
              </a:spcAft>
              <a:buNone/>
            </a:pPr>
            <a:r>
              <a:rPr lang="en-IN" sz="9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9046078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cxnSp>
        <p:nvCxnSpPr>
          <p:cNvPr id="676" name="Google Shape;676;p43"/>
          <p:cNvCxnSpPr/>
          <p:nvPr/>
        </p:nvCxnSpPr>
        <p:spPr>
          <a:xfrm>
            <a:off x="2576529" y="1366250"/>
            <a:ext cx="2166644" cy="0"/>
          </a:xfrm>
          <a:prstGeom prst="straightConnector1">
            <a:avLst/>
          </a:prstGeom>
          <a:noFill/>
          <a:ln w="38100" cap="flat" cmpd="sng">
            <a:solidFill>
              <a:srgbClr val="953734"/>
            </a:solidFill>
            <a:prstDash val="solid"/>
            <a:round/>
            <a:headEnd type="none" w="sm" len="sm"/>
            <a:tailEnd type="none" w="sm" len="sm"/>
          </a:ln>
        </p:spPr>
      </p:cxnSp>
      <p:grpSp>
        <p:nvGrpSpPr>
          <p:cNvPr id="677" name="Google Shape;677;p43"/>
          <p:cNvGrpSpPr/>
          <p:nvPr/>
        </p:nvGrpSpPr>
        <p:grpSpPr>
          <a:xfrm>
            <a:off x="63500" y="22225"/>
            <a:ext cx="5638800" cy="3124199"/>
            <a:chOff x="313844" y="349466"/>
            <a:chExt cx="11518407" cy="6218388"/>
          </a:xfrm>
        </p:grpSpPr>
        <p:sp>
          <p:nvSpPr>
            <p:cNvPr id="678" name="Google Shape;678;p43"/>
            <p:cNvSpPr/>
            <p:nvPr/>
          </p:nvSpPr>
          <p:spPr>
            <a:xfrm>
              <a:off x="11786532" y="360726"/>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679" name="Google Shape;679;p43"/>
            <p:cNvSpPr/>
            <p:nvPr/>
          </p:nvSpPr>
          <p:spPr>
            <a:xfrm rot="5400000">
              <a:off x="11275944" y="-161122"/>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680" name="Google Shape;680;p43"/>
            <p:cNvSpPr/>
            <p:nvPr/>
          </p:nvSpPr>
          <p:spPr>
            <a:xfrm rot="5400000">
              <a:off x="824432" y="6011547"/>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681" name="Google Shape;681;p43"/>
            <p:cNvSpPr/>
            <p:nvPr/>
          </p:nvSpPr>
          <p:spPr>
            <a:xfrm rot="10800000">
              <a:off x="313844" y="5489699"/>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grpSp>
      <p:sp>
        <p:nvSpPr>
          <p:cNvPr id="682" name="Google Shape;682;p43"/>
          <p:cNvSpPr/>
          <p:nvPr/>
        </p:nvSpPr>
        <p:spPr>
          <a:xfrm>
            <a:off x="2576529" y="970045"/>
            <a:ext cx="2177217" cy="354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2"/>
              <a:buFont typeface="Arial"/>
              <a:buNone/>
            </a:pPr>
            <a:r>
              <a:rPr lang="en-US" sz="1702" b="1" i="0" u="none" strike="noStrike" cap="none">
                <a:solidFill>
                  <a:srgbClr val="C55A1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683" name="Google Shape;683;p43"/>
          <p:cNvSpPr/>
          <p:nvPr/>
        </p:nvSpPr>
        <p:spPr>
          <a:xfrm>
            <a:off x="2576530" y="1480191"/>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1" i="0" u="none" strike="noStrike" cap="none">
                <a:solidFill>
                  <a:srgbClr val="000000"/>
                </a:solidFill>
                <a:latin typeface="Calibri"/>
                <a:ea typeface="Calibri"/>
                <a:cs typeface="Calibri"/>
                <a:sym typeface="Calibri"/>
              </a:rPr>
              <a:t>Team DDCO</a:t>
            </a:r>
            <a:endParaRPr sz="1135" b="1" i="0" u="none" strike="noStrike" cap="none">
              <a:solidFill>
                <a:srgbClr val="000000"/>
              </a:solidFill>
              <a:latin typeface="Calibri"/>
              <a:ea typeface="Calibri"/>
              <a:cs typeface="Calibri"/>
              <a:sym typeface="Calibri"/>
            </a:endParaRPr>
          </a:p>
        </p:txBody>
      </p:sp>
      <p:sp>
        <p:nvSpPr>
          <p:cNvPr id="684" name="Google Shape;684;p43"/>
          <p:cNvSpPr/>
          <p:nvPr/>
        </p:nvSpPr>
        <p:spPr>
          <a:xfrm>
            <a:off x="2576530" y="1668225"/>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0" i="0" u="none" strike="noStrike" cap="none">
                <a:solidFill>
                  <a:srgbClr val="000000"/>
                </a:solidFill>
                <a:latin typeface="Calibri"/>
                <a:ea typeface="Calibri"/>
                <a:cs typeface="Calibri"/>
                <a:sym typeface="Calibri"/>
              </a:rPr>
              <a:t>Department of Computer Science </a:t>
            </a:r>
            <a:endParaRPr sz="1135" b="0" i="0" u="none" strike="noStrike" cap="none">
              <a:solidFill>
                <a:srgbClr val="000000"/>
              </a:solidFill>
              <a:latin typeface="Calibri"/>
              <a:ea typeface="Calibri"/>
              <a:cs typeface="Calibri"/>
              <a:sym typeface="Calibri"/>
            </a:endParaRPr>
          </a:p>
        </p:txBody>
      </p:sp>
      <p:pic>
        <p:nvPicPr>
          <p:cNvPr id="685" name="Google Shape;685;p43"/>
          <p:cNvPicPr preferRelativeResize="0"/>
          <p:nvPr/>
        </p:nvPicPr>
        <p:blipFill rotWithShape="1">
          <a:blip r:embed="rId3">
            <a:alphaModFix/>
          </a:blip>
          <a:srcRect/>
          <a:stretch/>
        </p:blipFill>
        <p:spPr>
          <a:xfrm>
            <a:off x="908114" y="1149841"/>
            <a:ext cx="1151359" cy="1061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fd68b04c7a_0_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g2fd68b04c7a_0_0"/>
          <p:cNvSpPr txBox="1">
            <a:spLocks noGrp="1"/>
          </p:cNvSpPr>
          <p:nvPr>
            <p:ph type="title"/>
          </p:nvPr>
        </p:nvSpPr>
        <p:spPr>
          <a:xfrm>
            <a:off x="154940" y="1715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Register Transfer Notation</a:t>
            </a:r>
            <a:br>
              <a:rPr lang="en-US" sz="1800"/>
            </a:br>
            <a:endParaRPr sz="1800">
              <a:solidFill>
                <a:srgbClr val="C55911"/>
              </a:solidFill>
            </a:endParaRPr>
          </a:p>
        </p:txBody>
      </p:sp>
      <p:sp>
        <p:nvSpPr>
          <p:cNvPr id="192" name="Google Shape;192;g2fd68b04c7a_0_0"/>
          <p:cNvSpPr txBox="1"/>
          <p:nvPr/>
        </p:nvSpPr>
        <p:spPr>
          <a:xfrm>
            <a:off x="123429" y="813563"/>
            <a:ext cx="5518800" cy="1957800"/>
          </a:xfrm>
          <a:prstGeom prst="rect">
            <a:avLst/>
          </a:prstGeom>
          <a:noFill/>
          <a:ln>
            <a:noFill/>
          </a:ln>
        </p:spPr>
        <p:txBody>
          <a:bodyPr spcFirstLastPara="1" wrap="square" lIns="91425" tIns="45700" rIns="91425" bIns="45700" anchor="t" anchorCtr="0">
            <a:spAutoFit/>
          </a:bodyPr>
          <a:lstStyle/>
          <a:p>
            <a:pPr marL="0" marR="0" lvl="0" indent="-76200" algn="just" rtl="0">
              <a:lnSpc>
                <a:spcPct val="13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Data operands &amp; Instructions are situated in main memory locations &amp; processor registers. </a:t>
            </a:r>
            <a:endParaRPr/>
          </a:p>
          <a:p>
            <a:pPr marL="0" marR="0" lvl="0" indent="-76200" algn="just" rtl="0">
              <a:lnSpc>
                <a:spcPct val="13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Like </a:t>
            </a:r>
            <a:r>
              <a:rPr lang="en-US" sz="1200" b="0" i="0" u="none" strike="noStrike" cap="none">
                <a:solidFill>
                  <a:srgbClr val="0000FF"/>
                </a:solidFill>
                <a:latin typeface="Calibri"/>
                <a:ea typeface="Calibri"/>
                <a:cs typeface="Calibri"/>
                <a:sym typeface="Calibri"/>
              </a:rPr>
              <a:t>mnemonics</a:t>
            </a:r>
            <a:r>
              <a:rPr lang="en-US" sz="1200" b="0" i="0" u="none" strike="noStrike" cap="none">
                <a:solidFill>
                  <a:schemeClr val="dk1"/>
                </a:solidFill>
                <a:latin typeface="Calibri"/>
                <a:ea typeface="Calibri"/>
                <a:cs typeface="Calibri"/>
                <a:sym typeface="Calibri"/>
              </a:rPr>
              <a:t> for Opcodes, Symbolic names or label identifiers   are used to name or identify such locations. </a:t>
            </a:r>
            <a:endParaRPr/>
          </a:p>
          <a:p>
            <a:pPr marL="0" marR="0" lvl="0" indent="-76200" algn="just" rtl="0">
              <a:lnSpc>
                <a:spcPct val="13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For instances </a:t>
            </a:r>
            <a:r>
              <a:rPr lang="en-US" sz="1200" b="0" i="0" u="none" strike="noStrike" cap="none">
                <a:solidFill>
                  <a:srgbClr val="0000FF"/>
                </a:solidFill>
                <a:latin typeface="Calibri"/>
                <a:ea typeface="Calibri"/>
                <a:cs typeface="Calibri"/>
                <a:sym typeface="Calibri"/>
              </a:rPr>
              <a:t>memory location</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0000FF"/>
                </a:solidFill>
                <a:latin typeface="Calibri"/>
                <a:ea typeface="Calibri"/>
                <a:cs typeface="Calibri"/>
                <a:sym typeface="Calibri"/>
              </a:rPr>
              <a:t>names</a:t>
            </a:r>
            <a:r>
              <a:rPr lang="en-US" sz="1200" b="0" i="0" u="none" strike="noStrike" cap="none">
                <a:solidFill>
                  <a:schemeClr val="dk1"/>
                </a:solidFill>
                <a:latin typeface="Calibri"/>
                <a:ea typeface="Calibri"/>
                <a:cs typeface="Calibri"/>
                <a:sym typeface="Calibri"/>
              </a:rPr>
              <a:t> include </a:t>
            </a:r>
            <a:r>
              <a:rPr lang="en-US" sz="1200" b="0" i="0" u="none" strike="noStrike" cap="none">
                <a:solidFill>
                  <a:srgbClr val="FF0000"/>
                </a:solidFill>
                <a:latin typeface="Calibri"/>
                <a:ea typeface="Calibri"/>
                <a:cs typeface="Calibri"/>
                <a:sym typeface="Calibri"/>
              </a:rPr>
              <a:t>M</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LOC</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A</a:t>
            </a:r>
            <a:r>
              <a:rPr lang="en-US" sz="1200" b="0" i="0" u="none" strike="noStrike" cap="none">
                <a:solidFill>
                  <a:schemeClr val="dk1"/>
                </a:solidFill>
                <a:latin typeface="Calibri"/>
                <a:ea typeface="Calibri"/>
                <a:cs typeface="Calibri"/>
                <a:sym typeface="Calibri"/>
              </a:rPr>
              <a:t>,</a:t>
            </a:r>
            <a:r>
              <a:rPr lang="en-US" sz="1200" b="0" i="0" u="none" strike="noStrike" cap="none">
                <a:solidFill>
                  <a:srgbClr val="FF0000"/>
                </a:solidFill>
                <a:latin typeface="Calibri"/>
                <a:ea typeface="Calibri"/>
                <a:cs typeface="Calibri"/>
                <a:sym typeface="Calibri"/>
              </a:rPr>
              <a:t> B</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C</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SUM</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N1</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VAR1</a:t>
            </a:r>
            <a:r>
              <a:rPr lang="en-US" sz="1200" b="0" i="0" u="none" strike="noStrike" cap="none">
                <a:solidFill>
                  <a:schemeClr val="dk1"/>
                </a:solidFill>
                <a:latin typeface="Calibri"/>
                <a:ea typeface="Calibri"/>
                <a:cs typeface="Calibri"/>
                <a:sym typeface="Calibri"/>
              </a:rPr>
              <a:t>,</a:t>
            </a:r>
            <a:r>
              <a:rPr lang="en-US" sz="1200" b="0" i="0" u="none" strike="noStrike" cap="none">
                <a:solidFill>
                  <a:srgbClr val="FF0000"/>
                </a:solidFill>
                <a:latin typeface="Calibri"/>
                <a:ea typeface="Calibri"/>
                <a:cs typeface="Calibri"/>
                <a:sym typeface="Calibri"/>
              </a:rPr>
              <a:t> VAR2</a:t>
            </a:r>
            <a:r>
              <a:rPr lang="en-US" sz="1200" b="0" i="0" u="none" strike="noStrike" cap="none">
                <a:solidFill>
                  <a:schemeClr val="dk1"/>
                </a:solidFill>
                <a:latin typeface="Calibri"/>
                <a:ea typeface="Calibri"/>
                <a:cs typeface="Calibri"/>
                <a:sym typeface="Calibri"/>
              </a:rPr>
              <a:t>,</a:t>
            </a:r>
            <a:r>
              <a:rPr lang="en-US" sz="1200" b="0" i="0" u="none" strike="noStrike" cap="none">
                <a:solidFill>
                  <a:srgbClr val="FF0000"/>
                </a:solidFill>
                <a:latin typeface="Calibri"/>
                <a:ea typeface="Calibri"/>
                <a:cs typeface="Calibri"/>
                <a:sym typeface="Calibri"/>
              </a:rPr>
              <a:t> NUM1</a:t>
            </a:r>
            <a:r>
              <a:rPr lang="en-US" sz="1200" b="0" i="0" u="none" strike="noStrike" cap="none">
                <a:solidFill>
                  <a:schemeClr val="dk1"/>
                </a:solidFill>
                <a:latin typeface="Calibri"/>
                <a:ea typeface="Calibri"/>
                <a:cs typeface="Calibri"/>
                <a:sym typeface="Calibri"/>
              </a:rPr>
              <a:t>, etc., </a:t>
            </a:r>
            <a:endParaRPr/>
          </a:p>
          <a:p>
            <a:pPr marL="0" marR="0" lvl="0" indent="-76200" algn="just" rtl="0">
              <a:lnSpc>
                <a:spcPct val="130000"/>
              </a:lnSpc>
              <a:spcBef>
                <a:spcPts val="0"/>
              </a:spcBef>
              <a:spcAft>
                <a:spcPts val="0"/>
              </a:spcAft>
              <a:buClr>
                <a:srgbClr val="000000"/>
              </a:buClr>
              <a:buSzPts val="1200"/>
              <a:buFont typeface="Noto Sans Symbols"/>
              <a:buChar char="⮚"/>
            </a:pPr>
            <a:r>
              <a:rPr lang="en-US" sz="1200" b="0" i="0" u="none" strike="noStrike" cap="none">
                <a:solidFill>
                  <a:schemeClr val="dk1"/>
                </a:solidFill>
                <a:latin typeface="Calibri"/>
                <a:ea typeface="Calibri"/>
                <a:cs typeface="Calibri"/>
                <a:sym typeface="Calibri"/>
              </a:rPr>
              <a:t> Similarly </a:t>
            </a:r>
            <a:r>
              <a:rPr lang="en-US" sz="1200" b="0" i="0" u="none" strike="noStrike" cap="none">
                <a:solidFill>
                  <a:srgbClr val="0000FF"/>
                </a:solidFill>
                <a:latin typeface="Calibri"/>
                <a:ea typeface="Calibri"/>
                <a:cs typeface="Calibri"/>
                <a:sym typeface="Calibri"/>
              </a:rPr>
              <a:t>processor register</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0000FF"/>
                </a:solidFill>
                <a:latin typeface="Calibri"/>
                <a:ea typeface="Calibri"/>
                <a:cs typeface="Calibri"/>
                <a:sym typeface="Calibri"/>
              </a:rPr>
              <a:t>names</a:t>
            </a:r>
            <a:r>
              <a:rPr lang="en-US" sz="1200" b="0" i="0" u="none" strike="noStrike" cap="none">
                <a:solidFill>
                  <a:schemeClr val="dk1"/>
                </a:solidFill>
                <a:latin typeface="Calibri"/>
                <a:ea typeface="Calibri"/>
                <a:cs typeface="Calibri"/>
                <a:sym typeface="Calibri"/>
              </a:rPr>
              <a:t> include </a:t>
            </a:r>
            <a:r>
              <a:rPr lang="en-US" sz="1200" b="0" i="0" u="none" strike="noStrike" cap="none">
                <a:solidFill>
                  <a:srgbClr val="FF0000"/>
                </a:solidFill>
                <a:latin typeface="Calibri"/>
                <a:ea typeface="Calibri"/>
                <a:cs typeface="Calibri"/>
                <a:sym typeface="Calibri"/>
              </a:rPr>
              <a:t>R0</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R1</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R2</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R3</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R4</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R5</a:t>
            </a:r>
            <a:r>
              <a:rPr lang="en-US" sz="1200" b="0" i="0" u="none" strike="noStrike" cap="none">
                <a:solidFill>
                  <a:schemeClr val="dk1"/>
                </a:solidFill>
                <a:latin typeface="Calibri"/>
                <a:ea typeface="Calibri"/>
                <a:cs typeface="Calibri"/>
                <a:sym typeface="Calibri"/>
              </a:rPr>
              <a:t>, etc., and </a:t>
            </a:r>
            <a:r>
              <a:rPr lang="en-US" sz="1200" b="0" i="0" u="none" strike="noStrike" cap="none">
                <a:solidFill>
                  <a:srgbClr val="0000FF"/>
                </a:solidFill>
                <a:latin typeface="Calibri"/>
                <a:ea typeface="Calibri"/>
                <a:cs typeface="Calibri"/>
                <a:sym typeface="Calibri"/>
              </a:rPr>
              <a:t>registers</a:t>
            </a:r>
            <a:r>
              <a:rPr lang="en-US" sz="1200" b="0" i="0" u="none" strike="noStrike" cap="none">
                <a:solidFill>
                  <a:schemeClr val="dk1"/>
                </a:solidFill>
                <a:latin typeface="Calibri"/>
                <a:ea typeface="Calibri"/>
                <a:cs typeface="Calibri"/>
                <a:sym typeface="Calibri"/>
              </a:rPr>
              <a:t> of I/O subsystem may be designated as </a:t>
            </a:r>
            <a:r>
              <a:rPr lang="en-US" sz="1200" b="0" i="0" u="none" strike="noStrike" cap="none">
                <a:solidFill>
                  <a:srgbClr val="FF0000"/>
                </a:solidFill>
                <a:latin typeface="Calibri"/>
                <a:ea typeface="Calibri"/>
                <a:cs typeface="Calibri"/>
                <a:sym typeface="Calibri"/>
              </a:rPr>
              <a:t>DATAIN</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DATAOUT</a:t>
            </a:r>
            <a:r>
              <a:rPr lang="en-US" sz="1200" b="0" i="0" u="none" strike="noStrike" cap="none">
                <a:solidFill>
                  <a:schemeClr val="dk1"/>
                </a:solidFill>
                <a:latin typeface="Calibri"/>
                <a:ea typeface="Calibri"/>
                <a:cs typeface="Calibri"/>
                <a:sym typeface="Calibri"/>
              </a:rPr>
              <a:t>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9" name="Google Shape;199;p52"/>
          <p:cNvSpPr txBox="1">
            <a:spLocks noGrp="1"/>
          </p:cNvSpPr>
          <p:nvPr>
            <p:ph type="title"/>
          </p:nvPr>
        </p:nvSpPr>
        <p:spPr>
          <a:xfrm>
            <a:off x="154940" y="1715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Register Transfer Notation</a:t>
            </a:r>
            <a:br>
              <a:rPr lang="en-US" sz="1800"/>
            </a:br>
            <a:endParaRPr sz="1800">
              <a:solidFill>
                <a:srgbClr val="C55911"/>
              </a:solidFill>
            </a:endParaRPr>
          </a:p>
        </p:txBody>
      </p:sp>
      <p:sp>
        <p:nvSpPr>
          <p:cNvPr id="200" name="Google Shape;200;p52"/>
          <p:cNvSpPr txBox="1"/>
          <p:nvPr/>
        </p:nvSpPr>
        <p:spPr>
          <a:xfrm>
            <a:off x="80010" y="622802"/>
            <a:ext cx="5530800" cy="2493000"/>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While depicting operations, the contents of a memory location or a register are denoted by placing the corresponding name in a </a:t>
            </a:r>
            <a:r>
              <a:rPr lang="en-US" sz="1200" b="0" i="0" u="none" strike="noStrike" cap="none" dirty="0">
                <a:solidFill>
                  <a:srgbClr val="FF0000"/>
                </a:solidFill>
                <a:latin typeface="Calibri"/>
                <a:ea typeface="Calibri"/>
                <a:cs typeface="Calibri"/>
                <a:sym typeface="Calibri"/>
              </a:rPr>
              <a:t>pair of square brackets</a:t>
            </a:r>
            <a:r>
              <a:rPr lang="en-US" sz="1200" b="0" i="0" u="none" strike="noStrike" cap="none" dirty="0">
                <a:solidFill>
                  <a:schemeClr val="dk1"/>
                </a:solidFill>
                <a:latin typeface="Calibri"/>
                <a:ea typeface="Calibri"/>
                <a:cs typeface="Calibri"/>
                <a:sym typeface="Calibri"/>
              </a:rPr>
              <a:t>.</a:t>
            </a:r>
            <a:endParaRPr dirty="0"/>
          </a:p>
          <a:p>
            <a:pPr marL="457200" marR="0" lvl="1" indent="0" algn="l"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For instance : 		</a:t>
            </a:r>
            <a:r>
              <a:rPr lang="en-US" sz="1200" b="0" i="0" u="none" strike="noStrike" cap="none" dirty="0">
                <a:solidFill>
                  <a:srgbClr val="FF0000"/>
                </a:solidFill>
                <a:latin typeface="Calibri"/>
                <a:ea typeface="Calibri"/>
                <a:cs typeface="Calibri"/>
                <a:sym typeface="Calibri"/>
              </a:rPr>
              <a:t>R0</a:t>
            </a:r>
            <a:r>
              <a:rPr lang="en-US" sz="1200" b="0" i="0" u="none" strike="noStrike" cap="none" dirty="0">
                <a:solidFill>
                  <a:srgbClr val="0000FF"/>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Wingdings" panose="05000000000000000000" pitchFamily="2" charset="2"/>
              </a:rPr>
              <a:t></a:t>
            </a:r>
            <a:r>
              <a:rPr lang="en-US" sz="1200" b="0" i="0" u="none" strike="noStrike" cap="none" dirty="0">
                <a:solidFill>
                  <a:srgbClr val="FF0000"/>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M</a:t>
            </a:r>
            <a:r>
              <a:rPr lang="en-US" sz="1200" b="0" i="0" u="none" strike="noStrike" cap="none" dirty="0">
                <a:solidFill>
                  <a:srgbClr val="FF0000"/>
                </a:solidFill>
                <a:latin typeface="Calibri"/>
                <a:ea typeface="Calibri"/>
                <a:cs typeface="Calibri"/>
                <a:sym typeface="Calibri"/>
              </a:rPr>
              <a:t>] </a:t>
            </a:r>
            <a:endParaRPr sz="1200" b="0" i="0" u="none" strike="noStrike" cap="none" dirty="0">
              <a:solidFill>
                <a:srgbClr val="FF00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Suggests to copy contents of memory location </a:t>
            </a:r>
            <a:r>
              <a:rPr lang="en-US" sz="1200" b="0" i="0" u="none" strike="noStrike" cap="none" dirty="0">
                <a:solidFill>
                  <a:srgbClr val="0000FF"/>
                </a:solidFill>
                <a:latin typeface="Calibri"/>
                <a:ea typeface="Calibri"/>
                <a:cs typeface="Calibri"/>
                <a:sym typeface="Calibri"/>
              </a:rPr>
              <a:t>M</a:t>
            </a:r>
            <a:r>
              <a:rPr lang="en-US" sz="1200" b="0" i="0" u="none" strike="noStrike" cap="none" dirty="0">
                <a:solidFill>
                  <a:schemeClr val="dk1"/>
                </a:solidFill>
                <a:latin typeface="Calibri"/>
                <a:ea typeface="Calibri"/>
                <a:cs typeface="Calibri"/>
                <a:sym typeface="Calibri"/>
              </a:rPr>
              <a:t> to register </a:t>
            </a:r>
            <a:r>
              <a:rPr lang="en-US" sz="1200" b="0" i="0" u="none" strike="noStrike" cap="none" dirty="0">
                <a:solidFill>
                  <a:srgbClr val="0000FF"/>
                </a:solidFill>
                <a:latin typeface="Calibri"/>
                <a:ea typeface="Calibri"/>
                <a:cs typeface="Calibri"/>
                <a:sym typeface="Calibri"/>
              </a:rPr>
              <a:t>R0</a:t>
            </a:r>
            <a:r>
              <a:rPr lang="en-US" sz="1200" b="0" i="0" u="none" strike="noStrike" cap="none" dirty="0">
                <a:solidFill>
                  <a:schemeClr val="dk1"/>
                </a:solidFill>
                <a:latin typeface="Calibri"/>
                <a:ea typeface="Calibri"/>
                <a:cs typeface="Calibri"/>
                <a:sym typeface="Calibri"/>
              </a:rPr>
              <a:t> </a:t>
            </a:r>
            <a:endParaRPr dirty="0"/>
          </a:p>
          <a:p>
            <a:pPr marL="0" marR="0" lvl="0" indent="0" algn="just" rtl="0">
              <a:lnSpc>
                <a:spcPct val="100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The corresponding instruction is           </a:t>
            </a:r>
            <a:r>
              <a:rPr lang="en-US" sz="1200" b="0" i="0" u="none" strike="noStrike" cap="none" dirty="0">
                <a:solidFill>
                  <a:srgbClr val="00CC00"/>
                </a:solidFill>
                <a:latin typeface="Calibri"/>
                <a:ea typeface="Calibri"/>
                <a:cs typeface="Calibri"/>
                <a:sym typeface="Calibri"/>
              </a:rPr>
              <a:t>MOVE</a:t>
            </a:r>
            <a:r>
              <a:rPr lang="en-US" sz="1200" b="0" i="0" u="none" strike="noStrike" cap="none" dirty="0">
                <a:solidFill>
                  <a:srgbClr val="FF0000"/>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M</a:t>
            </a:r>
            <a:r>
              <a:rPr lang="en-US" sz="1200" b="0" i="0" u="none" strike="noStrike" cap="none" dirty="0">
                <a:solidFill>
                  <a:srgbClr val="FF0000"/>
                </a:solidFill>
                <a:latin typeface="Calibri"/>
                <a:ea typeface="Calibri"/>
                <a:cs typeface="Calibri"/>
                <a:sym typeface="Calibri"/>
              </a:rPr>
              <a:t>, R0</a:t>
            </a:r>
            <a:r>
              <a:rPr lang="en-US" sz="1200" b="0" i="0" u="none" strike="noStrike" cap="none" dirty="0">
                <a:solidFill>
                  <a:schemeClr val="dk1"/>
                </a:solidFill>
                <a:latin typeface="Calibri"/>
                <a:ea typeface="Calibri"/>
                <a:cs typeface="Calibri"/>
                <a:sym typeface="Calibri"/>
              </a:rPr>
              <a:t>,</a:t>
            </a:r>
            <a:endParaRPr dirty="0"/>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200"/>
              <a:buFont typeface="Noto Sans Symbols"/>
              <a:buNone/>
            </a:pPr>
            <a:endParaRPr sz="1200" b="0" i="0" u="none" strike="noStrike" cap="none" dirty="0">
              <a:solidFill>
                <a:schemeClr val="dk1"/>
              </a:solidFill>
              <a:latin typeface="Calibri"/>
              <a:ea typeface="Calibri"/>
              <a:cs typeface="Calibri"/>
              <a:sym typeface="Calibri"/>
            </a:endParaRPr>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Similarly   : </a:t>
            </a:r>
            <a:r>
              <a:rPr lang="en-US" sz="1200" b="0" i="0" u="none" strike="noStrike" cap="none" dirty="0">
                <a:solidFill>
                  <a:srgbClr val="00CC00"/>
                </a:solidFill>
                <a:latin typeface="Calibri"/>
                <a:ea typeface="Calibri"/>
                <a:cs typeface="Calibri"/>
                <a:sym typeface="Calibri"/>
              </a:rPr>
              <a:t>MOVE</a:t>
            </a:r>
            <a:r>
              <a:rPr lang="en-US" sz="1200" b="0" i="0" u="none" strike="noStrike" cap="none" dirty="0">
                <a:solidFill>
                  <a:srgbClr val="FF0000"/>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R1</a:t>
            </a:r>
            <a:r>
              <a:rPr lang="en-US" sz="1200" b="0" i="0" u="none" strike="noStrike" cap="none" dirty="0">
                <a:solidFill>
                  <a:srgbClr val="FF0000"/>
                </a:solidFill>
                <a:latin typeface="Calibri"/>
                <a:ea typeface="Calibri"/>
                <a:cs typeface="Calibri"/>
                <a:sym typeface="Calibri"/>
              </a:rPr>
              <a:t>,  SUM </a:t>
            </a:r>
            <a:r>
              <a:rPr lang="en-US" sz="1200" b="0" i="0" u="none" strike="noStrike" cap="none" dirty="0">
                <a:solidFill>
                  <a:schemeClr val="dk1"/>
                </a:solidFill>
                <a:latin typeface="Calibri"/>
                <a:ea typeface="Calibri"/>
                <a:cs typeface="Calibri"/>
                <a:sym typeface="Calibri"/>
              </a:rPr>
              <a:t>         Suggests  :    </a:t>
            </a:r>
            <a:r>
              <a:rPr lang="en-US" sz="1200" b="0" i="0" u="none" strike="noStrike" cap="none" dirty="0">
                <a:solidFill>
                  <a:srgbClr val="FF0000"/>
                </a:solidFill>
                <a:latin typeface="Calibri"/>
                <a:ea typeface="Calibri"/>
                <a:cs typeface="Calibri"/>
                <a:sym typeface="Calibri"/>
              </a:rPr>
              <a:t>SUM</a:t>
            </a:r>
            <a:r>
              <a:rPr lang="en-US" sz="1200" b="0" i="0" u="none" strike="noStrike" cap="none" dirty="0">
                <a:solidFill>
                  <a:srgbClr val="0000FF"/>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Wingdings" panose="05000000000000000000" pitchFamily="2" charset="2"/>
              </a:rPr>
              <a:t></a:t>
            </a:r>
            <a:r>
              <a:rPr lang="en-US" sz="1200" b="0" i="0" u="none" strike="noStrike" cap="none" dirty="0">
                <a:solidFill>
                  <a:srgbClr val="0000FF"/>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a:t>
            </a:r>
            <a:r>
              <a:rPr lang="en-US" sz="1200" b="0" i="0" u="none" strike="noStrike" cap="none" dirty="0">
                <a:solidFill>
                  <a:srgbClr val="0000FF"/>
                </a:solidFill>
                <a:latin typeface="Calibri"/>
                <a:ea typeface="Calibri"/>
                <a:cs typeface="Calibri"/>
                <a:sym typeface="Calibri"/>
              </a:rPr>
              <a:t>R1</a:t>
            </a:r>
            <a:r>
              <a:rPr lang="en-US" sz="1200" b="0" i="0" u="none" strike="noStrike" cap="none" dirty="0">
                <a:solidFill>
                  <a:srgbClr val="FF0000"/>
                </a:solidFill>
                <a:latin typeface="Calibri"/>
                <a:ea typeface="Calibri"/>
                <a:cs typeface="Calibri"/>
                <a:sym typeface="Calibri"/>
              </a:rPr>
              <a:t>]</a:t>
            </a:r>
            <a:endParaRPr dirty="0"/>
          </a:p>
          <a:p>
            <a:pPr marL="0" marR="0" lvl="0" indent="0" algn="just"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endParaRPr dirty="0"/>
          </a:p>
          <a:p>
            <a:pPr marL="457200" marR="0" lvl="1" indent="0" algn="just" rtl="0">
              <a:lnSpc>
                <a:spcPct val="100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457200" marR="0" lvl="1"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The instruction : </a:t>
            </a:r>
            <a:r>
              <a:rPr lang="en-US" sz="1200" b="0" i="0" u="none" strike="noStrike" cap="none" dirty="0">
                <a:solidFill>
                  <a:srgbClr val="00CC00"/>
                </a:solidFill>
                <a:latin typeface="Calibri"/>
                <a:ea typeface="Calibri"/>
                <a:cs typeface="Calibri"/>
                <a:sym typeface="Calibri"/>
              </a:rPr>
              <a:t>MOVE</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B</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LOC</a:t>
            </a:r>
            <a:r>
              <a:rPr lang="en-US" sz="1200" b="0" i="0" u="none" strike="noStrike" cap="none" dirty="0">
                <a:solidFill>
                  <a:schemeClr val="dk1"/>
                </a:solidFill>
                <a:latin typeface="Calibri"/>
                <a:ea typeface="Calibri"/>
                <a:cs typeface="Calibri"/>
                <a:sym typeface="Calibri"/>
              </a:rPr>
              <a:t>     Means     : </a:t>
            </a:r>
            <a:r>
              <a:rPr lang="en-US" sz="1200" b="0" i="0" u="none" strike="noStrike" cap="none" dirty="0">
                <a:solidFill>
                  <a:srgbClr val="FF0000"/>
                </a:solidFill>
                <a:latin typeface="Calibri"/>
                <a:ea typeface="Calibri"/>
                <a:cs typeface="Calibri"/>
                <a:sym typeface="Calibri"/>
              </a:rPr>
              <a:t>LOC</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a:t>
            </a:r>
            <a:r>
              <a:rPr lang="en-US" sz="1200" b="0" i="0" u="none" strike="noStrike" cap="none" dirty="0">
                <a:solidFill>
                  <a:srgbClr val="0000FF"/>
                </a:solidFill>
                <a:latin typeface="Calibri"/>
                <a:ea typeface="Calibri"/>
                <a:cs typeface="Calibri"/>
                <a:sym typeface="Calibri"/>
              </a:rPr>
              <a:t>B</a:t>
            </a:r>
            <a:r>
              <a:rPr lang="en-US" sz="1200" b="0" i="0" u="none" strike="noStrike" cap="none" dirty="0">
                <a:solidFill>
                  <a:srgbClr val="FF0000"/>
                </a:solidFill>
                <a:latin typeface="Calibri"/>
                <a:ea typeface="Calibri"/>
                <a:cs typeface="Calibri"/>
                <a:sym typeface="Calibri"/>
              </a:rPr>
              <a:t>]</a:t>
            </a:r>
            <a:endParaRPr sz="1200" b="1" i="0" u="none" strike="noStrike" cap="none" dirty="0">
              <a:solidFill>
                <a:schemeClr val="dk1"/>
              </a:solidFill>
              <a:latin typeface="Calibri"/>
              <a:ea typeface="Calibri"/>
              <a:cs typeface="Calibri"/>
              <a:sym typeface="Calibri"/>
            </a:endParaRPr>
          </a:p>
        </p:txBody>
      </p:sp>
      <p:sp>
        <p:nvSpPr>
          <p:cNvPr id="201" name="Google Shape;201;p52"/>
          <p:cNvSpPr/>
          <p:nvPr/>
        </p:nvSpPr>
        <p:spPr>
          <a:xfrm>
            <a:off x="3169919" y="1463040"/>
            <a:ext cx="252095" cy="136524"/>
          </a:xfrm>
          <a:custGeom>
            <a:avLst/>
            <a:gdLst/>
            <a:ahLst/>
            <a:cxnLst/>
            <a:rect l="l" t="t" r="r" b="b"/>
            <a:pathLst>
              <a:path w="288" h="192" extrusionOk="0">
                <a:moveTo>
                  <a:pt x="0" y="192"/>
                </a:moveTo>
                <a:cubicBezTo>
                  <a:pt x="48" y="96"/>
                  <a:pt x="96" y="0"/>
                  <a:pt x="144" y="0"/>
                </a:cubicBezTo>
                <a:cubicBezTo>
                  <a:pt x="192" y="0"/>
                  <a:pt x="264" y="160"/>
                  <a:pt x="288" y="19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2" name="Google Shape;202;p52"/>
          <p:cNvSpPr/>
          <p:nvPr/>
        </p:nvSpPr>
        <p:spPr>
          <a:xfrm>
            <a:off x="1564640" y="2174240"/>
            <a:ext cx="347980" cy="146684"/>
          </a:xfrm>
          <a:custGeom>
            <a:avLst/>
            <a:gdLst/>
            <a:ahLst/>
            <a:cxnLst/>
            <a:rect l="l" t="t" r="r" b="b"/>
            <a:pathLst>
              <a:path w="288" h="192" extrusionOk="0">
                <a:moveTo>
                  <a:pt x="0" y="192"/>
                </a:moveTo>
                <a:cubicBezTo>
                  <a:pt x="48" y="96"/>
                  <a:pt x="96" y="0"/>
                  <a:pt x="144" y="0"/>
                </a:cubicBezTo>
                <a:cubicBezTo>
                  <a:pt x="192" y="0"/>
                  <a:pt x="264" y="160"/>
                  <a:pt x="288" y="192"/>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3" name="Google Shape;203;p52"/>
          <p:cNvSpPr/>
          <p:nvPr/>
        </p:nvSpPr>
        <p:spPr>
          <a:xfrm>
            <a:off x="2092959" y="1859279"/>
            <a:ext cx="839809" cy="31495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dirty="0">
                <a:solidFill>
                  <a:schemeClr val="dk1"/>
                </a:solidFill>
                <a:latin typeface="Calibri"/>
                <a:ea typeface="Calibri"/>
                <a:cs typeface="Calibri"/>
                <a:sym typeface="Calibri"/>
              </a:rPr>
              <a:t>Memory Location</a:t>
            </a:r>
            <a:endParaRPr dirty="0"/>
          </a:p>
        </p:txBody>
      </p:sp>
      <p:sp>
        <p:nvSpPr>
          <p:cNvPr id="204" name="Google Shape;204;p52"/>
          <p:cNvSpPr/>
          <p:nvPr/>
        </p:nvSpPr>
        <p:spPr>
          <a:xfrm>
            <a:off x="2026919" y="2478405"/>
            <a:ext cx="1143000" cy="38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Calibri"/>
                <a:ea typeface="Calibri"/>
                <a:cs typeface="Calibri"/>
                <a:sym typeface="Calibri"/>
              </a:rPr>
              <a:t>Memory Location</a:t>
            </a:r>
            <a:endParaRPr/>
          </a:p>
        </p:txBody>
      </p:sp>
      <p:sp>
        <p:nvSpPr>
          <p:cNvPr id="205" name="Google Shape;205;p52"/>
          <p:cNvSpPr/>
          <p:nvPr/>
        </p:nvSpPr>
        <p:spPr>
          <a:xfrm>
            <a:off x="3241040" y="1736077"/>
            <a:ext cx="1143000" cy="38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Calibri"/>
                <a:ea typeface="Calibri"/>
                <a:cs typeface="Calibri"/>
                <a:sym typeface="Calibri"/>
              </a:rPr>
              <a:t>Register</a:t>
            </a:r>
            <a:endParaRPr/>
          </a:p>
        </p:txBody>
      </p:sp>
      <p:sp>
        <p:nvSpPr>
          <p:cNvPr id="206" name="Google Shape;206;p52"/>
          <p:cNvSpPr/>
          <p:nvPr/>
        </p:nvSpPr>
        <p:spPr>
          <a:xfrm>
            <a:off x="421640" y="2478405"/>
            <a:ext cx="1143000" cy="381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latin typeface="Calibri"/>
                <a:ea typeface="Calibri"/>
                <a:cs typeface="Calibri"/>
                <a:sym typeface="Calibri"/>
              </a:rPr>
              <a:t>Register</a:t>
            </a:r>
            <a:endParaRPr/>
          </a:p>
        </p:txBody>
      </p:sp>
      <p:cxnSp>
        <p:nvCxnSpPr>
          <p:cNvPr id="207" name="Google Shape;207;p52"/>
          <p:cNvCxnSpPr/>
          <p:nvPr/>
        </p:nvCxnSpPr>
        <p:spPr>
          <a:xfrm rot="10800000">
            <a:off x="3169919" y="1736077"/>
            <a:ext cx="0" cy="184163"/>
          </a:xfrm>
          <a:prstGeom prst="straightConnector1">
            <a:avLst/>
          </a:prstGeom>
          <a:noFill/>
          <a:ln w="9525" cap="flat" cmpd="sng">
            <a:solidFill>
              <a:srgbClr val="4A7DBA"/>
            </a:solidFill>
            <a:prstDash val="solid"/>
            <a:round/>
            <a:headEnd type="none" w="sm" len="sm"/>
            <a:tailEnd type="triangle" w="med" len="med"/>
          </a:ln>
        </p:spPr>
      </p:cxnSp>
      <p:cxnSp>
        <p:nvCxnSpPr>
          <p:cNvPr id="208" name="Google Shape;208;p52"/>
          <p:cNvCxnSpPr/>
          <p:nvPr/>
        </p:nvCxnSpPr>
        <p:spPr>
          <a:xfrm rot="10800000">
            <a:off x="2882900" y="1920240"/>
            <a:ext cx="287019" cy="0"/>
          </a:xfrm>
          <a:prstGeom prst="straightConnector1">
            <a:avLst/>
          </a:prstGeom>
          <a:noFill/>
          <a:ln w="9525" cap="flat" cmpd="sng">
            <a:solidFill>
              <a:srgbClr val="4A7DBA"/>
            </a:solidFill>
            <a:prstDash val="solid"/>
            <a:round/>
            <a:headEnd type="none" w="sm" len="sm"/>
            <a:tailEnd type="triangle" w="med" len="med"/>
          </a:ln>
        </p:spPr>
      </p:cxnSp>
      <p:cxnSp>
        <p:nvCxnSpPr>
          <p:cNvPr id="209" name="Google Shape;209;p52"/>
          <p:cNvCxnSpPr/>
          <p:nvPr/>
        </p:nvCxnSpPr>
        <p:spPr>
          <a:xfrm rot="10800000">
            <a:off x="3422014" y="1736077"/>
            <a:ext cx="0" cy="184163"/>
          </a:xfrm>
          <a:prstGeom prst="straightConnector1">
            <a:avLst/>
          </a:prstGeom>
          <a:noFill/>
          <a:ln w="9525" cap="flat" cmpd="sng">
            <a:solidFill>
              <a:srgbClr val="4A7DBA"/>
            </a:solidFill>
            <a:prstDash val="solid"/>
            <a:round/>
            <a:headEnd type="none" w="sm" len="sm"/>
            <a:tailEnd type="triangle" w="med" len="med"/>
          </a:ln>
        </p:spPr>
      </p:cxnSp>
      <p:cxnSp>
        <p:nvCxnSpPr>
          <p:cNvPr id="210" name="Google Shape;210;p52"/>
          <p:cNvCxnSpPr/>
          <p:nvPr/>
        </p:nvCxnSpPr>
        <p:spPr>
          <a:xfrm>
            <a:off x="3422014" y="1920240"/>
            <a:ext cx="169546" cy="0"/>
          </a:xfrm>
          <a:prstGeom prst="straightConnector1">
            <a:avLst/>
          </a:prstGeom>
          <a:noFill/>
          <a:ln w="9525" cap="flat" cmpd="sng">
            <a:solidFill>
              <a:srgbClr val="4A7DBA"/>
            </a:solidFill>
            <a:prstDash val="solid"/>
            <a:round/>
            <a:headEnd type="none" w="sm" len="sm"/>
            <a:tailEnd type="triangle" w="med" len="med"/>
          </a:ln>
        </p:spPr>
      </p:cxnSp>
      <p:cxnSp>
        <p:nvCxnSpPr>
          <p:cNvPr id="211" name="Google Shape;211;p52"/>
          <p:cNvCxnSpPr/>
          <p:nvPr/>
        </p:nvCxnSpPr>
        <p:spPr>
          <a:xfrm rot="10800000">
            <a:off x="1564640" y="2478405"/>
            <a:ext cx="0" cy="190500"/>
          </a:xfrm>
          <a:prstGeom prst="straightConnector1">
            <a:avLst/>
          </a:prstGeom>
          <a:noFill/>
          <a:ln w="9525" cap="flat" cmpd="sng">
            <a:solidFill>
              <a:srgbClr val="4A7DBA"/>
            </a:solidFill>
            <a:prstDash val="solid"/>
            <a:round/>
            <a:headEnd type="none" w="sm" len="sm"/>
            <a:tailEnd type="triangle" w="med" len="med"/>
          </a:ln>
        </p:spPr>
      </p:cxnSp>
      <p:cxnSp>
        <p:nvCxnSpPr>
          <p:cNvPr id="212" name="Google Shape;212;p52"/>
          <p:cNvCxnSpPr/>
          <p:nvPr/>
        </p:nvCxnSpPr>
        <p:spPr>
          <a:xfrm rot="10800000">
            <a:off x="1254760" y="2668905"/>
            <a:ext cx="309880" cy="0"/>
          </a:xfrm>
          <a:prstGeom prst="straightConnector1">
            <a:avLst/>
          </a:prstGeom>
          <a:noFill/>
          <a:ln w="9525" cap="flat" cmpd="sng">
            <a:solidFill>
              <a:srgbClr val="4A7DBA"/>
            </a:solidFill>
            <a:prstDash val="solid"/>
            <a:round/>
            <a:headEnd type="none" w="sm" len="sm"/>
            <a:tailEnd type="triangle" w="med" len="med"/>
          </a:ln>
        </p:spPr>
      </p:cxnSp>
      <p:cxnSp>
        <p:nvCxnSpPr>
          <p:cNvPr id="213" name="Google Shape;213;p52"/>
          <p:cNvCxnSpPr/>
          <p:nvPr/>
        </p:nvCxnSpPr>
        <p:spPr>
          <a:xfrm rot="10800000">
            <a:off x="1912620" y="2478405"/>
            <a:ext cx="0" cy="190500"/>
          </a:xfrm>
          <a:prstGeom prst="straightConnector1">
            <a:avLst/>
          </a:prstGeom>
          <a:noFill/>
          <a:ln w="9525" cap="flat" cmpd="sng">
            <a:solidFill>
              <a:srgbClr val="4A7DBA"/>
            </a:solidFill>
            <a:prstDash val="solid"/>
            <a:round/>
            <a:headEnd type="none" w="sm" len="sm"/>
            <a:tailEnd type="triangle" w="med" len="med"/>
          </a:ln>
        </p:spPr>
      </p:cxnSp>
      <p:cxnSp>
        <p:nvCxnSpPr>
          <p:cNvPr id="214" name="Google Shape;214;p52"/>
          <p:cNvCxnSpPr/>
          <p:nvPr/>
        </p:nvCxnSpPr>
        <p:spPr>
          <a:xfrm>
            <a:off x="1912620" y="2668905"/>
            <a:ext cx="241300" cy="0"/>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5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1" name="Google Shape;221;p53"/>
          <p:cNvSpPr txBox="1">
            <a:spLocks noGrp="1"/>
          </p:cNvSpPr>
          <p:nvPr>
            <p:ph type="title"/>
          </p:nvPr>
        </p:nvSpPr>
        <p:spPr>
          <a:xfrm>
            <a:off x="154940" y="171563"/>
            <a:ext cx="4503900" cy="565800"/>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a:solidFill>
                  <a:srgbClr val="2E5497"/>
                </a:solidFill>
                <a:latin typeface="Calibri"/>
                <a:ea typeface="Calibri"/>
                <a:cs typeface="Calibri"/>
                <a:sym typeface="Calibri"/>
              </a:rPr>
              <a:t>Register Transfer Notation</a:t>
            </a:r>
            <a:br>
              <a:rPr lang="en-US" sz="1800"/>
            </a:br>
            <a:endParaRPr sz="1800">
              <a:solidFill>
                <a:srgbClr val="C55911"/>
              </a:solidFill>
            </a:endParaRPr>
          </a:p>
        </p:txBody>
      </p:sp>
      <p:sp>
        <p:nvSpPr>
          <p:cNvPr id="222" name="Google Shape;222;p53"/>
          <p:cNvSpPr txBox="1"/>
          <p:nvPr/>
        </p:nvSpPr>
        <p:spPr>
          <a:xfrm>
            <a:off x="154940" y="737363"/>
            <a:ext cx="5400040" cy="2182777"/>
          </a:xfrm>
          <a:prstGeom prst="rect">
            <a:avLst/>
          </a:prstGeom>
          <a:noFill/>
          <a:ln>
            <a:noFill/>
          </a:ln>
        </p:spPr>
        <p:txBody>
          <a:bodyPr spcFirstLastPara="1" wrap="square" lIns="91425" tIns="45700" rIns="91425" bIns="45700" anchor="t" anchorCtr="0">
            <a:spAutoFit/>
          </a:bodyPr>
          <a:lstStyle/>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Similar operations that involve </a:t>
            </a:r>
            <a:r>
              <a:rPr lang="en-US" sz="1200" b="0" i="0" u="none" strike="noStrike" cap="none" dirty="0">
                <a:solidFill>
                  <a:srgbClr val="FF0000"/>
                </a:solidFill>
                <a:latin typeface="Calibri"/>
                <a:ea typeface="Calibri"/>
                <a:cs typeface="Calibri"/>
                <a:sym typeface="Calibri"/>
              </a:rPr>
              <a:t>Registers only</a:t>
            </a:r>
            <a:r>
              <a:rPr lang="en-US" sz="1200" b="0" i="0" u="none" strike="noStrike" cap="none" dirty="0">
                <a:solidFill>
                  <a:schemeClr val="dk1"/>
                </a:solidFill>
                <a:latin typeface="Calibri"/>
                <a:ea typeface="Calibri"/>
                <a:cs typeface="Calibri"/>
                <a:sym typeface="Calibri"/>
              </a:rPr>
              <a:t> are: </a:t>
            </a:r>
            <a:endParaRPr dirty="0"/>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a:t>
            </a:r>
            <a:endParaRPr dirty="0"/>
          </a:p>
          <a:p>
            <a:pPr marL="0" marR="0" lvl="0" indent="0" algn="just" rtl="0">
              <a:lnSpc>
                <a:spcPct val="100000"/>
              </a:lnSpc>
              <a:spcBef>
                <a:spcPts val="0"/>
              </a:spcBef>
              <a:spcAft>
                <a:spcPts val="0"/>
              </a:spcAft>
              <a:buClr>
                <a:srgbClr val="000000"/>
              </a:buClr>
              <a:buSzPts val="1200"/>
              <a:buFont typeface="Noto Sans Symbols"/>
              <a:buNone/>
            </a:pP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R1</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rgbClr val="0000FF"/>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R2</a:t>
            </a:r>
            <a:r>
              <a:rPr lang="en-US" sz="1200" b="0" i="0" u="none" strike="noStrike" cap="none" dirty="0">
                <a:solidFill>
                  <a:srgbClr val="0000FF"/>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MOVE </a:t>
            </a:r>
            <a:r>
              <a:rPr lang="en-US" sz="1200" b="0" i="0" u="none" strike="noStrike" cap="none" dirty="0">
                <a:solidFill>
                  <a:srgbClr val="FF0000"/>
                </a:solidFill>
                <a:latin typeface="Calibri"/>
                <a:ea typeface="Calibri"/>
                <a:cs typeface="Calibri"/>
                <a:sym typeface="Calibri"/>
              </a:rPr>
              <a:t>R2</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R1</a:t>
            </a:r>
            <a:endParaRPr dirty="0"/>
          </a:p>
          <a:p>
            <a:pPr marL="0" marR="0" lvl="0" indent="0" algn="just"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a:t>
            </a:r>
            <a:endParaRPr dirty="0"/>
          </a:p>
          <a:p>
            <a:pPr marL="0" marR="0" lvl="0" indent="-76200" algn="just" rtl="0">
              <a:lnSpc>
                <a:spcPct val="100000"/>
              </a:lnSpc>
              <a:spcBef>
                <a:spcPts val="0"/>
              </a:spcBef>
              <a:spcAft>
                <a:spcPts val="0"/>
              </a:spcAft>
              <a:buClr>
                <a:srgbClr val="000000"/>
              </a:buClr>
              <a:buSzPts val="1200"/>
              <a:buFont typeface="Noto Sans Symbols"/>
              <a:buChar char="⮚"/>
            </a:pPr>
            <a:r>
              <a:rPr lang="en-US" sz="1200" b="0" i="0" u="none" strike="noStrike" cap="none" dirty="0">
                <a:solidFill>
                  <a:srgbClr val="0000FF"/>
                </a:solidFill>
                <a:latin typeface="Calibri"/>
                <a:ea typeface="Calibri"/>
                <a:cs typeface="Calibri"/>
                <a:sym typeface="Calibri"/>
              </a:rPr>
              <a:t>         R1</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R1</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 </a:t>
            </a:r>
            <a:r>
              <a:rPr lang="en-US" sz="1200" b="0" i="0" u="none" strike="noStrike" cap="none" dirty="0">
                <a:solidFill>
                  <a:schemeClr val="dk1"/>
                </a:solidFill>
                <a:latin typeface="Calibri"/>
                <a:ea typeface="Calibri"/>
                <a:cs typeface="Calibri"/>
                <a:sym typeface="Calibri"/>
              </a:rPr>
              <a:t>[</a:t>
            </a:r>
            <a:r>
              <a:rPr lang="en-US" sz="1200" b="0" i="0" u="none" strike="noStrike" cap="none" dirty="0">
                <a:solidFill>
                  <a:srgbClr val="FF0000"/>
                </a:solidFill>
                <a:latin typeface="Calibri"/>
                <a:ea typeface="Calibri"/>
                <a:cs typeface="Calibri"/>
                <a:sym typeface="Calibri"/>
              </a:rPr>
              <a:t>R3</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CC00"/>
                </a:solidFill>
                <a:latin typeface="Calibri"/>
                <a:ea typeface="Calibri"/>
                <a:cs typeface="Calibri"/>
                <a:sym typeface="Calibri"/>
              </a:rPr>
              <a:t>ADD</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FF0000"/>
                </a:solidFill>
                <a:latin typeface="Calibri"/>
                <a:ea typeface="Calibri"/>
                <a:cs typeface="Calibri"/>
                <a:sym typeface="Calibri"/>
              </a:rPr>
              <a:t>R3</a:t>
            </a:r>
            <a:r>
              <a:rPr lang="en-US" sz="1200" b="0" i="0" u="none" strike="noStrike" cap="none" dirty="0">
                <a:solidFill>
                  <a:schemeClr val="dk1"/>
                </a:solidFill>
                <a:latin typeface="Calibri"/>
                <a:ea typeface="Calibri"/>
                <a:cs typeface="Calibri"/>
                <a:sym typeface="Calibri"/>
              </a:rPr>
              <a:t>, </a:t>
            </a:r>
            <a:r>
              <a:rPr lang="en-US" sz="1200" b="0" i="0" u="none" strike="noStrike" cap="none" dirty="0">
                <a:solidFill>
                  <a:srgbClr val="0000FF"/>
                </a:solidFill>
                <a:latin typeface="Calibri"/>
                <a:ea typeface="Calibri"/>
                <a:cs typeface="Calibri"/>
                <a:sym typeface="Calibri"/>
              </a:rPr>
              <a:t>R1</a:t>
            </a:r>
            <a:endParaRPr dirty="0"/>
          </a:p>
          <a:p>
            <a:pPr marL="0" marR="0" lvl="0" indent="0" algn="just" rtl="0">
              <a:lnSpc>
                <a:spcPct val="100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Suggest to add contents of register R1 and register R3 and rewrite the R1 contents to store the sum. </a:t>
            </a:r>
            <a:endParaRPr dirty="0"/>
          </a:p>
          <a:p>
            <a:pPr marL="0" marR="0" lvl="0" indent="0" algn="just" rtl="0">
              <a:lnSpc>
                <a:spcPct val="100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0" marR="0" lvl="0" indent="-76200" algn="just" rtl="0">
              <a:lnSpc>
                <a:spcPct val="120000"/>
              </a:lnSpc>
              <a:spcBef>
                <a:spcPts val="0"/>
              </a:spcBef>
              <a:spcAft>
                <a:spcPts val="0"/>
              </a:spcAft>
              <a:buClr>
                <a:srgbClr val="000000"/>
              </a:buClr>
              <a:buSzPts val="1200"/>
              <a:buFont typeface="Noto Sans Symbols"/>
              <a:buChar char="⮚"/>
            </a:pPr>
            <a:r>
              <a:rPr lang="en-US" sz="1200" b="0" i="0" u="none" strike="noStrike" cap="none" dirty="0">
                <a:solidFill>
                  <a:schemeClr val="dk1"/>
                </a:solidFill>
                <a:latin typeface="Calibri"/>
                <a:ea typeface="Calibri"/>
                <a:cs typeface="Calibri"/>
                <a:sym typeface="Calibri"/>
              </a:rPr>
              <a:t> All such notations with leftward arrow (</a:t>
            </a:r>
            <a:r>
              <a:rPr lang="en-US" sz="1200" b="0" i="0" u="none" strike="noStrike" cap="none" dirty="0">
                <a:solidFill>
                  <a:schemeClr val="dk1"/>
                </a:solidFill>
                <a:latin typeface="Calibri"/>
                <a:ea typeface="Calibri"/>
                <a:cs typeface="Calibri"/>
                <a:sym typeface="Wingdings" panose="05000000000000000000" pitchFamily="2" charset="2"/>
              </a:rPr>
              <a:t></a:t>
            </a:r>
            <a:r>
              <a:rPr lang="en-US" sz="1200" b="0" i="0" u="none" strike="noStrike" cap="none" dirty="0">
                <a:solidFill>
                  <a:schemeClr val="dk1"/>
                </a:solidFill>
                <a:latin typeface="Calibri"/>
                <a:ea typeface="Calibri"/>
                <a:cs typeface="Calibri"/>
                <a:sym typeface="Calibri"/>
              </a:rPr>
              <a:t>) assignment operations involving register locations give rise to what is known as </a:t>
            </a:r>
            <a:r>
              <a:rPr lang="en-US" sz="1200" b="1" i="0" u="none" strike="noStrike" cap="none" dirty="0">
                <a:solidFill>
                  <a:srgbClr val="FF0000"/>
                </a:solidFill>
                <a:latin typeface="Calibri"/>
                <a:ea typeface="Calibri"/>
                <a:cs typeface="Calibri"/>
                <a:sym typeface="Calibri"/>
              </a:rPr>
              <a:t>Register Transfer Notation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54"/>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8" name="Google Shape;228;p54"/>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9" name="Google Shape;229;p54"/>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30" name="Google Shape;230;p54"/>
          <p:cNvGrpSpPr/>
          <p:nvPr/>
        </p:nvGrpSpPr>
        <p:grpSpPr>
          <a:xfrm>
            <a:off x="4412475" y="3144913"/>
            <a:ext cx="203200" cy="50800"/>
            <a:chOff x="4412475" y="3144913"/>
            <a:chExt cx="203200" cy="50800"/>
          </a:xfrm>
        </p:grpSpPr>
        <p:sp>
          <p:nvSpPr>
            <p:cNvPr id="231" name="Google Shape;231;p54"/>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54"/>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3" name="Google Shape;233;p54"/>
          <p:cNvGrpSpPr/>
          <p:nvPr/>
        </p:nvGrpSpPr>
        <p:grpSpPr>
          <a:xfrm>
            <a:off x="4683442" y="3144912"/>
            <a:ext cx="203200" cy="50800"/>
            <a:chOff x="4683442" y="3144912"/>
            <a:chExt cx="203200" cy="50800"/>
          </a:xfrm>
        </p:grpSpPr>
        <p:sp>
          <p:nvSpPr>
            <p:cNvPr id="234" name="Google Shape;234;p54"/>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Google Shape;235;p54"/>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6" name="Google Shape;236;p54"/>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237" name="Google Shape;237;p54"/>
          <p:cNvGrpSpPr/>
          <p:nvPr/>
        </p:nvGrpSpPr>
        <p:grpSpPr>
          <a:xfrm>
            <a:off x="4954409" y="3144912"/>
            <a:ext cx="203200" cy="50801"/>
            <a:chOff x="4954409" y="3144912"/>
            <a:chExt cx="203200" cy="50801"/>
          </a:xfrm>
        </p:grpSpPr>
        <p:sp>
          <p:nvSpPr>
            <p:cNvPr id="238" name="Google Shape;238;p54"/>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Google Shape;239;p54"/>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Google Shape;240;p54"/>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Google Shape;241;p54"/>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242" name="Google Shape;242;p54"/>
          <p:cNvGrpSpPr/>
          <p:nvPr/>
        </p:nvGrpSpPr>
        <p:grpSpPr>
          <a:xfrm>
            <a:off x="5481104" y="3144913"/>
            <a:ext cx="233679" cy="50800"/>
            <a:chOff x="5481104" y="3144913"/>
            <a:chExt cx="233679" cy="50800"/>
          </a:xfrm>
        </p:grpSpPr>
        <p:sp>
          <p:nvSpPr>
            <p:cNvPr id="243" name="Google Shape;243;p54"/>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4" name="Google Shape;244;p54"/>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5" name="Google Shape;245;p54"/>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6" name="Google Shape;246;p54"/>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7" name="Google Shape;247;p54"/>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8" name="Google Shape;248;p54"/>
          <p:cNvSpPr txBox="1">
            <a:spLocks noGrp="1"/>
          </p:cNvSpPr>
          <p:nvPr>
            <p:ph type="title"/>
          </p:nvPr>
        </p:nvSpPr>
        <p:spPr>
          <a:xfrm>
            <a:off x="250591" y="169711"/>
            <a:ext cx="2507400" cy="943976"/>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249" name="Google Shape;249;p54"/>
          <p:cNvSpPr txBox="1"/>
          <p:nvPr/>
        </p:nvSpPr>
        <p:spPr>
          <a:xfrm>
            <a:off x="366654" y="1334298"/>
            <a:ext cx="4642800" cy="28853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2. Assembly Language Notation </a:t>
            </a:r>
            <a:r>
              <a:rPr lang="en-US" sz="700" b="1" i="0" u="none" strike="noStrike" cap="none">
                <a:solidFill>
                  <a:srgbClr val="2E5497"/>
                </a:solidFill>
                <a:latin typeface="Calibri"/>
                <a:ea typeface="Calibri"/>
                <a:cs typeface="Calibri"/>
                <a:sym typeface="Calibri"/>
              </a:rPr>
              <a:t>T2:Ch2 2.4</a:t>
            </a:r>
            <a:endParaRPr sz="700" b="0" i="0" u="none" strike="noStrike" cap="none">
              <a:solidFill>
                <a:schemeClr val="dk1"/>
              </a:solidFill>
              <a:latin typeface="Calibri"/>
              <a:ea typeface="Calibri"/>
              <a:cs typeface="Calibri"/>
              <a:sym typeface="Calibri"/>
            </a:endParaRPr>
          </a:p>
        </p:txBody>
      </p:sp>
      <p:sp>
        <p:nvSpPr>
          <p:cNvPr id="250" name="Google Shape;250;p54"/>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3398</Words>
  <Application>Microsoft Office PowerPoint</Application>
  <PresentationFormat>Custom</PresentationFormat>
  <Paragraphs>411</Paragraphs>
  <Slides>51</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Calibri</vt:lpstr>
      <vt:lpstr>Arial</vt:lpstr>
      <vt:lpstr>Times New Roman</vt:lpstr>
      <vt:lpstr>Noto Sans Symbols</vt:lpstr>
      <vt:lpstr>Office Theme</vt:lpstr>
      <vt:lpstr>PowerPoint Presentation</vt:lpstr>
      <vt:lpstr>Memory Operations Introduction(T2 –section 2.3)</vt:lpstr>
      <vt:lpstr>Memory Operations Load (Read Or Fetch)</vt:lpstr>
      <vt:lpstr>Memory Operations Store Or Write</vt:lpstr>
      <vt:lpstr>Instructions And Instruction Sequencing Introduction(T2 – section 2.4)</vt:lpstr>
      <vt:lpstr>Register Transfer Notation </vt:lpstr>
      <vt:lpstr>Register Transfer Notation </vt:lpstr>
      <vt:lpstr>Register Transfer Notation </vt:lpstr>
      <vt:lpstr>DIGITAL DESIGN AND  COMPUTER ORGANIZATION</vt:lpstr>
      <vt:lpstr>Assembly Language Notation </vt:lpstr>
      <vt:lpstr>Assembly Language Notation </vt:lpstr>
      <vt:lpstr>DIGITAL DESIGN AND  COMPUTER ORGANIZATION</vt:lpstr>
      <vt:lpstr>Basic Instruction Types </vt:lpstr>
      <vt:lpstr>Basic Instruction Types General form of three – address instruction </vt:lpstr>
      <vt:lpstr>Basic Instruction Types Two – Address Instruction</vt:lpstr>
      <vt:lpstr>Basic Instruction Types </vt:lpstr>
      <vt:lpstr>Basic Instruction Types One-Address Instruction </vt:lpstr>
      <vt:lpstr>Basic Instruction Types One-Address Instruction </vt:lpstr>
      <vt:lpstr>Basic Instruction Types Zero – Address Instruction </vt:lpstr>
      <vt:lpstr>Basic Instruction Types </vt:lpstr>
      <vt:lpstr>Basic Instruction Types </vt:lpstr>
      <vt:lpstr>DIGITAL DESIGN AND  COMPUTER ORGANIZATION</vt:lpstr>
      <vt:lpstr>Instruction Execution And Straight-Line Sequencing </vt:lpstr>
      <vt:lpstr>Instruction Execution And Straight-Line Sequencing </vt:lpstr>
      <vt:lpstr>Instruction Execution And Straight-Line Sequencing </vt:lpstr>
      <vt:lpstr>DIGITAL DESIGN AND  COMPUTER ORGANIZATION</vt:lpstr>
      <vt:lpstr>Branching </vt:lpstr>
      <vt:lpstr>Branching </vt:lpstr>
      <vt:lpstr>Branching </vt:lpstr>
      <vt:lpstr>Branching </vt:lpstr>
      <vt:lpstr>DIGITAL DESIGN AND  COMPUTER ORGANIZATION</vt:lpstr>
      <vt:lpstr>Condition Codes </vt:lpstr>
      <vt:lpstr>Condition Codes </vt:lpstr>
      <vt:lpstr>Condition Codes </vt:lpstr>
      <vt:lpstr>Condition Codes </vt:lpstr>
      <vt:lpstr>Condition Codes </vt:lpstr>
      <vt:lpstr>Condition Codes </vt:lpstr>
      <vt:lpstr>Condition Codes </vt:lpstr>
      <vt:lpstr>Condition Codes </vt:lpstr>
      <vt:lpstr>Condition Codes </vt:lpstr>
      <vt:lpstr>Condition Codes </vt:lpstr>
      <vt:lpstr>Condition Codes </vt:lpstr>
      <vt:lpstr>Condition Codes </vt:lpstr>
      <vt:lpstr>DIGITAL DESIGN AND  COMPUTER ORGANIZATION</vt:lpstr>
      <vt:lpstr>Generating Memory Addresses </vt:lpstr>
      <vt:lpstr>Think about it </vt:lpstr>
      <vt:lpstr>MCQ </vt:lpstr>
      <vt:lpstr>MCQ </vt:lpstr>
      <vt:lpstr>MCQ </vt:lpstr>
      <vt:lpstr>MCQ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Ananth Kashyap</dc:creator>
  <cp:lastModifiedBy>prajwala talanki</cp:lastModifiedBy>
  <cp:revision>33</cp:revision>
  <dcterms:created xsi:type="dcterms:W3CDTF">2021-08-21T17:00:56Z</dcterms:created>
  <dcterms:modified xsi:type="dcterms:W3CDTF">2025-10-08T03:40:59Z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2020-07-12T00:00:00Z</vt:filetime>
  </property>
  <property fmtid="{D5CDD505-2E9C-101B-9397-08002B2CF9AE}" pid="3" name="Creator">
    <vt:lpwstr>LaTeX with Beamer class</vt:lpwstr>
  </property>
  <property fmtid="{D5CDD505-2E9C-101B-9397-08002B2CF9AE}" pid="4" name="LastSaved">
    <vt:filetime>2021-08-21T00:00:00Z</vt:filetime>
  </property>
</Properties>
</file>