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2"/>
  </p:notesMasterIdLst>
  <p:sldIdLst>
    <p:sldId id="256" r:id="rId2"/>
    <p:sldId id="257" r:id="rId3"/>
    <p:sldId id="258" r:id="rId4"/>
    <p:sldId id="259" r:id="rId5"/>
    <p:sldId id="260" r:id="rId6"/>
    <p:sldId id="313" r:id="rId7"/>
    <p:sldId id="261" r:id="rId8"/>
    <p:sldId id="262" r:id="rId9"/>
    <p:sldId id="263" r:id="rId10"/>
    <p:sldId id="264" r:id="rId11"/>
    <p:sldId id="266" r:id="rId12"/>
    <p:sldId id="267" r:id="rId13"/>
    <p:sldId id="268" r:id="rId14"/>
    <p:sldId id="269" r:id="rId15"/>
    <p:sldId id="270" r:id="rId16"/>
    <p:sldId id="271" r:id="rId17"/>
    <p:sldId id="273" r:id="rId18"/>
    <p:sldId id="274" r:id="rId19"/>
    <p:sldId id="314" r:id="rId20"/>
    <p:sldId id="276" r:id="rId21"/>
    <p:sldId id="277" r:id="rId22"/>
    <p:sldId id="278" r:id="rId23"/>
    <p:sldId id="279" r:id="rId24"/>
    <p:sldId id="280" r:id="rId25"/>
    <p:sldId id="315"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6" r:id="rId57"/>
    <p:sldId id="317" r:id="rId58"/>
    <p:sldId id="318" r:id="rId59"/>
    <p:sldId id="319" r:id="rId60"/>
    <p:sldId id="312" r:id="rId61"/>
  </p:sldIdLst>
  <p:sldSz cx="5765800" cy="3244850"/>
  <p:notesSz cx="5765800" cy="3244850"/>
  <p:embeddedFontLst>
    <p:embeddedFont>
      <p:font typeface="Century Schoolbook" panose="02040604050505020304" pitchFamily="18" charset="0"/>
      <p:regular r:id="rId63"/>
      <p:bold r:id="rId64"/>
      <p:italic r:id="rId65"/>
      <p:boldItalic r:id="rId66"/>
    </p:embeddedFont>
    <p:embeddedFont>
      <p:font typeface="Constantia" panose="02030602050306030303" pitchFamily="18"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gJ4mnXRULtEV7ToVUyYBBFJWrp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112"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 Type="http://schemas.openxmlformats.org/officeDocument/2006/relationships/slide" Target="slides/slide6.xml"/><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1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3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GB"/>
              <a:t>D-display unit</a:t>
            </a:r>
            <a:endParaRPr/>
          </a:p>
          <a:p>
            <a:pPr marL="457200" marR="0" lvl="0" indent="-228600" algn="l" rtl="0">
              <a:lnSpc>
                <a:spcPct val="100000"/>
              </a:lnSpc>
              <a:spcBef>
                <a:spcPts val="0"/>
              </a:spcBef>
              <a:spcAft>
                <a:spcPts val="0"/>
              </a:spcAft>
              <a:buSzPts val="1400"/>
              <a:buNone/>
            </a:pPr>
            <a:r>
              <a:rPr lang="en-GB"/>
              <a:t>K- Keyborad</a:t>
            </a:r>
            <a:endParaRPr/>
          </a:p>
        </p:txBody>
      </p:sp>
      <p:sp>
        <p:nvSpPr>
          <p:cNvPr id="345" name="Google Shape;345;p38:notes"/>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5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GB" b="0" i="0">
                <a:solidFill>
                  <a:srgbClr val="040C28"/>
                </a:solidFill>
                <a:latin typeface="Arial"/>
                <a:ea typeface="Arial"/>
                <a:cs typeface="Arial"/>
                <a:sym typeface="Arial"/>
              </a:rPr>
              <a:t>CR (Carriage Return) - moves the cursor to the beginning of the current line.</a:t>
            </a:r>
            <a:r>
              <a:rPr lang="en-GB" b="0" i="0">
                <a:solidFill>
                  <a:srgbClr val="1F1F1F"/>
                </a:solidFill>
                <a:highlight>
                  <a:srgbClr val="FFFFFF"/>
                </a:highlight>
                <a:latin typeface="Arial"/>
                <a:ea typeface="Arial"/>
                <a:cs typeface="Arial"/>
                <a:sym typeface="Arial"/>
              </a:rPr>
              <a:t> </a:t>
            </a:r>
            <a:r>
              <a:rPr lang="en-GB" b="0" i="0">
                <a:solidFill>
                  <a:srgbClr val="040C28"/>
                </a:solidFill>
                <a:latin typeface="Arial"/>
                <a:ea typeface="Arial"/>
                <a:cs typeface="Arial"/>
                <a:sym typeface="Arial"/>
              </a:rPr>
              <a:t>LF (Line Feed) - moves the cursor down to the next line</a:t>
            </a:r>
            <a:endParaRPr/>
          </a:p>
        </p:txBody>
      </p:sp>
      <p:sp>
        <p:nvSpPr>
          <p:cNvPr id="352" name="Google Shape;352;p50:notes"/>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895f2c8922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g2895f2c8922_0_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ff692c340b_0_30: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g2ff692c340b_0_3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2ff692c340b_0_3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1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a:extLst>
            <a:ext uri="{FF2B5EF4-FFF2-40B4-BE49-F238E27FC236}">
              <a16:creationId xmlns:a16="http://schemas.microsoft.com/office/drawing/2014/main" id="{AC4BD4F0-3C66-3B87-49B0-656A7C3DF198}"/>
            </a:ext>
          </a:extLst>
        </p:cNvPr>
        <p:cNvGrpSpPr/>
        <p:nvPr/>
      </p:nvGrpSpPr>
      <p:grpSpPr>
        <a:xfrm>
          <a:off x="0" y="0"/>
          <a:ext cx="0" cy="0"/>
          <a:chOff x="0" y="0"/>
          <a:chExt cx="0" cy="0"/>
        </a:xfrm>
      </p:grpSpPr>
      <p:sp>
        <p:nvSpPr>
          <p:cNvPr id="410" name="Google Shape;410;p12:notes">
            <a:extLst>
              <a:ext uri="{FF2B5EF4-FFF2-40B4-BE49-F238E27FC236}">
                <a16:creationId xmlns:a16="http://schemas.microsoft.com/office/drawing/2014/main" id="{D4A42C1E-FD3B-0EAE-59E4-0597B9188BD4}"/>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12:notes">
            <a:extLst>
              <a:ext uri="{FF2B5EF4-FFF2-40B4-BE49-F238E27FC236}">
                <a16:creationId xmlns:a16="http://schemas.microsoft.com/office/drawing/2014/main" id="{50BFDE02-5825-9415-8E90-0F8A6E525406}"/>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802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p1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1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895f2c8922_0_1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g2895f2c8922_0_1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1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8" name="Google Shape;508;p1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F921BCF0-5217-5F09-A618-5AD91B98828B}"/>
            </a:ext>
          </a:extLst>
        </p:cNvPr>
        <p:cNvGrpSpPr/>
        <p:nvPr/>
      </p:nvGrpSpPr>
      <p:grpSpPr>
        <a:xfrm>
          <a:off x="0" y="0"/>
          <a:ext cx="0" cy="0"/>
          <a:chOff x="0" y="0"/>
          <a:chExt cx="0" cy="0"/>
        </a:xfrm>
      </p:grpSpPr>
      <p:sp>
        <p:nvSpPr>
          <p:cNvPr id="507" name="Google Shape;507;p16:notes">
            <a:extLst>
              <a:ext uri="{FF2B5EF4-FFF2-40B4-BE49-F238E27FC236}">
                <a16:creationId xmlns:a16="http://schemas.microsoft.com/office/drawing/2014/main" id="{72BC07E0-E593-16D5-2296-9EA23737E523}"/>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8" name="Google Shape;508;p16:notes">
            <a:extLst>
              <a:ext uri="{FF2B5EF4-FFF2-40B4-BE49-F238E27FC236}">
                <a16:creationId xmlns:a16="http://schemas.microsoft.com/office/drawing/2014/main" id="{4344FA89-410C-9C9B-CD17-13F66EE66A23}"/>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0975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1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4" name="Google Shape;524;p1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1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2" name="Google Shape;532;p1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895f2c8922_0_1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0" name="Google Shape;540;g2895f2c8922_0_1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Ps-processor status register</a:t>
            </a:r>
            <a:endParaRPr/>
          </a:p>
        </p:txBody>
      </p:sp>
      <p:sp>
        <p:nvSpPr>
          <p:cNvPr id="548" name="Google Shape;548;p1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95f2b71b1_0_0: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2895f2b71b1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895f2b71b1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2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2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2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p2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5" name="Google Shape;575;p2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p2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2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3" name="Google Shape;593;p2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3" name="Google Shape;603;p2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2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2" name="Google Shape;612;p2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1" name="Google Shape;621;p2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2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0" name="Google Shape;630;p2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9" name="Google Shape;639;p2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f692c340b_0_0: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2ff692c340b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ff692c340b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895f2c8922_0_3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8" name="Google Shape;648;g2895f2c8922_0_3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3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7" name="Google Shape;657;p3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895f2c8922_0_3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6" name="Google Shape;666;g2895f2c8922_0_38: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3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Negation- signal is active when low voltage</a:t>
            </a:r>
            <a:endParaRPr/>
          </a:p>
        </p:txBody>
      </p:sp>
      <p:sp>
        <p:nvSpPr>
          <p:cNvPr id="675" name="Google Shape;675;p3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3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5" name="Google Shape;685;p3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3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4" name="Google Shape;694;p3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3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3" name="Google Shape;703;p3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3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3" name="Google Shape;713;p3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2895f2c8922_0_4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2" name="Google Shape;722;g2895f2c8922_0_4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3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1" name="Google Shape;731;p3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3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3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2895f2c8922_0_5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0" name="Google Shape;750;g2895f2c8922_0_5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3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9" name="Google Shape;759;p3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4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8" name="Google Shape;768;p4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7" name="Google Shape;777;p4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4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6" name="Google Shape;786;p4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09624BDB-7344-9024-994C-277834F07B1A}"/>
            </a:ext>
          </a:extLst>
        </p:cNvPr>
        <p:cNvGrpSpPr/>
        <p:nvPr/>
      </p:nvGrpSpPr>
      <p:grpSpPr>
        <a:xfrm>
          <a:off x="0" y="0"/>
          <a:ext cx="0" cy="0"/>
          <a:chOff x="0" y="0"/>
          <a:chExt cx="0" cy="0"/>
        </a:xfrm>
      </p:grpSpPr>
      <p:sp>
        <p:nvSpPr>
          <p:cNvPr id="785" name="Google Shape;785;p42:notes">
            <a:extLst>
              <a:ext uri="{FF2B5EF4-FFF2-40B4-BE49-F238E27FC236}">
                <a16:creationId xmlns:a16="http://schemas.microsoft.com/office/drawing/2014/main" id="{0208D481-60D5-69EA-4683-0919FF34641B}"/>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6" name="Google Shape;786;p42:notes">
            <a:extLst>
              <a:ext uri="{FF2B5EF4-FFF2-40B4-BE49-F238E27FC236}">
                <a16:creationId xmlns:a16="http://schemas.microsoft.com/office/drawing/2014/main" id="{056F3B4C-B68B-DC2A-C230-0309D08EBBC0}"/>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75730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8AFE0D5E-4389-1A40-4043-92D32EF00AD3}"/>
            </a:ext>
          </a:extLst>
        </p:cNvPr>
        <p:cNvGrpSpPr/>
        <p:nvPr/>
      </p:nvGrpSpPr>
      <p:grpSpPr>
        <a:xfrm>
          <a:off x="0" y="0"/>
          <a:ext cx="0" cy="0"/>
          <a:chOff x="0" y="0"/>
          <a:chExt cx="0" cy="0"/>
        </a:xfrm>
      </p:grpSpPr>
      <p:sp>
        <p:nvSpPr>
          <p:cNvPr id="785" name="Google Shape;785;p42:notes">
            <a:extLst>
              <a:ext uri="{FF2B5EF4-FFF2-40B4-BE49-F238E27FC236}">
                <a16:creationId xmlns:a16="http://schemas.microsoft.com/office/drawing/2014/main" id="{FBE54908-C056-8E40-047B-CC127C7275AD}"/>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6" name="Google Shape;786;p42:notes">
            <a:extLst>
              <a:ext uri="{FF2B5EF4-FFF2-40B4-BE49-F238E27FC236}">
                <a16:creationId xmlns:a16="http://schemas.microsoft.com/office/drawing/2014/main" id="{C9EF3B0F-F477-D6B4-CF25-DF58D959B1E0}"/>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30008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63AE2DD7-4B85-995F-692B-CF7E77333420}"/>
            </a:ext>
          </a:extLst>
        </p:cNvPr>
        <p:cNvGrpSpPr/>
        <p:nvPr/>
      </p:nvGrpSpPr>
      <p:grpSpPr>
        <a:xfrm>
          <a:off x="0" y="0"/>
          <a:ext cx="0" cy="0"/>
          <a:chOff x="0" y="0"/>
          <a:chExt cx="0" cy="0"/>
        </a:xfrm>
      </p:grpSpPr>
      <p:sp>
        <p:nvSpPr>
          <p:cNvPr id="785" name="Google Shape;785;p42:notes">
            <a:extLst>
              <a:ext uri="{FF2B5EF4-FFF2-40B4-BE49-F238E27FC236}">
                <a16:creationId xmlns:a16="http://schemas.microsoft.com/office/drawing/2014/main" id="{70CE881E-A963-B50B-E02D-280E6FA177A4}"/>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6" name="Google Shape;786;p42:notes">
            <a:extLst>
              <a:ext uri="{FF2B5EF4-FFF2-40B4-BE49-F238E27FC236}">
                <a16:creationId xmlns:a16="http://schemas.microsoft.com/office/drawing/2014/main" id="{5DFC7D49-BB87-C6FF-5DDD-084025C0632B}"/>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67842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a:extLst>
            <a:ext uri="{FF2B5EF4-FFF2-40B4-BE49-F238E27FC236}">
              <a16:creationId xmlns:a16="http://schemas.microsoft.com/office/drawing/2014/main" id="{B1B80B98-9281-6887-B4B3-EFB50459B7C8}"/>
            </a:ext>
          </a:extLst>
        </p:cNvPr>
        <p:cNvGrpSpPr/>
        <p:nvPr/>
      </p:nvGrpSpPr>
      <p:grpSpPr>
        <a:xfrm>
          <a:off x="0" y="0"/>
          <a:ext cx="0" cy="0"/>
          <a:chOff x="0" y="0"/>
          <a:chExt cx="0" cy="0"/>
        </a:xfrm>
      </p:grpSpPr>
      <p:sp>
        <p:nvSpPr>
          <p:cNvPr id="785" name="Google Shape;785;p42:notes">
            <a:extLst>
              <a:ext uri="{FF2B5EF4-FFF2-40B4-BE49-F238E27FC236}">
                <a16:creationId xmlns:a16="http://schemas.microsoft.com/office/drawing/2014/main" id="{FC23F763-629B-DECD-4141-B9AF3653B433}"/>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6" name="Google Shape;786;p42:notes">
            <a:extLst>
              <a:ext uri="{FF2B5EF4-FFF2-40B4-BE49-F238E27FC236}">
                <a16:creationId xmlns:a16="http://schemas.microsoft.com/office/drawing/2014/main" id="{772BF4FB-0F19-06F7-9EE0-C9503BBDBDCD}"/>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5070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a:extLst>
            <a:ext uri="{FF2B5EF4-FFF2-40B4-BE49-F238E27FC236}">
              <a16:creationId xmlns:a16="http://schemas.microsoft.com/office/drawing/2014/main" id="{1B842B4D-540E-C067-ADB4-466791F6A126}"/>
            </a:ext>
          </a:extLst>
        </p:cNvPr>
        <p:cNvGrpSpPr/>
        <p:nvPr/>
      </p:nvGrpSpPr>
      <p:grpSpPr>
        <a:xfrm>
          <a:off x="0" y="0"/>
          <a:ext cx="0" cy="0"/>
          <a:chOff x="0" y="0"/>
          <a:chExt cx="0" cy="0"/>
        </a:xfrm>
      </p:grpSpPr>
      <p:sp>
        <p:nvSpPr>
          <p:cNvPr id="236" name="Google Shape;236;p4:notes">
            <a:extLst>
              <a:ext uri="{FF2B5EF4-FFF2-40B4-BE49-F238E27FC236}">
                <a16:creationId xmlns:a16="http://schemas.microsoft.com/office/drawing/2014/main" id="{28630CE6-5FA9-1504-BB84-ADAA835989A0}"/>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4:notes">
            <a:extLst>
              <a:ext uri="{FF2B5EF4-FFF2-40B4-BE49-F238E27FC236}">
                <a16:creationId xmlns:a16="http://schemas.microsoft.com/office/drawing/2014/main" id="{15413E3A-AD6C-7F8B-8AD5-919C3B296EC8}"/>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73591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4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5" name="Google Shape;795;p4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1"/>
        <p:cNvGrpSpPr/>
        <p:nvPr/>
      </p:nvGrpSpPr>
      <p:grpSpPr>
        <a:xfrm>
          <a:off x="0" y="0"/>
          <a:ext cx="0" cy="0"/>
          <a:chOff x="0" y="0"/>
          <a:chExt cx="0" cy="0"/>
        </a:xfrm>
      </p:grpSpPr>
      <p:sp>
        <p:nvSpPr>
          <p:cNvPr id="32" name="Google Shape;32;p45"/>
          <p:cNvSpPr txBox="1">
            <a:spLocks noGrp="1"/>
          </p:cNvSpPr>
          <p:nvPr>
            <p:ph type="ctr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5"/>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5"/>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5"/>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5"/>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37" name="Google Shape;37;p45"/>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46"/>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46"/>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46"/>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46"/>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6"/>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6"/>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6"/>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6"/>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46"/>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46"/>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46"/>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46"/>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46"/>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46"/>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46"/>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46"/>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6"/>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rgbClr val="2E5497"/>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59" name="Google Shape;59;p46"/>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60"/>
        <p:cNvGrpSpPr/>
        <p:nvPr/>
      </p:nvGrpSpPr>
      <p:grpSpPr>
        <a:xfrm>
          <a:off x="0" y="0"/>
          <a:ext cx="0" cy="0"/>
          <a:chOff x="0" y="0"/>
          <a:chExt cx="0" cy="0"/>
        </a:xfrm>
      </p:grpSpPr>
      <p:sp>
        <p:nvSpPr>
          <p:cNvPr id="61" name="Google Shape;61;p47"/>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7"/>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7"/>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7"/>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7"/>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7"/>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7"/>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7"/>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7"/>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7"/>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7"/>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7"/>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7"/>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7"/>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7"/>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7"/>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7"/>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7"/>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79" name="Google Shape;79;p47"/>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80"/>
        <p:cNvGrpSpPr/>
        <p:nvPr/>
      </p:nvGrpSpPr>
      <p:grpSpPr>
        <a:xfrm>
          <a:off x="0" y="0"/>
          <a:ext cx="0" cy="0"/>
          <a:chOff x="0" y="0"/>
          <a:chExt cx="0" cy="0"/>
        </a:xfrm>
      </p:grpSpPr>
      <p:sp>
        <p:nvSpPr>
          <p:cNvPr id="81" name="Google Shape;81;p48"/>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8"/>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8"/>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8"/>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8"/>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8"/>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8"/>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8"/>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8"/>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8"/>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8"/>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48"/>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48"/>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48"/>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48"/>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48"/>
          <p:cNvSpPr/>
          <p:nvPr/>
        </p:nvSpPr>
        <p:spPr>
          <a:xfrm>
            <a:off x="-2" y="622809"/>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8"/>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8"/>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48"/>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48"/>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8"/>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8"/>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103" name="Google Shape;103;p48"/>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04"/>
        <p:cNvGrpSpPr/>
        <p:nvPr/>
      </p:nvGrpSpPr>
      <p:grpSpPr>
        <a:xfrm>
          <a:off x="0" y="0"/>
          <a:ext cx="0" cy="0"/>
          <a:chOff x="0" y="0"/>
          <a:chExt cx="0" cy="0"/>
        </a:xfrm>
      </p:grpSpPr>
      <p:sp>
        <p:nvSpPr>
          <p:cNvPr id="105" name="Google Shape;105;p4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4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4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4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4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4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4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4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4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4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4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 name="Google Shape;116;p4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4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4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4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4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49"/>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9"/>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9"/>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9"/>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125" name="Google Shape;125;p49"/>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44"/>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44"/>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44"/>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44"/>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44"/>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4"/>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44"/>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44"/>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44"/>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44"/>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4"/>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44"/>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44"/>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44"/>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44"/>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2E549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4"/>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2E5497"/>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7" name="Google Shape;27;p44"/>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4"/>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4"/>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30" name="Google Shape;30;p44"/>
          <p:cNvPicPr preferRelativeResize="0"/>
          <p:nvPr/>
        </p:nvPicPr>
        <p:blipFill rotWithShape="1">
          <a:blip r:embed="rId7">
            <a:alphaModFix/>
          </a:blip>
          <a:srcRect/>
          <a:stretch/>
        </p:blipFill>
        <p:spPr>
          <a:xfrm>
            <a:off x="4927600" y="2001"/>
            <a:ext cx="838200" cy="7654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
          <p:cNvSpPr/>
          <p:nvPr/>
        </p:nvSpPr>
        <p:spPr>
          <a:xfrm>
            <a:off x="5076062" y="98425"/>
            <a:ext cx="550038" cy="585743"/>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1"/>
          <p:cNvSpPr/>
          <p:nvPr/>
        </p:nvSpPr>
        <p:spPr>
          <a:xfrm>
            <a:off x="2268026" y="1944001"/>
            <a:ext cx="21602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1"/>
          <p:cNvSpPr txBox="1"/>
          <p:nvPr/>
        </p:nvSpPr>
        <p:spPr>
          <a:xfrm>
            <a:off x="1772149" y="1062200"/>
            <a:ext cx="29433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Clr>
                <a:srgbClr val="000000"/>
              </a:buClr>
              <a:buSzPts val="1700"/>
              <a:buFont typeface="Arial"/>
              <a:buNone/>
            </a:pPr>
            <a:r>
              <a:rPr lang="en-GB" sz="1700" b="1" i="0" u="none" strike="noStrike" cap="none">
                <a:solidFill>
                  <a:srgbClr val="C55911"/>
                </a:solidFill>
                <a:latin typeface="Calibri"/>
                <a:ea typeface="Calibri"/>
                <a:cs typeface="Calibri"/>
                <a:sym typeface="Calibri"/>
              </a:rPr>
              <a:t>DIGITAL DESIGN AND  COMPUTER ORGANIZATION</a:t>
            </a:r>
            <a:endParaRPr sz="1700" b="0" i="0" u="none" strike="noStrike" cap="none">
              <a:solidFill>
                <a:schemeClr val="dk1"/>
              </a:solidFill>
              <a:latin typeface="Calibri"/>
              <a:ea typeface="Calibri"/>
              <a:cs typeface="Calibri"/>
              <a:sym typeface="Calibri"/>
            </a:endParaRPr>
          </a:p>
        </p:txBody>
      </p:sp>
      <p:sp>
        <p:nvSpPr>
          <p:cNvPr id="134" name="Google Shape;134;p1"/>
          <p:cNvSpPr txBox="1"/>
          <p:nvPr/>
        </p:nvSpPr>
        <p:spPr>
          <a:xfrm>
            <a:off x="1739900" y="1622425"/>
            <a:ext cx="4114800" cy="50654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2E5497"/>
                </a:solidFill>
                <a:latin typeface="Calibri"/>
                <a:ea typeface="Calibri"/>
                <a:cs typeface="Calibri"/>
                <a:sym typeface="Calibri"/>
              </a:rPr>
              <a:t>Machine Instructions and Programs</a:t>
            </a:r>
            <a:endParaRPr sz="1600" b="0" i="0" u="none" strike="noStrike" cap="none">
              <a:solidFill>
                <a:schemeClr val="dk1"/>
              </a:solidFill>
              <a:latin typeface="Calibri"/>
              <a:ea typeface="Calibri"/>
              <a:cs typeface="Calibri"/>
              <a:sym typeface="Calibri"/>
            </a:endParaRPr>
          </a:p>
          <a:p>
            <a:pPr marL="12700" marR="0" lvl="0" indent="0" algn="l" rtl="0">
              <a:lnSpc>
                <a:spcPct val="100000"/>
              </a:lnSpc>
              <a:spcBef>
                <a:spcPts val="509"/>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Department of Computer Science and Engineering</a:t>
            </a:r>
            <a:endParaRPr sz="1200" b="0" i="0" u="none" strike="noStrike" cap="none">
              <a:solidFill>
                <a:schemeClr val="dk1"/>
              </a:solidFill>
              <a:latin typeface="Calibri"/>
              <a:ea typeface="Calibri"/>
              <a:cs typeface="Calibri"/>
              <a:sym typeface="Calibri"/>
            </a:endParaRPr>
          </a:p>
        </p:txBody>
      </p:sp>
      <p:pic>
        <p:nvPicPr>
          <p:cNvPr id="135" name="Google Shape;135;p1"/>
          <p:cNvPicPr preferRelativeResize="0"/>
          <p:nvPr/>
        </p:nvPicPr>
        <p:blipFill rotWithShape="1">
          <a:blip r:embed="rId3">
            <a:alphaModFix/>
          </a:blip>
          <a:srcRect/>
          <a:stretch/>
        </p:blipFill>
        <p:spPr>
          <a:xfrm>
            <a:off x="292100" y="968969"/>
            <a:ext cx="1379354" cy="1259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7"/>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16" name="Google Shape;316;p7"/>
          <p:cNvSpPr txBox="1"/>
          <p:nvPr/>
        </p:nvSpPr>
        <p:spPr>
          <a:xfrm>
            <a:off x="139700" y="784225"/>
            <a:ext cx="5334000" cy="923330"/>
          </a:xfrm>
          <a:prstGeom prst="rect">
            <a:avLst/>
          </a:prstGeom>
          <a:noFill/>
          <a:ln>
            <a:noFill/>
          </a:ln>
        </p:spPr>
        <p:txBody>
          <a:bodyPr spcFirstLastPara="1" wrap="square" lIns="91425" tIns="45700" rIns="91425" bIns="45700" anchor="t" anchorCtr="0">
            <a:noAutofit/>
          </a:bodyPr>
          <a:lstStyle/>
          <a:p>
            <a:pPr marL="0" marR="0" lvl="0" indent="-114300" algn="l" rtl="0">
              <a:lnSpc>
                <a:spcPct val="100000"/>
              </a:lnSpc>
              <a:spcBef>
                <a:spcPts val="0"/>
              </a:spcBef>
              <a:spcAft>
                <a:spcPts val="0"/>
              </a:spcAft>
              <a:buClr>
                <a:schemeClr val="dk1"/>
              </a:buClr>
              <a:buSzPts val="1800"/>
              <a:buFont typeface="Constantia"/>
              <a:buChar char="•"/>
            </a:pPr>
            <a:r>
              <a:rPr lang="en-GB" sz="1200" b="0" i="0" u="none" strike="noStrike" cap="none" dirty="0">
                <a:solidFill>
                  <a:schemeClr val="dk1"/>
                </a:solidFill>
                <a:latin typeface="Calibri"/>
                <a:ea typeface="Calibri"/>
                <a:cs typeface="Calibri"/>
                <a:sym typeface="Calibri"/>
              </a:rPr>
              <a:t>I/O device is connected to the bus using an I/O interface circuit which has: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GB" sz="1200" b="0" i="0" u="none" strike="noStrike" cap="none" dirty="0">
                <a:solidFill>
                  <a:schemeClr val="dk1"/>
                </a:solidFill>
                <a:latin typeface="Calibri"/>
                <a:ea typeface="Calibri"/>
                <a:cs typeface="Calibri"/>
                <a:sym typeface="Calibri"/>
              </a:rPr>
              <a:t>         - Address decoder, control circuit, and data and status registers.</a:t>
            </a:r>
            <a:endParaRPr sz="1200" b="0" i="0" u="none" strike="noStrike" cap="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onstantia"/>
              <a:buChar char="•"/>
            </a:pPr>
            <a:r>
              <a:rPr lang="en-GB" sz="1200" b="1" i="0" u="none" strike="noStrike" cap="none" dirty="0">
                <a:solidFill>
                  <a:schemeClr val="dk1"/>
                </a:solidFill>
                <a:latin typeface="Calibri"/>
                <a:ea typeface="Calibri"/>
                <a:cs typeface="Calibri"/>
                <a:sym typeface="Calibri"/>
              </a:rPr>
              <a:t>Address decoder </a:t>
            </a:r>
            <a:r>
              <a:rPr lang="en-GB" sz="1200" b="0" i="0" u="none" strike="noStrike" cap="none" dirty="0">
                <a:solidFill>
                  <a:schemeClr val="dk1"/>
                </a:solidFill>
                <a:latin typeface="Calibri"/>
                <a:ea typeface="Calibri"/>
                <a:cs typeface="Calibri"/>
                <a:sym typeface="Calibri"/>
              </a:rPr>
              <a:t>decodes the address placed on the address lines thus enabling the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GB" sz="1200" b="0" i="0" u="none" strike="noStrike" cap="none" dirty="0">
                <a:solidFill>
                  <a:schemeClr val="dk1"/>
                </a:solidFill>
                <a:latin typeface="Calibri"/>
                <a:ea typeface="Calibri"/>
                <a:cs typeface="Calibri"/>
                <a:sym typeface="Calibri"/>
              </a:rPr>
              <a:t> device to recognize its address. </a:t>
            </a:r>
            <a:endParaRPr sz="1200" b="0" i="0" u="none" strike="noStrike" cap="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onstantia"/>
              <a:buChar char="•"/>
            </a:pPr>
            <a:r>
              <a:rPr lang="en-GB" sz="1200" b="1" i="0" u="none" strike="noStrike" cap="none" dirty="0">
                <a:solidFill>
                  <a:schemeClr val="dk1"/>
                </a:solidFill>
                <a:latin typeface="Calibri"/>
                <a:ea typeface="Calibri"/>
                <a:cs typeface="Calibri"/>
                <a:sym typeface="Calibri"/>
              </a:rPr>
              <a:t>Data register </a:t>
            </a:r>
            <a:r>
              <a:rPr lang="en-GB" sz="1200" b="0" i="0" u="none" strike="noStrike" cap="none" dirty="0">
                <a:solidFill>
                  <a:schemeClr val="dk1"/>
                </a:solidFill>
                <a:latin typeface="Calibri"/>
                <a:ea typeface="Calibri"/>
                <a:cs typeface="Calibri"/>
                <a:sym typeface="Calibri"/>
              </a:rPr>
              <a:t>holds the data being transferred to or from the processor. </a:t>
            </a:r>
            <a:endParaRPr sz="1200" b="0" i="0" u="none" strike="noStrike" cap="none" dirty="0">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onstantia"/>
              <a:buChar char="•"/>
            </a:pPr>
            <a:r>
              <a:rPr lang="en-GB" sz="1200" b="1" i="0" u="none" strike="noStrike" cap="none" dirty="0">
                <a:solidFill>
                  <a:schemeClr val="dk1"/>
                </a:solidFill>
                <a:latin typeface="Calibri"/>
                <a:ea typeface="Calibri"/>
                <a:cs typeface="Calibri"/>
                <a:sym typeface="Calibri"/>
              </a:rPr>
              <a:t>Status register </a:t>
            </a:r>
            <a:r>
              <a:rPr lang="en-GB" sz="1200" b="0" i="0" u="none" strike="noStrike" cap="none" dirty="0">
                <a:solidFill>
                  <a:schemeClr val="dk1"/>
                </a:solidFill>
                <a:latin typeface="Calibri"/>
                <a:ea typeface="Calibri"/>
                <a:cs typeface="Calibri"/>
                <a:sym typeface="Calibri"/>
              </a:rPr>
              <a:t>holds information necessary for the operation of the I/O device.</a:t>
            </a:r>
          </a:p>
          <a:p>
            <a:pPr lvl="0" indent="-114300">
              <a:buClr>
                <a:schemeClr val="dk1"/>
              </a:buClr>
              <a:buSzPts val="1800"/>
              <a:buFont typeface="Constantia"/>
              <a:buChar char="•"/>
            </a:pPr>
            <a:r>
              <a:rPr lang="en-US" sz="1200" dirty="0">
                <a:solidFill>
                  <a:schemeClr val="dk1"/>
                </a:solidFill>
                <a:latin typeface="Calibri"/>
                <a:ea typeface="Calibri"/>
                <a:cs typeface="Calibri"/>
                <a:sym typeface="Calibri"/>
              </a:rPr>
              <a:t>Data and status registers are connected to the </a:t>
            </a:r>
            <a:r>
              <a:rPr lang="en-US" sz="1200" b="1" dirty="0">
                <a:solidFill>
                  <a:schemeClr val="dk1"/>
                </a:solidFill>
                <a:latin typeface="Calibri"/>
                <a:ea typeface="Calibri"/>
                <a:cs typeface="Calibri"/>
                <a:sym typeface="Calibri"/>
              </a:rPr>
              <a:t>data lines, and have unique addresses.</a:t>
            </a:r>
          </a:p>
          <a:p>
            <a:pPr lvl="0" indent="-114300">
              <a:buSzPts val="1800"/>
              <a:buFont typeface="Century Schoolbook"/>
              <a:buChar char="•"/>
            </a:pPr>
            <a:r>
              <a:rPr lang="en-US" sz="1200" dirty="0">
                <a:latin typeface="Calibri"/>
                <a:ea typeface="Calibri"/>
                <a:cs typeface="Calibri"/>
                <a:sym typeface="Calibri"/>
              </a:rPr>
              <a:t>The Address decoder, the data &amp; status register and the control circuitry required to coordinate I/O transfer constitute the </a:t>
            </a:r>
            <a:r>
              <a:rPr lang="en-US" sz="1200" b="1" dirty="0">
                <a:solidFill>
                  <a:srgbClr val="E75C01"/>
                </a:solidFill>
                <a:latin typeface="Calibri"/>
                <a:ea typeface="Calibri"/>
                <a:cs typeface="Calibri"/>
                <a:sym typeface="Calibri"/>
              </a:rPr>
              <a:t>Device’s interface circuit</a:t>
            </a:r>
            <a:endParaRPr lang="en-US" sz="1200" b="1" dirty="0">
              <a:solidFill>
                <a:schemeClr val="dk1"/>
              </a:solidFill>
              <a:latin typeface="Calibri"/>
              <a:ea typeface="Calibri"/>
              <a:cs typeface="Calibri"/>
              <a:sym typeface="Calibri"/>
            </a:endParaRPr>
          </a:p>
          <a:p>
            <a:pPr marR="0" lvl="0" algn="l" rtl="0">
              <a:lnSpc>
                <a:spcPct val="100000"/>
              </a:lnSpc>
              <a:spcBef>
                <a:spcPts val="0"/>
              </a:spcBef>
              <a:spcAft>
                <a:spcPts val="0"/>
              </a:spcAft>
              <a:buClr>
                <a:schemeClr val="dk1"/>
              </a:buClr>
              <a:buSzPts val="1800"/>
            </a:pPr>
            <a:r>
              <a:rPr lang="en-GB"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17" name="Google Shape;317;p7"/>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1" name="Google Shape;331;p9"/>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32" name="Google Shape;332;p9"/>
          <p:cNvSpPr txBox="1"/>
          <p:nvPr/>
        </p:nvSpPr>
        <p:spPr>
          <a:xfrm>
            <a:off x="160932" y="860425"/>
            <a:ext cx="5334000" cy="239836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2"/>
              </a:buClr>
              <a:buSzPts val="2470"/>
              <a:buFont typeface="Arial"/>
              <a:buChar char="•"/>
            </a:pPr>
            <a:r>
              <a:rPr lang="en-GB" sz="1200" b="0" i="0" u="none" strike="noStrike" cap="none">
                <a:solidFill>
                  <a:schemeClr val="accent2"/>
                </a:solidFill>
                <a:latin typeface="Calibri"/>
                <a:ea typeface="Calibri"/>
                <a:cs typeface="Calibri"/>
                <a:sym typeface="Calibri"/>
              </a:rPr>
              <a:t>Program-controlled I/O:</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600"/>
              </a:spcBef>
              <a:spcAft>
                <a:spcPts val="0"/>
              </a:spcAft>
              <a:buClr>
                <a:srgbClr val="000000"/>
              </a:buClr>
              <a:buSzPts val="2470"/>
              <a:buFont typeface="Arial"/>
              <a:buChar char="•"/>
            </a:pPr>
            <a:r>
              <a:rPr lang="en-GB" sz="1200" b="0" i="0" u="none" strike="noStrike" cap="none">
                <a:solidFill>
                  <a:srgbClr val="000000"/>
                </a:solidFill>
                <a:latin typeface="Calibri"/>
                <a:ea typeface="Calibri"/>
                <a:cs typeface="Calibri"/>
                <a:sym typeface="Calibri"/>
              </a:rPr>
              <a:t> A status flag i,e SIN and SOUT is included in the interface circuit as part of the status register. </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600"/>
              </a:spcBef>
              <a:spcAft>
                <a:spcPts val="0"/>
              </a:spcAft>
              <a:buClr>
                <a:srgbClr val="000000"/>
              </a:buClr>
              <a:buSzPts val="2470"/>
              <a:buFont typeface="Arial"/>
              <a:buChar char="•"/>
            </a:pPr>
            <a:r>
              <a:rPr lang="en-GB" sz="1200" b="0" i="0" u="none" strike="noStrike" cap="none">
                <a:solidFill>
                  <a:srgbClr val="000000"/>
                </a:solidFill>
                <a:latin typeface="Calibri"/>
                <a:ea typeface="Calibri"/>
                <a:cs typeface="Calibri"/>
                <a:sym typeface="Calibri"/>
              </a:rPr>
              <a:t>This flag is set to 1 when a char is entered at the keyboard and and set to 0 when the char is  read by the processor .</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600"/>
              </a:spcBef>
              <a:spcAft>
                <a:spcPts val="0"/>
              </a:spcAft>
              <a:buClr>
                <a:srgbClr val="000000"/>
              </a:buClr>
              <a:buSzPts val="2470"/>
              <a:buFont typeface="Arial"/>
              <a:buChar char="•"/>
            </a:pPr>
            <a:r>
              <a:rPr lang="en-GB" sz="1200" b="0" i="0" u="none" strike="noStrike" cap="none">
                <a:solidFill>
                  <a:srgbClr val="000000"/>
                </a:solidFill>
                <a:latin typeface="Calibri"/>
                <a:ea typeface="Calibri"/>
                <a:cs typeface="Calibri"/>
                <a:sym typeface="Calibri"/>
              </a:rPr>
              <a:t>Same for SOUT. </a:t>
            </a:r>
            <a:endParaRPr sz="1200" b="0" i="0" u="none" strike="noStrike" cap="none">
              <a:solidFill>
                <a:schemeClr val="dk1"/>
              </a:solidFill>
              <a:latin typeface="Calibri"/>
              <a:ea typeface="Calibri"/>
              <a:cs typeface="Calibri"/>
              <a:sym typeface="Calibri"/>
            </a:endParaRPr>
          </a:p>
          <a:p>
            <a:pPr marL="156846" marR="0" lvl="0" indent="0" algn="l" rtl="0">
              <a:lnSpc>
                <a:spcPct val="100000"/>
              </a:lnSpc>
              <a:spcBef>
                <a:spcPts val="600"/>
              </a:spcBef>
              <a:spcAft>
                <a:spcPts val="0"/>
              </a:spcAft>
              <a:buClr>
                <a:schemeClr val="dk1"/>
              </a:buClr>
              <a:buSzPts val="2470"/>
              <a:buFont typeface="Arial"/>
              <a:buNone/>
            </a:pPr>
            <a:endParaRPr sz="1200" b="0" i="0" u="none" strike="noStrike" cap="none">
              <a:solidFill>
                <a:srgbClr val="000000"/>
              </a:solidFill>
              <a:latin typeface="Calibri"/>
              <a:ea typeface="Calibri"/>
              <a:cs typeface="Calibri"/>
              <a:sym typeface="Calibri"/>
            </a:endParaRPr>
          </a:p>
        </p:txBody>
      </p:sp>
      <p:sp>
        <p:nvSpPr>
          <p:cNvPr id="333" name="Google Shape;333;p9"/>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9" name="Google Shape;339;p10"/>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40" name="Google Shape;340;p10"/>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2470"/>
              <a:buFont typeface="Arial"/>
              <a:buChar char="•"/>
            </a:pPr>
            <a:r>
              <a:rPr lang="en-GB" sz="1200" b="0" i="0" u="none" strike="noStrike" cap="none">
                <a:solidFill>
                  <a:srgbClr val="000000"/>
                </a:solidFill>
                <a:latin typeface="Calibri"/>
                <a:ea typeface="Calibri"/>
                <a:cs typeface="Calibri"/>
                <a:sym typeface="Calibri"/>
              </a:rPr>
              <a:t>To review the concept, let us consider a example of I/O operations involving a keyboard and a display device.</a:t>
            </a:r>
            <a:endParaRPr sz="1200" b="0" i="0" u="none" strike="noStrike" cap="none">
              <a:solidFill>
                <a:schemeClr val="dk1"/>
              </a:solidFill>
              <a:latin typeface="Calibri"/>
              <a:ea typeface="Calibri"/>
              <a:cs typeface="Calibri"/>
              <a:sym typeface="Calibri"/>
            </a:endParaRPr>
          </a:p>
          <a:p>
            <a:pPr marL="628650" marR="0" lvl="1" indent="-171450" algn="l" rtl="0">
              <a:lnSpc>
                <a:spcPct val="100000"/>
              </a:lnSpc>
              <a:spcBef>
                <a:spcPts val="600"/>
              </a:spcBef>
              <a:spcAft>
                <a:spcPts val="0"/>
              </a:spcAft>
              <a:buClr>
                <a:srgbClr val="000000"/>
              </a:buClr>
              <a:buSzPts val="2470"/>
              <a:buFont typeface="Arial"/>
              <a:buChar char="•"/>
            </a:pPr>
            <a:r>
              <a:rPr lang="en-GB" sz="1200" b="0" i="0" u="none" strike="noStrike" cap="none">
                <a:solidFill>
                  <a:srgbClr val="000000"/>
                </a:solidFill>
                <a:latin typeface="Calibri"/>
                <a:ea typeface="Calibri"/>
                <a:cs typeface="Calibri"/>
                <a:sym typeface="Calibri"/>
              </a:rPr>
              <a:t>The 4 regs involved in the data transfer operations are : DATAIN, DATAOUT, STATUS, CONTROL</a:t>
            </a:r>
            <a:endParaRPr sz="1200" b="0" i="0" u="none" strike="noStrike" cap="none">
              <a:solidFill>
                <a:schemeClr val="dk1"/>
              </a:solidFill>
              <a:latin typeface="Calibri"/>
              <a:ea typeface="Calibri"/>
              <a:cs typeface="Calibri"/>
              <a:sym typeface="Calibri"/>
            </a:endParaRPr>
          </a:p>
          <a:p>
            <a:pPr marL="628650" marR="0" lvl="1" indent="-171450" algn="l" rtl="0">
              <a:lnSpc>
                <a:spcPct val="100000"/>
              </a:lnSpc>
              <a:spcBef>
                <a:spcPts val="600"/>
              </a:spcBef>
              <a:spcAft>
                <a:spcPts val="0"/>
              </a:spcAft>
              <a:buClr>
                <a:srgbClr val="000000"/>
              </a:buClr>
              <a:buSzPts val="2470"/>
              <a:buFont typeface="Arial"/>
              <a:buChar char="•"/>
            </a:pPr>
            <a:r>
              <a:rPr lang="en-GB" sz="1200" b="0" i="0" u="none" strike="noStrike" cap="none">
                <a:solidFill>
                  <a:srgbClr val="000000"/>
                </a:solidFill>
                <a:latin typeface="Calibri"/>
                <a:ea typeface="Calibri"/>
                <a:cs typeface="Calibri"/>
                <a:sym typeface="Calibri"/>
              </a:rPr>
              <a:t>STATUS reg contains two control flags SIN and SOUT  and two  flags KIRQ, DIRQ which are used in conjunction with interrupts</a:t>
            </a:r>
            <a:endParaRPr sz="1200" b="0" i="0" u="none" strike="noStrike" cap="none">
              <a:solidFill>
                <a:schemeClr val="dk1"/>
              </a:solidFill>
              <a:latin typeface="Calibri"/>
              <a:ea typeface="Calibri"/>
              <a:cs typeface="Calibri"/>
              <a:sym typeface="Calibri"/>
            </a:endParaRPr>
          </a:p>
        </p:txBody>
      </p:sp>
      <p:sp>
        <p:nvSpPr>
          <p:cNvPr id="341" name="Google Shape;341;p10"/>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8"/>
          <p:cNvPicPr preferRelativeResize="0"/>
          <p:nvPr/>
        </p:nvPicPr>
        <p:blipFill rotWithShape="1">
          <a:blip r:embed="rId3">
            <a:alphaModFix/>
          </a:blip>
          <a:srcRect/>
          <a:stretch/>
        </p:blipFill>
        <p:spPr>
          <a:xfrm>
            <a:off x="423176" y="0"/>
            <a:ext cx="4503849" cy="2970725"/>
          </a:xfrm>
          <a:prstGeom prst="rect">
            <a:avLst/>
          </a:prstGeom>
          <a:noFill/>
          <a:ln>
            <a:noFill/>
          </a:ln>
        </p:spPr>
      </p:pic>
      <p:sp>
        <p:nvSpPr>
          <p:cNvPr id="348" name="Google Shape;348;p38"/>
          <p:cNvSpPr txBox="1"/>
          <p:nvPr/>
        </p:nvSpPr>
        <p:spPr>
          <a:xfrm>
            <a:off x="3988450" y="2795975"/>
            <a:ext cx="1871700" cy="55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50"/>
          <p:cNvPicPr preferRelativeResize="0"/>
          <p:nvPr/>
        </p:nvPicPr>
        <p:blipFill rotWithShape="1">
          <a:blip r:embed="rId3">
            <a:alphaModFix/>
          </a:blip>
          <a:srcRect/>
          <a:stretch/>
        </p:blipFill>
        <p:spPr>
          <a:xfrm>
            <a:off x="69925" y="0"/>
            <a:ext cx="4937475" cy="2995699"/>
          </a:xfrm>
          <a:prstGeom prst="rect">
            <a:avLst/>
          </a:prstGeom>
          <a:noFill/>
          <a:ln>
            <a:noFill/>
          </a:ln>
        </p:spPr>
      </p:pic>
      <p:sp>
        <p:nvSpPr>
          <p:cNvPr id="355" name="Google Shape;355;p50"/>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1" name="Google Shape;361;p8"/>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62" name="Google Shape;362;p8"/>
          <p:cNvSpPr txBox="1"/>
          <p:nvPr/>
        </p:nvSpPr>
        <p:spPr>
          <a:xfrm>
            <a:off x="160932" y="670609"/>
            <a:ext cx="5334000" cy="2398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3"/>
              </a:buClr>
              <a:buSzPts val="2470"/>
              <a:buFont typeface="Arial"/>
              <a:buChar char="•"/>
            </a:pPr>
            <a:r>
              <a:rPr lang="en-GB" sz="1200" b="0" i="0" u="none" strike="noStrike" cap="none">
                <a:solidFill>
                  <a:schemeClr val="dk1"/>
                </a:solidFill>
                <a:latin typeface="Calibri"/>
                <a:ea typeface="Calibri"/>
                <a:cs typeface="Calibri"/>
                <a:sym typeface="Calibri"/>
              </a:rPr>
              <a:t>Recall that the rate of transfer to and from I/O devices is slower than the speed of the processor. This creates the need for mechanisms to </a:t>
            </a:r>
            <a:r>
              <a:rPr lang="en-GB" sz="1200" b="1" i="0" u="none" strike="noStrike" cap="none">
                <a:solidFill>
                  <a:schemeClr val="dk1"/>
                </a:solidFill>
                <a:latin typeface="Calibri"/>
                <a:ea typeface="Calibri"/>
                <a:cs typeface="Calibri"/>
                <a:sym typeface="Calibri"/>
              </a:rPr>
              <a:t>synchronize data transfers between them. </a:t>
            </a:r>
            <a:endParaRPr sz="1400" b="1" i="0" u="none" strike="noStrike" cap="none">
              <a:solidFill>
                <a:srgbClr val="000000"/>
              </a:solidFill>
              <a:latin typeface="Arial"/>
              <a:ea typeface="Arial"/>
              <a:cs typeface="Arial"/>
              <a:sym typeface="Arial"/>
            </a:endParaRPr>
          </a:p>
          <a:p>
            <a:pPr marL="171450" marR="0" lvl="0" indent="-171450" algn="l" rtl="0">
              <a:lnSpc>
                <a:spcPct val="100000"/>
              </a:lnSpc>
              <a:spcBef>
                <a:spcPts val="520"/>
              </a:spcBef>
              <a:spcAft>
                <a:spcPts val="0"/>
              </a:spcAft>
              <a:buClr>
                <a:schemeClr val="accent3"/>
              </a:buClr>
              <a:buSzPts val="2470"/>
              <a:buFont typeface="Arial"/>
              <a:buChar char="•"/>
            </a:pPr>
            <a:r>
              <a:rPr lang="en-GB" sz="1200" b="1" i="0" u="none" strike="noStrike" cap="none">
                <a:solidFill>
                  <a:schemeClr val="accent2"/>
                </a:solidFill>
                <a:latin typeface="Calibri"/>
                <a:ea typeface="Calibri"/>
                <a:cs typeface="Calibri"/>
                <a:sym typeface="Calibri"/>
              </a:rPr>
              <a:t>Program-controlled I/O:</a:t>
            </a:r>
            <a:endParaRPr sz="1200" b="1" i="0" u="none" strike="noStrike" cap="none">
              <a:solidFill>
                <a:schemeClr val="dk1"/>
              </a:solidFill>
              <a:latin typeface="Calibri"/>
              <a:ea typeface="Calibri"/>
              <a:cs typeface="Calibri"/>
              <a:sym typeface="Calibri"/>
            </a:endParaRPr>
          </a:p>
          <a:p>
            <a:pPr marL="564642" marR="0" lvl="1" indent="-171448" algn="l" rtl="0">
              <a:lnSpc>
                <a:spcPct val="100000"/>
              </a:lnSpc>
              <a:spcBef>
                <a:spcPts val="360"/>
              </a:spcBef>
              <a:spcAft>
                <a:spcPts val="0"/>
              </a:spcAft>
              <a:buClr>
                <a:schemeClr val="dk1"/>
              </a:buClr>
              <a:buSzPts val="1530"/>
              <a:buFont typeface="Arial"/>
              <a:buChar char="•"/>
            </a:pPr>
            <a:r>
              <a:rPr lang="en-GB" sz="1200" b="0" i="0" u="none" strike="noStrike" cap="none">
                <a:solidFill>
                  <a:schemeClr val="dk1"/>
                </a:solidFill>
                <a:latin typeface="Calibri"/>
                <a:ea typeface="Calibri"/>
                <a:cs typeface="Calibri"/>
                <a:sym typeface="Calibri"/>
              </a:rPr>
              <a:t>Processor </a:t>
            </a:r>
            <a:r>
              <a:rPr lang="en-GB" sz="1200" b="1" i="0" u="none" strike="noStrike" cap="none">
                <a:solidFill>
                  <a:schemeClr val="dk1"/>
                </a:solidFill>
                <a:latin typeface="Calibri"/>
                <a:ea typeface="Calibri"/>
                <a:cs typeface="Calibri"/>
                <a:sym typeface="Calibri"/>
              </a:rPr>
              <a:t>repeatedly monitors a status flag </a:t>
            </a:r>
            <a:r>
              <a:rPr lang="en-GB" sz="1200" b="0" i="0" u="none" strike="noStrike" cap="none">
                <a:solidFill>
                  <a:schemeClr val="dk1"/>
                </a:solidFill>
                <a:latin typeface="Calibri"/>
                <a:ea typeface="Calibri"/>
                <a:cs typeface="Calibri"/>
                <a:sym typeface="Calibri"/>
              </a:rPr>
              <a:t>to achieve the necessary synchronization. </a:t>
            </a:r>
            <a:endParaRPr sz="1400" b="0" i="0" u="none" strike="noStrike" cap="none">
              <a:solidFill>
                <a:srgbClr val="000000"/>
              </a:solidFill>
              <a:latin typeface="Arial"/>
              <a:ea typeface="Arial"/>
              <a:cs typeface="Arial"/>
              <a:sym typeface="Arial"/>
            </a:endParaRPr>
          </a:p>
          <a:p>
            <a:pPr marL="564642" marR="0" lvl="1" indent="-171448" algn="l" rtl="0">
              <a:lnSpc>
                <a:spcPct val="100000"/>
              </a:lnSpc>
              <a:spcBef>
                <a:spcPts val="360"/>
              </a:spcBef>
              <a:spcAft>
                <a:spcPts val="0"/>
              </a:spcAft>
              <a:buClr>
                <a:schemeClr val="dk1"/>
              </a:buClr>
              <a:buSzPts val="1530"/>
              <a:buFont typeface="Arial"/>
              <a:buChar char="•"/>
            </a:pPr>
            <a:r>
              <a:rPr lang="en-GB" sz="1200" b="0" i="0" u="none" strike="noStrike" cap="none">
                <a:solidFill>
                  <a:schemeClr val="dk1"/>
                </a:solidFill>
                <a:latin typeface="Calibri"/>
                <a:ea typeface="Calibri"/>
                <a:cs typeface="Calibri"/>
                <a:sym typeface="Calibri"/>
              </a:rPr>
              <a:t>Processor </a:t>
            </a:r>
            <a:r>
              <a:rPr lang="en-GB" sz="1200" b="1" i="0" u="none" strike="noStrike" cap="none">
                <a:solidFill>
                  <a:schemeClr val="dk1"/>
                </a:solidFill>
                <a:latin typeface="Calibri"/>
                <a:ea typeface="Calibri"/>
                <a:cs typeface="Calibri"/>
                <a:sym typeface="Calibri"/>
              </a:rPr>
              <a:t>polls</a:t>
            </a:r>
            <a:r>
              <a:rPr lang="en-GB" sz="1200" b="0" i="0" u="none" strike="noStrike" cap="none">
                <a:solidFill>
                  <a:schemeClr val="dk1"/>
                </a:solidFill>
                <a:latin typeface="Calibri"/>
                <a:ea typeface="Calibri"/>
                <a:cs typeface="Calibri"/>
                <a:sym typeface="Calibri"/>
              </a:rPr>
              <a:t> the I/O device.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52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63" name="Google Shape;363;p8"/>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2895f2c8922_0_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9" name="Google Shape;369;g2895f2c8922_0_0"/>
          <p:cNvSpPr txBox="1"/>
          <p:nvPr/>
        </p:nvSpPr>
        <p:spPr>
          <a:xfrm>
            <a:off x="160932" y="62255"/>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70" name="Google Shape;370;g2895f2c8922_0_0"/>
          <p:cNvSpPr txBox="1"/>
          <p:nvPr/>
        </p:nvSpPr>
        <p:spPr>
          <a:xfrm>
            <a:off x="139700" y="555625"/>
            <a:ext cx="5334000" cy="2398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520"/>
              </a:spcBef>
              <a:spcAft>
                <a:spcPts val="0"/>
              </a:spcAft>
              <a:buClr>
                <a:schemeClr val="dk1"/>
              </a:buClr>
              <a:buSzPts val="2470"/>
              <a:buFont typeface="Arial"/>
              <a:buChar char="•"/>
            </a:pPr>
            <a:r>
              <a:rPr lang="en-GB" sz="1200" b="0" i="0" u="none" strike="noStrike" cap="none" dirty="0">
                <a:solidFill>
                  <a:schemeClr val="dk1"/>
                </a:solidFill>
                <a:latin typeface="Calibri"/>
                <a:ea typeface="Calibri"/>
                <a:cs typeface="Calibri"/>
                <a:sym typeface="Calibri"/>
              </a:rPr>
              <a:t>Two other mechanisms used for synchronizing data transfers between the processor and memory:</a:t>
            </a:r>
            <a:endParaRPr sz="1200" b="0" i="0" u="none" strike="noStrike" cap="none" dirty="0">
              <a:solidFill>
                <a:schemeClr val="dk1"/>
              </a:solidFill>
              <a:latin typeface="Calibri"/>
              <a:ea typeface="Calibri"/>
              <a:cs typeface="Calibri"/>
              <a:sym typeface="Calibri"/>
            </a:endParaRPr>
          </a:p>
          <a:p>
            <a:pPr marL="564642" marR="0" lvl="1" indent="-171448" algn="l" rtl="0">
              <a:lnSpc>
                <a:spcPct val="100000"/>
              </a:lnSpc>
              <a:spcBef>
                <a:spcPts val="360"/>
              </a:spcBef>
              <a:spcAft>
                <a:spcPts val="0"/>
              </a:spcAft>
              <a:buClr>
                <a:schemeClr val="dk1"/>
              </a:buClr>
              <a:buSzPts val="1530"/>
              <a:buFont typeface="Arial"/>
              <a:buChar char="•"/>
            </a:pPr>
            <a:r>
              <a:rPr lang="en-GB" sz="1200" b="1" i="0" u="none" strike="noStrike" cap="none" dirty="0">
                <a:solidFill>
                  <a:schemeClr val="dk1"/>
                </a:solidFill>
                <a:latin typeface="Calibri"/>
                <a:ea typeface="Calibri"/>
                <a:cs typeface="Calibri"/>
                <a:sym typeface="Calibri"/>
              </a:rPr>
              <a:t>Interrupts.</a:t>
            </a:r>
            <a:endParaRPr sz="1200" b="1" i="0" u="none" strike="noStrike" cap="none" dirty="0">
              <a:solidFill>
                <a:schemeClr val="dk1"/>
              </a:solidFill>
              <a:latin typeface="Calibri"/>
              <a:ea typeface="Calibri"/>
              <a:cs typeface="Calibri"/>
              <a:sym typeface="Calibri"/>
            </a:endParaRPr>
          </a:p>
          <a:p>
            <a:pPr marL="564642" marR="0" lvl="1" indent="-171448" algn="l" rtl="0">
              <a:lnSpc>
                <a:spcPct val="100000"/>
              </a:lnSpc>
              <a:spcBef>
                <a:spcPts val="360"/>
              </a:spcBef>
              <a:spcAft>
                <a:spcPts val="0"/>
              </a:spcAft>
              <a:buClr>
                <a:schemeClr val="dk1"/>
              </a:buClr>
              <a:buSzPts val="1530"/>
              <a:buFont typeface="Arial"/>
              <a:buChar char="•"/>
            </a:pPr>
            <a:r>
              <a:rPr lang="en-GB" sz="1200" b="1" i="0" u="none" strike="noStrike" cap="none" dirty="0">
                <a:solidFill>
                  <a:schemeClr val="dk1"/>
                </a:solidFill>
                <a:latin typeface="Calibri"/>
                <a:ea typeface="Calibri"/>
                <a:cs typeface="Calibri"/>
                <a:sym typeface="Calibri"/>
              </a:rPr>
              <a:t>Direct Memory Access.</a:t>
            </a:r>
            <a:endParaRPr sz="1200" b="1" i="0" u="none" strike="noStrike" cap="none" dirty="0">
              <a:solidFill>
                <a:schemeClr val="dk1"/>
              </a:solidFill>
              <a:latin typeface="Calibri"/>
              <a:ea typeface="Calibri"/>
              <a:cs typeface="Calibri"/>
              <a:sym typeface="Calibri"/>
            </a:endParaRPr>
          </a:p>
          <a:p>
            <a:pPr marL="0" marR="0" lvl="0" indent="0" algn="l" rtl="0">
              <a:lnSpc>
                <a:spcPct val="100000"/>
              </a:lnSpc>
              <a:spcBef>
                <a:spcPts val="52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71" name="Google Shape;371;g2895f2c8922_0_0"/>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2ff692c340b_0_30"/>
          <p:cNvSpPr/>
          <p:nvPr/>
        </p:nvSpPr>
        <p:spPr>
          <a:xfrm>
            <a:off x="4306400" y="3138175"/>
            <a:ext cx="43179"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g2ff692c340b_0_30"/>
          <p:cNvSpPr/>
          <p:nvPr/>
        </p:nvSpPr>
        <p:spPr>
          <a:xfrm>
            <a:off x="4226783" y="313421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g2ff692c340b_0_30"/>
          <p:cNvSpPr/>
          <p:nvPr/>
        </p:nvSpPr>
        <p:spPr>
          <a:xfrm>
            <a:off x="4404585" y="313421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88" name="Google Shape;388;g2ff692c340b_0_30"/>
          <p:cNvGrpSpPr/>
          <p:nvPr/>
        </p:nvGrpSpPr>
        <p:grpSpPr>
          <a:xfrm>
            <a:off x="4497750" y="3127863"/>
            <a:ext cx="203200" cy="50800"/>
            <a:chOff x="4412475" y="3144913"/>
            <a:chExt cx="203200" cy="50800"/>
          </a:xfrm>
        </p:grpSpPr>
        <p:sp>
          <p:nvSpPr>
            <p:cNvPr id="389" name="Google Shape;389;g2ff692c340b_0_30"/>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g2ff692c340b_0_30"/>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91" name="Google Shape;391;g2ff692c340b_0_30"/>
          <p:cNvGrpSpPr/>
          <p:nvPr/>
        </p:nvGrpSpPr>
        <p:grpSpPr>
          <a:xfrm>
            <a:off x="4768717" y="3127862"/>
            <a:ext cx="203200" cy="50800"/>
            <a:chOff x="4683442" y="3144912"/>
            <a:chExt cx="203200" cy="50800"/>
          </a:xfrm>
        </p:grpSpPr>
        <p:sp>
          <p:nvSpPr>
            <p:cNvPr id="392" name="Google Shape;392;g2ff692c340b_0_30"/>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 name="Google Shape;393;g2ff692c340b_0_30"/>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 name="Google Shape;394;g2ff692c340b_0_30"/>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95" name="Google Shape;395;g2ff692c340b_0_30"/>
          <p:cNvGrpSpPr/>
          <p:nvPr/>
        </p:nvGrpSpPr>
        <p:grpSpPr>
          <a:xfrm>
            <a:off x="5039684" y="3127862"/>
            <a:ext cx="203200" cy="50801"/>
            <a:chOff x="4954409" y="3144912"/>
            <a:chExt cx="203200" cy="50801"/>
          </a:xfrm>
        </p:grpSpPr>
        <p:sp>
          <p:nvSpPr>
            <p:cNvPr id="396" name="Google Shape;396;g2ff692c340b_0_30"/>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7" name="Google Shape;397;g2ff692c340b_0_30"/>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8" name="Google Shape;398;g2ff692c340b_0_30"/>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99" name="Google Shape;399;g2ff692c340b_0_30"/>
          <p:cNvSpPr/>
          <p:nvPr/>
        </p:nvSpPr>
        <p:spPr>
          <a:xfrm>
            <a:off x="5386852" y="312786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00" name="Google Shape;400;g2ff692c340b_0_30"/>
          <p:cNvGrpSpPr/>
          <p:nvPr/>
        </p:nvGrpSpPr>
        <p:grpSpPr>
          <a:xfrm>
            <a:off x="5566379" y="3127863"/>
            <a:ext cx="233679" cy="50800"/>
            <a:chOff x="5481104" y="3144913"/>
            <a:chExt cx="233679" cy="50800"/>
          </a:xfrm>
        </p:grpSpPr>
        <p:sp>
          <p:nvSpPr>
            <p:cNvPr id="401" name="Google Shape;401;g2ff692c340b_0_30"/>
            <p:cNvSpPr/>
            <p:nvPr/>
          </p:nvSpPr>
          <p:spPr>
            <a:xfrm>
              <a:off x="5603025" y="3175393"/>
              <a:ext cx="20320" cy="20319"/>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 name="Google Shape;402;g2ff692c340b_0_30"/>
            <p:cNvSpPr/>
            <p:nvPr/>
          </p:nvSpPr>
          <p:spPr>
            <a:xfrm>
              <a:off x="5575961" y="3148898"/>
              <a:ext cx="30479"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3" name="Google Shape;403;g2ff692c340b_0_30"/>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04" name="Google Shape;404;g2ff692c340b_0_30"/>
          <p:cNvSpPr/>
          <p:nvPr/>
        </p:nvSpPr>
        <p:spPr>
          <a:xfrm>
            <a:off x="265274" y="2538959"/>
            <a:ext cx="504190" cy="504189"/>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5" name="Google Shape;405;g2ff692c340b_0_30"/>
          <p:cNvSpPr/>
          <p:nvPr/>
        </p:nvSpPr>
        <p:spPr>
          <a:xfrm>
            <a:off x="85273" y="120694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6" name="Google Shape;406;g2ff692c340b_0_30"/>
          <p:cNvSpPr txBox="1"/>
          <p:nvPr/>
        </p:nvSpPr>
        <p:spPr>
          <a:xfrm>
            <a:off x="473026" y="503250"/>
            <a:ext cx="2507400" cy="593400"/>
          </a:xfrm>
          <a:prstGeom prst="rect">
            <a:avLst/>
          </a:prstGeom>
          <a:noFill/>
          <a:ln>
            <a:noFill/>
          </a:ln>
        </p:spPr>
        <p:txBody>
          <a:bodyPr spcFirstLastPara="1" wrap="square" lIns="0" tIns="25400" rIns="0" bIns="0" anchor="t" anchorCtr="0">
            <a:spAutoFit/>
          </a:bodyPr>
          <a:lstStyle/>
          <a:p>
            <a:pPr marL="12700" marR="5080" lvl="0" indent="0" algn="l" rtl="0">
              <a:lnSpc>
                <a:spcPct val="117000"/>
              </a:lnSpc>
              <a:spcBef>
                <a:spcPts val="0"/>
              </a:spcBef>
              <a:spcAft>
                <a:spcPts val="0"/>
              </a:spcAft>
              <a:buClr>
                <a:srgbClr val="000000"/>
              </a:buClr>
              <a:buSzPts val="1700"/>
              <a:buFont typeface="Arial"/>
              <a:buNone/>
            </a:pPr>
            <a:r>
              <a:rPr lang="en-GB" sz="1700" b="1" i="0" u="none" strike="noStrike" cap="none">
                <a:solidFill>
                  <a:srgbClr val="000000"/>
                </a:solidFill>
                <a:latin typeface="Calibri"/>
                <a:ea typeface="Calibri"/>
                <a:cs typeface="Calibri"/>
                <a:sym typeface="Calibri"/>
              </a:rPr>
              <a:t>DIGITAL DESIGN AND  COMPUTER ORGANIZATION</a:t>
            </a:r>
            <a:endParaRPr sz="1700" b="1" i="0" u="none" strike="noStrike" cap="none">
              <a:solidFill>
                <a:srgbClr val="2E5497"/>
              </a:solidFill>
              <a:latin typeface="Calibri"/>
              <a:ea typeface="Calibri"/>
              <a:cs typeface="Calibri"/>
              <a:sym typeface="Calibri"/>
            </a:endParaRPr>
          </a:p>
        </p:txBody>
      </p:sp>
      <p:sp>
        <p:nvSpPr>
          <p:cNvPr id="407" name="Google Shape;407;g2ff692c340b_0_30"/>
          <p:cNvSpPr txBox="1"/>
          <p:nvPr/>
        </p:nvSpPr>
        <p:spPr>
          <a:xfrm>
            <a:off x="451929" y="1317248"/>
            <a:ext cx="4642800" cy="288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Interrupts </a:t>
            </a:r>
            <a:endParaRPr sz="700" b="0" i="0" u="none" strike="noStrike" cap="none">
              <a:solidFill>
                <a:srgbClr val="000000"/>
              </a:solidFill>
              <a:latin typeface="Calibri"/>
              <a:ea typeface="Calibri"/>
              <a:cs typeface="Calibri"/>
              <a:sym typeface="Calibri"/>
            </a:endParaRPr>
          </a:p>
        </p:txBody>
      </p:sp>
      <p:sp>
        <p:nvSpPr>
          <p:cNvPr id="408" name="Google Shape;408;g2ff692c340b_0_30"/>
          <p:cNvSpPr txBox="1"/>
          <p:nvPr/>
        </p:nvSpPr>
        <p:spPr>
          <a:xfrm>
            <a:off x="451935" y="2266396"/>
            <a:ext cx="2973300" cy="472800"/>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GB" sz="900" b="0" i="0" u="none" strike="noStrike" cap="none">
                <a:solidFill>
                  <a:srgbClr val="000000"/>
                </a:solidFill>
                <a:latin typeface="Calibri"/>
                <a:ea typeface="Calibri"/>
                <a:cs typeface="Calibri"/>
                <a:sym typeface="Calibri"/>
              </a:rPr>
              <a:t>Department of Computer Science and  Engineering</a:t>
            </a:r>
            <a:endParaRPr sz="9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12"/>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15" name="Google Shape;415;p12"/>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In </a:t>
            </a:r>
            <a:r>
              <a:rPr lang="en-GB" sz="1200" b="1" i="0" u="none" strike="noStrike" cap="none">
                <a:solidFill>
                  <a:schemeClr val="dk1"/>
                </a:solidFill>
                <a:latin typeface="Calibri"/>
                <a:ea typeface="Calibri"/>
                <a:cs typeface="Calibri"/>
                <a:sym typeface="Calibri"/>
              </a:rPr>
              <a:t>program-controlled I/O</a:t>
            </a:r>
            <a:r>
              <a:rPr lang="en-GB" sz="1200" b="0" i="0" u="none" strike="noStrike" cap="none">
                <a:solidFill>
                  <a:schemeClr val="dk1"/>
                </a:solidFill>
                <a:latin typeface="Calibri"/>
                <a:ea typeface="Calibri"/>
                <a:cs typeface="Calibri"/>
                <a:sym typeface="Calibri"/>
              </a:rPr>
              <a:t>, when the processor continuously monitors the status of the device, it does </a:t>
            </a:r>
            <a:r>
              <a:rPr lang="en-GB" sz="1200" b="1" i="0" u="none" strike="noStrike" cap="none">
                <a:solidFill>
                  <a:schemeClr val="dk1"/>
                </a:solidFill>
                <a:latin typeface="Calibri"/>
                <a:ea typeface="Calibri"/>
                <a:cs typeface="Calibri"/>
                <a:sym typeface="Calibri"/>
              </a:rPr>
              <a:t>not perform any useful tasks. </a:t>
            </a:r>
            <a:endParaRPr sz="1200" b="1"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520"/>
              </a:spcBef>
              <a:spcAft>
                <a:spcPts val="0"/>
              </a:spcAft>
              <a:buClr>
                <a:schemeClr val="accent2"/>
              </a:buClr>
              <a:buSzPts val="1200"/>
              <a:buFont typeface="Calibri"/>
              <a:buChar char="•"/>
            </a:pPr>
            <a:r>
              <a:rPr lang="en-GB" sz="1200" b="0" i="0" u="none" strike="noStrike" cap="none">
                <a:solidFill>
                  <a:schemeClr val="accent2"/>
                </a:solidFill>
                <a:latin typeface="Calibri"/>
                <a:ea typeface="Calibri"/>
                <a:cs typeface="Calibri"/>
                <a:sym typeface="Calibri"/>
              </a:rPr>
              <a:t>An alternate approach would be for the </a:t>
            </a:r>
            <a:r>
              <a:rPr lang="en-GB" sz="1200" b="1" i="1" u="none" strike="noStrike" cap="none">
                <a:solidFill>
                  <a:schemeClr val="accent2"/>
                </a:solidFill>
                <a:latin typeface="Calibri"/>
                <a:ea typeface="Calibri"/>
                <a:cs typeface="Calibri"/>
                <a:sym typeface="Calibri"/>
              </a:rPr>
              <a:t>I/O device to alert the processor when it becomes ready. </a:t>
            </a:r>
            <a:endParaRPr sz="1200" b="1" i="1"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Do so by sending a hardware signal called an interrupt to the processor. </a:t>
            </a:r>
            <a:endParaRPr sz="1400" b="0" i="0" u="none" strike="noStrike" cap="none">
              <a:solidFill>
                <a:srgbClr val="000000"/>
              </a:solidFill>
              <a:latin typeface="Arial"/>
              <a:ea typeface="Arial"/>
              <a:cs typeface="Arial"/>
              <a:sym typeface="Arial"/>
            </a:endParaRPr>
          </a:p>
          <a:p>
            <a:pPr marL="914400" marR="0" lvl="1" indent="-304800" algn="l" rtl="0">
              <a:lnSpc>
                <a:spcPct val="100000"/>
              </a:lnSpc>
              <a:spcBef>
                <a:spcPts val="0"/>
              </a:spcBef>
              <a:spcAft>
                <a:spcPts val="0"/>
              </a:spcAft>
              <a:buClr>
                <a:schemeClr val="dk1"/>
              </a:buClr>
              <a:buSzPts val="1200"/>
              <a:buFont typeface="Calibri"/>
              <a:buChar char="•"/>
            </a:pPr>
            <a:r>
              <a:rPr lang="en-GB" sz="1200" b="0" i="0" u="none" strike="noStrike" cap="none">
                <a:solidFill>
                  <a:schemeClr val="dk1"/>
                </a:solidFill>
                <a:latin typeface="Calibri"/>
                <a:ea typeface="Calibri"/>
                <a:cs typeface="Calibri"/>
                <a:sym typeface="Calibri"/>
              </a:rPr>
              <a:t>At least one of the bus control lines, called an </a:t>
            </a:r>
            <a:r>
              <a:rPr lang="en-GB" sz="1200" b="1" i="0" u="none" strike="noStrike" cap="none">
                <a:solidFill>
                  <a:schemeClr val="dk1"/>
                </a:solidFill>
                <a:latin typeface="Calibri"/>
                <a:ea typeface="Calibri"/>
                <a:cs typeface="Calibri"/>
                <a:sym typeface="Calibri"/>
              </a:rPr>
              <a:t>interrupt-request line </a:t>
            </a:r>
            <a:r>
              <a:rPr lang="en-GB" sz="1200" b="0" i="0" u="none" strike="noStrike" cap="none">
                <a:solidFill>
                  <a:schemeClr val="dk1"/>
                </a:solidFill>
                <a:latin typeface="Calibri"/>
                <a:ea typeface="Calibri"/>
                <a:cs typeface="Calibri"/>
                <a:sym typeface="Calibri"/>
              </a:rPr>
              <a:t>is dedicated for this purpose. </a:t>
            </a: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chemeClr val="accent2"/>
              </a:buClr>
              <a:buSzPts val="1200"/>
              <a:buFont typeface="Calibri"/>
              <a:buChar char="•"/>
            </a:pPr>
            <a:r>
              <a:rPr lang="en-GB" sz="1200" b="0" i="0" u="none" strike="noStrike" cap="none">
                <a:solidFill>
                  <a:schemeClr val="accent2"/>
                </a:solidFill>
                <a:latin typeface="Calibri"/>
                <a:ea typeface="Calibri"/>
                <a:cs typeface="Calibri"/>
                <a:sym typeface="Calibri"/>
              </a:rPr>
              <a:t>Processor can perform other </a:t>
            </a:r>
            <a:r>
              <a:rPr lang="en-GB" sz="1200" b="1" i="0" u="none" strike="noStrike" cap="none">
                <a:solidFill>
                  <a:schemeClr val="accent2"/>
                </a:solidFill>
                <a:latin typeface="Calibri"/>
                <a:ea typeface="Calibri"/>
                <a:cs typeface="Calibri"/>
                <a:sym typeface="Calibri"/>
              </a:rPr>
              <a:t>useful tasks while it is waiting for the device </a:t>
            </a:r>
            <a:r>
              <a:rPr lang="en-GB" sz="1200" b="0" i="0" u="none" strike="noStrike" cap="none">
                <a:solidFill>
                  <a:schemeClr val="accent2"/>
                </a:solidFill>
                <a:latin typeface="Calibri"/>
                <a:ea typeface="Calibri"/>
                <a:cs typeface="Calibri"/>
                <a:sym typeface="Calibri"/>
              </a:rPr>
              <a:t>to be ready.</a:t>
            </a:r>
            <a:endParaRPr sz="1200" b="0" i="0" u="none" strike="noStrike" cap="none">
              <a:solidFill>
                <a:schemeClr val="dk1"/>
              </a:solidFill>
              <a:latin typeface="Calibri"/>
              <a:ea typeface="Calibri"/>
              <a:cs typeface="Calibri"/>
              <a:sym typeface="Calibri"/>
            </a:endParaRPr>
          </a:p>
        </p:txBody>
      </p:sp>
      <p:sp>
        <p:nvSpPr>
          <p:cNvPr id="416" name="Google Shape;416;p12"/>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a:extLst>
            <a:ext uri="{FF2B5EF4-FFF2-40B4-BE49-F238E27FC236}">
              <a16:creationId xmlns:a16="http://schemas.microsoft.com/office/drawing/2014/main" id="{3169E0AA-0086-DBCC-C4FA-BA06687A4ED2}"/>
            </a:ext>
          </a:extLst>
        </p:cNvPr>
        <p:cNvGrpSpPr/>
        <p:nvPr/>
      </p:nvGrpSpPr>
      <p:grpSpPr>
        <a:xfrm>
          <a:off x="0" y="0"/>
          <a:ext cx="0" cy="0"/>
          <a:chOff x="0" y="0"/>
          <a:chExt cx="0" cy="0"/>
        </a:xfrm>
      </p:grpSpPr>
      <p:sp>
        <p:nvSpPr>
          <p:cNvPr id="413" name="Google Shape;413;p12">
            <a:extLst>
              <a:ext uri="{FF2B5EF4-FFF2-40B4-BE49-F238E27FC236}">
                <a16:creationId xmlns:a16="http://schemas.microsoft.com/office/drawing/2014/main" id="{1DF2D6B4-1747-EB98-7037-FBF9803677AA}"/>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12">
            <a:extLst>
              <a:ext uri="{FF2B5EF4-FFF2-40B4-BE49-F238E27FC236}">
                <a16:creationId xmlns:a16="http://schemas.microsoft.com/office/drawing/2014/main" id="{0B0F0753-B9D6-DE81-5878-8B47C0EE9F34}"/>
              </a:ext>
            </a:extLst>
          </p:cNvPr>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15" name="Google Shape;415;p12">
            <a:extLst>
              <a:ext uri="{FF2B5EF4-FFF2-40B4-BE49-F238E27FC236}">
                <a16:creationId xmlns:a16="http://schemas.microsoft.com/office/drawing/2014/main" id="{A058A602-7AC9-68BA-DF8C-90DC6D4C5D61}"/>
              </a:ext>
            </a:extLst>
          </p:cNvPr>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171450" indent="-171450" algn="just">
              <a:buFont typeface="Arial" panose="020B0604020202020204" pitchFamily="34" charset="0"/>
              <a:buChar char="•"/>
            </a:pPr>
            <a:r>
              <a:rPr lang="en-US" sz="1200" dirty="0"/>
              <a:t>Whenever the printer becomes ready, it alerts the processor by sending an interrupt-request signal. In response, the processor interrupts execution of the COMPUTE routine and transfers control to the PRINT routine. </a:t>
            </a:r>
          </a:p>
          <a:p>
            <a:pPr marL="171450" indent="-171450" algn="just">
              <a:buFont typeface="Arial" panose="020B0604020202020204" pitchFamily="34" charset="0"/>
              <a:buChar char="•"/>
            </a:pPr>
            <a:r>
              <a:rPr lang="en-US" sz="1200" dirty="0"/>
              <a:t>The PRINT routine sends the second line to the printer and is again suspended. Then the interrupted COMPUTE routine resumes execution at the point of interruption. This process continues until all </a:t>
            </a:r>
            <a:r>
              <a:rPr lang="en-US" sz="1200" i="1" dirty="0"/>
              <a:t>n</a:t>
            </a:r>
            <a:r>
              <a:rPr lang="en-US" sz="1200" dirty="0"/>
              <a:t> lines have been printed and the PRINT routine ends.</a:t>
            </a:r>
          </a:p>
          <a:p>
            <a:pPr marL="171450" indent="-171450" algn="just">
              <a:buFont typeface="Arial" panose="020B0604020202020204" pitchFamily="34" charset="0"/>
              <a:buChar char="•"/>
            </a:pPr>
            <a:endParaRPr lang="en-US" sz="1200" dirty="0"/>
          </a:p>
          <a:p>
            <a:pPr marL="171450" indent="-171450" algn="just">
              <a:buFont typeface="Arial" panose="020B0604020202020204" pitchFamily="34" charset="0"/>
              <a:buChar char="•"/>
            </a:pPr>
            <a:r>
              <a:rPr lang="en-US" sz="1200" dirty="0"/>
              <a:t>The PRINT routine will be restarted whenever the next set of </a:t>
            </a:r>
            <a:r>
              <a:rPr lang="en-US" sz="1200" i="1" dirty="0"/>
              <a:t>n</a:t>
            </a:r>
            <a:r>
              <a:rPr lang="en-US" sz="1200" dirty="0"/>
              <a:t> lines is available for printing. If COMPUTE takes longer to generate </a:t>
            </a:r>
            <a:r>
              <a:rPr lang="en-US" sz="1200" i="1" dirty="0"/>
              <a:t>n</a:t>
            </a:r>
            <a:r>
              <a:rPr lang="en-US" sz="1200" dirty="0"/>
              <a:t> lines than the time required to print them, the processor will be performing useful computations all the time.</a:t>
            </a:r>
          </a:p>
        </p:txBody>
      </p:sp>
      <p:sp>
        <p:nvSpPr>
          <p:cNvPr id="416" name="Google Shape;416;p12">
            <a:extLst>
              <a:ext uri="{FF2B5EF4-FFF2-40B4-BE49-F238E27FC236}">
                <a16:creationId xmlns:a16="http://schemas.microsoft.com/office/drawing/2014/main" id="{2EF89901-FCBA-1E47-A80A-BE16200C5670}"/>
              </a:ext>
            </a:extLst>
          </p:cNvPr>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latin typeface="Calibri"/>
              <a:ea typeface="Calibri"/>
              <a:cs typeface="Calibri"/>
              <a:sym typeface="Calibri"/>
            </a:endParaRPr>
          </a:p>
        </p:txBody>
      </p:sp>
    </p:spTree>
    <p:extLst>
      <p:ext uri="{BB962C8B-B14F-4D97-AF65-F5344CB8AC3E}">
        <p14:creationId xmlns:p14="http://schemas.microsoft.com/office/powerpoint/2010/main" val="244579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2"/>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2"/>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3" name="Google Shape;143;p2"/>
          <p:cNvGrpSpPr/>
          <p:nvPr/>
        </p:nvGrpSpPr>
        <p:grpSpPr>
          <a:xfrm>
            <a:off x="4412475" y="3144913"/>
            <a:ext cx="203200" cy="50800"/>
            <a:chOff x="4412475" y="3144913"/>
            <a:chExt cx="203200" cy="50800"/>
          </a:xfrm>
        </p:grpSpPr>
        <p:sp>
          <p:nvSpPr>
            <p:cNvPr id="144" name="Google Shape;144;p2"/>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2"/>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46" name="Google Shape;146;p2"/>
          <p:cNvGrpSpPr/>
          <p:nvPr/>
        </p:nvGrpSpPr>
        <p:grpSpPr>
          <a:xfrm>
            <a:off x="4683442" y="3144912"/>
            <a:ext cx="203200" cy="50800"/>
            <a:chOff x="4683442" y="3144912"/>
            <a:chExt cx="203200" cy="50800"/>
          </a:xfrm>
        </p:grpSpPr>
        <p:sp>
          <p:nvSpPr>
            <p:cNvPr id="147" name="Google Shape;147;p2"/>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2"/>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2"/>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50" name="Google Shape;150;p2"/>
          <p:cNvGrpSpPr/>
          <p:nvPr/>
        </p:nvGrpSpPr>
        <p:grpSpPr>
          <a:xfrm>
            <a:off x="4954409" y="3144912"/>
            <a:ext cx="203200" cy="50801"/>
            <a:chOff x="4954409" y="3144912"/>
            <a:chExt cx="203200" cy="50801"/>
          </a:xfrm>
        </p:grpSpPr>
        <p:sp>
          <p:nvSpPr>
            <p:cNvPr id="151" name="Google Shape;151;p2"/>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2"/>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2"/>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4" name="Google Shape;154;p2"/>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55" name="Google Shape;155;p2"/>
          <p:cNvGrpSpPr/>
          <p:nvPr/>
        </p:nvGrpSpPr>
        <p:grpSpPr>
          <a:xfrm>
            <a:off x="5481104" y="3144913"/>
            <a:ext cx="233679" cy="50800"/>
            <a:chOff x="5481104" y="3144913"/>
            <a:chExt cx="233679" cy="50800"/>
          </a:xfrm>
        </p:grpSpPr>
        <p:sp>
          <p:nvSpPr>
            <p:cNvPr id="156" name="Google Shape;156;p2"/>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2"/>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2"/>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9" name="Google Shape;159;p2"/>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2"/>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2"/>
          <p:cNvSpPr txBox="1">
            <a:spLocks noGrp="1"/>
          </p:cNvSpPr>
          <p:nvPr>
            <p:ph type="title"/>
          </p:nvPr>
        </p:nvSpPr>
        <p:spPr>
          <a:xfrm>
            <a:off x="387753" y="520300"/>
            <a:ext cx="33087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GB">
                <a:solidFill>
                  <a:srgbClr val="000000"/>
                </a:solidFill>
              </a:rPr>
              <a:t>DIGITAL DESIGN AND  COMPUTER ORGANIZATION</a:t>
            </a:r>
            <a:endParaRPr/>
          </a:p>
        </p:txBody>
      </p:sp>
      <p:sp>
        <p:nvSpPr>
          <p:cNvPr id="162" name="Google Shape;162;p2"/>
          <p:cNvSpPr txBox="1"/>
          <p:nvPr/>
        </p:nvSpPr>
        <p:spPr>
          <a:xfrm>
            <a:off x="388504" y="1382448"/>
            <a:ext cx="46428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2E5497"/>
                </a:solidFill>
                <a:latin typeface="Calibri"/>
                <a:ea typeface="Calibri"/>
                <a:cs typeface="Calibri"/>
                <a:sym typeface="Calibri"/>
              </a:rPr>
              <a:t>Input/Output Organisation </a:t>
            </a:r>
            <a:r>
              <a:rPr lang="en-GB" sz="1100" b="1" i="0" u="none" strike="noStrike" cap="none" dirty="0">
                <a:solidFill>
                  <a:srgbClr val="2E5497"/>
                </a:solidFill>
                <a:latin typeface="Calibri"/>
                <a:ea typeface="Calibri"/>
                <a:cs typeface="Calibri"/>
                <a:sym typeface="Calibri"/>
              </a:rPr>
              <a:t>T2:Ch4 4.1,4.2 (except 4.2.4)</a:t>
            </a:r>
            <a:endParaRPr sz="1100" b="0" i="0" u="none" strike="noStrike" cap="none" dirty="0">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2E5497"/>
              </a:solidFill>
              <a:latin typeface="Calibri"/>
              <a:ea typeface="Calibri"/>
              <a:cs typeface="Calibri"/>
              <a:sym typeface="Calibri"/>
            </a:endParaRPr>
          </a:p>
        </p:txBody>
      </p:sp>
      <p:sp>
        <p:nvSpPr>
          <p:cNvPr id="163" name="Google Shape;163;p2"/>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GB"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9" name="Google Shape;429;p13"/>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30" name="Google Shape;430;p13"/>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285750" marR="0" lvl="0" indent="-128904" algn="l" rtl="0">
              <a:lnSpc>
                <a:spcPct val="100000"/>
              </a:lnSpc>
              <a:spcBef>
                <a:spcPts val="0"/>
              </a:spcBef>
              <a:spcAft>
                <a:spcPts val="0"/>
              </a:spcAft>
              <a:buClr>
                <a:schemeClr val="dk1"/>
              </a:buClr>
              <a:buSzPts val="2470"/>
              <a:buFont typeface="Arial"/>
              <a:buNone/>
            </a:pPr>
            <a:endParaRPr sz="1200" b="0" i="0" u="none" strike="noStrike" cap="none">
              <a:solidFill>
                <a:schemeClr val="dk1"/>
              </a:solidFill>
              <a:latin typeface="Calibri"/>
              <a:ea typeface="Calibri"/>
              <a:cs typeface="Calibri"/>
              <a:sym typeface="Calibri"/>
            </a:endParaRPr>
          </a:p>
        </p:txBody>
      </p:sp>
      <p:grpSp>
        <p:nvGrpSpPr>
          <p:cNvPr id="431" name="Google Shape;431;p13"/>
          <p:cNvGrpSpPr/>
          <p:nvPr/>
        </p:nvGrpSpPr>
        <p:grpSpPr>
          <a:xfrm>
            <a:off x="63500" y="936625"/>
            <a:ext cx="5016409" cy="1752596"/>
            <a:chOff x="994" y="1257"/>
            <a:chExt cx="3501" cy="1455"/>
          </a:xfrm>
        </p:grpSpPr>
        <p:sp>
          <p:nvSpPr>
            <p:cNvPr id="432" name="Google Shape;432;p13"/>
            <p:cNvSpPr/>
            <p:nvPr/>
          </p:nvSpPr>
          <p:spPr>
            <a:xfrm>
              <a:off x="1156" y="1782"/>
              <a:ext cx="337" cy="2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Interrupts occur here</a:t>
              </a:r>
              <a:endParaRPr sz="800" b="0" i="0" u="none" strike="noStrike" cap="none">
                <a:solidFill>
                  <a:schemeClr val="dk1"/>
                </a:solidFill>
                <a:latin typeface="Constantia"/>
                <a:ea typeface="Constantia"/>
                <a:cs typeface="Constantia"/>
                <a:sym typeface="Constantia"/>
              </a:endParaRPr>
            </a:p>
          </p:txBody>
        </p:sp>
        <p:sp>
          <p:nvSpPr>
            <p:cNvPr id="433" name="Google Shape;433;p13"/>
            <p:cNvSpPr/>
            <p:nvPr/>
          </p:nvSpPr>
          <p:spPr>
            <a:xfrm>
              <a:off x="994" y="1947"/>
              <a:ext cx="251" cy="31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onstantia"/>
                <a:ea typeface="Constantia"/>
                <a:cs typeface="Constantia"/>
                <a:sym typeface="Constantia"/>
              </a:endParaRPr>
            </a:p>
          </p:txBody>
        </p:sp>
        <p:sp>
          <p:nvSpPr>
            <p:cNvPr id="434" name="Google Shape;434;p13"/>
            <p:cNvSpPr/>
            <p:nvPr/>
          </p:nvSpPr>
          <p:spPr>
            <a:xfrm>
              <a:off x="1453" y="2001"/>
              <a:ext cx="66" cy="33"/>
            </a:xfrm>
            <a:custGeom>
              <a:avLst/>
              <a:gdLst/>
              <a:ahLst/>
              <a:cxnLst/>
              <a:rect l="l" t="t" r="r" b="b"/>
              <a:pathLst>
                <a:path w="6" h="3" extrusionOk="0">
                  <a:moveTo>
                    <a:pt x="0" y="3"/>
                  </a:moveTo>
                  <a:lnTo>
                    <a:pt x="6" y="2"/>
                  </a:lnTo>
                  <a:lnTo>
                    <a:pt x="0" y="0"/>
                  </a:lnTo>
                  <a:lnTo>
                    <a:pt x="0" y="2"/>
                  </a:lnTo>
                  <a:lnTo>
                    <a:pt x="0" y="3"/>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35" name="Google Shape;435;p13"/>
            <p:cNvSpPr/>
            <p:nvPr/>
          </p:nvSpPr>
          <p:spPr>
            <a:xfrm>
              <a:off x="1453" y="2001"/>
              <a:ext cx="66" cy="33"/>
            </a:xfrm>
            <a:custGeom>
              <a:avLst/>
              <a:gdLst/>
              <a:ahLst/>
              <a:cxnLst/>
              <a:rect l="l" t="t" r="r" b="b"/>
              <a:pathLst>
                <a:path w="66" h="33" extrusionOk="0">
                  <a:moveTo>
                    <a:pt x="0" y="33"/>
                  </a:moveTo>
                  <a:lnTo>
                    <a:pt x="66" y="22"/>
                  </a:lnTo>
                  <a:lnTo>
                    <a:pt x="0" y="0"/>
                  </a:lnTo>
                  <a:lnTo>
                    <a:pt x="0" y="22"/>
                  </a:lnTo>
                  <a:lnTo>
                    <a:pt x="0" y="33"/>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cxnSp>
          <p:nvCxnSpPr>
            <p:cNvPr id="436" name="Google Shape;436;p13"/>
            <p:cNvCxnSpPr/>
            <p:nvPr/>
          </p:nvCxnSpPr>
          <p:spPr>
            <a:xfrm flipH="1">
              <a:off x="1344" y="2023"/>
              <a:ext cx="109" cy="1"/>
            </a:xfrm>
            <a:prstGeom prst="straightConnector1">
              <a:avLst/>
            </a:prstGeom>
            <a:noFill/>
            <a:ln w="17450" cap="flat" cmpd="sng">
              <a:solidFill>
                <a:srgbClr val="000000"/>
              </a:solidFill>
              <a:prstDash val="solid"/>
              <a:round/>
              <a:headEnd type="none" w="sm" len="sm"/>
              <a:tailEnd type="none" w="sm" len="sm"/>
            </a:ln>
          </p:spPr>
        </p:cxnSp>
        <p:sp>
          <p:nvSpPr>
            <p:cNvPr id="437" name="Google Shape;437;p13"/>
            <p:cNvSpPr/>
            <p:nvPr/>
          </p:nvSpPr>
          <p:spPr>
            <a:xfrm>
              <a:off x="1606" y="2516"/>
              <a:ext cx="85" cy="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M</a:t>
              </a:r>
              <a:endParaRPr sz="2400" b="0" i="0" u="none" strike="noStrike" cap="none">
                <a:solidFill>
                  <a:schemeClr val="dk1"/>
                </a:solidFill>
                <a:latin typeface="Constantia"/>
                <a:ea typeface="Constantia"/>
                <a:cs typeface="Constantia"/>
                <a:sym typeface="Constantia"/>
              </a:endParaRPr>
            </a:p>
          </p:txBody>
        </p:sp>
        <p:sp>
          <p:nvSpPr>
            <p:cNvPr id="438" name="Google Shape;438;p13"/>
            <p:cNvSpPr/>
            <p:nvPr/>
          </p:nvSpPr>
          <p:spPr>
            <a:xfrm>
              <a:off x="1661" y="1947"/>
              <a:ext cx="27" cy="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none" strike="noStrike" cap="none">
                  <a:solidFill>
                    <a:srgbClr val="000000"/>
                  </a:solidFill>
                  <a:latin typeface="Arial"/>
                  <a:ea typeface="Arial"/>
                  <a:cs typeface="Arial"/>
                  <a:sym typeface="Arial"/>
                </a:rPr>
                <a:t>i</a:t>
              </a:r>
              <a:endParaRPr sz="2400" b="0" i="0" u="none" strike="noStrike" cap="none">
                <a:solidFill>
                  <a:schemeClr val="dk1"/>
                </a:solidFill>
                <a:latin typeface="Constantia"/>
                <a:ea typeface="Constantia"/>
                <a:cs typeface="Constantia"/>
                <a:sym typeface="Constantia"/>
              </a:endParaRPr>
            </a:p>
          </p:txBody>
        </p:sp>
        <p:sp>
          <p:nvSpPr>
            <p:cNvPr id="439" name="Google Shape;439;p13"/>
            <p:cNvSpPr/>
            <p:nvPr/>
          </p:nvSpPr>
          <p:spPr>
            <a:xfrm>
              <a:off x="1639" y="1575"/>
              <a:ext cx="48" cy="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2</a:t>
              </a:r>
              <a:endParaRPr sz="2400" b="0" i="0" u="none" strike="noStrike" cap="none">
                <a:solidFill>
                  <a:schemeClr val="dk1"/>
                </a:solidFill>
                <a:latin typeface="Constantia"/>
                <a:ea typeface="Constantia"/>
                <a:cs typeface="Constantia"/>
                <a:sym typeface="Constantia"/>
              </a:endParaRPr>
            </a:p>
          </p:txBody>
        </p:sp>
        <p:sp>
          <p:nvSpPr>
            <p:cNvPr id="440" name="Google Shape;440;p13"/>
            <p:cNvSpPr/>
            <p:nvPr/>
          </p:nvSpPr>
          <p:spPr>
            <a:xfrm>
              <a:off x="1650" y="1389"/>
              <a:ext cx="48" cy="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a:t>
              </a:r>
              <a:endParaRPr sz="2400" b="0" i="0" u="none" strike="noStrike" cap="none">
                <a:solidFill>
                  <a:schemeClr val="dk1"/>
                </a:solidFill>
                <a:latin typeface="Constantia"/>
                <a:ea typeface="Constantia"/>
                <a:cs typeface="Constantia"/>
                <a:sym typeface="Constantia"/>
              </a:endParaRPr>
            </a:p>
          </p:txBody>
        </p:sp>
        <p:cxnSp>
          <p:nvCxnSpPr>
            <p:cNvPr id="441" name="Google Shape;441;p13"/>
            <p:cNvCxnSpPr/>
            <p:nvPr/>
          </p:nvCxnSpPr>
          <p:spPr>
            <a:xfrm flipH="1">
              <a:off x="3620" y="1826"/>
              <a:ext cx="875" cy="1"/>
            </a:xfrm>
            <a:prstGeom prst="straightConnector1">
              <a:avLst/>
            </a:prstGeom>
            <a:noFill/>
            <a:ln w="17450" cap="flat" cmpd="sng">
              <a:solidFill>
                <a:srgbClr val="C00000"/>
              </a:solidFill>
              <a:prstDash val="solid"/>
              <a:round/>
              <a:headEnd type="none" w="sm" len="sm"/>
              <a:tailEnd type="none" w="sm" len="sm"/>
            </a:ln>
          </p:spPr>
        </p:cxnSp>
        <p:cxnSp>
          <p:nvCxnSpPr>
            <p:cNvPr id="442" name="Google Shape;442;p13"/>
            <p:cNvCxnSpPr/>
            <p:nvPr/>
          </p:nvCxnSpPr>
          <p:spPr>
            <a:xfrm flipH="1">
              <a:off x="1979" y="1640"/>
              <a:ext cx="886" cy="1"/>
            </a:xfrm>
            <a:prstGeom prst="straightConnector1">
              <a:avLst/>
            </a:prstGeom>
            <a:noFill/>
            <a:ln w="17450" cap="flat" cmpd="sng">
              <a:solidFill>
                <a:srgbClr val="C00000"/>
              </a:solidFill>
              <a:prstDash val="solid"/>
              <a:round/>
              <a:headEnd type="none" w="sm" len="sm"/>
              <a:tailEnd type="none" w="sm" len="sm"/>
            </a:ln>
          </p:spPr>
        </p:cxnSp>
        <p:cxnSp>
          <p:nvCxnSpPr>
            <p:cNvPr id="443" name="Google Shape;443;p13"/>
            <p:cNvCxnSpPr/>
            <p:nvPr/>
          </p:nvCxnSpPr>
          <p:spPr>
            <a:xfrm flipH="1">
              <a:off x="1979" y="2023"/>
              <a:ext cx="886" cy="1"/>
            </a:xfrm>
            <a:prstGeom prst="straightConnector1">
              <a:avLst/>
            </a:prstGeom>
            <a:noFill/>
            <a:ln w="17450" cap="flat" cmpd="sng">
              <a:solidFill>
                <a:srgbClr val="C00000"/>
              </a:solidFill>
              <a:prstDash val="solid"/>
              <a:round/>
              <a:headEnd type="none" w="sm" len="sm"/>
              <a:tailEnd type="none" w="sm" len="sm"/>
            </a:ln>
          </p:spPr>
        </p:cxnSp>
        <p:cxnSp>
          <p:nvCxnSpPr>
            <p:cNvPr id="444" name="Google Shape;444;p13"/>
            <p:cNvCxnSpPr/>
            <p:nvPr/>
          </p:nvCxnSpPr>
          <p:spPr>
            <a:xfrm flipH="1">
              <a:off x="1979" y="2209"/>
              <a:ext cx="886" cy="1"/>
            </a:xfrm>
            <a:prstGeom prst="straightConnector1">
              <a:avLst/>
            </a:prstGeom>
            <a:noFill/>
            <a:ln w="17450" cap="flat" cmpd="sng">
              <a:solidFill>
                <a:srgbClr val="C00000"/>
              </a:solidFill>
              <a:prstDash val="solid"/>
              <a:round/>
              <a:headEnd type="none" w="sm" len="sm"/>
              <a:tailEnd type="none" w="sm" len="sm"/>
            </a:ln>
          </p:spPr>
        </p:cxnSp>
        <p:sp>
          <p:nvSpPr>
            <p:cNvPr id="445" name="Google Shape;445;p13"/>
            <p:cNvSpPr/>
            <p:nvPr/>
          </p:nvSpPr>
          <p:spPr>
            <a:xfrm>
              <a:off x="2416" y="1399"/>
              <a:ext cx="11" cy="33"/>
            </a:xfrm>
            <a:custGeom>
              <a:avLst/>
              <a:gdLst/>
              <a:ahLst/>
              <a:cxnLst/>
              <a:rect l="l" t="t" r="r" b="b"/>
              <a:pathLst>
                <a:path w="1" h="3" extrusionOk="0">
                  <a:moveTo>
                    <a:pt x="0" y="0"/>
                  </a:moveTo>
                  <a:lnTo>
                    <a:pt x="0" y="3"/>
                  </a:lnTo>
                  <a:lnTo>
                    <a:pt x="1" y="0"/>
                  </a:lnTo>
                  <a:lnTo>
                    <a:pt x="0" y="0"/>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46" name="Google Shape;446;p13"/>
            <p:cNvSpPr/>
            <p:nvPr/>
          </p:nvSpPr>
          <p:spPr>
            <a:xfrm>
              <a:off x="2416" y="1399"/>
              <a:ext cx="11" cy="33"/>
            </a:xfrm>
            <a:custGeom>
              <a:avLst/>
              <a:gdLst/>
              <a:ahLst/>
              <a:cxnLst/>
              <a:rect l="l" t="t" r="r" b="b"/>
              <a:pathLst>
                <a:path w="11" h="33" extrusionOk="0">
                  <a:moveTo>
                    <a:pt x="0" y="0"/>
                  </a:moveTo>
                  <a:lnTo>
                    <a:pt x="0" y="33"/>
                  </a:lnTo>
                  <a:lnTo>
                    <a:pt x="11" y="0"/>
                  </a:lnTo>
                  <a:lnTo>
                    <a:pt x="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47" name="Google Shape;447;p13"/>
            <p:cNvSpPr/>
            <p:nvPr/>
          </p:nvSpPr>
          <p:spPr>
            <a:xfrm>
              <a:off x="1847" y="1257"/>
              <a:ext cx="569" cy="1455"/>
            </a:xfrm>
            <a:custGeom>
              <a:avLst/>
              <a:gdLst/>
              <a:ahLst/>
              <a:cxnLst/>
              <a:rect l="l" t="t" r="r" b="b"/>
              <a:pathLst>
                <a:path w="52" h="133" extrusionOk="0">
                  <a:moveTo>
                    <a:pt x="52" y="13"/>
                  </a:moveTo>
                  <a:lnTo>
                    <a:pt x="52" y="12"/>
                  </a:lnTo>
                  <a:lnTo>
                    <a:pt x="52" y="0"/>
                  </a:lnTo>
                  <a:lnTo>
                    <a:pt x="41" y="0"/>
                  </a:lnTo>
                  <a:lnTo>
                    <a:pt x="12" y="0"/>
                  </a:lnTo>
                  <a:lnTo>
                    <a:pt x="0" y="0"/>
                  </a:lnTo>
                  <a:lnTo>
                    <a:pt x="0" y="12"/>
                  </a:lnTo>
                  <a:lnTo>
                    <a:pt x="0" y="121"/>
                  </a:lnTo>
                  <a:lnTo>
                    <a:pt x="0" y="133"/>
                  </a:lnTo>
                  <a:lnTo>
                    <a:pt x="12" y="133"/>
                  </a:lnTo>
                  <a:lnTo>
                    <a:pt x="41" y="133"/>
                  </a:lnTo>
                  <a:lnTo>
                    <a:pt x="52" y="133"/>
                  </a:lnTo>
                  <a:lnTo>
                    <a:pt x="52" y="12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48" name="Google Shape;448;p13"/>
            <p:cNvSpPr/>
            <p:nvPr/>
          </p:nvSpPr>
          <p:spPr>
            <a:xfrm>
              <a:off x="4046" y="1585"/>
              <a:ext cx="22" cy="44"/>
            </a:xfrm>
            <a:custGeom>
              <a:avLst/>
              <a:gdLst/>
              <a:ahLst/>
              <a:cxnLst/>
              <a:rect l="l" t="t" r="r" b="b"/>
              <a:pathLst>
                <a:path w="2" h="4" extrusionOk="0">
                  <a:moveTo>
                    <a:pt x="0" y="0"/>
                  </a:moveTo>
                  <a:lnTo>
                    <a:pt x="1" y="4"/>
                  </a:lnTo>
                  <a:lnTo>
                    <a:pt x="2" y="0"/>
                  </a:lnTo>
                  <a:lnTo>
                    <a:pt x="1" y="0"/>
                  </a:lnTo>
                  <a:lnTo>
                    <a:pt x="0" y="0"/>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49" name="Google Shape;449;p13"/>
            <p:cNvSpPr/>
            <p:nvPr/>
          </p:nvSpPr>
          <p:spPr>
            <a:xfrm>
              <a:off x="4046" y="1585"/>
              <a:ext cx="22" cy="44"/>
            </a:xfrm>
            <a:custGeom>
              <a:avLst/>
              <a:gdLst/>
              <a:ahLst/>
              <a:cxnLst/>
              <a:rect l="l" t="t" r="r" b="b"/>
              <a:pathLst>
                <a:path w="22" h="44" extrusionOk="0">
                  <a:moveTo>
                    <a:pt x="0" y="0"/>
                  </a:moveTo>
                  <a:lnTo>
                    <a:pt x="11" y="44"/>
                  </a:lnTo>
                  <a:lnTo>
                    <a:pt x="22" y="0"/>
                  </a:lnTo>
                  <a:lnTo>
                    <a:pt x="11" y="0"/>
                  </a:lnTo>
                  <a:lnTo>
                    <a:pt x="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0" name="Google Shape;450;p13"/>
            <p:cNvSpPr/>
            <p:nvPr/>
          </p:nvSpPr>
          <p:spPr>
            <a:xfrm>
              <a:off x="2919" y="1454"/>
              <a:ext cx="1138" cy="569"/>
            </a:xfrm>
            <a:custGeom>
              <a:avLst/>
              <a:gdLst/>
              <a:ahLst/>
              <a:cxnLst/>
              <a:rect l="l" t="t" r="r" b="b"/>
              <a:pathLst>
                <a:path w="104" h="52" extrusionOk="0">
                  <a:moveTo>
                    <a:pt x="104" y="12"/>
                  </a:moveTo>
                  <a:lnTo>
                    <a:pt x="104" y="11"/>
                  </a:lnTo>
                  <a:lnTo>
                    <a:pt x="104" y="0"/>
                  </a:lnTo>
                  <a:lnTo>
                    <a:pt x="93" y="0"/>
                  </a:lnTo>
                  <a:lnTo>
                    <a:pt x="41" y="0"/>
                  </a:lnTo>
                  <a:lnTo>
                    <a:pt x="29" y="0"/>
                  </a:lnTo>
                  <a:lnTo>
                    <a:pt x="29" y="11"/>
                  </a:lnTo>
                  <a:lnTo>
                    <a:pt x="29" y="40"/>
                  </a:lnTo>
                  <a:lnTo>
                    <a:pt x="29" y="52"/>
                  </a:lnTo>
                  <a:lnTo>
                    <a:pt x="18" y="52"/>
                  </a:lnTo>
                  <a:lnTo>
                    <a:pt x="0" y="52"/>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1" name="Google Shape;451;p13"/>
            <p:cNvSpPr/>
            <p:nvPr/>
          </p:nvSpPr>
          <p:spPr>
            <a:xfrm>
              <a:off x="2941" y="2187"/>
              <a:ext cx="66" cy="33"/>
            </a:xfrm>
            <a:custGeom>
              <a:avLst/>
              <a:gdLst/>
              <a:ahLst/>
              <a:cxnLst/>
              <a:rect l="l" t="t" r="r" b="b"/>
              <a:pathLst>
                <a:path w="6" h="3" extrusionOk="0">
                  <a:moveTo>
                    <a:pt x="6" y="0"/>
                  </a:moveTo>
                  <a:lnTo>
                    <a:pt x="0" y="2"/>
                  </a:lnTo>
                  <a:lnTo>
                    <a:pt x="6" y="3"/>
                  </a:lnTo>
                  <a:lnTo>
                    <a:pt x="6" y="2"/>
                  </a:lnTo>
                  <a:lnTo>
                    <a:pt x="6" y="0"/>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2" name="Google Shape;452;p13"/>
            <p:cNvSpPr/>
            <p:nvPr/>
          </p:nvSpPr>
          <p:spPr>
            <a:xfrm>
              <a:off x="2941" y="2187"/>
              <a:ext cx="66" cy="33"/>
            </a:xfrm>
            <a:custGeom>
              <a:avLst/>
              <a:gdLst/>
              <a:ahLst/>
              <a:cxnLst/>
              <a:rect l="l" t="t" r="r" b="b"/>
              <a:pathLst>
                <a:path w="66" h="33" extrusionOk="0">
                  <a:moveTo>
                    <a:pt x="66" y="0"/>
                  </a:moveTo>
                  <a:lnTo>
                    <a:pt x="0" y="22"/>
                  </a:lnTo>
                  <a:lnTo>
                    <a:pt x="66" y="33"/>
                  </a:lnTo>
                  <a:lnTo>
                    <a:pt x="66" y="22"/>
                  </a:lnTo>
                  <a:lnTo>
                    <a:pt x="66"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3" name="Google Shape;453;p13"/>
            <p:cNvSpPr/>
            <p:nvPr/>
          </p:nvSpPr>
          <p:spPr>
            <a:xfrm>
              <a:off x="3007" y="2209"/>
              <a:ext cx="1050" cy="317"/>
            </a:xfrm>
            <a:custGeom>
              <a:avLst/>
              <a:gdLst/>
              <a:ahLst/>
              <a:cxnLst/>
              <a:rect l="l" t="t" r="r" b="b"/>
              <a:pathLst>
                <a:path w="96" h="29" extrusionOk="0">
                  <a:moveTo>
                    <a:pt x="0" y="0"/>
                  </a:moveTo>
                  <a:lnTo>
                    <a:pt x="10" y="0"/>
                  </a:lnTo>
                  <a:lnTo>
                    <a:pt x="21" y="0"/>
                  </a:lnTo>
                  <a:lnTo>
                    <a:pt x="21" y="11"/>
                  </a:lnTo>
                  <a:lnTo>
                    <a:pt x="21" y="17"/>
                  </a:lnTo>
                  <a:lnTo>
                    <a:pt x="21" y="29"/>
                  </a:lnTo>
                  <a:lnTo>
                    <a:pt x="33" y="29"/>
                  </a:lnTo>
                  <a:lnTo>
                    <a:pt x="85" y="29"/>
                  </a:lnTo>
                  <a:lnTo>
                    <a:pt x="96" y="29"/>
                  </a:lnTo>
                  <a:lnTo>
                    <a:pt x="96" y="17"/>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4" name="Google Shape;454;p13"/>
            <p:cNvSpPr/>
            <p:nvPr/>
          </p:nvSpPr>
          <p:spPr>
            <a:xfrm>
              <a:off x="4046" y="2187"/>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5" name="Google Shape;455;p13"/>
            <p:cNvSpPr/>
            <p:nvPr/>
          </p:nvSpPr>
          <p:spPr>
            <a:xfrm>
              <a:off x="4057" y="2198"/>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6" name="Google Shape;456;p13"/>
            <p:cNvSpPr/>
            <p:nvPr/>
          </p:nvSpPr>
          <p:spPr>
            <a:xfrm>
              <a:off x="4046" y="2099"/>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7" name="Google Shape;457;p13"/>
            <p:cNvSpPr/>
            <p:nvPr/>
          </p:nvSpPr>
          <p:spPr>
            <a:xfrm>
              <a:off x="4057" y="2110"/>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8" name="Google Shape;458;p13"/>
            <p:cNvSpPr/>
            <p:nvPr/>
          </p:nvSpPr>
          <p:spPr>
            <a:xfrm>
              <a:off x="4046" y="2012"/>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59" name="Google Shape;459;p13"/>
            <p:cNvSpPr/>
            <p:nvPr/>
          </p:nvSpPr>
          <p:spPr>
            <a:xfrm>
              <a:off x="4057" y="2023"/>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0" name="Google Shape;460;p13"/>
            <p:cNvSpPr/>
            <p:nvPr/>
          </p:nvSpPr>
          <p:spPr>
            <a:xfrm>
              <a:off x="2405" y="1891"/>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1" name="Google Shape;461;p13"/>
            <p:cNvSpPr/>
            <p:nvPr/>
          </p:nvSpPr>
          <p:spPr>
            <a:xfrm>
              <a:off x="2416" y="1902"/>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2" name="Google Shape;462;p13"/>
            <p:cNvSpPr/>
            <p:nvPr/>
          </p:nvSpPr>
          <p:spPr>
            <a:xfrm>
              <a:off x="2405" y="1815"/>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3" name="Google Shape;463;p13"/>
            <p:cNvSpPr/>
            <p:nvPr/>
          </p:nvSpPr>
          <p:spPr>
            <a:xfrm>
              <a:off x="2416" y="1826"/>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4" name="Google Shape;464;p13"/>
            <p:cNvSpPr/>
            <p:nvPr/>
          </p:nvSpPr>
          <p:spPr>
            <a:xfrm>
              <a:off x="2405" y="1738"/>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5" name="Google Shape;465;p13"/>
            <p:cNvSpPr/>
            <p:nvPr/>
          </p:nvSpPr>
          <p:spPr>
            <a:xfrm>
              <a:off x="2416" y="1749"/>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6" name="Google Shape;466;p13"/>
            <p:cNvSpPr/>
            <p:nvPr/>
          </p:nvSpPr>
          <p:spPr>
            <a:xfrm>
              <a:off x="2405" y="2460"/>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7" name="Google Shape;467;p13"/>
            <p:cNvSpPr/>
            <p:nvPr/>
          </p:nvSpPr>
          <p:spPr>
            <a:xfrm>
              <a:off x="2416" y="2471"/>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8" name="Google Shape;468;p13"/>
            <p:cNvSpPr/>
            <p:nvPr/>
          </p:nvSpPr>
          <p:spPr>
            <a:xfrm>
              <a:off x="2405" y="2384"/>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69" name="Google Shape;469;p13"/>
            <p:cNvSpPr/>
            <p:nvPr/>
          </p:nvSpPr>
          <p:spPr>
            <a:xfrm>
              <a:off x="2416" y="2395"/>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70" name="Google Shape;470;p13"/>
            <p:cNvSpPr/>
            <p:nvPr/>
          </p:nvSpPr>
          <p:spPr>
            <a:xfrm>
              <a:off x="2405" y="2307"/>
              <a:ext cx="22" cy="22"/>
            </a:xfrm>
            <a:custGeom>
              <a:avLst/>
              <a:gdLst/>
              <a:ahLst/>
              <a:cxnLst/>
              <a:rect l="l" t="t" r="r" b="b"/>
              <a:pathLst>
                <a:path w="22" h="22" extrusionOk="0">
                  <a:moveTo>
                    <a:pt x="11" y="11"/>
                  </a:moveTo>
                  <a:lnTo>
                    <a:pt x="11" y="22"/>
                  </a:lnTo>
                  <a:lnTo>
                    <a:pt x="22" y="22"/>
                  </a:lnTo>
                  <a:lnTo>
                    <a:pt x="22" y="11"/>
                  </a:lnTo>
                  <a:lnTo>
                    <a:pt x="22" y="0"/>
                  </a:lnTo>
                  <a:lnTo>
                    <a:pt x="11" y="0"/>
                  </a:lnTo>
                  <a:lnTo>
                    <a:pt x="0" y="0"/>
                  </a:lnTo>
                  <a:lnTo>
                    <a:pt x="0" y="11"/>
                  </a:lnTo>
                  <a:lnTo>
                    <a:pt x="0" y="22"/>
                  </a:lnTo>
                  <a:lnTo>
                    <a:pt x="11" y="22"/>
                  </a:lnTo>
                  <a:lnTo>
                    <a:pt x="11" y="1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71" name="Google Shape;471;p13"/>
            <p:cNvSpPr/>
            <p:nvPr/>
          </p:nvSpPr>
          <p:spPr>
            <a:xfrm>
              <a:off x="2416" y="2318"/>
              <a:ext cx="11" cy="11"/>
            </a:xfrm>
            <a:custGeom>
              <a:avLst/>
              <a:gdLst/>
              <a:ahLst/>
              <a:cxnLst/>
              <a:rect l="l" t="t" r="r" b="b"/>
              <a:pathLst>
                <a:path w="1" h="1" extrusionOk="0">
                  <a:moveTo>
                    <a:pt x="0" y="1"/>
                  </a:moveTo>
                  <a:lnTo>
                    <a:pt x="1" y="0"/>
                  </a:lnTo>
                  <a:lnTo>
                    <a:pt x="0" y="0"/>
                  </a:lnTo>
                  <a:lnTo>
                    <a:pt x="0" y="1"/>
                  </a:lnTo>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72" name="Google Shape;472;p13"/>
            <p:cNvSpPr/>
            <p:nvPr/>
          </p:nvSpPr>
          <p:spPr>
            <a:xfrm>
              <a:off x="1497" y="2133"/>
              <a:ext cx="27" cy="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none" strike="noStrike" cap="none">
                  <a:solidFill>
                    <a:srgbClr val="000000"/>
                  </a:solidFill>
                  <a:latin typeface="Arial"/>
                  <a:ea typeface="Arial"/>
                  <a:cs typeface="Arial"/>
                  <a:sym typeface="Arial"/>
                </a:rPr>
                <a:t>i</a:t>
              </a:r>
              <a:endParaRPr sz="2400" b="0" i="0" u="none" strike="noStrike" cap="none">
                <a:solidFill>
                  <a:schemeClr val="dk1"/>
                </a:solidFill>
                <a:latin typeface="Constantia"/>
                <a:ea typeface="Constantia"/>
                <a:cs typeface="Constantia"/>
                <a:sym typeface="Constantia"/>
              </a:endParaRPr>
            </a:p>
          </p:txBody>
        </p:sp>
        <p:sp>
          <p:nvSpPr>
            <p:cNvPr id="473" name="Google Shape;473;p13"/>
            <p:cNvSpPr/>
            <p:nvPr/>
          </p:nvSpPr>
          <p:spPr>
            <a:xfrm>
              <a:off x="1628" y="2133"/>
              <a:ext cx="48" cy="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a:t>
              </a:r>
              <a:endParaRPr sz="2400" b="0" i="0" u="none" strike="noStrike" cap="none">
                <a:solidFill>
                  <a:schemeClr val="dk1"/>
                </a:solidFill>
                <a:latin typeface="Constantia"/>
                <a:ea typeface="Constantia"/>
                <a:cs typeface="Constantia"/>
                <a:sym typeface="Constantia"/>
              </a:endParaRPr>
            </a:p>
          </p:txBody>
        </p:sp>
        <p:sp>
          <p:nvSpPr>
            <p:cNvPr id="474" name="Google Shape;474;p13"/>
            <p:cNvSpPr/>
            <p:nvPr/>
          </p:nvSpPr>
          <p:spPr>
            <a:xfrm>
              <a:off x="1552" y="2133"/>
              <a:ext cx="54" cy="11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a:t>
              </a:r>
              <a:endParaRPr sz="2400" b="0" i="0" u="none" strike="noStrike" cap="none">
                <a:solidFill>
                  <a:schemeClr val="dk1"/>
                </a:solidFill>
                <a:latin typeface="Constantia"/>
                <a:ea typeface="Constantia"/>
                <a:cs typeface="Constantia"/>
                <a:sym typeface="Constantia"/>
              </a:endParaRPr>
            </a:p>
          </p:txBody>
        </p:sp>
        <p:cxnSp>
          <p:nvCxnSpPr>
            <p:cNvPr id="475" name="Google Shape;475;p13"/>
            <p:cNvCxnSpPr/>
            <p:nvPr/>
          </p:nvCxnSpPr>
          <p:spPr>
            <a:xfrm flipH="1">
              <a:off x="1979" y="1454"/>
              <a:ext cx="886" cy="1"/>
            </a:xfrm>
            <a:prstGeom prst="straightConnector1">
              <a:avLst/>
            </a:prstGeom>
            <a:noFill/>
            <a:ln w="17450" cap="flat" cmpd="sng">
              <a:solidFill>
                <a:srgbClr val="C00000"/>
              </a:solidFill>
              <a:prstDash val="solid"/>
              <a:round/>
              <a:headEnd type="none" w="sm" len="sm"/>
              <a:tailEnd type="none" w="sm" len="sm"/>
            </a:ln>
          </p:spPr>
        </p:cxnSp>
        <p:cxnSp>
          <p:nvCxnSpPr>
            <p:cNvPr id="476" name="Google Shape;476;p13"/>
            <p:cNvCxnSpPr/>
            <p:nvPr/>
          </p:nvCxnSpPr>
          <p:spPr>
            <a:xfrm flipH="1">
              <a:off x="1979" y="2581"/>
              <a:ext cx="886" cy="1"/>
            </a:xfrm>
            <a:prstGeom prst="straightConnector1">
              <a:avLst/>
            </a:prstGeom>
            <a:noFill/>
            <a:ln w="17450" cap="flat" cmpd="sng">
              <a:solidFill>
                <a:srgbClr val="C00000"/>
              </a:solidFill>
              <a:prstDash val="solid"/>
              <a:round/>
              <a:headEnd type="none" w="sm" len="sm"/>
              <a:tailEnd type="none" w="sm" len="sm"/>
            </a:ln>
          </p:spPr>
        </p:cxnSp>
        <p:cxnSp>
          <p:nvCxnSpPr>
            <p:cNvPr id="477" name="Google Shape;477;p13"/>
            <p:cNvCxnSpPr/>
            <p:nvPr/>
          </p:nvCxnSpPr>
          <p:spPr>
            <a:xfrm flipH="1">
              <a:off x="3620" y="1640"/>
              <a:ext cx="875" cy="1"/>
            </a:xfrm>
            <a:prstGeom prst="straightConnector1">
              <a:avLst/>
            </a:prstGeom>
            <a:noFill/>
            <a:ln w="17450" cap="flat" cmpd="sng">
              <a:solidFill>
                <a:srgbClr val="C00000"/>
              </a:solidFill>
              <a:prstDash val="solid"/>
              <a:round/>
              <a:headEnd type="none" w="sm" len="sm"/>
              <a:tailEnd type="none" w="sm" len="sm"/>
            </a:ln>
          </p:spPr>
        </p:cxnSp>
        <p:cxnSp>
          <p:nvCxnSpPr>
            <p:cNvPr id="478" name="Google Shape;478;p13"/>
            <p:cNvCxnSpPr/>
            <p:nvPr/>
          </p:nvCxnSpPr>
          <p:spPr>
            <a:xfrm flipH="1">
              <a:off x="3620" y="2395"/>
              <a:ext cx="875" cy="1"/>
            </a:xfrm>
            <a:prstGeom prst="straightConnector1">
              <a:avLst/>
            </a:prstGeom>
            <a:noFill/>
            <a:ln w="17450" cap="flat" cmpd="sng">
              <a:solidFill>
                <a:srgbClr val="C00000"/>
              </a:solidFill>
              <a:prstDash val="solid"/>
              <a:round/>
              <a:headEnd type="none" w="sm" len="sm"/>
              <a:tailEnd type="none" w="sm" len="sm"/>
            </a:ln>
          </p:spPr>
        </p:cxnSp>
      </p:grpSp>
      <p:sp>
        <p:nvSpPr>
          <p:cNvPr id="479" name="Google Shape;479;p13"/>
          <p:cNvSpPr txBox="1"/>
          <p:nvPr/>
        </p:nvSpPr>
        <p:spPr>
          <a:xfrm>
            <a:off x="1353490" y="716938"/>
            <a:ext cx="67975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Program</a:t>
            </a:r>
            <a:endParaRPr sz="1000" b="0" i="0" u="none" strike="noStrike" cap="none">
              <a:solidFill>
                <a:schemeClr val="dk1"/>
              </a:solidFill>
              <a:latin typeface="Calibri"/>
              <a:ea typeface="Calibri"/>
              <a:cs typeface="Calibri"/>
              <a:sym typeface="Calibri"/>
            </a:endParaRPr>
          </a:p>
        </p:txBody>
      </p:sp>
      <p:sp>
        <p:nvSpPr>
          <p:cNvPr id="480" name="Google Shape;480;p13"/>
          <p:cNvSpPr/>
          <p:nvPr/>
        </p:nvSpPr>
        <p:spPr>
          <a:xfrm>
            <a:off x="3074483" y="833035"/>
            <a:ext cx="1503363" cy="16158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GB" sz="1050" b="0" i="0" u="none" strike="noStrike" cap="none">
                <a:solidFill>
                  <a:srgbClr val="000000"/>
                </a:solidFill>
                <a:latin typeface="Arial"/>
                <a:ea typeface="Arial"/>
                <a:cs typeface="Arial"/>
                <a:sym typeface="Arial"/>
              </a:rPr>
              <a:t>Interrupt Service routine</a:t>
            </a:r>
            <a:endParaRPr sz="1800" b="0" i="0" u="none" strike="noStrike" cap="none">
              <a:solidFill>
                <a:schemeClr val="dk1"/>
              </a:solidFill>
              <a:latin typeface="Constantia"/>
              <a:ea typeface="Constantia"/>
              <a:cs typeface="Constantia"/>
              <a:sym typeface="Constantia"/>
            </a:endParaRPr>
          </a:p>
        </p:txBody>
      </p:sp>
      <p:sp>
        <p:nvSpPr>
          <p:cNvPr id="481" name="Google Shape;481;p13"/>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14"/>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88" name="Google Shape;488;p14"/>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0" marR="0" lvl="0" indent="-114300" algn="l" rtl="0">
              <a:lnSpc>
                <a:spcPct val="100000"/>
              </a:lnSpc>
              <a:spcBef>
                <a:spcPts val="0"/>
              </a:spcBef>
              <a:spcAft>
                <a:spcPts val="0"/>
              </a:spcAft>
              <a:buClr>
                <a:schemeClr val="dk1"/>
              </a:buClr>
              <a:buSzPts val="1800"/>
              <a:buFont typeface="Calibri"/>
              <a:buChar char="•"/>
            </a:pPr>
            <a:r>
              <a:rPr lang="en-GB" sz="1200" b="0" i="0" u="none" strike="noStrike" cap="none">
                <a:solidFill>
                  <a:schemeClr val="dk1"/>
                </a:solidFill>
                <a:latin typeface="Calibri"/>
                <a:ea typeface="Calibri"/>
                <a:cs typeface="Calibri"/>
                <a:sym typeface="Calibri"/>
              </a:rPr>
              <a:t>Processor is executing the instruction located at address i when an interrupt occurs.</a:t>
            </a:r>
            <a:endParaRPr sz="1050" b="0" i="0" u="none" strike="noStrike" cap="none">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alibri"/>
              <a:buChar char="•"/>
            </a:pPr>
            <a:r>
              <a:rPr lang="en-GB" sz="1200" b="0" i="0" u="none" strike="noStrike" cap="none">
                <a:solidFill>
                  <a:schemeClr val="dk1"/>
                </a:solidFill>
                <a:latin typeface="Calibri"/>
                <a:ea typeface="Calibri"/>
                <a:cs typeface="Calibri"/>
                <a:sym typeface="Calibri"/>
              </a:rPr>
              <a:t>Routine executed in response to an interrupt request is called the interrupt-service routine.</a:t>
            </a:r>
            <a:endParaRPr sz="1050" b="0" i="0" u="none" strike="noStrike" cap="none">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alibri"/>
              <a:buChar char="•"/>
            </a:pPr>
            <a:r>
              <a:rPr lang="en-GB" sz="1200" b="0" i="0" u="none" strike="noStrike" cap="none">
                <a:solidFill>
                  <a:schemeClr val="dk1"/>
                </a:solidFill>
                <a:latin typeface="Calibri"/>
                <a:ea typeface="Calibri"/>
                <a:cs typeface="Calibri"/>
                <a:sym typeface="Calibri"/>
              </a:rPr>
              <a:t>When an interrupt occurs, control must be transferred to the interrupt service routine. </a:t>
            </a:r>
            <a:endParaRPr sz="105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p:txBody>
      </p:sp>
      <p:sp>
        <p:nvSpPr>
          <p:cNvPr id="489" name="Google Shape;489;p14"/>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2895f2c8922_0_1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Google Shape;495;g2895f2c8922_0_19"/>
          <p:cNvSpPr txBox="1"/>
          <p:nvPr/>
        </p:nvSpPr>
        <p:spPr>
          <a:xfrm>
            <a:off x="160932" y="62255"/>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96" name="Google Shape;496;g2895f2c8922_0_19"/>
          <p:cNvSpPr txBox="1"/>
          <p:nvPr/>
        </p:nvSpPr>
        <p:spPr>
          <a:xfrm>
            <a:off x="139700" y="708025"/>
            <a:ext cx="5334000" cy="23985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alibri"/>
              <a:buChar char="•"/>
            </a:pPr>
            <a:r>
              <a:rPr lang="en-GB" sz="1200" b="0" i="0" u="none" strike="noStrike" cap="none">
                <a:solidFill>
                  <a:schemeClr val="dk1"/>
                </a:solidFill>
                <a:latin typeface="Calibri"/>
                <a:ea typeface="Calibri"/>
                <a:cs typeface="Calibri"/>
                <a:sym typeface="Calibri"/>
              </a:rPr>
              <a:t>But before transferring control, </a:t>
            </a:r>
            <a:r>
              <a:rPr lang="en-GB" sz="1200" b="1" i="0" u="none" strike="noStrike" cap="none">
                <a:solidFill>
                  <a:schemeClr val="dk1"/>
                </a:solidFill>
                <a:latin typeface="Calibri"/>
                <a:ea typeface="Calibri"/>
                <a:cs typeface="Calibri"/>
                <a:sym typeface="Calibri"/>
              </a:rPr>
              <a:t>the current contents of the PC (i+1), must be saved in a known</a:t>
            </a:r>
            <a:r>
              <a:rPr lang="en-GB" sz="1200" b="0" i="0" u="none" strike="noStrike" cap="none">
                <a:solidFill>
                  <a:schemeClr val="dk1"/>
                </a:solidFill>
                <a:latin typeface="Calibri"/>
                <a:ea typeface="Calibri"/>
                <a:cs typeface="Calibri"/>
                <a:sym typeface="Calibri"/>
              </a:rPr>
              <a:t> location. </a:t>
            </a:r>
            <a:endParaRPr sz="1050" b="0" i="0" u="none" strike="noStrike" cap="none">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alibri"/>
              <a:buChar char="•"/>
            </a:pPr>
            <a:r>
              <a:rPr lang="en-GB" sz="1200" b="0" i="0" u="none" strike="noStrike" cap="none">
                <a:solidFill>
                  <a:schemeClr val="dk1"/>
                </a:solidFill>
                <a:latin typeface="Calibri"/>
                <a:ea typeface="Calibri"/>
                <a:cs typeface="Calibri"/>
                <a:sym typeface="Calibri"/>
              </a:rPr>
              <a:t>This will enable the return-from-interrupt instruction to resume execution at i+1. </a:t>
            </a:r>
            <a:endParaRPr sz="1050" b="0" i="0" u="none" strike="noStrike" cap="none">
              <a:solidFill>
                <a:schemeClr val="dk1"/>
              </a:solidFill>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alibri"/>
              <a:buChar char="•"/>
            </a:pPr>
            <a:r>
              <a:rPr lang="en-GB" sz="1200" b="1" i="0" u="none" strike="noStrike" cap="none">
                <a:solidFill>
                  <a:schemeClr val="dk1"/>
                </a:solidFill>
                <a:latin typeface="Calibri"/>
                <a:ea typeface="Calibri"/>
                <a:cs typeface="Calibri"/>
                <a:sym typeface="Calibri"/>
              </a:rPr>
              <a:t>Return address, or the contents of the PC are usually stored on the processor stack. </a:t>
            </a:r>
            <a:endParaRPr/>
          </a:p>
          <a:p>
            <a:pPr marL="0" marR="0" lvl="0" indent="-114300" algn="l" rtl="0">
              <a:lnSpc>
                <a:spcPct val="100000"/>
              </a:lnSpc>
              <a:spcBef>
                <a:spcPts val="0"/>
              </a:spcBef>
              <a:spcAft>
                <a:spcPts val="0"/>
              </a:spcAft>
              <a:buClr>
                <a:schemeClr val="dk1"/>
              </a:buClr>
              <a:buSzPts val="1800"/>
              <a:buFont typeface="Calibri"/>
              <a:buChar char="•"/>
            </a:pPr>
            <a:r>
              <a:rPr lang="en-GB" sz="1200" b="1" i="0" u="none" strike="noStrike" cap="none">
                <a:solidFill>
                  <a:schemeClr val="dk1"/>
                </a:solidFill>
                <a:latin typeface="Calibri"/>
                <a:ea typeface="Calibri"/>
                <a:cs typeface="Calibri"/>
                <a:sym typeface="Calibri"/>
              </a:rPr>
              <a:t>Interrupt request and interrupt acknowledgement </a:t>
            </a:r>
            <a:endParaRPr sz="1050" b="1" i="0" u="none" strike="noStrike" cap="none">
              <a:solidFill>
                <a:schemeClr val="dk1"/>
              </a:solidFill>
              <a:latin typeface="Calibri"/>
              <a:ea typeface="Calibri"/>
              <a:cs typeface="Calibri"/>
              <a:sym typeface="Calibri"/>
            </a:endParaRPr>
          </a:p>
        </p:txBody>
      </p:sp>
      <p:sp>
        <p:nvSpPr>
          <p:cNvPr id="497" name="Google Shape;497;g2895f2c8922_0_19"/>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15"/>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Comparision of Interrupts and Subroutine</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04" name="Google Shape;504;p15"/>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chemeClr val="accent3"/>
              </a:buClr>
              <a:buSzPts val="2470"/>
            </a:pPr>
            <a:r>
              <a:rPr lang="en-GB" sz="1200" b="0" i="0" u="none" strike="noStrike" cap="none" dirty="0">
                <a:solidFill>
                  <a:schemeClr val="accent2"/>
                </a:solidFill>
                <a:latin typeface="Calibri"/>
                <a:ea typeface="Calibri"/>
                <a:cs typeface="Calibri"/>
                <a:sym typeface="Calibri"/>
              </a:rPr>
              <a:t>Treatment of an interrupt-service routine is very similar to that of a subroutine.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520"/>
              </a:spcBef>
              <a:spcAft>
                <a:spcPts val="0"/>
              </a:spcAft>
              <a:buClr>
                <a:srgbClr val="000000"/>
              </a:buClr>
              <a:buSzPts val="1200"/>
              <a:buFont typeface="Arial"/>
              <a:buNone/>
            </a:pPr>
            <a:r>
              <a:rPr lang="en-GB" sz="1200" b="0" i="0" u="none" strike="noStrike" cap="none" dirty="0">
                <a:solidFill>
                  <a:schemeClr val="accent2"/>
                </a:solidFill>
                <a:latin typeface="Calibri"/>
                <a:ea typeface="Calibri"/>
                <a:cs typeface="Calibri"/>
                <a:sym typeface="Calibri"/>
              </a:rPr>
              <a:t>     However there are significant differences:</a:t>
            </a:r>
            <a:endParaRPr sz="1200" b="0" i="0" u="none" strike="noStrike" cap="none" dirty="0">
              <a:solidFill>
                <a:schemeClr val="dk1"/>
              </a:solidFill>
              <a:latin typeface="Calibri"/>
              <a:ea typeface="Calibri"/>
              <a:cs typeface="Calibri"/>
              <a:sym typeface="Calibri"/>
            </a:endParaRPr>
          </a:p>
          <a:p>
            <a:pPr marL="564642" marR="0" lvl="1" indent="-171448" algn="l" rtl="0">
              <a:lnSpc>
                <a:spcPct val="100000"/>
              </a:lnSpc>
              <a:spcBef>
                <a:spcPts val="360"/>
              </a:spcBef>
              <a:spcAft>
                <a:spcPts val="0"/>
              </a:spcAft>
              <a:buClr>
                <a:schemeClr val="dk1"/>
              </a:buClr>
              <a:buSzPts val="1530"/>
              <a:buFont typeface="Arial"/>
              <a:buChar char="•"/>
            </a:pPr>
            <a:r>
              <a:rPr lang="en-GB" sz="1200" b="0" i="0" u="none" strike="noStrike" cap="none" dirty="0">
                <a:solidFill>
                  <a:schemeClr val="dk1"/>
                </a:solidFill>
                <a:latin typeface="Calibri"/>
                <a:ea typeface="Calibri"/>
                <a:cs typeface="Calibri"/>
                <a:sym typeface="Calibri"/>
              </a:rPr>
              <a:t>A subroutine performs a task that is required by the calling program.</a:t>
            </a:r>
            <a:endParaRPr sz="1400" b="0" i="0" u="none" strike="noStrike" cap="none" dirty="0">
              <a:solidFill>
                <a:srgbClr val="000000"/>
              </a:solidFill>
              <a:latin typeface="Arial"/>
              <a:ea typeface="Arial"/>
              <a:cs typeface="Arial"/>
              <a:sym typeface="Arial"/>
            </a:endParaRPr>
          </a:p>
          <a:p>
            <a:pPr marL="564642" marR="0" lvl="1" indent="-171448" algn="l" rtl="0">
              <a:lnSpc>
                <a:spcPct val="100000"/>
              </a:lnSpc>
              <a:spcBef>
                <a:spcPts val="360"/>
              </a:spcBef>
              <a:spcAft>
                <a:spcPts val="0"/>
              </a:spcAft>
              <a:buClr>
                <a:schemeClr val="dk1"/>
              </a:buClr>
              <a:buSzPts val="1530"/>
              <a:buFont typeface="Arial"/>
              <a:buChar char="•"/>
            </a:pPr>
            <a:r>
              <a:rPr lang="en-GB" sz="1200" b="0" i="0" u="none" strike="noStrike" cap="none" dirty="0">
                <a:solidFill>
                  <a:schemeClr val="dk1"/>
                </a:solidFill>
                <a:latin typeface="Calibri"/>
                <a:ea typeface="Calibri"/>
                <a:cs typeface="Calibri"/>
                <a:sym typeface="Calibri"/>
              </a:rPr>
              <a:t>Interrupt-service routine may not have anything in common with the program it interrupts. </a:t>
            </a:r>
            <a:endParaRPr sz="1400" b="0" i="0" u="none" strike="noStrike" cap="none" dirty="0">
              <a:solidFill>
                <a:srgbClr val="000000"/>
              </a:solidFill>
              <a:latin typeface="Arial"/>
              <a:ea typeface="Arial"/>
              <a:cs typeface="Arial"/>
              <a:sym typeface="Arial"/>
            </a:endParaRPr>
          </a:p>
          <a:p>
            <a:pPr marL="564642" marR="0" lvl="1" indent="-171448" algn="l" rtl="0">
              <a:lnSpc>
                <a:spcPct val="100000"/>
              </a:lnSpc>
              <a:spcBef>
                <a:spcPts val="360"/>
              </a:spcBef>
              <a:spcAft>
                <a:spcPts val="0"/>
              </a:spcAft>
              <a:buClr>
                <a:schemeClr val="dk1"/>
              </a:buClr>
              <a:buSzPts val="1530"/>
              <a:buFont typeface="Arial"/>
              <a:buChar char="•"/>
            </a:pPr>
            <a:r>
              <a:rPr lang="en-GB" sz="1200" b="0" i="0" u="none" strike="noStrike" cap="none" dirty="0">
                <a:solidFill>
                  <a:schemeClr val="dk1"/>
                </a:solidFill>
                <a:latin typeface="Calibri"/>
                <a:ea typeface="Calibri"/>
                <a:cs typeface="Calibri"/>
                <a:sym typeface="Calibri"/>
              </a:rPr>
              <a:t>Interrupt-service routine and the program that it interrupts may belong to different users. </a:t>
            </a:r>
            <a:endParaRPr sz="1400" b="0" i="0" u="none" strike="noStrike" cap="none" dirty="0">
              <a:solidFill>
                <a:srgbClr val="000000"/>
              </a:solidFill>
              <a:latin typeface="Arial"/>
              <a:ea typeface="Arial"/>
              <a:cs typeface="Arial"/>
              <a:sym typeface="Arial"/>
            </a:endParaRPr>
          </a:p>
        </p:txBody>
      </p:sp>
      <p:sp>
        <p:nvSpPr>
          <p:cNvPr id="505" name="Google Shape;505;p15"/>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16"/>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latency</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12" name="Google Shape;512;p16"/>
          <p:cNvSpPr txBox="1"/>
          <p:nvPr/>
        </p:nvSpPr>
        <p:spPr>
          <a:xfrm>
            <a:off x="0" y="622800"/>
            <a:ext cx="5334000" cy="2398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Saving and restoring information can be done automatically by the processor </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481"/>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Saving and restoring registers involves memory transfers:</a:t>
            </a:r>
            <a:endParaRPr sz="1200" b="0" i="0" u="none" strike="noStrike" cap="none">
              <a:solidFill>
                <a:schemeClr val="dk1"/>
              </a:solidFill>
              <a:latin typeface="Calibri"/>
              <a:ea typeface="Calibri"/>
              <a:cs typeface="Calibri"/>
              <a:sym typeface="Calibri"/>
            </a:endParaRPr>
          </a:p>
          <a:p>
            <a:pPr marL="564642" marR="0" lvl="1" indent="-171450" algn="l" rtl="0">
              <a:lnSpc>
                <a:spcPct val="100000"/>
              </a:lnSpc>
              <a:spcBef>
                <a:spcPts val="333"/>
              </a:spcBef>
              <a:spcAft>
                <a:spcPts val="0"/>
              </a:spcAft>
              <a:buClr>
                <a:schemeClr val="dk1"/>
              </a:buClr>
              <a:buSzPts val="935"/>
              <a:buFont typeface="Arial"/>
              <a:buChar char="•"/>
            </a:pPr>
            <a:r>
              <a:rPr lang="en-GB" sz="1100" b="0" i="0" u="none" strike="noStrike" cap="none">
                <a:solidFill>
                  <a:schemeClr val="dk1"/>
                </a:solidFill>
                <a:latin typeface="Calibri"/>
                <a:ea typeface="Calibri"/>
                <a:cs typeface="Calibri"/>
                <a:sym typeface="Calibri"/>
              </a:rPr>
              <a:t>Increases the total execution time.</a:t>
            </a:r>
            <a:endParaRPr sz="1400" b="0"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rgbClr val="CC3300"/>
              </a:buClr>
              <a:buSzPts val="935"/>
              <a:buFont typeface="Arial"/>
              <a:buChar char="•"/>
            </a:pPr>
            <a:r>
              <a:rPr lang="en-GB" sz="1100" b="0" i="0" u="none" strike="noStrike" cap="none">
                <a:solidFill>
                  <a:srgbClr val="CC3300"/>
                </a:solidFill>
                <a:latin typeface="Calibri"/>
                <a:ea typeface="Calibri"/>
                <a:cs typeface="Calibri"/>
                <a:sym typeface="Calibri"/>
              </a:rPr>
              <a:t>Increases the delay between the time an interrupt request is received, and the start of execution of the interrupt-service routine. This delay is called </a:t>
            </a:r>
            <a:r>
              <a:rPr lang="en-GB" sz="1100" b="0" i="0" u="sng" strike="noStrike" cap="none">
                <a:solidFill>
                  <a:srgbClr val="CC3300"/>
                </a:solidFill>
                <a:latin typeface="Calibri"/>
                <a:ea typeface="Calibri"/>
                <a:cs typeface="Calibri"/>
                <a:sym typeface="Calibri"/>
              </a:rPr>
              <a:t>interrupt latency</a:t>
            </a:r>
            <a:r>
              <a:rPr lang="en-GB" sz="1100" b="0" i="0" u="none" strike="noStrike" cap="none">
                <a:solidFill>
                  <a:srgbClr val="CC3300"/>
                </a:solidFill>
                <a:latin typeface="Calibri"/>
                <a:ea typeface="Calibri"/>
                <a:cs typeface="Calibri"/>
                <a:sym typeface="Calibri"/>
              </a:rPr>
              <a:t>.</a:t>
            </a:r>
            <a:endParaRPr sz="11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481"/>
              </a:spcBef>
              <a:spcAft>
                <a:spcPts val="0"/>
              </a:spcAft>
              <a:buClr>
                <a:schemeClr val="accent3"/>
              </a:buClr>
              <a:buSzPts val="1140"/>
              <a:buFont typeface="Arial"/>
              <a:buChar char="•"/>
            </a:pPr>
            <a:r>
              <a:rPr lang="en-GB" sz="1200" b="0" i="0" u="none" strike="noStrike" cap="none">
                <a:solidFill>
                  <a:schemeClr val="dk1"/>
                </a:solidFill>
                <a:latin typeface="Calibri"/>
                <a:ea typeface="Calibri"/>
                <a:cs typeface="Calibri"/>
                <a:sym typeface="Calibri"/>
              </a:rPr>
              <a:t>In order to reduce the interrupt latency, </a:t>
            </a:r>
            <a:r>
              <a:rPr lang="en-GB" sz="1200" b="0" i="0" u="none" strike="noStrike" cap="none">
                <a:solidFill>
                  <a:schemeClr val="accent2"/>
                </a:solidFill>
                <a:latin typeface="Calibri"/>
                <a:ea typeface="Calibri"/>
                <a:cs typeface="Calibri"/>
                <a:sym typeface="Calibri"/>
              </a:rPr>
              <a:t>most processors save only the minimal amount of information:</a:t>
            </a:r>
            <a:endParaRPr sz="1200" b="0" i="0" u="none" strike="noStrike" cap="none">
              <a:solidFill>
                <a:schemeClr val="dk1"/>
              </a:solidFill>
              <a:latin typeface="Calibri"/>
              <a:ea typeface="Calibri"/>
              <a:cs typeface="Calibri"/>
              <a:sym typeface="Calibri"/>
            </a:endParaRPr>
          </a:p>
          <a:p>
            <a:pPr marL="564642" marR="0" lvl="1" indent="-171450" algn="l" rtl="0">
              <a:lnSpc>
                <a:spcPct val="100000"/>
              </a:lnSpc>
              <a:spcBef>
                <a:spcPts val="333"/>
              </a:spcBef>
              <a:spcAft>
                <a:spcPts val="0"/>
              </a:spcAft>
              <a:buClr>
                <a:schemeClr val="dk1"/>
              </a:buClr>
              <a:buSzPts val="935"/>
              <a:buFont typeface="Arial"/>
              <a:buChar char="•"/>
            </a:pPr>
            <a:r>
              <a:rPr lang="en-GB" sz="1100" b="0" i="0" u="none" strike="noStrike" cap="none">
                <a:solidFill>
                  <a:schemeClr val="dk1"/>
                </a:solidFill>
                <a:latin typeface="Calibri"/>
                <a:ea typeface="Calibri"/>
                <a:cs typeface="Calibri"/>
                <a:sym typeface="Calibri"/>
              </a:rPr>
              <a:t>This minimal amount of information includes Program Counter and processor status registers.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481"/>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Any additional information that must be saved, must be saved explicitly by the program instructions</a:t>
            </a:r>
            <a:r>
              <a:rPr lang="en-GB" sz="1200" b="0" i="0" u="none" strike="noStrike" cap="none">
                <a:solidFill>
                  <a:schemeClr val="dk1"/>
                </a:solidFill>
                <a:latin typeface="Calibri"/>
                <a:ea typeface="Calibri"/>
                <a:cs typeface="Calibri"/>
                <a:sym typeface="Calibri"/>
              </a:rPr>
              <a:t> at the beginning of the interrupt service routine.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9">
          <a:extLst>
            <a:ext uri="{FF2B5EF4-FFF2-40B4-BE49-F238E27FC236}">
              <a16:creationId xmlns:a16="http://schemas.microsoft.com/office/drawing/2014/main" id="{65AD287A-C914-A119-7D39-37311FE79315}"/>
            </a:ext>
          </a:extLst>
        </p:cNvPr>
        <p:cNvGrpSpPr/>
        <p:nvPr/>
      </p:nvGrpSpPr>
      <p:grpSpPr>
        <a:xfrm>
          <a:off x="0" y="0"/>
          <a:ext cx="0" cy="0"/>
          <a:chOff x="0" y="0"/>
          <a:chExt cx="0" cy="0"/>
        </a:xfrm>
      </p:grpSpPr>
      <p:sp>
        <p:nvSpPr>
          <p:cNvPr id="510" name="Google Shape;510;p16">
            <a:extLst>
              <a:ext uri="{FF2B5EF4-FFF2-40B4-BE49-F238E27FC236}">
                <a16:creationId xmlns:a16="http://schemas.microsoft.com/office/drawing/2014/main" id="{D780BB6F-C513-20CC-BDAB-D136A5E89620}"/>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16">
            <a:extLst>
              <a:ext uri="{FF2B5EF4-FFF2-40B4-BE49-F238E27FC236}">
                <a16:creationId xmlns:a16="http://schemas.microsoft.com/office/drawing/2014/main" id="{92D79204-0DED-0F34-3860-70025E362E1F}"/>
              </a:ext>
            </a:extLst>
          </p:cNvPr>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2E5497"/>
                </a:solidFill>
                <a:latin typeface="Calibri"/>
                <a:ea typeface="Calibri"/>
                <a:cs typeface="Calibri"/>
                <a:sym typeface="Calibri"/>
              </a:rPr>
              <a:t>Machine Instructions and Programs</a:t>
            </a:r>
            <a:br>
              <a:rPr lang="en-GB" sz="1800" b="0" i="0" u="none" strike="noStrike" cap="none" dirty="0">
                <a:solidFill>
                  <a:srgbClr val="000000"/>
                </a:solidFill>
                <a:latin typeface="Calibri"/>
                <a:ea typeface="Calibri"/>
                <a:cs typeface="Calibri"/>
                <a:sym typeface="Calibri"/>
              </a:rPr>
            </a:br>
            <a:r>
              <a:rPr lang="en-GB" sz="1800" b="1" i="0" u="none" strike="noStrike" cap="none" dirty="0">
                <a:solidFill>
                  <a:srgbClr val="C55911"/>
                </a:solidFill>
                <a:latin typeface="Calibri"/>
                <a:ea typeface="Calibri"/>
                <a:cs typeface="Calibri"/>
                <a:sym typeface="Calibri"/>
              </a:rPr>
              <a:t>Interrupt </a:t>
            </a:r>
            <a:r>
              <a:rPr lang="en-GB" sz="1800" b="1" dirty="0">
                <a:solidFill>
                  <a:srgbClr val="C55911"/>
                </a:solidFill>
                <a:latin typeface="Calibri"/>
                <a:ea typeface="Calibri"/>
                <a:cs typeface="Calibri"/>
                <a:sym typeface="Calibri"/>
              </a:rPr>
              <a:t>Hardware</a:t>
            </a:r>
            <a:br>
              <a:rPr lang="en-GB"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512" name="Google Shape;512;p16">
            <a:extLst>
              <a:ext uri="{FF2B5EF4-FFF2-40B4-BE49-F238E27FC236}">
                <a16:creationId xmlns:a16="http://schemas.microsoft.com/office/drawing/2014/main" id="{078AA134-173E-9C65-A18D-7F578DE17C57}"/>
              </a:ext>
            </a:extLst>
          </p:cNvPr>
          <p:cNvSpPr txBox="1"/>
          <p:nvPr/>
        </p:nvSpPr>
        <p:spPr>
          <a:xfrm>
            <a:off x="0" y="622800"/>
            <a:ext cx="5334000" cy="2398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3"/>
              </a:buClr>
              <a:buSzPts val="1140"/>
              <a:buFont typeface="Arial"/>
              <a:buChar char="•"/>
            </a:pPr>
            <a:endParaRPr sz="14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AB4BBF5C-3DC0-3607-C2F7-F8EC9EC0F13A}"/>
              </a:ext>
            </a:extLst>
          </p:cNvPr>
          <p:cNvPicPr>
            <a:picLocks noChangeAspect="1"/>
          </p:cNvPicPr>
          <p:nvPr/>
        </p:nvPicPr>
        <p:blipFill>
          <a:blip r:embed="rId3"/>
          <a:stretch>
            <a:fillRect/>
          </a:stretch>
        </p:blipFill>
        <p:spPr>
          <a:xfrm>
            <a:off x="700648" y="935571"/>
            <a:ext cx="4298795" cy="2127490"/>
          </a:xfrm>
          <a:prstGeom prst="rect">
            <a:avLst/>
          </a:prstGeom>
        </p:spPr>
      </p:pic>
    </p:spTree>
    <p:extLst>
      <p:ext uri="{BB962C8B-B14F-4D97-AF65-F5344CB8AC3E}">
        <p14:creationId xmlns:p14="http://schemas.microsoft.com/office/powerpoint/2010/main" val="3991834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1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Google Shape;527;p17"/>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Enable &amp; Disable</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28" name="Google Shape;528;p17"/>
          <p:cNvSpPr txBox="1"/>
          <p:nvPr/>
        </p:nvSpPr>
        <p:spPr>
          <a:xfrm>
            <a:off x="160925" y="664325"/>
            <a:ext cx="5334000" cy="2398500"/>
          </a:xfrm>
          <a:prstGeom prst="rect">
            <a:avLst/>
          </a:prstGeom>
          <a:noFill/>
          <a:ln>
            <a:noFill/>
          </a:ln>
        </p:spPr>
        <p:txBody>
          <a:bodyPr spcFirstLastPara="1" wrap="square" lIns="91425" tIns="45700" rIns="91425" bIns="45700" anchor="t" anchorCtr="0">
            <a:noAutofit/>
          </a:bodyPr>
          <a:lstStyle/>
          <a:p>
            <a:pPr marL="171450" marR="0" lvl="0" indent="-158750" algn="l" rtl="0">
              <a:lnSpc>
                <a:spcPct val="100000"/>
              </a:lnSpc>
              <a:spcBef>
                <a:spcPts val="0"/>
              </a:spcBef>
              <a:spcAft>
                <a:spcPts val="0"/>
              </a:spcAft>
              <a:buClr>
                <a:schemeClr val="dk1"/>
              </a:buClr>
              <a:buSzPts val="2270"/>
              <a:buFont typeface="Arial"/>
              <a:buChar char="•"/>
            </a:pPr>
            <a:r>
              <a:rPr lang="en-GB" sz="1000" b="0" i="0" u="none" strike="noStrike" cap="none">
                <a:solidFill>
                  <a:schemeClr val="dk1"/>
                </a:solidFill>
                <a:latin typeface="Calibri"/>
                <a:ea typeface="Calibri"/>
                <a:cs typeface="Calibri"/>
                <a:sym typeface="Calibri"/>
              </a:rPr>
              <a:t>Interrupt-requests interrupt the execution of a program, and may </a:t>
            </a:r>
            <a:r>
              <a:rPr lang="en-GB" sz="1000" b="1" i="0" u="none" strike="noStrike" cap="none">
                <a:solidFill>
                  <a:schemeClr val="dk1"/>
                </a:solidFill>
                <a:latin typeface="Calibri"/>
                <a:ea typeface="Calibri"/>
                <a:cs typeface="Calibri"/>
                <a:sym typeface="Calibri"/>
              </a:rPr>
              <a:t>alter the intended sequence of events:</a:t>
            </a:r>
            <a:endParaRPr sz="1000" b="1" i="0" u="none" strike="noStrike" cap="none">
              <a:solidFill>
                <a:schemeClr val="dk1"/>
              </a:solidFill>
              <a:latin typeface="Calibri"/>
              <a:ea typeface="Calibri"/>
              <a:cs typeface="Calibri"/>
              <a:sym typeface="Calibri"/>
            </a:endParaRPr>
          </a:p>
          <a:p>
            <a:pPr marL="564642" marR="0" lvl="1" indent="-158748" algn="l" rtl="0">
              <a:lnSpc>
                <a:spcPct val="100000"/>
              </a:lnSpc>
              <a:spcBef>
                <a:spcPts val="360"/>
              </a:spcBef>
              <a:spcAft>
                <a:spcPts val="0"/>
              </a:spcAft>
              <a:buClr>
                <a:schemeClr val="dk1"/>
              </a:buClr>
              <a:buSzPts val="1330"/>
              <a:buFont typeface="Arial"/>
              <a:buChar char="•"/>
            </a:pPr>
            <a:r>
              <a:rPr lang="en-GB" sz="1000" b="0" i="0" u="none" strike="noStrike" cap="none">
                <a:solidFill>
                  <a:schemeClr val="dk1"/>
                </a:solidFill>
                <a:latin typeface="Calibri"/>
                <a:ea typeface="Calibri"/>
                <a:cs typeface="Calibri"/>
                <a:sym typeface="Calibri"/>
              </a:rPr>
              <a:t>Sometimes </a:t>
            </a:r>
            <a:r>
              <a:rPr lang="en-GB" sz="1000" b="1" i="0" u="none" strike="noStrike" cap="none">
                <a:solidFill>
                  <a:schemeClr val="dk1"/>
                </a:solidFill>
                <a:latin typeface="Calibri"/>
                <a:ea typeface="Calibri"/>
                <a:cs typeface="Calibri"/>
                <a:sym typeface="Calibri"/>
              </a:rPr>
              <a:t>such alterations may be undesirable</a:t>
            </a:r>
            <a:r>
              <a:rPr lang="en-GB" sz="1000" b="0" i="0" u="none" strike="noStrike" cap="none">
                <a:solidFill>
                  <a:schemeClr val="dk1"/>
                </a:solidFill>
                <a:latin typeface="Calibri"/>
                <a:ea typeface="Calibri"/>
                <a:cs typeface="Calibri"/>
                <a:sym typeface="Calibri"/>
              </a:rPr>
              <a:t>, and must not be allowed.</a:t>
            </a:r>
            <a:endParaRPr sz="1200" b="0" i="0" u="none" strike="noStrike" cap="none">
              <a:solidFill>
                <a:schemeClr val="dk1"/>
              </a:solidFill>
              <a:latin typeface="Arial"/>
              <a:ea typeface="Arial"/>
              <a:cs typeface="Arial"/>
              <a:sym typeface="Arial"/>
            </a:endParaRPr>
          </a:p>
          <a:p>
            <a:pPr marL="171450" marR="0" lvl="0" indent="-158750" algn="l" rtl="0">
              <a:lnSpc>
                <a:spcPct val="100000"/>
              </a:lnSpc>
              <a:spcBef>
                <a:spcPts val="520"/>
              </a:spcBef>
              <a:spcAft>
                <a:spcPts val="0"/>
              </a:spcAft>
              <a:buClr>
                <a:schemeClr val="dk1"/>
              </a:buClr>
              <a:buSzPts val="2270"/>
              <a:buFont typeface="Arial"/>
              <a:buChar char="•"/>
            </a:pPr>
            <a:r>
              <a:rPr lang="en-GB" sz="1000" b="0" i="0" u="none" strike="noStrike" cap="none">
                <a:solidFill>
                  <a:schemeClr val="dk1"/>
                </a:solidFill>
                <a:latin typeface="Calibri"/>
                <a:ea typeface="Calibri"/>
                <a:cs typeface="Calibri"/>
                <a:sym typeface="Calibri"/>
              </a:rPr>
              <a:t>Processors generally provide the ability to enable and disable such interruptions as desired.</a:t>
            </a:r>
            <a:endParaRPr sz="1200" b="0" i="0" u="none" strike="noStrike" cap="none">
              <a:solidFill>
                <a:schemeClr val="dk1"/>
              </a:solidFill>
              <a:latin typeface="Arial"/>
              <a:ea typeface="Arial"/>
              <a:cs typeface="Arial"/>
              <a:sym typeface="Arial"/>
            </a:endParaRPr>
          </a:p>
          <a:p>
            <a:pPr marL="171450" marR="0" lvl="0" indent="-158750" algn="l" rtl="0">
              <a:lnSpc>
                <a:spcPct val="100000"/>
              </a:lnSpc>
              <a:spcBef>
                <a:spcPts val="520"/>
              </a:spcBef>
              <a:spcAft>
                <a:spcPts val="0"/>
              </a:spcAft>
              <a:buClr>
                <a:schemeClr val="dk1"/>
              </a:buClr>
              <a:buSzPts val="2270"/>
              <a:buFont typeface="Arial"/>
              <a:buChar char="•"/>
            </a:pPr>
            <a:r>
              <a:rPr lang="en-GB" sz="1000" b="0" i="0" u="none" strike="noStrike" cap="none">
                <a:solidFill>
                  <a:schemeClr val="dk1"/>
                </a:solidFill>
                <a:latin typeface="Calibri"/>
                <a:ea typeface="Calibri"/>
                <a:cs typeface="Calibri"/>
                <a:sym typeface="Calibri"/>
              </a:rPr>
              <a:t>One simple way is to provide machine instructions such as </a:t>
            </a:r>
            <a:r>
              <a:rPr lang="en-GB" sz="1000" b="1" i="1" u="none" strike="noStrike" cap="none">
                <a:solidFill>
                  <a:schemeClr val="dk1"/>
                </a:solidFill>
                <a:latin typeface="Times New Roman"/>
                <a:ea typeface="Times New Roman"/>
                <a:cs typeface="Times New Roman"/>
                <a:sym typeface="Times New Roman"/>
              </a:rPr>
              <a:t>Interrupt-enable</a:t>
            </a:r>
            <a:r>
              <a:rPr lang="en-GB" sz="1000" b="0" i="0" u="none" strike="noStrike" cap="none">
                <a:solidFill>
                  <a:schemeClr val="dk1"/>
                </a:solidFill>
                <a:latin typeface="Calibri"/>
                <a:ea typeface="Calibri"/>
                <a:cs typeface="Calibri"/>
                <a:sym typeface="Calibri"/>
              </a:rPr>
              <a:t> and </a:t>
            </a:r>
            <a:r>
              <a:rPr lang="en-GB" sz="1000" b="1" i="1" u="none" strike="noStrike" cap="none">
                <a:solidFill>
                  <a:schemeClr val="dk1"/>
                </a:solidFill>
                <a:latin typeface="Times New Roman"/>
                <a:ea typeface="Times New Roman"/>
                <a:cs typeface="Times New Roman"/>
                <a:sym typeface="Times New Roman"/>
              </a:rPr>
              <a:t>Interrupt-disable</a:t>
            </a:r>
            <a:r>
              <a:rPr lang="en-GB" sz="1000" b="0" i="0" u="none" strike="noStrike" cap="none">
                <a:solidFill>
                  <a:schemeClr val="dk1"/>
                </a:solidFill>
                <a:latin typeface="Calibri"/>
                <a:ea typeface="Calibri"/>
                <a:cs typeface="Calibri"/>
                <a:sym typeface="Calibri"/>
              </a:rPr>
              <a:t> for this purpose.</a:t>
            </a:r>
            <a:endParaRPr sz="1200"/>
          </a:p>
          <a:p>
            <a:pPr marL="171450" marR="0" lvl="0" indent="-158750" algn="l" rtl="0">
              <a:lnSpc>
                <a:spcPct val="100000"/>
              </a:lnSpc>
              <a:spcBef>
                <a:spcPts val="520"/>
              </a:spcBef>
              <a:spcAft>
                <a:spcPts val="0"/>
              </a:spcAft>
              <a:buClr>
                <a:schemeClr val="dk1"/>
              </a:buClr>
              <a:buSzPts val="2270"/>
              <a:buFont typeface="Arial"/>
              <a:buChar char="•"/>
            </a:pPr>
            <a:r>
              <a:rPr lang="en-GB" sz="1000" b="1" i="0" u="none" strike="noStrike" cap="none">
                <a:solidFill>
                  <a:schemeClr val="dk1"/>
                </a:solidFill>
                <a:latin typeface="Calibri"/>
                <a:ea typeface="Calibri"/>
                <a:cs typeface="Calibri"/>
                <a:sym typeface="Calibri"/>
              </a:rPr>
              <a:t>Edge triggered- </a:t>
            </a:r>
            <a:r>
              <a:rPr lang="en-GB" sz="1000" b="0" i="0" u="none" strike="noStrike" cap="none">
                <a:solidFill>
                  <a:schemeClr val="dk1"/>
                </a:solidFill>
                <a:latin typeface="Calibri"/>
                <a:ea typeface="Calibri"/>
                <a:cs typeface="Calibri"/>
                <a:sym typeface="Calibri"/>
              </a:rPr>
              <a:t>processor will receive only one interrupt regardless of how long line is activated</a:t>
            </a:r>
            <a:endParaRPr sz="1000" b="0" i="0" u="none" strike="noStrike" cap="none">
              <a:solidFill>
                <a:schemeClr val="dk1"/>
              </a:solidFill>
              <a:latin typeface="Calibri"/>
              <a:ea typeface="Calibri"/>
              <a:cs typeface="Calibri"/>
              <a:sym typeface="Calibri"/>
            </a:endParaRPr>
          </a:p>
        </p:txBody>
      </p:sp>
      <p:sp>
        <p:nvSpPr>
          <p:cNvPr id="529" name="Google Shape;529;p17"/>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1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Google Shape;535;p18"/>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Avoidance of successive 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36" name="Google Shape;536;p18"/>
          <p:cNvSpPr txBox="1"/>
          <p:nvPr/>
        </p:nvSpPr>
        <p:spPr>
          <a:xfrm>
            <a:off x="139700" y="708025"/>
            <a:ext cx="5334000" cy="2398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dk1"/>
              </a:buClr>
              <a:buSzPts val="2470"/>
              <a:buFont typeface="Arial"/>
              <a:buChar char="•"/>
            </a:pPr>
            <a:r>
              <a:rPr lang="en-GB" sz="1200" b="0" i="0" u="none" strike="noStrike" cap="none">
                <a:solidFill>
                  <a:schemeClr val="dk1"/>
                </a:solidFill>
                <a:latin typeface="Calibri"/>
                <a:ea typeface="Calibri"/>
                <a:cs typeface="Calibri"/>
                <a:sym typeface="Calibri"/>
              </a:rPr>
              <a:t>The interrupt request signal will be active until it learns that the processor has responded to its request</a:t>
            </a:r>
            <a:r>
              <a:rPr lang="en-GB" sz="1200" b="1" i="0" u="none" strike="noStrike" cap="none">
                <a:solidFill>
                  <a:schemeClr val="dk1"/>
                </a:solidFill>
                <a:latin typeface="Calibri"/>
                <a:ea typeface="Calibri"/>
                <a:cs typeface="Calibri"/>
                <a:sym typeface="Calibri"/>
              </a:rPr>
              <a:t>. </a:t>
            </a:r>
            <a:r>
              <a:rPr lang="en-GB" sz="1200" b="1" i="0" u="none" strike="noStrike" cap="none">
                <a:solidFill>
                  <a:srgbClr val="000080"/>
                </a:solidFill>
                <a:latin typeface="Calibri"/>
                <a:ea typeface="Calibri"/>
                <a:cs typeface="Calibri"/>
                <a:sym typeface="Calibri"/>
              </a:rPr>
              <a:t>It is essential to ensure that this active signal does not lead successive interrupts</a:t>
            </a:r>
            <a:r>
              <a:rPr lang="en-GB" sz="1200" b="0" i="0" u="none" strike="noStrike" cap="none">
                <a:solidFill>
                  <a:srgbClr val="000080"/>
                </a:solidFill>
                <a:latin typeface="Calibri"/>
                <a:ea typeface="Calibri"/>
                <a:cs typeface="Calibri"/>
                <a:sym typeface="Calibri"/>
              </a:rPr>
              <a:t>.</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480"/>
              </a:spcBef>
              <a:spcAft>
                <a:spcPts val="0"/>
              </a:spcAft>
              <a:buClr>
                <a:srgbClr val="000080"/>
              </a:buClr>
              <a:buSzPts val="2280"/>
              <a:buFont typeface="Arial"/>
              <a:buChar char="•"/>
            </a:pPr>
            <a:r>
              <a:rPr lang="en-GB" sz="1200" b="0" i="0" u="none" strike="noStrike" cap="none">
                <a:solidFill>
                  <a:srgbClr val="000080"/>
                </a:solidFill>
                <a:latin typeface="Calibri"/>
                <a:ea typeface="Calibri"/>
                <a:cs typeface="Calibri"/>
                <a:sym typeface="Calibri"/>
              </a:rPr>
              <a:t>Several mechanism are available to solve this problem:</a:t>
            </a:r>
            <a:endParaRPr sz="1200" b="0" i="0" u="none" strike="noStrike" cap="none">
              <a:solidFill>
                <a:schemeClr val="dk1"/>
              </a:solidFill>
              <a:latin typeface="Calibri"/>
              <a:ea typeface="Calibri"/>
              <a:cs typeface="Calibri"/>
              <a:sym typeface="Calibri"/>
            </a:endParaRPr>
          </a:p>
          <a:p>
            <a:pPr marL="171450" marR="0" lvl="0" indent="-168910" algn="l" rtl="0">
              <a:lnSpc>
                <a:spcPct val="100000"/>
              </a:lnSpc>
              <a:spcBef>
                <a:spcPts val="560"/>
              </a:spcBef>
              <a:spcAft>
                <a:spcPts val="0"/>
              </a:spcAft>
              <a:buClr>
                <a:schemeClr val="dk1"/>
              </a:buClr>
              <a:buSzPts val="2660"/>
              <a:buFont typeface="Arial"/>
              <a:buChar char="•"/>
            </a:pPr>
            <a:r>
              <a:rPr lang="en-GB" sz="1200" b="0" i="0" u="none" strike="noStrike" cap="none">
                <a:solidFill>
                  <a:schemeClr val="dk1"/>
                </a:solidFill>
                <a:latin typeface="Calibri"/>
                <a:ea typeface="Calibri"/>
                <a:cs typeface="Calibri"/>
                <a:sym typeface="Calibri"/>
              </a:rPr>
              <a:t> The interrupt be disabled/enabled in the interrupt-service routine.</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56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37" name="Google Shape;537;p18"/>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2895f2c8922_0_1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3" name="Google Shape;543;g2895f2c8922_0_13"/>
          <p:cNvSpPr txBox="1"/>
          <p:nvPr/>
        </p:nvSpPr>
        <p:spPr>
          <a:xfrm>
            <a:off x="160932" y="62255"/>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Avoidance of successive 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44" name="Google Shape;544;g2895f2c8922_0_13"/>
          <p:cNvSpPr txBox="1"/>
          <p:nvPr/>
        </p:nvSpPr>
        <p:spPr>
          <a:xfrm>
            <a:off x="139700" y="708025"/>
            <a:ext cx="5334000" cy="239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56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71450" marR="0" lvl="0" indent="-168910" algn="l" rtl="0">
              <a:lnSpc>
                <a:spcPct val="100000"/>
              </a:lnSpc>
              <a:spcBef>
                <a:spcPts val="560"/>
              </a:spcBef>
              <a:spcAft>
                <a:spcPts val="0"/>
              </a:spcAft>
              <a:buClr>
                <a:schemeClr val="dk1"/>
              </a:buClr>
              <a:buSzPts val="2660"/>
              <a:buFont typeface="Arial"/>
              <a:buChar char="•"/>
            </a:pPr>
            <a:r>
              <a:rPr lang="en-GB" sz="1200" b="0" i="0" u="none" strike="noStrike" cap="none">
                <a:solidFill>
                  <a:schemeClr val="dk1"/>
                </a:solidFill>
                <a:latin typeface="Calibri"/>
                <a:ea typeface="Calibri"/>
                <a:cs typeface="Calibri"/>
                <a:sym typeface="Calibri"/>
              </a:rPr>
              <a:t>The </a:t>
            </a:r>
            <a:r>
              <a:rPr lang="en-GB" sz="1200" b="1" i="0" u="none" strike="noStrike" cap="none">
                <a:solidFill>
                  <a:schemeClr val="dk1"/>
                </a:solidFill>
                <a:latin typeface="Calibri"/>
                <a:ea typeface="Calibri"/>
                <a:cs typeface="Calibri"/>
                <a:sym typeface="Calibri"/>
              </a:rPr>
              <a:t>processor automatically disable interrupts </a:t>
            </a:r>
            <a:r>
              <a:rPr lang="en-GB" sz="1200" b="0" i="0" u="none" strike="noStrike" cap="none">
                <a:solidFill>
                  <a:schemeClr val="dk1"/>
                </a:solidFill>
                <a:latin typeface="Calibri"/>
                <a:ea typeface="Calibri"/>
                <a:cs typeface="Calibri"/>
                <a:sym typeface="Calibri"/>
              </a:rPr>
              <a:t>before starting the execution of the interrupt-service routine.</a:t>
            </a:r>
            <a:endParaRPr sz="1400" b="0" i="0" u="none" strike="noStrike" cap="none">
              <a:solidFill>
                <a:srgbClr val="000000"/>
              </a:solidFill>
              <a:latin typeface="Arial"/>
              <a:ea typeface="Arial"/>
              <a:cs typeface="Arial"/>
              <a:sym typeface="Arial"/>
            </a:endParaRPr>
          </a:p>
          <a:p>
            <a:pPr marL="171450" marR="0" lvl="2" indent="-168910" algn="l" rtl="0">
              <a:lnSpc>
                <a:spcPct val="100000"/>
              </a:lnSpc>
              <a:spcBef>
                <a:spcPts val="560"/>
              </a:spcBef>
              <a:spcAft>
                <a:spcPts val="0"/>
              </a:spcAft>
              <a:buClr>
                <a:srgbClr val="0BD0D9"/>
              </a:buClr>
              <a:buSzPts val="2660"/>
              <a:buFont typeface="Arial"/>
              <a:buChar char="•"/>
            </a:pPr>
            <a:r>
              <a:rPr lang="en-GB" sz="1200" b="0" i="0" u="none" strike="noStrike" cap="none">
                <a:solidFill>
                  <a:srgbClr val="000080"/>
                </a:solidFill>
                <a:latin typeface="Calibri"/>
                <a:ea typeface="Calibri"/>
                <a:cs typeface="Calibri"/>
                <a:sym typeface="Calibri"/>
              </a:rPr>
              <a:t>The processor has a special interrupt request line through which it receives  only </a:t>
            </a:r>
            <a:r>
              <a:rPr lang="en-GB" sz="1200" b="1" i="0" u="none" strike="noStrike" cap="none">
                <a:solidFill>
                  <a:srgbClr val="000080"/>
                </a:solidFill>
                <a:latin typeface="Calibri"/>
                <a:ea typeface="Calibri"/>
                <a:cs typeface="Calibri"/>
                <a:sym typeface="Calibri"/>
              </a:rPr>
              <a:t>one interrupt request  </a:t>
            </a:r>
            <a:r>
              <a:rPr lang="en-GB" sz="1200" b="0" i="0" u="none" strike="noStrike" cap="none">
                <a:solidFill>
                  <a:srgbClr val="000080"/>
                </a:solidFill>
                <a:latin typeface="Calibri"/>
                <a:ea typeface="Calibri"/>
                <a:cs typeface="Calibri"/>
                <a:sym typeface="Calibri"/>
              </a:rPr>
              <a:t>regardless how long the line is activated.(Edge Triggered)</a:t>
            </a:r>
            <a:endParaRPr sz="1200" b="0" i="0" u="none" strike="noStrike" cap="none">
              <a:solidFill>
                <a:schemeClr val="dk1"/>
              </a:solidFill>
              <a:latin typeface="Calibri"/>
              <a:ea typeface="Calibri"/>
              <a:cs typeface="Calibri"/>
              <a:sym typeface="Calibri"/>
            </a:endParaRPr>
          </a:p>
        </p:txBody>
      </p:sp>
      <p:sp>
        <p:nvSpPr>
          <p:cNvPr id="545" name="Google Shape;545;g2895f2c8922_0_13"/>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1" name="Google Shape;551;p19"/>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52" name="Google Shape;552;p19"/>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553" name="Google Shape;553;p19"/>
          <p:cNvSpPr txBox="1"/>
          <p:nvPr/>
        </p:nvSpPr>
        <p:spPr>
          <a:xfrm>
            <a:off x="292100" y="860425"/>
            <a:ext cx="5334000" cy="23983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C55911"/>
                </a:solidFill>
                <a:latin typeface="Calibri"/>
                <a:ea typeface="Calibri"/>
                <a:cs typeface="Calibri"/>
                <a:sym typeface="Calibri"/>
              </a:rPr>
              <a:t>The sequence of events involved in handling an interrupt request from a single device :</a:t>
            </a:r>
            <a:br>
              <a:rPr lang="en-GB" sz="1200" b="0" i="0" u="none" strike="noStrike" cap="none">
                <a:solidFill>
                  <a:srgbClr val="000080"/>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GB" sz="1200" b="0" i="0" u="none" strike="noStrike" cap="none">
                <a:solidFill>
                  <a:schemeClr val="dk1"/>
                </a:solidFill>
                <a:latin typeface="Calibri"/>
                <a:ea typeface="Calibri"/>
                <a:cs typeface="Calibri"/>
                <a:sym typeface="Calibri"/>
              </a:rPr>
              <a:t>The device raises an IR</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GB" sz="1200" b="0" i="0" u="none" strike="noStrike" cap="none">
                <a:solidFill>
                  <a:schemeClr val="dk1"/>
                </a:solidFill>
                <a:latin typeface="Calibri"/>
                <a:ea typeface="Calibri"/>
                <a:cs typeface="Calibri"/>
                <a:sym typeface="Calibri"/>
              </a:rPr>
              <a:t>The processor interrupt the program currently being executed.</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GB" sz="1200" b="0" i="0" u="none" strike="noStrike" cap="none">
                <a:solidFill>
                  <a:schemeClr val="dk1"/>
                </a:solidFill>
                <a:latin typeface="Calibri"/>
                <a:ea typeface="Calibri"/>
                <a:cs typeface="Calibri"/>
                <a:sym typeface="Calibri"/>
              </a:rPr>
              <a:t>Interrupts are disabled by changing bit in PS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GB" sz="1200" b="0" i="0" u="none" strike="noStrike" cap="none">
                <a:solidFill>
                  <a:schemeClr val="dk1"/>
                </a:solidFill>
                <a:latin typeface="Calibri"/>
                <a:ea typeface="Calibri"/>
                <a:cs typeface="Calibri"/>
                <a:sym typeface="Calibri"/>
              </a:rPr>
              <a:t>The device is informed that its request has been recognized &amp; in response, it deactivates the IR signal</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GB" sz="1200" b="0" i="0" u="none" strike="noStrike" cap="none">
                <a:solidFill>
                  <a:schemeClr val="dk1"/>
                </a:solidFill>
                <a:latin typeface="Calibri"/>
                <a:ea typeface="Calibri"/>
                <a:cs typeface="Calibri"/>
                <a:sym typeface="Calibri"/>
              </a:rPr>
              <a:t>The action requested by the  interrupt is performed by ISR</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GB" sz="1200" b="0" i="0" u="none" strike="noStrike" cap="none">
                <a:solidFill>
                  <a:schemeClr val="dk1"/>
                </a:solidFill>
                <a:latin typeface="Calibri"/>
                <a:ea typeface="Calibri"/>
                <a:cs typeface="Calibri"/>
                <a:sym typeface="Calibri"/>
              </a:rPr>
              <a:t>Interrupts are enabled &amp; execution of the interrupted program is resumed.</a:t>
            </a:r>
            <a:endParaRPr sz="1400" b="0" i="0" u="none" strike="noStrike" cap="none">
              <a:solidFill>
                <a:srgbClr val="000000"/>
              </a:solidFill>
              <a:latin typeface="Arial"/>
              <a:ea typeface="Arial"/>
              <a:cs typeface="Arial"/>
              <a:sym typeface="Arial"/>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554" name="Google Shape;554;p19"/>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895f2b71b1_0_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g2895f2b71b1_0_0"/>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Basic Structure of computers</a:t>
            </a:r>
            <a:br>
              <a:rPr lang="en-GB" sz="1800" b="1" i="0" u="none" strike="noStrike" cap="none">
                <a:solidFill>
                  <a:srgbClr val="2E5497"/>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Outline</a:t>
            </a:r>
            <a:endParaRPr sz="1800" b="1" i="0" u="none" strike="noStrike" cap="none">
              <a:solidFill>
                <a:srgbClr val="C55911"/>
              </a:solidFill>
              <a:latin typeface="Calibri"/>
              <a:ea typeface="Calibri"/>
              <a:cs typeface="Calibri"/>
              <a:sym typeface="Calibri"/>
            </a:endParaRPr>
          </a:p>
        </p:txBody>
      </p:sp>
      <p:sp>
        <p:nvSpPr>
          <p:cNvPr id="171" name="Google Shape;171;g2895f2b71b1_0_0"/>
          <p:cNvSpPr txBox="1"/>
          <p:nvPr/>
        </p:nvSpPr>
        <p:spPr>
          <a:xfrm>
            <a:off x="431800" y="805525"/>
            <a:ext cx="5334000" cy="1293000"/>
          </a:xfrm>
          <a:prstGeom prst="rect">
            <a:avLst/>
          </a:prstGeom>
          <a:noFill/>
          <a:ln>
            <a:noFill/>
          </a:ln>
        </p:spPr>
        <p:txBody>
          <a:bodyPr spcFirstLastPara="1" wrap="square" lIns="0" tIns="0" rIns="0" bIns="0" anchor="t" anchorCtr="0">
            <a:spAutoFit/>
          </a:bodyPr>
          <a:lstStyle/>
          <a:p>
            <a:pPr marL="457200" marR="0" lvl="0" indent="-304800" algn="l" rtl="0">
              <a:lnSpc>
                <a:spcPct val="100000"/>
              </a:lnSpc>
              <a:spcBef>
                <a:spcPts val="300"/>
              </a:spcBef>
              <a:spcAft>
                <a:spcPts val="0"/>
              </a:spcAft>
              <a:buClr>
                <a:srgbClr val="000000"/>
              </a:buClr>
              <a:buSzPts val="1200"/>
              <a:buFont typeface="Calibri"/>
              <a:buChar char="●"/>
            </a:pPr>
            <a:r>
              <a:rPr lang="en-GB" sz="1200" b="1" i="0" u="none" strike="noStrike" cap="none">
                <a:solidFill>
                  <a:srgbClr val="000000"/>
                </a:solidFill>
                <a:latin typeface="Calibri"/>
                <a:ea typeface="Calibri"/>
                <a:cs typeface="Calibri"/>
                <a:sym typeface="Calibri"/>
              </a:rPr>
              <a:t>Input/Output Organisation</a:t>
            </a:r>
            <a:endParaRPr sz="1200" b="1" i="0" u="none" strike="noStrike" cap="none">
              <a:solidFill>
                <a:srgbClr val="000000"/>
              </a:solidFill>
              <a:latin typeface="Calibri"/>
              <a:ea typeface="Calibri"/>
              <a:cs typeface="Calibri"/>
              <a:sym typeface="Calibri"/>
            </a:endParaRPr>
          </a:p>
          <a:p>
            <a:pPr marL="914400" marR="0" lvl="1" indent="-304800" algn="l" rtl="0">
              <a:lnSpc>
                <a:spcPct val="100000"/>
              </a:lnSpc>
              <a:spcBef>
                <a:spcPts val="0"/>
              </a:spcBef>
              <a:spcAft>
                <a:spcPts val="0"/>
              </a:spcAft>
              <a:buClr>
                <a:srgbClr val="000000"/>
              </a:buClr>
              <a:buSzPts val="1200"/>
              <a:buFont typeface="Calibri"/>
              <a:buChar char="○"/>
            </a:pPr>
            <a:r>
              <a:rPr lang="en-GB" sz="1200" b="1" i="0" u="none" strike="noStrike" cap="none">
                <a:solidFill>
                  <a:srgbClr val="000000"/>
                </a:solidFill>
                <a:latin typeface="Calibri"/>
                <a:ea typeface="Calibri"/>
                <a:cs typeface="Calibri"/>
                <a:sym typeface="Calibri"/>
              </a:rPr>
              <a:t>Accessing I/O Devices</a:t>
            </a:r>
            <a:endParaRPr sz="1200" b="1"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GB" sz="1200" b="1" i="0" u="none" strike="noStrike" cap="none">
                <a:solidFill>
                  <a:schemeClr val="dk1"/>
                </a:solidFill>
                <a:latin typeface="Calibri"/>
                <a:ea typeface="Calibri"/>
                <a:cs typeface="Calibri"/>
                <a:sym typeface="Calibri"/>
              </a:rPr>
              <a:t>Interrupts</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b="1" i="0" u="none" strike="noStrike" cap="none">
                <a:solidFill>
                  <a:schemeClr val="dk1"/>
                </a:solidFill>
                <a:latin typeface="Calibri"/>
                <a:ea typeface="Calibri"/>
                <a:cs typeface="Calibri"/>
                <a:sym typeface="Calibri"/>
              </a:rPr>
              <a:t>Interrupt Hardware</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b="1" i="0" u="none" strike="noStrike" cap="none">
                <a:solidFill>
                  <a:schemeClr val="dk1"/>
                </a:solidFill>
                <a:latin typeface="Calibri"/>
                <a:ea typeface="Calibri"/>
                <a:cs typeface="Calibri"/>
                <a:sym typeface="Calibri"/>
              </a:rPr>
              <a:t>Enabling and Disabling Interrupts</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b="1" i="0" u="none" strike="noStrike" cap="none">
                <a:solidFill>
                  <a:schemeClr val="dk1"/>
                </a:solidFill>
                <a:latin typeface="Calibri"/>
                <a:ea typeface="Calibri"/>
                <a:cs typeface="Calibri"/>
                <a:sym typeface="Calibri"/>
              </a:rPr>
              <a:t>Handling Multiple Devices</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GB" sz="1200" b="1" i="0" u="none" strike="noStrike" cap="none">
                <a:solidFill>
                  <a:schemeClr val="dk1"/>
                </a:solidFill>
                <a:latin typeface="Calibri"/>
                <a:ea typeface="Calibri"/>
                <a:cs typeface="Calibri"/>
                <a:sym typeface="Calibri"/>
              </a:rPr>
              <a:t>Exceptions</a:t>
            </a:r>
            <a:endParaRPr sz="1200" b="1"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0" name="Google Shape;560;p20"/>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Handling Multiple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61" name="Google Shape;561;p20"/>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562" name="Google Shape;562;p20"/>
          <p:cNvSpPr txBox="1"/>
          <p:nvPr/>
        </p:nvSpPr>
        <p:spPr>
          <a:xfrm>
            <a:off x="0" y="707950"/>
            <a:ext cx="5576400" cy="2398500"/>
          </a:xfrm>
          <a:prstGeom prst="rect">
            <a:avLst/>
          </a:prstGeom>
          <a:noFill/>
          <a:ln>
            <a:noFill/>
          </a:ln>
        </p:spPr>
        <p:txBody>
          <a:bodyPr spcFirstLastPara="1" wrap="square" lIns="91425" tIns="45700" rIns="91425" bIns="45700" anchor="t" anchorCtr="0">
            <a:noAutofit/>
          </a:bodyPr>
          <a:lstStyle/>
          <a:p>
            <a:pPr marL="171450" marR="0" lvl="0" indent="-171450" algn="just" rtl="0">
              <a:lnSpc>
                <a:spcPct val="100000"/>
              </a:lnSpc>
              <a:spcBef>
                <a:spcPts val="0"/>
              </a:spcBef>
              <a:spcAft>
                <a:spcPts val="0"/>
              </a:spcAft>
              <a:buClr>
                <a:schemeClr val="accent3"/>
              </a:buClr>
              <a:buSzPts val="1140"/>
              <a:buFont typeface="Arial"/>
              <a:buChar char="•"/>
            </a:pPr>
            <a:r>
              <a:rPr lang="en-GB" sz="1200" b="1" i="0" u="none" strike="noStrike" cap="none">
                <a:solidFill>
                  <a:schemeClr val="dk1"/>
                </a:solidFill>
                <a:latin typeface="Calibri"/>
                <a:ea typeface="Calibri"/>
                <a:cs typeface="Calibri"/>
                <a:sym typeface="Calibri"/>
              </a:rPr>
              <a:t>Multiple I/O</a:t>
            </a:r>
            <a:r>
              <a:rPr lang="en-GB" sz="1200" b="0" i="0" u="none" strike="noStrike" cap="none">
                <a:solidFill>
                  <a:schemeClr val="dk1"/>
                </a:solidFill>
                <a:latin typeface="Calibri"/>
                <a:ea typeface="Calibri"/>
                <a:cs typeface="Calibri"/>
                <a:sym typeface="Calibri"/>
              </a:rPr>
              <a:t> devices may be connected to the processor and the memory via a bus. Some or all of these devices may be capable of generating interrupt requests. </a:t>
            </a:r>
            <a:endParaRPr sz="1400" b="0" i="0" u="none" strike="noStrike" cap="none">
              <a:solidFill>
                <a:srgbClr val="000000"/>
              </a:solidFill>
              <a:latin typeface="Arial"/>
              <a:ea typeface="Arial"/>
              <a:cs typeface="Arial"/>
              <a:sym typeface="Arial"/>
            </a:endParaRPr>
          </a:p>
          <a:p>
            <a:pPr marL="564642" marR="0" lvl="1" indent="-171450" algn="just"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Each device operates independently, and hence no definite order can be imposed on how the devices generate interrupt requests?</a:t>
            </a:r>
            <a:endParaRPr sz="1400" b="0" i="0" u="none" strike="noStrike" cap="none">
              <a:solidFill>
                <a:srgbClr val="000000"/>
              </a:solidFill>
              <a:latin typeface="Arial"/>
              <a:ea typeface="Arial"/>
              <a:cs typeface="Arial"/>
              <a:sym typeface="Arial"/>
            </a:endParaRPr>
          </a:p>
          <a:p>
            <a:pPr marL="171450" marR="0" lvl="0" indent="-171450" algn="just" rtl="0">
              <a:lnSpc>
                <a:spcPct val="100000"/>
              </a:lnSpc>
              <a:spcBef>
                <a:spcPts val="481"/>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How does the processor know </a:t>
            </a:r>
            <a:r>
              <a:rPr lang="en-GB" sz="1200" b="1" i="0" u="none" strike="noStrike" cap="none">
                <a:solidFill>
                  <a:schemeClr val="accent2"/>
                </a:solidFill>
                <a:latin typeface="Calibri"/>
                <a:ea typeface="Calibri"/>
                <a:cs typeface="Calibri"/>
                <a:sym typeface="Calibri"/>
              </a:rPr>
              <a:t>which device </a:t>
            </a:r>
            <a:r>
              <a:rPr lang="en-GB" sz="1200" b="0" i="0" u="none" strike="noStrike" cap="none">
                <a:solidFill>
                  <a:schemeClr val="accent2"/>
                </a:solidFill>
                <a:latin typeface="Calibri"/>
                <a:ea typeface="Calibri"/>
                <a:cs typeface="Calibri"/>
                <a:sym typeface="Calibri"/>
              </a:rPr>
              <a:t>has generated an interrupt?</a:t>
            </a:r>
            <a:endParaRPr sz="1200" b="0" i="0" u="none" strike="noStrike" cap="none">
              <a:solidFill>
                <a:schemeClr val="dk1"/>
              </a:solidFill>
              <a:latin typeface="Calibri"/>
              <a:ea typeface="Calibri"/>
              <a:cs typeface="Calibri"/>
              <a:sym typeface="Calibri"/>
            </a:endParaRPr>
          </a:p>
          <a:p>
            <a:pPr marL="171450" marR="0" lvl="0" indent="-171450" algn="just" rtl="0">
              <a:lnSpc>
                <a:spcPct val="100000"/>
              </a:lnSpc>
              <a:spcBef>
                <a:spcPts val="481"/>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How does the processor know </a:t>
            </a:r>
            <a:r>
              <a:rPr lang="en-GB" sz="1200" b="1" i="0" u="none" strike="noStrike" cap="none">
                <a:solidFill>
                  <a:schemeClr val="accent2"/>
                </a:solidFill>
                <a:latin typeface="Calibri"/>
                <a:ea typeface="Calibri"/>
                <a:cs typeface="Calibri"/>
                <a:sym typeface="Calibri"/>
              </a:rPr>
              <a:t>which interrupt service routine </a:t>
            </a:r>
            <a:r>
              <a:rPr lang="en-GB" sz="1200" b="0" i="0" u="none" strike="noStrike" cap="none">
                <a:solidFill>
                  <a:schemeClr val="accent2"/>
                </a:solidFill>
                <a:latin typeface="Calibri"/>
                <a:ea typeface="Calibri"/>
                <a:cs typeface="Calibri"/>
                <a:sym typeface="Calibri"/>
              </a:rPr>
              <a:t>needs to be executed? </a:t>
            </a:r>
            <a:endParaRPr sz="1200" b="0" i="0" u="none" strike="noStrike" cap="none">
              <a:solidFill>
                <a:schemeClr val="dk1"/>
              </a:solidFill>
              <a:latin typeface="Calibri"/>
              <a:ea typeface="Calibri"/>
              <a:cs typeface="Calibri"/>
              <a:sym typeface="Calibri"/>
            </a:endParaRPr>
          </a:p>
          <a:p>
            <a:pPr marL="171450" marR="0" lvl="0" indent="-171450" algn="just" rtl="0">
              <a:lnSpc>
                <a:spcPct val="100000"/>
              </a:lnSpc>
              <a:spcBef>
                <a:spcPts val="481"/>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When the processor is executing an interrupt service routine for one device, can </a:t>
            </a:r>
            <a:r>
              <a:rPr lang="en-GB" sz="1200" b="1" i="0" u="none" strike="noStrike" cap="none">
                <a:solidFill>
                  <a:schemeClr val="accent2"/>
                </a:solidFill>
                <a:latin typeface="Calibri"/>
                <a:ea typeface="Calibri"/>
                <a:cs typeface="Calibri"/>
                <a:sym typeface="Calibri"/>
              </a:rPr>
              <a:t>other device interrupt </a:t>
            </a:r>
            <a:r>
              <a:rPr lang="en-GB" sz="1200" b="0" i="0" u="none" strike="noStrike" cap="none">
                <a:solidFill>
                  <a:schemeClr val="accent2"/>
                </a:solidFill>
                <a:latin typeface="Calibri"/>
                <a:ea typeface="Calibri"/>
                <a:cs typeface="Calibri"/>
                <a:sym typeface="Calibri"/>
              </a:rPr>
              <a:t>the processor?</a:t>
            </a:r>
            <a:endParaRPr sz="1200" b="0" i="0" u="none" strike="noStrike" cap="none">
              <a:solidFill>
                <a:schemeClr val="dk1"/>
              </a:solidFill>
              <a:latin typeface="Calibri"/>
              <a:ea typeface="Calibri"/>
              <a:cs typeface="Calibri"/>
              <a:sym typeface="Calibri"/>
            </a:endParaRPr>
          </a:p>
          <a:p>
            <a:pPr marL="171450" marR="0" lvl="0" indent="-171450" algn="just" rtl="0">
              <a:lnSpc>
                <a:spcPct val="100000"/>
              </a:lnSpc>
              <a:spcBef>
                <a:spcPts val="481"/>
              </a:spcBef>
              <a:spcAft>
                <a:spcPts val="0"/>
              </a:spcAft>
              <a:buClr>
                <a:schemeClr val="accent3"/>
              </a:buClr>
              <a:buSzPts val="1647"/>
              <a:buFont typeface="Arial"/>
              <a:buChar char="•"/>
            </a:pPr>
            <a:r>
              <a:rPr lang="en-GB" sz="1200" b="0" i="0" u="none" strike="noStrike" cap="none">
                <a:solidFill>
                  <a:schemeClr val="accent2"/>
                </a:solidFill>
                <a:latin typeface="Calibri"/>
                <a:ea typeface="Calibri"/>
                <a:cs typeface="Calibri"/>
                <a:sym typeface="Calibri"/>
              </a:rPr>
              <a:t>If two interrupt-requests are received </a:t>
            </a:r>
            <a:r>
              <a:rPr lang="en-GB" sz="1200" b="1" i="0" u="none" strike="noStrike" cap="none">
                <a:solidFill>
                  <a:schemeClr val="accent2"/>
                </a:solidFill>
                <a:latin typeface="Calibri"/>
                <a:ea typeface="Calibri"/>
                <a:cs typeface="Calibri"/>
                <a:sym typeface="Calibri"/>
              </a:rPr>
              <a:t>simultaneously</a:t>
            </a:r>
            <a:r>
              <a:rPr lang="en-GB" sz="1200" b="0" i="0" u="none" strike="noStrike" cap="none">
                <a:solidFill>
                  <a:schemeClr val="accent2"/>
                </a:solidFill>
                <a:latin typeface="Calibri"/>
                <a:ea typeface="Calibri"/>
                <a:cs typeface="Calibri"/>
                <a:sym typeface="Calibri"/>
              </a:rPr>
              <a:t>, then how to break the tie?</a:t>
            </a:r>
            <a:endParaRPr sz="1400" b="0" i="0" u="none" strike="noStrike" cap="none">
              <a:solidFill>
                <a:srgbClr val="000000"/>
              </a:solidFill>
              <a:latin typeface="Arial"/>
              <a:ea typeface="Arial"/>
              <a:cs typeface="Arial"/>
              <a:sym typeface="Arial"/>
            </a:endParaRPr>
          </a:p>
        </p:txBody>
      </p:sp>
      <p:sp>
        <p:nvSpPr>
          <p:cNvPr id="563" name="Google Shape;563;p20"/>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2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p21"/>
          <p:cNvSpPr txBox="1"/>
          <p:nvPr/>
        </p:nvSpPr>
        <p:spPr>
          <a:xfrm>
            <a:off x="160931" y="62255"/>
            <a:ext cx="5174927" cy="124264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GB" sz="1800" b="1" i="0" u="none" strike="noStrike" cap="none" dirty="0">
                <a:solidFill>
                  <a:srgbClr val="2E5497"/>
                </a:solidFill>
                <a:latin typeface="Calibri"/>
                <a:ea typeface="Calibri"/>
                <a:cs typeface="Calibri"/>
                <a:sym typeface="Calibri"/>
              </a:rPr>
              <a:t>Machine Instructions and Programs</a:t>
            </a:r>
            <a:br>
              <a:rPr lang="en-GB" sz="1800" b="0" i="0" u="none" strike="noStrike" cap="none" dirty="0">
                <a:solidFill>
                  <a:srgbClr val="000000"/>
                </a:solidFill>
                <a:latin typeface="Calibri"/>
                <a:ea typeface="Calibri"/>
                <a:cs typeface="Calibri"/>
                <a:sym typeface="Calibri"/>
              </a:rPr>
            </a:br>
            <a:r>
              <a:rPr lang="en-GB" sz="1800" b="1" i="0" u="none" strike="noStrike" cap="none" dirty="0">
                <a:solidFill>
                  <a:srgbClr val="C55911"/>
                </a:solidFill>
                <a:latin typeface="Calibri"/>
                <a:ea typeface="Calibri"/>
                <a:cs typeface="Calibri"/>
                <a:sym typeface="Calibri"/>
              </a:rPr>
              <a:t>Handling Multiple Devices</a:t>
            </a:r>
            <a:r>
              <a:rPr lang="en-GB" sz="2400" i="0" u="none" strike="noStrike" cap="none" dirty="0">
                <a:solidFill>
                  <a:srgbClr val="C55911"/>
                </a:solidFill>
                <a:latin typeface="Calibri"/>
                <a:ea typeface="Calibri"/>
                <a:cs typeface="Calibri"/>
                <a:sym typeface="Calibri"/>
              </a:rPr>
              <a:t> </a:t>
            </a:r>
            <a:r>
              <a:rPr lang="en-GB" sz="1000" i="0" u="none" strike="noStrike" cap="none" dirty="0">
                <a:solidFill>
                  <a:schemeClr val="accent2"/>
                </a:solidFill>
                <a:latin typeface="Calibri"/>
                <a:ea typeface="Calibri"/>
                <a:cs typeface="Calibri"/>
                <a:sym typeface="Calibri"/>
              </a:rPr>
              <a:t>which device has generated an interrupt?</a:t>
            </a:r>
            <a:endParaRPr sz="2800" i="0" u="none" strike="noStrike" cap="none" dirty="0">
              <a:solidFill>
                <a:schemeClr val="dk1"/>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000"/>
              <a:buFont typeface="Arial"/>
              <a:buNone/>
            </a:pPr>
            <a:br>
              <a:rPr lang="en-GB"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570" name="Google Shape;570;p21"/>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571" name="Google Shape;571;p21"/>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80000"/>
              </a:lnSpc>
              <a:spcBef>
                <a:spcPts val="0"/>
              </a:spcBef>
              <a:spcAft>
                <a:spcPts val="0"/>
              </a:spcAft>
              <a:buClr>
                <a:srgbClr val="000000"/>
              </a:buClr>
              <a:buSzPts val="2800"/>
              <a:buFont typeface="Times New Roman"/>
              <a:buChar char="•"/>
            </a:pPr>
            <a:r>
              <a:rPr lang="en-GB" sz="1200" b="0" i="0" u="none" strike="noStrike" cap="none">
                <a:solidFill>
                  <a:srgbClr val="000000"/>
                </a:solidFill>
                <a:latin typeface="Calibri"/>
                <a:ea typeface="Calibri"/>
                <a:cs typeface="Calibri"/>
                <a:sym typeface="Calibri"/>
              </a:rPr>
              <a:t>When  a request is received over the common interrupt-request line, </a:t>
            </a:r>
            <a:r>
              <a:rPr lang="en-GB" sz="1200" b="1" i="0" u="none" strike="noStrike" cap="none">
                <a:solidFill>
                  <a:srgbClr val="000000"/>
                </a:solidFill>
                <a:latin typeface="Calibri"/>
                <a:ea typeface="Calibri"/>
                <a:cs typeface="Calibri"/>
                <a:sym typeface="Calibri"/>
              </a:rPr>
              <a:t>additional information </a:t>
            </a:r>
            <a:r>
              <a:rPr lang="en-GB" sz="1200" b="0" i="0" u="none" strike="noStrike" cap="none">
                <a:solidFill>
                  <a:srgbClr val="000000"/>
                </a:solidFill>
                <a:latin typeface="Calibri"/>
                <a:ea typeface="Calibri"/>
                <a:cs typeface="Calibri"/>
                <a:sym typeface="Calibri"/>
              </a:rPr>
              <a:t>is needed to identify the particular device that activated the line.</a:t>
            </a:r>
            <a:endParaRPr sz="1200" b="0" i="0" u="none" strike="noStrike" cap="none">
              <a:solidFill>
                <a:schemeClr val="dk1"/>
              </a:solidFill>
              <a:latin typeface="Calibri"/>
              <a:ea typeface="Calibri"/>
              <a:cs typeface="Calibri"/>
              <a:sym typeface="Calibri"/>
            </a:endParaRPr>
          </a:p>
          <a:p>
            <a:pPr marL="334963" marR="0" lvl="0" indent="-334963" algn="l" rtl="0">
              <a:lnSpc>
                <a:spcPct val="80000"/>
              </a:lnSpc>
              <a:spcBef>
                <a:spcPts val="700"/>
              </a:spcBef>
              <a:spcAft>
                <a:spcPts val="0"/>
              </a:spcAft>
              <a:buClr>
                <a:srgbClr val="000000"/>
              </a:buClr>
              <a:buSzPts val="2800"/>
              <a:buFont typeface="Times New Roman"/>
              <a:buChar char="•"/>
            </a:pPr>
            <a:r>
              <a:rPr lang="en-GB" sz="1200" b="0" i="0" u="none" strike="noStrike" cap="none">
                <a:solidFill>
                  <a:srgbClr val="000000"/>
                </a:solidFill>
                <a:latin typeface="Calibri"/>
                <a:ea typeface="Calibri"/>
                <a:cs typeface="Calibri"/>
                <a:sym typeface="Calibri"/>
              </a:rPr>
              <a:t>The additional information is </a:t>
            </a:r>
            <a:r>
              <a:rPr lang="en-GB" sz="1200" b="1" i="0" u="none" strike="noStrike" cap="none">
                <a:solidFill>
                  <a:srgbClr val="000000"/>
                </a:solidFill>
                <a:latin typeface="Calibri"/>
                <a:ea typeface="Calibri"/>
                <a:cs typeface="Calibri"/>
                <a:sym typeface="Calibri"/>
              </a:rPr>
              <a:t>available in its status register</a:t>
            </a:r>
            <a:r>
              <a:rPr lang="en-GB" sz="1200" b="0" i="0" u="none" strike="noStrike" cap="none">
                <a:solidFill>
                  <a:srgbClr val="000000"/>
                </a:solidFill>
                <a:latin typeface="Calibri"/>
                <a:ea typeface="Calibri"/>
                <a:cs typeface="Calibri"/>
                <a:sym typeface="Calibri"/>
              </a:rPr>
              <a:t>. KIRQ &amp; DIRQ.</a:t>
            </a:r>
            <a:endParaRPr sz="1200" b="0" i="0" u="none" strike="noStrike" cap="none">
              <a:solidFill>
                <a:schemeClr val="dk1"/>
              </a:solidFill>
              <a:latin typeface="Calibri"/>
              <a:ea typeface="Calibri"/>
              <a:cs typeface="Calibri"/>
              <a:sym typeface="Calibri"/>
            </a:endParaRPr>
          </a:p>
          <a:p>
            <a:pPr marL="334963" marR="0" lvl="0" indent="-334963" algn="l" rtl="0">
              <a:lnSpc>
                <a:spcPct val="80000"/>
              </a:lnSpc>
              <a:spcBef>
                <a:spcPts val="700"/>
              </a:spcBef>
              <a:spcAft>
                <a:spcPts val="0"/>
              </a:spcAft>
              <a:buClr>
                <a:srgbClr val="000000"/>
              </a:buClr>
              <a:buSzPts val="2800"/>
              <a:buFont typeface="Times New Roman"/>
              <a:buChar char="•"/>
            </a:pPr>
            <a:r>
              <a:rPr lang="en-GB" sz="1200" b="0" i="0" u="none" strike="noStrike" cap="none">
                <a:solidFill>
                  <a:srgbClr val="000000"/>
                </a:solidFill>
                <a:latin typeface="Calibri"/>
                <a:ea typeface="Calibri"/>
                <a:cs typeface="Calibri"/>
                <a:sym typeface="Calibri"/>
              </a:rPr>
              <a:t>Then ISR </a:t>
            </a:r>
            <a:r>
              <a:rPr lang="en-GB" sz="1200" b="1" i="0" u="none" strike="noStrike" cap="none">
                <a:solidFill>
                  <a:srgbClr val="000000"/>
                </a:solidFill>
                <a:latin typeface="Calibri"/>
                <a:ea typeface="Calibri"/>
                <a:cs typeface="Calibri"/>
                <a:sym typeface="Calibri"/>
              </a:rPr>
              <a:t>polls</a:t>
            </a:r>
            <a:r>
              <a:rPr lang="en-GB" sz="1200" b="0" i="0" u="none" strike="noStrike" cap="none">
                <a:solidFill>
                  <a:srgbClr val="000000"/>
                </a:solidFill>
                <a:latin typeface="Calibri"/>
                <a:ea typeface="Calibri"/>
                <a:cs typeface="Calibri"/>
                <a:sym typeface="Calibri"/>
              </a:rPr>
              <a:t> all the I/O devices connected to the bus.</a:t>
            </a:r>
            <a:endParaRPr sz="1200" b="0" i="0" u="none" strike="noStrike" cap="none">
              <a:solidFill>
                <a:schemeClr val="dk1"/>
              </a:solidFill>
              <a:latin typeface="Calibri"/>
              <a:ea typeface="Calibri"/>
              <a:cs typeface="Calibri"/>
              <a:sym typeface="Calibri"/>
            </a:endParaRPr>
          </a:p>
          <a:p>
            <a:pPr marL="334963" marR="0" lvl="0" indent="-334963" algn="l" rtl="0">
              <a:lnSpc>
                <a:spcPct val="80000"/>
              </a:lnSpc>
              <a:spcBef>
                <a:spcPts val="700"/>
              </a:spcBef>
              <a:spcAft>
                <a:spcPts val="0"/>
              </a:spcAft>
              <a:buClr>
                <a:srgbClr val="000000"/>
              </a:buClr>
              <a:buSzPts val="2800"/>
              <a:buFont typeface="Times New Roman"/>
              <a:buChar char="•"/>
            </a:pPr>
            <a:r>
              <a:rPr lang="en-GB" sz="1200" b="0" i="0" u="none" strike="noStrike" cap="none">
                <a:solidFill>
                  <a:srgbClr val="000000"/>
                </a:solidFill>
                <a:latin typeface="Calibri"/>
                <a:ea typeface="Calibri"/>
                <a:cs typeface="Calibri"/>
                <a:sym typeface="Calibri"/>
              </a:rPr>
              <a:t>The first device with its  </a:t>
            </a:r>
            <a:r>
              <a:rPr lang="en-GB" sz="1200" b="1" i="0" u="none" strike="noStrike" cap="none">
                <a:solidFill>
                  <a:srgbClr val="000000"/>
                </a:solidFill>
                <a:latin typeface="Calibri"/>
                <a:ea typeface="Calibri"/>
                <a:cs typeface="Calibri"/>
                <a:sym typeface="Calibri"/>
              </a:rPr>
              <a:t>IRQ bit set </a:t>
            </a:r>
            <a:r>
              <a:rPr lang="en-GB" sz="1200" b="0" i="0" u="none" strike="noStrike" cap="none">
                <a:solidFill>
                  <a:srgbClr val="000000"/>
                </a:solidFill>
                <a:latin typeface="Calibri"/>
                <a:ea typeface="Calibri"/>
                <a:cs typeface="Calibri"/>
                <a:sym typeface="Calibri"/>
              </a:rPr>
              <a:t>is the device that should be serviced.</a:t>
            </a:r>
            <a:endParaRPr sz="1200" b="0" i="0" u="none" strike="noStrike" cap="none">
              <a:solidFill>
                <a:schemeClr val="dk1"/>
              </a:solidFill>
              <a:latin typeface="Calibri"/>
              <a:ea typeface="Calibri"/>
              <a:cs typeface="Calibri"/>
              <a:sym typeface="Calibri"/>
            </a:endParaRPr>
          </a:p>
        </p:txBody>
      </p:sp>
      <p:sp>
        <p:nvSpPr>
          <p:cNvPr id="572" name="Google Shape;572;p21"/>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8" name="Google Shape;578;p22"/>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Handling Multiple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79" name="Google Shape;579;p22"/>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580" name="Google Shape;580;p22"/>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An appropriate subroutine is called to provide the request service.</a:t>
            </a:r>
            <a:endParaRPr sz="1050" b="0"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1" i="0" u="none" strike="noStrike" cap="none">
                <a:solidFill>
                  <a:srgbClr val="000000"/>
                </a:solidFill>
                <a:latin typeface="Arial"/>
                <a:ea typeface="Arial"/>
                <a:cs typeface="Arial"/>
                <a:sym typeface="Arial"/>
              </a:rPr>
              <a:t>The polling scheme is easy to implement , but it spends time in interrogating the IRQ bits of all the devices that may not be requesting any service.</a:t>
            </a:r>
            <a:endParaRPr sz="1050" b="1"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An alternative approach is to use vectored interrupts.</a:t>
            </a:r>
            <a:endParaRPr sz="1050" b="0" i="0" u="none" strike="noStrike" cap="none">
              <a:solidFill>
                <a:schemeClr val="dk1"/>
              </a:solidFill>
              <a:latin typeface="Calibri"/>
              <a:ea typeface="Calibri"/>
              <a:cs typeface="Calibri"/>
              <a:sym typeface="Calibri"/>
            </a:endParaRPr>
          </a:p>
        </p:txBody>
      </p:sp>
      <p:sp>
        <p:nvSpPr>
          <p:cNvPr id="581" name="Google Shape;581;p22"/>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2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7" name="Google Shape;587;p23"/>
          <p:cNvSpPr txBox="1"/>
          <p:nvPr/>
        </p:nvSpPr>
        <p:spPr>
          <a:xfrm>
            <a:off x="160932" y="62255"/>
            <a:ext cx="4503954" cy="84253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Vectored Interrupts   </a:t>
            </a:r>
            <a:r>
              <a:rPr lang="en-GB" sz="1100" b="1" i="0" u="none" strike="noStrike" cap="none">
                <a:solidFill>
                  <a:srgbClr val="C55911"/>
                </a:solidFill>
                <a:latin typeface="Calibri"/>
                <a:ea typeface="Calibri"/>
                <a:cs typeface="Calibri"/>
                <a:sym typeface="Calibri"/>
              </a:rPr>
              <a:t>which interrupt service routine </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88" name="Google Shape;588;p23"/>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589" name="Google Shape;589;p23"/>
          <p:cNvSpPr txBox="1"/>
          <p:nvPr/>
        </p:nvSpPr>
        <p:spPr>
          <a:xfrm>
            <a:off x="292100" y="897506"/>
            <a:ext cx="5181600" cy="1938992"/>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a:solidFill>
                  <a:schemeClr val="dk1"/>
                </a:solidFill>
                <a:latin typeface="Calibri"/>
                <a:ea typeface="Calibri"/>
                <a:cs typeface="Calibri"/>
                <a:sym typeface="Calibri"/>
              </a:rPr>
              <a:t>To reduce the time involved in polling process, </a:t>
            </a:r>
            <a:r>
              <a:rPr lang="en-GB" sz="1200" b="1" i="0" u="none" strike="noStrike" cap="none">
                <a:solidFill>
                  <a:schemeClr val="dk1"/>
                </a:solidFill>
                <a:latin typeface="Calibri"/>
                <a:ea typeface="Calibri"/>
                <a:cs typeface="Calibri"/>
                <a:sym typeface="Calibri"/>
              </a:rPr>
              <a:t>a device requesting an interrupt may identify itself directly to the processor.</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a:solidFill>
                  <a:schemeClr val="dk1"/>
                </a:solidFill>
                <a:latin typeface="Calibri"/>
                <a:ea typeface="Calibri"/>
                <a:cs typeface="Calibri"/>
                <a:sym typeface="Calibri"/>
              </a:rPr>
              <a:t>Then the processor can immediately start executing the corresponding ISR.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a:solidFill>
                  <a:schemeClr val="dk1"/>
                </a:solidFill>
                <a:latin typeface="Calibri"/>
                <a:ea typeface="Calibri"/>
                <a:cs typeface="Calibri"/>
                <a:sym typeface="Calibri"/>
              </a:rPr>
              <a:t>A device requesting an interrupt can identify itself by sending </a:t>
            </a:r>
            <a:r>
              <a:rPr lang="en-GB" sz="1200" b="1" i="0" u="none" strike="noStrike" cap="none">
                <a:solidFill>
                  <a:schemeClr val="dk1"/>
                </a:solidFill>
                <a:latin typeface="Calibri"/>
                <a:ea typeface="Calibri"/>
                <a:cs typeface="Calibri"/>
                <a:sym typeface="Calibri"/>
              </a:rPr>
              <a:t>a special code (4 to 8 bits)</a:t>
            </a:r>
            <a:r>
              <a:rPr lang="en-GB" sz="1200" b="0" i="0" u="none" strike="noStrike" cap="none">
                <a:solidFill>
                  <a:schemeClr val="dk1"/>
                </a:solidFill>
                <a:latin typeface="Calibri"/>
                <a:ea typeface="Calibri"/>
                <a:cs typeface="Calibri"/>
                <a:sym typeface="Calibri"/>
              </a:rPr>
              <a:t>to the processor over the bus.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GB" sz="1200" b="0" i="0" u="none" strike="noStrike" cap="none">
                <a:solidFill>
                  <a:schemeClr val="dk1"/>
                </a:solidFill>
                <a:latin typeface="Calibri"/>
                <a:ea typeface="Calibri"/>
                <a:cs typeface="Calibri"/>
                <a:sym typeface="Calibri"/>
              </a:rPr>
              <a:t>The code supplied by the device may represent </a:t>
            </a:r>
            <a:r>
              <a:rPr lang="en-GB" sz="1200" b="1" i="0" u="none" strike="noStrike" cap="none">
                <a:solidFill>
                  <a:schemeClr val="dk1"/>
                </a:solidFill>
                <a:latin typeface="Calibri"/>
                <a:ea typeface="Calibri"/>
                <a:cs typeface="Calibri"/>
                <a:sym typeface="Calibri"/>
              </a:rPr>
              <a:t>the starting address  of the ISR for that device.</a:t>
            </a:r>
            <a:endParaRPr sz="1400" b="1" i="0" u="none" strike="noStrike" cap="none">
              <a:solidFill>
                <a:srgbClr val="000000"/>
              </a:solidFill>
              <a:latin typeface="Arial"/>
              <a:ea typeface="Arial"/>
              <a:cs typeface="Arial"/>
              <a:sym typeface="Arial"/>
            </a:endParaRPr>
          </a:p>
        </p:txBody>
      </p:sp>
      <p:sp>
        <p:nvSpPr>
          <p:cNvPr id="590" name="Google Shape;590;p23"/>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2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6" name="Google Shape;596;p24"/>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Vectored 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97" name="Google Shape;597;p24"/>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598" name="Google Shape;598;p24"/>
          <p:cNvSpPr txBox="1"/>
          <p:nvPr/>
        </p:nvSpPr>
        <p:spPr>
          <a:xfrm>
            <a:off x="38675" y="658250"/>
            <a:ext cx="4252800" cy="2212200"/>
          </a:xfrm>
          <a:prstGeom prst="rect">
            <a:avLst/>
          </a:prstGeom>
          <a:noFill/>
          <a:ln>
            <a:noFill/>
          </a:ln>
        </p:spPr>
        <p:txBody>
          <a:bodyPr spcFirstLastPara="1" wrap="square" lIns="91425" tIns="45700" rIns="91425" bIns="45700" anchor="t" anchorCtr="0">
            <a:noAutofit/>
          </a:bodyPr>
          <a:lstStyle/>
          <a:p>
            <a:pPr marL="334963" marR="0" lvl="0" indent="-334963" algn="l" rtl="0">
              <a:lnSpc>
                <a:spcPct val="90000"/>
              </a:lnSpc>
              <a:spcBef>
                <a:spcPts val="0"/>
              </a:spcBef>
              <a:spcAft>
                <a:spcPts val="0"/>
              </a:spcAft>
              <a:buClr>
                <a:srgbClr val="000000"/>
              </a:buClr>
              <a:buSzPts val="3200"/>
              <a:buFont typeface="Arial"/>
              <a:buChar char="•"/>
            </a:pPr>
            <a:r>
              <a:rPr lang="en-GB" sz="1000" b="0" i="0" u="none" strike="noStrike" cap="none">
                <a:solidFill>
                  <a:srgbClr val="000000"/>
                </a:solidFill>
                <a:latin typeface="Calibri"/>
                <a:ea typeface="Calibri"/>
                <a:cs typeface="Calibri"/>
                <a:sym typeface="Calibri"/>
              </a:rPr>
              <a:t>This arrangement implies that the </a:t>
            </a:r>
            <a:r>
              <a:rPr lang="en-GB" sz="1000" b="1" i="0" u="none" strike="noStrike" cap="none">
                <a:solidFill>
                  <a:srgbClr val="000000"/>
                </a:solidFill>
                <a:latin typeface="Calibri"/>
                <a:ea typeface="Calibri"/>
                <a:cs typeface="Calibri"/>
                <a:sym typeface="Calibri"/>
              </a:rPr>
              <a:t>ISR for a given device must always start at the same location.</a:t>
            </a:r>
            <a:endParaRPr sz="1000" b="1" i="0" u="none" strike="noStrike" cap="none">
              <a:solidFill>
                <a:schemeClr val="dk1"/>
              </a:solidFill>
              <a:latin typeface="Calibri"/>
              <a:ea typeface="Calibri"/>
              <a:cs typeface="Calibri"/>
              <a:sym typeface="Calibri"/>
            </a:endParaRPr>
          </a:p>
          <a:p>
            <a:pPr marL="334963" marR="0" lvl="0" indent="-334963" algn="l" rtl="0">
              <a:lnSpc>
                <a:spcPct val="90000"/>
              </a:lnSpc>
              <a:spcBef>
                <a:spcPts val="800"/>
              </a:spcBef>
              <a:spcAft>
                <a:spcPts val="0"/>
              </a:spcAft>
              <a:buClr>
                <a:srgbClr val="000000"/>
              </a:buClr>
              <a:buSzPts val="3200"/>
              <a:buFont typeface="Arial"/>
              <a:buChar char="•"/>
            </a:pPr>
            <a:r>
              <a:rPr lang="en-GB" sz="1000" b="0" i="0" u="none" strike="noStrike" cap="none">
                <a:solidFill>
                  <a:srgbClr val="000000"/>
                </a:solidFill>
                <a:latin typeface="Calibri"/>
                <a:ea typeface="Calibri"/>
                <a:cs typeface="Calibri"/>
                <a:sym typeface="Calibri"/>
              </a:rPr>
              <a:t>Flexibility can be provided by storing the starting address of the ISR in the location pointed to by the interrupting device</a:t>
            </a:r>
            <a:endParaRPr sz="1000" b="0" i="0" u="none" strike="noStrike" cap="none">
              <a:solidFill>
                <a:schemeClr val="dk1"/>
              </a:solidFill>
              <a:latin typeface="Calibri"/>
              <a:ea typeface="Calibri"/>
              <a:cs typeface="Calibri"/>
              <a:sym typeface="Calibri"/>
            </a:endParaRPr>
          </a:p>
          <a:p>
            <a:pPr marL="334963" marR="0" lvl="0" indent="-334963" algn="l" rtl="0">
              <a:lnSpc>
                <a:spcPct val="90000"/>
              </a:lnSpc>
              <a:spcBef>
                <a:spcPts val="800"/>
              </a:spcBef>
              <a:spcAft>
                <a:spcPts val="0"/>
              </a:spcAft>
              <a:buClr>
                <a:srgbClr val="000000"/>
              </a:buClr>
              <a:buSzPts val="3200"/>
              <a:buFont typeface="Arial"/>
              <a:buChar char="•"/>
            </a:pPr>
            <a:r>
              <a:rPr lang="en-GB" sz="1000" b="0" i="0" u="none" strike="noStrike" cap="none">
                <a:solidFill>
                  <a:srgbClr val="000000"/>
                </a:solidFill>
                <a:latin typeface="Calibri"/>
                <a:ea typeface="Calibri"/>
                <a:cs typeface="Calibri"/>
                <a:sym typeface="Calibri"/>
              </a:rPr>
              <a:t>The  processor reads this address, called the </a:t>
            </a:r>
            <a:r>
              <a:rPr lang="en-GB" sz="1000" b="1" i="1" u="sng" strike="noStrike" cap="none">
                <a:solidFill>
                  <a:srgbClr val="000000"/>
                </a:solidFill>
                <a:latin typeface="Calibri"/>
                <a:ea typeface="Calibri"/>
                <a:cs typeface="Calibri"/>
                <a:sym typeface="Calibri"/>
              </a:rPr>
              <a:t>interrupt vector</a:t>
            </a:r>
            <a:r>
              <a:rPr lang="en-GB" sz="1000" b="0" i="0" u="none" strike="noStrike" cap="none">
                <a:solidFill>
                  <a:srgbClr val="000000"/>
                </a:solidFill>
                <a:latin typeface="Calibri"/>
                <a:ea typeface="Calibri"/>
                <a:cs typeface="Calibri"/>
                <a:sym typeface="Calibri"/>
              </a:rPr>
              <a:t> and loads it into the PC.</a:t>
            </a:r>
            <a:endParaRPr sz="1000" b="0" i="0" u="none" strike="noStrike" cap="none">
              <a:solidFill>
                <a:schemeClr val="dk1"/>
              </a:solidFill>
              <a:latin typeface="Calibri"/>
              <a:ea typeface="Calibri"/>
              <a:cs typeface="Calibri"/>
              <a:sym typeface="Calibri"/>
            </a:endParaRPr>
          </a:p>
        </p:txBody>
      </p:sp>
      <p:pic>
        <p:nvPicPr>
          <p:cNvPr id="599" name="Google Shape;599;p24" descr="Organization of the interrupt vector table of the microprocessor | Download  Table"/>
          <p:cNvPicPr preferRelativeResize="0"/>
          <p:nvPr/>
        </p:nvPicPr>
        <p:blipFill rotWithShape="1">
          <a:blip r:embed="rId3">
            <a:alphaModFix/>
          </a:blip>
          <a:srcRect/>
          <a:stretch/>
        </p:blipFill>
        <p:spPr>
          <a:xfrm>
            <a:off x="4421556" y="708013"/>
            <a:ext cx="1253212" cy="1315648"/>
          </a:xfrm>
          <a:prstGeom prst="rect">
            <a:avLst/>
          </a:prstGeom>
          <a:noFill/>
          <a:ln>
            <a:noFill/>
          </a:ln>
        </p:spPr>
      </p:pic>
      <p:sp>
        <p:nvSpPr>
          <p:cNvPr id="600" name="Google Shape;600;p24"/>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2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6" name="Google Shape;606;p25"/>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Vectored 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07" name="Google Shape;607;p25"/>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08" name="Google Shape;608;p25"/>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just"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The interrupt vector may also  include a new value for the processor status register.</a:t>
            </a:r>
            <a:endParaRPr sz="1050" b="0" i="0" u="none" strike="noStrike" cap="none">
              <a:solidFill>
                <a:schemeClr val="dk1"/>
              </a:solidFill>
              <a:latin typeface="Calibri"/>
              <a:ea typeface="Calibri"/>
              <a:cs typeface="Calibri"/>
              <a:sym typeface="Calibri"/>
            </a:endParaRPr>
          </a:p>
          <a:p>
            <a:pPr marL="334963" marR="0" lvl="0" indent="-334963" algn="just"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When a device generates an interrupt request, the processor  may not </a:t>
            </a:r>
            <a:r>
              <a:rPr lang="en-GB" sz="1200" b="1" i="0" u="none" strike="noStrike" cap="none">
                <a:solidFill>
                  <a:srgbClr val="000000"/>
                </a:solidFill>
                <a:latin typeface="Arial"/>
                <a:ea typeface="Arial"/>
                <a:cs typeface="Arial"/>
                <a:sym typeface="Arial"/>
              </a:rPr>
              <a:t>be ready to receive the interrupt_vector code immediately.</a:t>
            </a:r>
            <a:endParaRPr sz="1050" b="1" i="0" u="none" strike="noStrike" cap="none">
              <a:solidFill>
                <a:schemeClr val="dk1"/>
              </a:solidFill>
              <a:latin typeface="Calibri"/>
              <a:ea typeface="Calibri"/>
              <a:cs typeface="Calibri"/>
              <a:sym typeface="Calibri"/>
            </a:endParaRPr>
          </a:p>
          <a:p>
            <a:pPr marL="334963" marR="0" lvl="0" indent="-334963" algn="just" rtl="0">
              <a:lnSpc>
                <a:spcPct val="100000"/>
              </a:lnSpc>
              <a:spcBef>
                <a:spcPts val="700"/>
              </a:spcBef>
              <a:spcAft>
                <a:spcPts val="0"/>
              </a:spcAft>
              <a:buClr>
                <a:srgbClr val="000000"/>
              </a:buClr>
              <a:buSzPts val="2800"/>
              <a:buFont typeface="Arial"/>
              <a:buChar char="•"/>
            </a:pPr>
            <a:r>
              <a:rPr lang="en-GB" sz="1200" b="1" i="0" u="none" strike="noStrike" cap="none">
                <a:solidFill>
                  <a:srgbClr val="000000"/>
                </a:solidFill>
                <a:latin typeface="Arial"/>
                <a:ea typeface="Arial"/>
                <a:cs typeface="Arial"/>
                <a:sym typeface="Arial"/>
              </a:rPr>
              <a:t>Ex. It must first complete the execution of current instruction  which may require the use of bus</a:t>
            </a:r>
            <a:endParaRPr sz="1400" b="1" i="0" u="none" strike="noStrike" cap="none">
              <a:solidFill>
                <a:srgbClr val="000000"/>
              </a:solidFill>
              <a:latin typeface="Arial"/>
              <a:ea typeface="Arial"/>
              <a:cs typeface="Arial"/>
              <a:sym typeface="Arial"/>
            </a:endParaRPr>
          </a:p>
        </p:txBody>
      </p:sp>
      <p:sp>
        <p:nvSpPr>
          <p:cNvPr id="609" name="Google Shape;609;p25"/>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2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5" name="Google Shape;615;p26"/>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Vectored Interrupts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16" name="Google Shape;616;p26"/>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17" name="Google Shape;617;p26"/>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100000"/>
              </a:lnSpc>
              <a:spcBef>
                <a:spcPts val="0"/>
              </a:spcBef>
              <a:spcAft>
                <a:spcPts val="0"/>
              </a:spcAft>
              <a:buClr>
                <a:srgbClr val="000000"/>
              </a:buClr>
              <a:buSzPts val="2800"/>
              <a:buFont typeface="Arial"/>
              <a:buChar char="•"/>
            </a:pPr>
            <a:r>
              <a:rPr lang="en-GB" sz="1200" b="1" i="0" u="none" strike="noStrike" cap="none">
                <a:solidFill>
                  <a:srgbClr val="000000"/>
                </a:solidFill>
                <a:latin typeface="Arial"/>
                <a:ea typeface="Arial"/>
                <a:cs typeface="Arial"/>
                <a:sym typeface="Arial"/>
              </a:rPr>
              <a:t>The interrupting device must wait </a:t>
            </a:r>
            <a:r>
              <a:rPr lang="en-GB" sz="1200" b="0" i="0" u="none" strike="noStrike" cap="none">
                <a:solidFill>
                  <a:srgbClr val="000000"/>
                </a:solidFill>
                <a:latin typeface="Arial"/>
                <a:ea typeface="Arial"/>
                <a:cs typeface="Arial"/>
                <a:sym typeface="Arial"/>
              </a:rPr>
              <a:t>to put data on the bus only when the processor is ready to receive it</a:t>
            </a:r>
            <a:endParaRPr sz="1050" b="0"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When the processor is ready to receive the interrupt_vector code, it activates the interrupt_acknowledgement line, </a:t>
            </a:r>
            <a:r>
              <a:rPr lang="en-GB" sz="1200" b="1" i="0" u="none" strike="noStrike" cap="none">
                <a:solidFill>
                  <a:srgbClr val="000000"/>
                </a:solidFill>
                <a:latin typeface="Arial"/>
                <a:ea typeface="Arial"/>
                <a:cs typeface="Arial"/>
                <a:sym typeface="Arial"/>
              </a:rPr>
              <a:t>INTA</a:t>
            </a:r>
            <a:r>
              <a:rPr lang="en-GB" sz="1200" b="0" i="0" u="none" strike="noStrike" cap="none">
                <a:solidFill>
                  <a:srgbClr val="000000"/>
                </a:solidFill>
                <a:latin typeface="Arial"/>
                <a:ea typeface="Arial"/>
                <a:cs typeface="Arial"/>
                <a:sym typeface="Arial"/>
              </a:rPr>
              <a:t>.</a:t>
            </a:r>
            <a:endParaRPr sz="1050" b="0"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The I/O device responds by sending the interrupt_vector code and </a:t>
            </a:r>
            <a:r>
              <a:rPr lang="en-GB" sz="1200" b="1" i="0" u="none" strike="noStrike" cap="none">
                <a:solidFill>
                  <a:srgbClr val="000000"/>
                </a:solidFill>
                <a:latin typeface="Arial"/>
                <a:ea typeface="Arial"/>
                <a:cs typeface="Arial"/>
                <a:sym typeface="Arial"/>
              </a:rPr>
              <a:t>de-activating the INTR signal.</a:t>
            </a:r>
            <a:endParaRPr sz="1050" b="1"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Arial"/>
              <a:ea typeface="Arial"/>
              <a:cs typeface="Arial"/>
              <a:sym typeface="Arial"/>
            </a:endParaRPr>
          </a:p>
          <a:p>
            <a:pPr marL="334963" marR="0" lvl="0" indent="-334963"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Times New Roman"/>
              <a:ea typeface="Times New Roman"/>
              <a:cs typeface="Times New Roman"/>
              <a:sym typeface="Times New Roman"/>
            </a:endParaRPr>
          </a:p>
          <a:p>
            <a:pPr marL="334963" marR="0" lvl="0" indent="-334963"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Times New Roman"/>
              <a:ea typeface="Times New Roman"/>
              <a:cs typeface="Times New Roman"/>
              <a:sym typeface="Times New Roman"/>
            </a:endParaRPr>
          </a:p>
        </p:txBody>
      </p:sp>
      <p:sp>
        <p:nvSpPr>
          <p:cNvPr id="618" name="Google Shape;618;p26"/>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4" name="Google Shape;624;p27"/>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Nesting(</a:t>
            </a:r>
            <a:r>
              <a:rPr lang="en-GB" sz="1050" b="1" i="0" u="none" strike="noStrike" cap="none">
                <a:solidFill>
                  <a:schemeClr val="accent2"/>
                </a:solidFill>
                <a:latin typeface="Calibri"/>
                <a:ea typeface="Calibri"/>
                <a:cs typeface="Calibri"/>
                <a:sym typeface="Calibri"/>
              </a:rPr>
              <a:t>other device raise interrupt </a:t>
            </a:r>
            <a:r>
              <a:rPr lang="en-GB" sz="2000" b="1" i="0" u="none" strike="noStrike" cap="none">
                <a:solidFill>
                  <a:schemeClr val="accent2"/>
                </a:solidFill>
                <a:latin typeface="Calibri"/>
                <a:ea typeface="Calibri"/>
                <a:cs typeface="Calibri"/>
                <a:sym typeface="Calibri"/>
              </a:rPr>
              <a:t>)</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25" name="Google Shape;625;p27"/>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26" name="Google Shape;626;p27"/>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100000"/>
              </a:lnSpc>
              <a:spcBef>
                <a:spcPts val="0"/>
              </a:spcBef>
              <a:spcAft>
                <a:spcPts val="0"/>
              </a:spcAft>
              <a:buClr>
                <a:schemeClr val="dk1"/>
              </a:buClr>
              <a:buSzPts val="2800"/>
              <a:buFont typeface="Arial"/>
              <a:buChar char="•"/>
            </a:pPr>
            <a:r>
              <a:rPr lang="en-GB" sz="1200" b="1" i="0" u="none" strike="noStrike" cap="none">
                <a:solidFill>
                  <a:srgbClr val="000000"/>
                </a:solidFill>
                <a:latin typeface="Calibri"/>
                <a:ea typeface="Calibri"/>
                <a:cs typeface="Calibri"/>
                <a:sym typeface="Calibri"/>
              </a:rPr>
              <a:t>The interrupts should be disabled during the execution of an ISR, to ensure that a request from  one device will not cause more than one interruption.</a:t>
            </a:r>
            <a:endParaRPr sz="1400" b="1" i="0" u="none" strike="noStrike" cap="none">
              <a:solidFill>
                <a:srgbClr val="000000"/>
              </a:solidFill>
              <a:latin typeface="Arial"/>
              <a:ea typeface="Arial"/>
              <a:cs typeface="Arial"/>
              <a:sym typeface="Arial"/>
            </a:endParaRPr>
          </a:p>
          <a:p>
            <a:pPr marL="334963" marR="0" lvl="0" indent="-334963" algn="l" rtl="0">
              <a:lnSpc>
                <a:spcPct val="100000"/>
              </a:lnSpc>
              <a:spcBef>
                <a:spcPts val="700"/>
              </a:spcBef>
              <a:spcAft>
                <a:spcPts val="0"/>
              </a:spcAft>
              <a:buClr>
                <a:schemeClr val="dk1"/>
              </a:buClr>
              <a:buSzPts val="2800"/>
              <a:buFont typeface="Arial"/>
              <a:buChar char="•"/>
            </a:pPr>
            <a:r>
              <a:rPr lang="en-GB" sz="1200" b="0" i="0" u="none" strike="noStrike" cap="none">
                <a:solidFill>
                  <a:srgbClr val="000000"/>
                </a:solidFill>
                <a:latin typeface="Calibri"/>
                <a:ea typeface="Calibri"/>
                <a:cs typeface="Calibri"/>
                <a:sym typeface="Calibri"/>
              </a:rPr>
              <a:t>This may </a:t>
            </a:r>
            <a:r>
              <a:rPr lang="en-GB" sz="1200" b="1" i="0" u="none" strike="noStrike" cap="none">
                <a:solidFill>
                  <a:srgbClr val="000000"/>
                </a:solidFill>
                <a:latin typeface="Calibri"/>
                <a:ea typeface="Calibri"/>
                <a:cs typeface="Calibri"/>
                <a:sym typeface="Calibri"/>
              </a:rPr>
              <a:t>delay</a:t>
            </a:r>
            <a:r>
              <a:rPr lang="en-GB" sz="1200" b="0" i="0" u="none" strike="noStrike" cap="none">
                <a:solidFill>
                  <a:srgbClr val="000000"/>
                </a:solidFill>
                <a:latin typeface="Calibri"/>
                <a:ea typeface="Calibri"/>
                <a:cs typeface="Calibri"/>
                <a:sym typeface="Calibri"/>
              </a:rPr>
              <a:t> in responding to an interrupt request from </a:t>
            </a:r>
            <a:r>
              <a:rPr lang="en-GB" sz="1200" b="1" i="0" u="none" strike="noStrike" cap="none">
                <a:solidFill>
                  <a:srgbClr val="000000"/>
                </a:solidFill>
                <a:latin typeface="Calibri"/>
                <a:ea typeface="Calibri"/>
                <a:cs typeface="Calibri"/>
                <a:sym typeface="Calibri"/>
              </a:rPr>
              <a:t>other devices.</a:t>
            </a:r>
            <a:endParaRPr sz="1400" b="1" i="0" u="none" strike="noStrike" cap="none">
              <a:solidFill>
                <a:srgbClr val="000000"/>
              </a:solidFill>
              <a:latin typeface="Arial"/>
              <a:ea typeface="Arial"/>
              <a:cs typeface="Arial"/>
              <a:sym typeface="Arial"/>
            </a:endParaRPr>
          </a:p>
          <a:p>
            <a:pPr marL="334963" marR="0" lvl="0" indent="-334963" algn="l" rtl="0">
              <a:lnSpc>
                <a:spcPct val="100000"/>
              </a:lnSpc>
              <a:spcBef>
                <a:spcPts val="700"/>
              </a:spcBef>
              <a:spcAft>
                <a:spcPts val="0"/>
              </a:spcAft>
              <a:buClr>
                <a:schemeClr val="dk1"/>
              </a:buClr>
              <a:buSzPts val="2800"/>
              <a:buFont typeface="Arial"/>
              <a:buChar char="•"/>
            </a:pPr>
            <a:r>
              <a:rPr lang="en-GB" sz="1200" b="1" i="0" u="none" strike="noStrike" cap="none">
                <a:solidFill>
                  <a:srgbClr val="000000"/>
                </a:solidFill>
                <a:latin typeface="Calibri"/>
                <a:ea typeface="Calibri"/>
                <a:cs typeface="Calibri"/>
                <a:sym typeface="Calibri"/>
              </a:rPr>
              <a:t>For some devices, a long delay may lead to erroneous operation.</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rgbClr val="000000"/>
              </a:buClr>
              <a:buSzPts val="1200"/>
              <a:buFont typeface="Arial"/>
              <a:buNone/>
            </a:pPr>
            <a:r>
              <a:rPr lang="en-GB" sz="1200" b="0" i="0" u="none" strike="noStrike" cap="none">
                <a:solidFill>
                  <a:srgbClr val="000000"/>
                </a:solidFill>
                <a:latin typeface="Calibri"/>
                <a:ea typeface="Calibri"/>
                <a:cs typeface="Calibri"/>
                <a:sym typeface="Calibri"/>
              </a:rPr>
              <a:t>          Ex. Processor  Clock.</a:t>
            </a:r>
            <a:endParaRPr sz="1400" b="0" i="0" u="none" strike="noStrike" cap="none">
              <a:solidFill>
                <a:srgbClr val="000000"/>
              </a:solidFill>
              <a:latin typeface="Arial"/>
              <a:ea typeface="Arial"/>
              <a:cs typeface="Arial"/>
              <a:sym typeface="Arial"/>
            </a:endParaRPr>
          </a:p>
          <a:p>
            <a:pPr marL="334963" marR="0" lvl="0" indent="-157163"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Calibri"/>
              <a:ea typeface="Calibri"/>
              <a:cs typeface="Calibri"/>
              <a:sym typeface="Calibri"/>
            </a:endParaRPr>
          </a:p>
        </p:txBody>
      </p:sp>
      <p:sp>
        <p:nvSpPr>
          <p:cNvPr id="627" name="Google Shape;627;p27"/>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2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3" name="Google Shape;633;p28"/>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Nesting</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34" name="Google Shape;634;p28"/>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35" name="Google Shape;635;p28"/>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This example suggests that I/O devices should be organized in a priority structure. </a:t>
            </a:r>
            <a:endParaRPr sz="1050" b="0"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1" i="0" u="none" strike="noStrike" cap="none">
                <a:solidFill>
                  <a:srgbClr val="000000"/>
                </a:solidFill>
                <a:latin typeface="Arial"/>
                <a:ea typeface="Arial"/>
                <a:cs typeface="Arial"/>
                <a:sym typeface="Arial"/>
              </a:rPr>
              <a:t>An  interrupt request  from a high priority device should be accepted while the processor is servicing another request from a lower priority device.</a:t>
            </a:r>
            <a:endParaRPr sz="1050" b="1"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To implement this scheme , we can assign a priority level to the processor that can be changed  under program control.</a:t>
            </a:r>
            <a:endParaRPr sz="1050" b="0" i="0" u="none" strike="noStrike" cap="none">
              <a:solidFill>
                <a:schemeClr val="dk1"/>
              </a:solidFill>
              <a:latin typeface="Calibri"/>
              <a:ea typeface="Calibri"/>
              <a:cs typeface="Calibri"/>
              <a:sym typeface="Calibri"/>
            </a:endParaRPr>
          </a:p>
        </p:txBody>
      </p:sp>
      <p:sp>
        <p:nvSpPr>
          <p:cNvPr id="636" name="Google Shape;636;p28"/>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Google Shape;642;p29"/>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Nesting</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43" name="Google Shape;643;p29"/>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44" name="Google Shape;644;p29"/>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The priority level of the processor is the priority of the program that is currently being executed.</a:t>
            </a:r>
            <a:endParaRPr sz="1050" b="0"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1" i="0" u="none" strike="noStrike" cap="none">
                <a:solidFill>
                  <a:srgbClr val="000000"/>
                </a:solidFill>
                <a:latin typeface="Arial"/>
                <a:ea typeface="Arial"/>
                <a:cs typeface="Arial"/>
                <a:sym typeface="Arial"/>
              </a:rPr>
              <a:t>This action disables interrupt from devices at the same level of priority or lower. </a:t>
            </a:r>
            <a:endParaRPr sz="1050" b="1"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1" i="0" u="none" strike="noStrike" cap="none">
                <a:solidFill>
                  <a:srgbClr val="000000"/>
                </a:solidFill>
                <a:latin typeface="Arial"/>
                <a:ea typeface="Arial"/>
                <a:cs typeface="Arial"/>
                <a:sym typeface="Arial"/>
              </a:rPr>
              <a:t>However, interrupt requests from higher priority devices will continue to be accepted</a:t>
            </a:r>
            <a:r>
              <a:rPr lang="en-GB" sz="1200" b="0" i="0" u="none" strike="noStrike" cap="none">
                <a:solidFill>
                  <a:srgbClr val="000000"/>
                </a:solidFill>
                <a:latin typeface="Arial"/>
                <a:ea typeface="Arial"/>
                <a:cs typeface="Arial"/>
                <a:sym typeface="Arial"/>
              </a:rPr>
              <a:t>.</a:t>
            </a:r>
            <a:endParaRPr sz="1050" b="0" i="0" u="none" strike="noStrike" cap="none">
              <a:solidFill>
                <a:schemeClr val="dk1"/>
              </a:solidFill>
              <a:latin typeface="Calibri"/>
              <a:ea typeface="Calibri"/>
              <a:cs typeface="Calibri"/>
              <a:sym typeface="Calibri"/>
            </a:endParaRPr>
          </a:p>
          <a:p>
            <a:pPr marL="334963" marR="0" lvl="0" indent="-157163" algn="l" rtl="0">
              <a:lnSpc>
                <a:spcPct val="100000"/>
              </a:lnSpc>
              <a:spcBef>
                <a:spcPts val="700"/>
              </a:spcBef>
              <a:spcAft>
                <a:spcPts val="0"/>
              </a:spcAft>
              <a:buClr>
                <a:srgbClr val="000000"/>
              </a:buClr>
              <a:buSzPts val="2800"/>
              <a:buFont typeface="Arial"/>
              <a:buNone/>
            </a:pPr>
            <a:endParaRPr sz="1050" b="0" i="0" u="none" strike="noStrike" cap="none">
              <a:solidFill>
                <a:schemeClr val="dk1"/>
              </a:solidFill>
              <a:latin typeface="Calibri"/>
              <a:ea typeface="Calibri"/>
              <a:cs typeface="Calibri"/>
              <a:sym typeface="Calibri"/>
            </a:endParaRPr>
          </a:p>
        </p:txBody>
      </p:sp>
      <p:sp>
        <p:nvSpPr>
          <p:cNvPr id="645" name="Google Shape;645;p29"/>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ff692c340b_0_0"/>
          <p:cNvSpPr/>
          <p:nvPr/>
        </p:nvSpPr>
        <p:spPr>
          <a:xfrm>
            <a:off x="4306400" y="3138175"/>
            <a:ext cx="43179"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g2ff692c340b_0_0"/>
          <p:cNvSpPr/>
          <p:nvPr/>
        </p:nvSpPr>
        <p:spPr>
          <a:xfrm>
            <a:off x="4226783" y="313421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g2ff692c340b_0_0"/>
          <p:cNvSpPr/>
          <p:nvPr/>
        </p:nvSpPr>
        <p:spPr>
          <a:xfrm>
            <a:off x="4404585" y="313421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80" name="Google Shape;180;g2ff692c340b_0_0"/>
          <p:cNvGrpSpPr/>
          <p:nvPr/>
        </p:nvGrpSpPr>
        <p:grpSpPr>
          <a:xfrm>
            <a:off x="4497750" y="3127863"/>
            <a:ext cx="203200" cy="50800"/>
            <a:chOff x="4412475" y="3144913"/>
            <a:chExt cx="203200" cy="50800"/>
          </a:xfrm>
        </p:grpSpPr>
        <p:sp>
          <p:nvSpPr>
            <p:cNvPr id="181" name="Google Shape;181;g2ff692c340b_0_0"/>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g2ff692c340b_0_0"/>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3" name="Google Shape;183;g2ff692c340b_0_0"/>
          <p:cNvGrpSpPr/>
          <p:nvPr/>
        </p:nvGrpSpPr>
        <p:grpSpPr>
          <a:xfrm>
            <a:off x="4768717" y="3127862"/>
            <a:ext cx="203200" cy="50800"/>
            <a:chOff x="4683442" y="3144912"/>
            <a:chExt cx="203200" cy="50800"/>
          </a:xfrm>
        </p:grpSpPr>
        <p:sp>
          <p:nvSpPr>
            <p:cNvPr id="184" name="Google Shape;184;g2ff692c340b_0_0"/>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g2ff692c340b_0_0"/>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g2ff692c340b_0_0"/>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7" name="Google Shape;187;g2ff692c340b_0_0"/>
          <p:cNvGrpSpPr/>
          <p:nvPr/>
        </p:nvGrpSpPr>
        <p:grpSpPr>
          <a:xfrm>
            <a:off x="5039684" y="3127862"/>
            <a:ext cx="203200" cy="50801"/>
            <a:chOff x="4954409" y="3144912"/>
            <a:chExt cx="203200" cy="50801"/>
          </a:xfrm>
        </p:grpSpPr>
        <p:sp>
          <p:nvSpPr>
            <p:cNvPr id="188" name="Google Shape;188;g2ff692c340b_0_0"/>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2ff692c340b_0_0"/>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g2ff692c340b_0_0"/>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1" name="Google Shape;191;g2ff692c340b_0_0"/>
          <p:cNvSpPr/>
          <p:nvPr/>
        </p:nvSpPr>
        <p:spPr>
          <a:xfrm>
            <a:off x="5386852" y="312786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2" name="Google Shape;192;g2ff692c340b_0_0"/>
          <p:cNvGrpSpPr/>
          <p:nvPr/>
        </p:nvGrpSpPr>
        <p:grpSpPr>
          <a:xfrm>
            <a:off x="5566379" y="3127863"/>
            <a:ext cx="233679" cy="50800"/>
            <a:chOff x="5481104" y="3144913"/>
            <a:chExt cx="233679" cy="50800"/>
          </a:xfrm>
        </p:grpSpPr>
        <p:sp>
          <p:nvSpPr>
            <p:cNvPr id="193" name="Google Shape;193;g2ff692c340b_0_0"/>
            <p:cNvSpPr/>
            <p:nvPr/>
          </p:nvSpPr>
          <p:spPr>
            <a:xfrm>
              <a:off x="5603025" y="3175393"/>
              <a:ext cx="20320" cy="20319"/>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g2ff692c340b_0_0"/>
            <p:cNvSpPr/>
            <p:nvPr/>
          </p:nvSpPr>
          <p:spPr>
            <a:xfrm>
              <a:off x="5575961" y="3148898"/>
              <a:ext cx="30479"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g2ff692c340b_0_0"/>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6" name="Google Shape;196;g2ff692c340b_0_0"/>
          <p:cNvSpPr/>
          <p:nvPr/>
        </p:nvSpPr>
        <p:spPr>
          <a:xfrm>
            <a:off x="265274" y="2538959"/>
            <a:ext cx="504190" cy="504189"/>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g2ff692c340b_0_0"/>
          <p:cNvSpPr/>
          <p:nvPr/>
        </p:nvSpPr>
        <p:spPr>
          <a:xfrm>
            <a:off x="85273" y="120694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g2ff692c340b_0_0"/>
          <p:cNvSpPr txBox="1"/>
          <p:nvPr/>
        </p:nvSpPr>
        <p:spPr>
          <a:xfrm>
            <a:off x="473026" y="503250"/>
            <a:ext cx="2507400" cy="593400"/>
          </a:xfrm>
          <a:prstGeom prst="rect">
            <a:avLst/>
          </a:prstGeom>
          <a:noFill/>
          <a:ln>
            <a:noFill/>
          </a:ln>
        </p:spPr>
        <p:txBody>
          <a:bodyPr spcFirstLastPara="1" wrap="square" lIns="0" tIns="25400" rIns="0" bIns="0" anchor="t" anchorCtr="0">
            <a:spAutoFit/>
          </a:bodyPr>
          <a:lstStyle/>
          <a:p>
            <a:pPr marL="12700" marR="5080" lvl="0" indent="0" algn="l" rtl="0">
              <a:lnSpc>
                <a:spcPct val="117000"/>
              </a:lnSpc>
              <a:spcBef>
                <a:spcPts val="0"/>
              </a:spcBef>
              <a:spcAft>
                <a:spcPts val="0"/>
              </a:spcAft>
              <a:buClr>
                <a:srgbClr val="000000"/>
              </a:buClr>
              <a:buSzPts val="1700"/>
              <a:buFont typeface="Arial"/>
              <a:buNone/>
            </a:pPr>
            <a:r>
              <a:rPr lang="en-GB" sz="1700" b="1" i="0" u="none" strike="noStrike" cap="none">
                <a:solidFill>
                  <a:srgbClr val="000000"/>
                </a:solidFill>
                <a:latin typeface="Calibri"/>
                <a:ea typeface="Calibri"/>
                <a:cs typeface="Calibri"/>
                <a:sym typeface="Calibri"/>
              </a:rPr>
              <a:t>DIGITAL DESIGN AND  COMPUTER ORGANIZATION</a:t>
            </a:r>
            <a:endParaRPr sz="1700" b="1" i="0" u="none" strike="noStrike" cap="none">
              <a:solidFill>
                <a:srgbClr val="2E5497"/>
              </a:solidFill>
              <a:latin typeface="Calibri"/>
              <a:ea typeface="Calibri"/>
              <a:cs typeface="Calibri"/>
              <a:sym typeface="Calibri"/>
            </a:endParaRPr>
          </a:p>
        </p:txBody>
      </p:sp>
      <p:sp>
        <p:nvSpPr>
          <p:cNvPr id="199" name="Google Shape;199;g2ff692c340b_0_0"/>
          <p:cNvSpPr txBox="1"/>
          <p:nvPr/>
        </p:nvSpPr>
        <p:spPr>
          <a:xfrm>
            <a:off x="451929" y="1317248"/>
            <a:ext cx="4642800" cy="288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Accessing I/O Devices </a:t>
            </a:r>
            <a:r>
              <a:rPr lang="en-GB" sz="700" b="1" i="0" u="none" strike="noStrike" cap="none">
                <a:solidFill>
                  <a:srgbClr val="2E5497"/>
                </a:solidFill>
                <a:latin typeface="Calibri"/>
                <a:ea typeface="Calibri"/>
                <a:cs typeface="Calibri"/>
                <a:sym typeface="Calibri"/>
              </a:rPr>
              <a:t>T2:Ch4 4.1</a:t>
            </a:r>
            <a:endParaRPr sz="700" b="0" i="0" u="none" strike="noStrike" cap="none">
              <a:solidFill>
                <a:srgbClr val="000000"/>
              </a:solidFill>
              <a:latin typeface="Calibri"/>
              <a:ea typeface="Calibri"/>
              <a:cs typeface="Calibri"/>
              <a:sym typeface="Calibri"/>
            </a:endParaRPr>
          </a:p>
        </p:txBody>
      </p:sp>
      <p:sp>
        <p:nvSpPr>
          <p:cNvPr id="200" name="Google Shape;200;g2ff692c340b_0_0"/>
          <p:cNvSpPr txBox="1"/>
          <p:nvPr/>
        </p:nvSpPr>
        <p:spPr>
          <a:xfrm>
            <a:off x="451935" y="2266396"/>
            <a:ext cx="2973300" cy="472800"/>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GB" sz="900" b="0" i="0" u="none" strike="noStrike" cap="none">
                <a:solidFill>
                  <a:srgbClr val="000000"/>
                </a:solidFill>
                <a:latin typeface="Calibri"/>
                <a:ea typeface="Calibri"/>
                <a:cs typeface="Calibri"/>
                <a:sym typeface="Calibri"/>
              </a:rPr>
              <a:t>Department of Computer Science and  Engineering</a:t>
            </a:r>
            <a:endParaRPr sz="900" b="0" i="0" u="none" strike="noStrike" cap="non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2895f2c8922_0_3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1" name="Google Shape;651;g2895f2c8922_0_31"/>
          <p:cNvSpPr txBox="1"/>
          <p:nvPr/>
        </p:nvSpPr>
        <p:spPr>
          <a:xfrm>
            <a:off x="160932" y="62255"/>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Nesting</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52" name="Google Shape;652;g2895f2c8922_0_31"/>
          <p:cNvSpPr txBox="1"/>
          <p:nvPr/>
        </p:nvSpPr>
        <p:spPr>
          <a:xfrm>
            <a:off x="139700" y="708025"/>
            <a:ext cx="5334000" cy="2398500"/>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53" name="Google Shape;653;g2895f2c8922_0_31"/>
          <p:cNvSpPr txBox="1"/>
          <p:nvPr/>
        </p:nvSpPr>
        <p:spPr>
          <a:xfrm>
            <a:off x="292100" y="708024"/>
            <a:ext cx="5334000" cy="2398500"/>
          </a:xfrm>
          <a:prstGeom prst="rect">
            <a:avLst/>
          </a:prstGeom>
          <a:noFill/>
          <a:ln>
            <a:noFill/>
          </a:ln>
        </p:spPr>
        <p:txBody>
          <a:bodyPr spcFirstLastPara="1" wrap="square" lIns="91425" tIns="45700" rIns="91425" bIns="45700" anchor="t" anchorCtr="0">
            <a:noAutofit/>
          </a:bodyPr>
          <a:lstStyle/>
          <a:p>
            <a:pPr marL="334962" marR="0" lvl="0" indent="-334962" algn="l" rtl="0">
              <a:lnSpc>
                <a:spcPct val="100000"/>
              </a:lnSpc>
              <a:spcBef>
                <a:spcPts val="700"/>
              </a:spcBef>
              <a:spcAft>
                <a:spcPts val="0"/>
              </a:spcAft>
              <a:buClr>
                <a:schemeClr val="dk1"/>
              </a:buClr>
              <a:buSzPts val="2800"/>
              <a:buFont typeface="Arial"/>
              <a:buChar char="•"/>
            </a:pPr>
            <a:r>
              <a:rPr lang="en-GB" sz="1200" b="1" i="0" u="none" strike="noStrike" cap="none">
                <a:solidFill>
                  <a:schemeClr val="dk1"/>
                </a:solidFill>
                <a:latin typeface="Arial"/>
                <a:ea typeface="Arial"/>
                <a:cs typeface="Arial"/>
                <a:sym typeface="Arial"/>
              </a:rPr>
              <a:t>The  processor’s  priority is usually encoded in a few bits of the processor status word. </a:t>
            </a:r>
            <a:endParaRPr sz="1400" b="1" i="0" u="none" strike="noStrike" cap="none">
              <a:solidFill>
                <a:schemeClr val="dk1"/>
              </a:solidFill>
              <a:latin typeface="Arial"/>
              <a:ea typeface="Arial"/>
              <a:cs typeface="Arial"/>
              <a:sym typeface="Arial"/>
            </a:endParaRPr>
          </a:p>
          <a:p>
            <a:pPr marL="334962" marR="0" lvl="0" indent="-334962" algn="l" rtl="0">
              <a:lnSpc>
                <a:spcPct val="100000"/>
              </a:lnSpc>
              <a:spcBef>
                <a:spcPts val="700"/>
              </a:spcBef>
              <a:spcAft>
                <a:spcPts val="0"/>
              </a:spcAft>
              <a:buClr>
                <a:schemeClr val="dk1"/>
              </a:buClr>
              <a:buSzPts val="2800"/>
              <a:buFont typeface="Arial"/>
              <a:buChar char="•"/>
            </a:pPr>
            <a:r>
              <a:rPr lang="en-GB" sz="1050" b="0" i="0" u="none" strike="noStrike" cap="none">
                <a:solidFill>
                  <a:schemeClr val="dk1"/>
                </a:solidFill>
                <a:latin typeface="Arial"/>
                <a:ea typeface="Arial"/>
                <a:cs typeface="Arial"/>
                <a:sym typeface="Arial"/>
              </a:rPr>
              <a:t>This can be changed by privileged instructions, which are executed only while the processor is serving in the supervisor mode.</a:t>
            </a:r>
            <a:endParaRPr sz="1050" b="0" i="0" u="none" strike="noStrike" cap="none">
              <a:solidFill>
                <a:schemeClr val="dk1"/>
              </a:solidFill>
              <a:latin typeface="Calibri"/>
              <a:ea typeface="Calibri"/>
              <a:cs typeface="Calibri"/>
              <a:sym typeface="Calibri"/>
            </a:endParaRPr>
          </a:p>
          <a:p>
            <a:pPr marL="334962" marR="0" lvl="0" indent="-157161" algn="l" rtl="0">
              <a:lnSpc>
                <a:spcPct val="100000"/>
              </a:lnSpc>
              <a:spcBef>
                <a:spcPts val="700"/>
              </a:spcBef>
              <a:spcAft>
                <a:spcPts val="0"/>
              </a:spcAft>
              <a:buClr>
                <a:schemeClr val="dk1"/>
              </a:buClr>
              <a:buSzPts val="2800"/>
              <a:buFont typeface="Arial"/>
              <a:buNone/>
            </a:pPr>
            <a:endParaRPr sz="1050" b="0" i="0" u="none" strike="noStrike" cap="none">
              <a:solidFill>
                <a:schemeClr val="dk1"/>
              </a:solidFill>
              <a:latin typeface="Calibri"/>
              <a:ea typeface="Calibri"/>
              <a:cs typeface="Calibri"/>
              <a:sym typeface="Calibri"/>
            </a:endParaRPr>
          </a:p>
          <a:p>
            <a:pPr marL="334962" marR="0" lvl="0" indent="-157161" algn="l" rtl="0">
              <a:lnSpc>
                <a:spcPct val="100000"/>
              </a:lnSpc>
              <a:spcBef>
                <a:spcPts val="700"/>
              </a:spcBef>
              <a:spcAft>
                <a:spcPts val="0"/>
              </a:spcAft>
              <a:buClr>
                <a:srgbClr val="000000"/>
              </a:buClr>
              <a:buSzPts val="2800"/>
              <a:buFont typeface="Arial"/>
              <a:buNone/>
            </a:pPr>
            <a:endParaRPr sz="1200" b="0" i="0" u="none" strike="noStrike" cap="none">
              <a:solidFill>
                <a:srgbClr val="000000"/>
              </a:solidFill>
              <a:latin typeface="Arial"/>
              <a:ea typeface="Arial"/>
              <a:cs typeface="Arial"/>
              <a:sym typeface="Arial"/>
            </a:endParaRPr>
          </a:p>
        </p:txBody>
      </p:sp>
      <p:sp>
        <p:nvSpPr>
          <p:cNvPr id="654" name="Google Shape;654;g2895f2c8922_0_31"/>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0" name="Google Shape;660;p30"/>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Nesting</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61" name="Google Shape;661;p30"/>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62" name="Google Shape;662;p30"/>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The processor is in the </a:t>
            </a:r>
            <a:r>
              <a:rPr lang="en-GB" sz="1200" b="1" i="0" u="none" strike="noStrike" cap="none">
                <a:solidFill>
                  <a:srgbClr val="000000"/>
                </a:solidFill>
                <a:latin typeface="Arial"/>
                <a:ea typeface="Arial"/>
                <a:cs typeface="Arial"/>
                <a:sym typeface="Arial"/>
              </a:rPr>
              <a:t>supervisor mode </a:t>
            </a:r>
            <a:r>
              <a:rPr lang="en-GB" sz="1200" b="0" i="0" u="none" strike="noStrike" cap="none">
                <a:solidFill>
                  <a:srgbClr val="000000"/>
                </a:solidFill>
                <a:latin typeface="Arial"/>
                <a:ea typeface="Arial"/>
                <a:cs typeface="Arial"/>
                <a:sym typeface="Arial"/>
              </a:rPr>
              <a:t>only when executing operating system routines.</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It switches  to the </a:t>
            </a:r>
            <a:r>
              <a:rPr lang="en-GB" sz="1200" b="1" i="0" u="none" strike="noStrike" cap="none">
                <a:solidFill>
                  <a:srgbClr val="000000"/>
                </a:solidFill>
                <a:latin typeface="Arial"/>
                <a:ea typeface="Arial"/>
                <a:cs typeface="Arial"/>
                <a:sym typeface="Arial"/>
              </a:rPr>
              <a:t>user mode </a:t>
            </a:r>
            <a:r>
              <a:rPr lang="en-GB" sz="1200" b="0" i="0" u="none" strike="noStrike" cap="none">
                <a:solidFill>
                  <a:srgbClr val="000000"/>
                </a:solidFill>
                <a:latin typeface="Arial"/>
                <a:ea typeface="Arial"/>
                <a:cs typeface="Arial"/>
                <a:sym typeface="Arial"/>
              </a:rPr>
              <a:t>before beginning to execute application programs.</a:t>
            </a:r>
            <a:endParaRPr sz="1200" b="0" i="0" u="none" strike="noStrike" cap="none">
              <a:solidFill>
                <a:schemeClr val="dk1"/>
              </a:solidFill>
              <a:latin typeface="Calibri"/>
              <a:ea typeface="Calibri"/>
              <a:cs typeface="Calibri"/>
              <a:sym typeface="Calibri"/>
            </a:endParaRPr>
          </a:p>
          <a:p>
            <a:pPr marL="171450" marR="0" lvl="0" indent="0"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Arial"/>
              <a:ea typeface="Arial"/>
              <a:cs typeface="Arial"/>
              <a:sym typeface="Arial"/>
            </a:endParaRPr>
          </a:p>
        </p:txBody>
      </p:sp>
      <p:sp>
        <p:nvSpPr>
          <p:cNvPr id="663" name="Google Shape;663;p30"/>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g2895f2c8922_0_3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9" name="Google Shape;669;g2895f2c8922_0_38"/>
          <p:cNvSpPr txBox="1"/>
          <p:nvPr/>
        </p:nvSpPr>
        <p:spPr>
          <a:xfrm>
            <a:off x="160932" y="62255"/>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Nesting</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70" name="Google Shape;670;g2895f2c8922_0_38"/>
          <p:cNvSpPr txBox="1"/>
          <p:nvPr/>
        </p:nvSpPr>
        <p:spPr>
          <a:xfrm>
            <a:off x="139700" y="708025"/>
            <a:ext cx="5334000" cy="2398500"/>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71" name="Google Shape;671;g2895f2c8922_0_38"/>
          <p:cNvSpPr txBox="1"/>
          <p:nvPr/>
        </p:nvSpPr>
        <p:spPr>
          <a:xfrm>
            <a:off x="292100" y="708024"/>
            <a:ext cx="5334000" cy="2398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700"/>
              </a:spcBef>
              <a:spcAft>
                <a:spcPts val="0"/>
              </a:spcAft>
              <a:buClr>
                <a:schemeClr val="dk1"/>
              </a:buClr>
              <a:buSzPts val="2800"/>
              <a:buFont typeface="Arial"/>
              <a:buChar char="•"/>
            </a:pPr>
            <a:r>
              <a:rPr lang="en-GB" sz="1200" b="0" i="0" u="none" strike="noStrike" cap="none">
                <a:solidFill>
                  <a:schemeClr val="dk1"/>
                </a:solidFill>
                <a:latin typeface="Arial"/>
                <a:ea typeface="Arial"/>
                <a:cs typeface="Arial"/>
                <a:sym typeface="Arial"/>
              </a:rPr>
              <a:t>If a user program accidentally or intentionally, changes the priority of the processor and disrupt the system operation, will lead to a special type of interrupt called a </a:t>
            </a:r>
            <a:r>
              <a:rPr lang="en-GB" sz="1200" b="1" i="1" u="sng" strike="noStrike" cap="none">
                <a:solidFill>
                  <a:schemeClr val="dk1"/>
                </a:solidFill>
                <a:latin typeface="Arial"/>
                <a:ea typeface="Arial"/>
                <a:cs typeface="Arial"/>
                <a:sym typeface="Arial"/>
              </a:rPr>
              <a:t>privilege exception.</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700"/>
              </a:spcBef>
              <a:spcAft>
                <a:spcPts val="0"/>
              </a:spcAft>
              <a:buClr>
                <a:schemeClr val="dk1"/>
              </a:buClr>
              <a:buSzPts val="2800"/>
              <a:buFont typeface="Arial"/>
              <a:buChar char="•"/>
            </a:pPr>
            <a:r>
              <a:rPr lang="en-GB" sz="1200" b="0" i="0" u="none" strike="noStrike" cap="none">
                <a:solidFill>
                  <a:schemeClr val="dk1"/>
                </a:solidFill>
                <a:latin typeface="Arial"/>
                <a:ea typeface="Arial"/>
                <a:cs typeface="Arial"/>
                <a:sym typeface="Arial"/>
              </a:rPr>
              <a:t>Implementation of interrupt priority using individual interrupt-request &amp; acknowledgement lines is as shown</a:t>
            </a:r>
            <a:endParaRPr sz="1400" b="0" i="0" u="none" strike="noStrike" cap="none">
              <a:solidFill>
                <a:schemeClr val="dk1"/>
              </a:solidFill>
              <a:latin typeface="Arial"/>
              <a:ea typeface="Arial"/>
              <a:cs typeface="Arial"/>
              <a:sym typeface="Arial"/>
            </a:endParaRPr>
          </a:p>
          <a:p>
            <a:pPr marL="171450" marR="0" lvl="0" indent="0" algn="l" rtl="0">
              <a:lnSpc>
                <a:spcPct val="100000"/>
              </a:lnSpc>
              <a:spcBef>
                <a:spcPts val="700"/>
              </a:spcBef>
              <a:spcAft>
                <a:spcPts val="0"/>
              </a:spcAft>
              <a:buClr>
                <a:schemeClr val="dk1"/>
              </a:buClr>
              <a:buSzPts val="2800"/>
              <a:buFont typeface="Arial"/>
              <a:buNone/>
            </a:pPr>
            <a:endParaRPr sz="1200" b="0" i="0" u="none" strike="noStrike" cap="none">
              <a:solidFill>
                <a:schemeClr val="dk1"/>
              </a:solidFill>
              <a:latin typeface="Arial"/>
              <a:ea typeface="Arial"/>
              <a:cs typeface="Arial"/>
              <a:sym typeface="Arial"/>
            </a:endParaRPr>
          </a:p>
          <a:p>
            <a:pPr marL="171450" marR="0" lvl="0" indent="0"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Arial"/>
              <a:ea typeface="Arial"/>
              <a:cs typeface="Arial"/>
              <a:sym typeface="Arial"/>
            </a:endParaRPr>
          </a:p>
        </p:txBody>
      </p:sp>
      <p:sp>
        <p:nvSpPr>
          <p:cNvPr id="672" name="Google Shape;672;g2895f2c8922_0_38"/>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3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8" name="Google Shape;678;p31"/>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Interrupt Nesting</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79" name="Google Shape;679;p31"/>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80" name="Google Shape;680;p31"/>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157163" algn="l" rtl="0">
              <a:lnSpc>
                <a:spcPct val="100000"/>
              </a:lnSpc>
              <a:spcBef>
                <a:spcPts val="0"/>
              </a:spcBef>
              <a:spcAft>
                <a:spcPts val="0"/>
              </a:spcAft>
              <a:buClr>
                <a:srgbClr val="000000"/>
              </a:buClr>
              <a:buSzPts val="2800"/>
              <a:buFont typeface="Arial"/>
              <a:buNone/>
            </a:pPr>
            <a:endParaRPr sz="1050" b="0" i="0" u="none" strike="noStrike" cap="none">
              <a:solidFill>
                <a:schemeClr val="dk1"/>
              </a:solidFill>
              <a:latin typeface="Calibri"/>
              <a:ea typeface="Calibri"/>
              <a:cs typeface="Calibri"/>
              <a:sym typeface="Calibri"/>
            </a:endParaRPr>
          </a:p>
        </p:txBody>
      </p:sp>
      <p:sp>
        <p:nvSpPr>
          <p:cNvPr id="682" name="Google Shape;682;p31"/>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pic>
        <p:nvPicPr>
          <p:cNvPr id="3" name="Picture 2">
            <a:extLst>
              <a:ext uri="{FF2B5EF4-FFF2-40B4-BE49-F238E27FC236}">
                <a16:creationId xmlns:a16="http://schemas.microsoft.com/office/drawing/2014/main" id="{5EC66DF1-A27D-9CF0-32A5-4BDB3C634CE9}"/>
              </a:ext>
            </a:extLst>
          </p:cNvPr>
          <p:cNvPicPr>
            <a:picLocks noChangeAspect="1"/>
          </p:cNvPicPr>
          <p:nvPr/>
        </p:nvPicPr>
        <p:blipFill>
          <a:blip r:embed="rId3"/>
          <a:stretch>
            <a:fillRect/>
          </a:stretch>
        </p:blipFill>
        <p:spPr>
          <a:xfrm>
            <a:off x="434898" y="801922"/>
            <a:ext cx="4503954" cy="202200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8" name="Google Shape;688;p32"/>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Simultaneous Requests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89" name="Google Shape;689;p32"/>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90" name="Google Shape;690;p32"/>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Consider the problem of simultaneous arrivals of interrupt requests from </a:t>
            </a:r>
            <a:r>
              <a:rPr lang="en-GB" sz="1200" b="1" i="0" u="none" strike="noStrike" cap="none">
                <a:solidFill>
                  <a:srgbClr val="000000"/>
                </a:solidFill>
                <a:latin typeface="Arial"/>
                <a:ea typeface="Arial"/>
                <a:cs typeface="Arial"/>
                <a:sym typeface="Arial"/>
              </a:rPr>
              <a:t>two or more devices.</a:t>
            </a:r>
            <a:endParaRPr sz="1050" b="1"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The processor must have some means of deciding which request to service first.</a:t>
            </a:r>
            <a:endParaRPr sz="1050" b="0" i="0" u="none" strike="noStrike" cap="none">
              <a:solidFill>
                <a:schemeClr val="dk1"/>
              </a:solidFill>
              <a:latin typeface="Calibri"/>
              <a:ea typeface="Calibri"/>
              <a:cs typeface="Calibri"/>
              <a:sym typeface="Calibri"/>
            </a:endParaRPr>
          </a:p>
          <a:p>
            <a:pPr marL="334963" marR="0" lvl="0" indent="-334963" algn="l" rtl="0">
              <a:lnSpc>
                <a:spcPct val="100000"/>
              </a:lnSpc>
              <a:spcBef>
                <a:spcPts val="70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If all the devices have  </a:t>
            </a:r>
            <a:r>
              <a:rPr lang="en-GB" sz="1200" b="1" i="0" u="none" strike="noStrike" cap="none">
                <a:solidFill>
                  <a:srgbClr val="000000"/>
                </a:solidFill>
                <a:latin typeface="Arial"/>
                <a:ea typeface="Arial"/>
                <a:cs typeface="Arial"/>
                <a:sym typeface="Arial"/>
              </a:rPr>
              <a:t>individual interrupt-request lines then using a priority scheme, </a:t>
            </a:r>
            <a:r>
              <a:rPr lang="en-GB" sz="1200" b="0" i="0" u="none" strike="noStrike" cap="none">
                <a:solidFill>
                  <a:srgbClr val="000000"/>
                </a:solidFill>
                <a:latin typeface="Arial"/>
                <a:ea typeface="Arial"/>
                <a:cs typeface="Arial"/>
                <a:sym typeface="Arial"/>
              </a:rPr>
              <a:t>the processor accepts the request having the highest priority.</a:t>
            </a:r>
            <a:endParaRPr sz="1050" b="0" i="0" u="none" strike="noStrike" cap="none">
              <a:solidFill>
                <a:schemeClr val="dk1"/>
              </a:solidFill>
              <a:latin typeface="Calibri"/>
              <a:ea typeface="Calibri"/>
              <a:cs typeface="Calibri"/>
              <a:sym typeface="Calibri"/>
            </a:endParaRPr>
          </a:p>
        </p:txBody>
      </p:sp>
      <p:sp>
        <p:nvSpPr>
          <p:cNvPr id="691" name="Google Shape;691;p32"/>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7" name="Google Shape;697;p33"/>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Simultaneous Requests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98" name="Google Shape;698;p33"/>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699" name="Google Shape;699;p33"/>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If  all the devices share a common interrupt-request line, some other mechanism is needed.</a:t>
            </a:r>
            <a:endParaRPr sz="1050" b="0" i="0" u="none" strike="noStrike" cap="none">
              <a:solidFill>
                <a:schemeClr val="dk1"/>
              </a:solidFill>
              <a:latin typeface="Calibri"/>
              <a:ea typeface="Calibri"/>
              <a:cs typeface="Calibri"/>
              <a:sym typeface="Calibri"/>
            </a:endParaRPr>
          </a:p>
          <a:p>
            <a:pPr marL="601663" marR="0" lvl="0" indent="-601663" algn="l" rtl="0">
              <a:lnSpc>
                <a:spcPct val="100000"/>
              </a:lnSpc>
              <a:spcBef>
                <a:spcPts val="700"/>
              </a:spcBef>
              <a:spcAft>
                <a:spcPts val="0"/>
              </a:spcAft>
              <a:buClr>
                <a:srgbClr val="000000"/>
              </a:buClr>
              <a:buSzPts val="2800"/>
              <a:buFont typeface="Arial"/>
              <a:buNone/>
            </a:pPr>
            <a:r>
              <a:rPr lang="en-GB" sz="1200" b="0" i="0" u="none" strike="noStrike" cap="none">
                <a:solidFill>
                  <a:srgbClr val="000000"/>
                </a:solidFill>
                <a:latin typeface="Arial"/>
                <a:ea typeface="Arial"/>
                <a:cs typeface="Arial"/>
                <a:sym typeface="Arial"/>
              </a:rPr>
              <a:t>	1. </a:t>
            </a:r>
            <a:r>
              <a:rPr lang="en-GB" sz="1200" b="1" i="0" u="none" strike="noStrike" cap="none">
                <a:solidFill>
                  <a:srgbClr val="000000"/>
                </a:solidFill>
                <a:latin typeface="Arial"/>
                <a:ea typeface="Arial"/>
                <a:cs typeface="Arial"/>
                <a:sym typeface="Arial"/>
              </a:rPr>
              <a:t>Polling the status registers </a:t>
            </a:r>
            <a:r>
              <a:rPr lang="en-GB" sz="1200" b="0" i="0" u="none" strike="noStrike" cap="none">
                <a:solidFill>
                  <a:srgbClr val="000000"/>
                </a:solidFill>
                <a:latin typeface="Arial"/>
                <a:ea typeface="Arial"/>
                <a:cs typeface="Arial"/>
                <a:sym typeface="Arial"/>
              </a:rPr>
              <a:t>of the I/O devices, in which priority is determined by the order in which the devices are polled.</a:t>
            </a:r>
            <a:endParaRPr sz="1050" b="0" i="0" u="none" strike="noStrike" cap="none">
              <a:solidFill>
                <a:schemeClr val="dk1"/>
              </a:solidFill>
              <a:latin typeface="Calibri"/>
              <a:ea typeface="Calibri"/>
              <a:cs typeface="Calibri"/>
              <a:sym typeface="Calibri"/>
            </a:endParaRPr>
          </a:p>
          <a:p>
            <a:pPr marL="601663" marR="0" lvl="0" indent="-601663" algn="l" rtl="0">
              <a:lnSpc>
                <a:spcPct val="100000"/>
              </a:lnSpc>
              <a:spcBef>
                <a:spcPts val="700"/>
              </a:spcBef>
              <a:spcAft>
                <a:spcPts val="0"/>
              </a:spcAft>
              <a:buClr>
                <a:srgbClr val="000000"/>
              </a:buClr>
              <a:buSzPts val="2800"/>
              <a:buFont typeface="Arial"/>
              <a:buNone/>
            </a:pPr>
            <a:r>
              <a:rPr lang="en-GB" sz="1200" b="0" i="0" u="none" strike="noStrike" cap="none">
                <a:solidFill>
                  <a:srgbClr val="000000"/>
                </a:solidFill>
                <a:latin typeface="Arial"/>
                <a:ea typeface="Arial"/>
                <a:cs typeface="Arial"/>
                <a:sym typeface="Arial"/>
              </a:rPr>
              <a:t>	2. In vectored interrupts, </a:t>
            </a:r>
            <a:r>
              <a:rPr lang="en-GB" sz="1200" b="1" i="0" u="none" strike="noStrike" cap="none">
                <a:solidFill>
                  <a:srgbClr val="000000"/>
                </a:solidFill>
                <a:latin typeface="Arial"/>
                <a:ea typeface="Arial"/>
                <a:cs typeface="Arial"/>
                <a:sym typeface="Arial"/>
              </a:rPr>
              <a:t>we must ensure that only one device is selected to read its vectored interrupt code.</a:t>
            </a:r>
            <a:endParaRPr sz="1050" b="1" i="0" u="none" strike="noStrike" cap="none">
              <a:solidFill>
                <a:schemeClr val="dk1"/>
              </a:solidFill>
              <a:latin typeface="Calibri"/>
              <a:ea typeface="Calibri"/>
              <a:cs typeface="Calibri"/>
              <a:sym typeface="Calibri"/>
            </a:endParaRPr>
          </a:p>
          <a:p>
            <a:pPr marL="601663" marR="0" lvl="0" indent="-601663"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Arial"/>
              <a:ea typeface="Arial"/>
              <a:cs typeface="Arial"/>
              <a:sym typeface="Arial"/>
            </a:endParaRPr>
          </a:p>
          <a:p>
            <a:pPr marL="601663" marR="0" lvl="0" indent="-601663" algn="l" rtl="0">
              <a:lnSpc>
                <a:spcPct val="100000"/>
              </a:lnSpc>
              <a:spcBef>
                <a:spcPts val="700"/>
              </a:spcBef>
              <a:spcAft>
                <a:spcPts val="0"/>
              </a:spcAft>
              <a:buClr>
                <a:schemeClr val="dk1"/>
              </a:buClr>
              <a:buSzPts val="2800"/>
              <a:buFont typeface="Arial"/>
              <a:buNone/>
            </a:pPr>
            <a:endParaRPr sz="1200" b="0" i="0" u="none" strike="noStrike" cap="none">
              <a:solidFill>
                <a:srgbClr val="000000"/>
              </a:solidFill>
              <a:latin typeface="Arial"/>
              <a:ea typeface="Arial"/>
              <a:cs typeface="Arial"/>
              <a:sym typeface="Arial"/>
            </a:endParaRPr>
          </a:p>
        </p:txBody>
      </p:sp>
      <p:sp>
        <p:nvSpPr>
          <p:cNvPr id="700" name="Google Shape;700;p33"/>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3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6" name="Google Shape;706;p34"/>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Simultaneous Requests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07" name="Google Shape;707;p34"/>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08" name="Google Shape;708;p34"/>
          <p:cNvSpPr txBox="1"/>
          <p:nvPr/>
        </p:nvSpPr>
        <p:spPr>
          <a:xfrm>
            <a:off x="160932" y="786301"/>
            <a:ext cx="4876800" cy="461665"/>
          </a:xfrm>
          <a:prstGeom prst="rect">
            <a:avLst/>
          </a:prstGeom>
          <a:noFill/>
          <a:ln>
            <a:noFill/>
          </a:ln>
        </p:spPr>
        <p:txBody>
          <a:bodyPr spcFirstLastPara="1" wrap="square" lIns="91425" tIns="45700" rIns="91425" bIns="45700" anchor="t" anchorCtr="0">
            <a:spAutoFit/>
          </a:bodyPr>
          <a:lstStyle/>
          <a:p>
            <a:pPr marL="334963" marR="0" lvl="0" indent="-334963" algn="l"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Calibri"/>
                <a:ea typeface="Calibri"/>
                <a:cs typeface="Calibri"/>
                <a:sym typeface="Calibri"/>
              </a:rPr>
              <a:t>For this a widely used scheme is to connect the devices to form a </a:t>
            </a:r>
            <a:r>
              <a:rPr lang="en-GB" sz="1200" b="1" i="1" u="sng" strike="noStrike" cap="none">
                <a:solidFill>
                  <a:srgbClr val="000000"/>
                </a:solidFill>
                <a:latin typeface="Calibri"/>
                <a:ea typeface="Calibri"/>
                <a:cs typeface="Calibri"/>
                <a:sym typeface="Calibri"/>
              </a:rPr>
              <a:t>daisy chain</a:t>
            </a:r>
            <a:r>
              <a:rPr lang="en-GB" sz="1200" b="0" i="0" u="none" strike="noStrike" cap="none">
                <a:solidFill>
                  <a:srgbClr val="000000"/>
                </a:solidFill>
                <a:latin typeface="Calibri"/>
                <a:ea typeface="Calibri"/>
                <a:cs typeface="Calibri"/>
                <a:sym typeface="Calibri"/>
              </a:rPr>
              <a:t> as shown</a:t>
            </a:r>
            <a:endParaRPr sz="1200" b="0" i="0" u="none" strike="noStrike" cap="none">
              <a:solidFill>
                <a:schemeClr val="dk1"/>
              </a:solidFill>
              <a:latin typeface="Calibri"/>
              <a:ea typeface="Calibri"/>
              <a:cs typeface="Calibri"/>
              <a:sym typeface="Calibri"/>
            </a:endParaRPr>
          </a:p>
        </p:txBody>
      </p:sp>
      <p:sp>
        <p:nvSpPr>
          <p:cNvPr id="710" name="Google Shape;710;p34"/>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pic>
        <p:nvPicPr>
          <p:cNvPr id="3" name="Picture 2">
            <a:extLst>
              <a:ext uri="{FF2B5EF4-FFF2-40B4-BE49-F238E27FC236}">
                <a16:creationId xmlns:a16="http://schemas.microsoft.com/office/drawing/2014/main" id="{C3D63864-ADBC-4D51-1B80-D6B13CE5114A}"/>
              </a:ext>
            </a:extLst>
          </p:cNvPr>
          <p:cNvPicPr>
            <a:picLocks noChangeAspect="1"/>
          </p:cNvPicPr>
          <p:nvPr/>
        </p:nvPicPr>
        <p:blipFill>
          <a:blip r:embed="rId3"/>
          <a:stretch>
            <a:fillRect/>
          </a:stretch>
        </p:blipFill>
        <p:spPr>
          <a:xfrm>
            <a:off x="160932" y="1342176"/>
            <a:ext cx="4664886" cy="153303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3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6" name="Google Shape;716;p35"/>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Simultaneous Requests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17" name="Google Shape;717;p35"/>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18" name="Google Shape;718;p35"/>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FE8637"/>
              </a:buClr>
              <a:buSzPts val="1680"/>
              <a:buFont typeface="Arial"/>
              <a:buChar char="•"/>
            </a:pPr>
            <a:r>
              <a:rPr lang="en-GB" sz="1200" b="0" i="0" u="none" strike="noStrike" cap="none">
                <a:solidFill>
                  <a:srgbClr val="000000"/>
                </a:solidFill>
                <a:latin typeface="Century Schoolbook"/>
                <a:ea typeface="Century Schoolbook"/>
                <a:cs typeface="Century Schoolbook"/>
                <a:sym typeface="Century Schoolbook"/>
              </a:rPr>
              <a:t>the interrupt request line INTR is common to all devices </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600"/>
              </a:spcBef>
              <a:spcAft>
                <a:spcPts val="0"/>
              </a:spcAft>
              <a:buClr>
                <a:srgbClr val="FE8637"/>
              </a:buClr>
              <a:buSzPts val="1680"/>
              <a:buFont typeface="Arial"/>
              <a:buChar char="•"/>
            </a:pPr>
            <a:r>
              <a:rPr lang="en-GB" sz="1200" b="0" i="0" u="none" strike="noStrike" cap="none">
                <a:solidFill>
                  <a:srgbClr val="000000"/>
                </a:solidFill>
                <a:latin typeface="Century Schoolbook"/>
                <a:ea typeface="Century Schoolbook"/>
                <a:cs typeface="Century Schoolbook"/>
                <a:sym typeface="Century Schoolbook"/>
              </a:rPr>
              <a:t> the interrupt acknowledge line INTA is connected in a daisy chain fashion , such that the INTA signal propagates serially through the devices</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600"/>
              </a:spcBef>
              <a:spcAft>
                <a:spcPts val="0"/>
              </a:spcAft>
              <a:buClr>
                <a:srgbClr val="FE8637"/>
              </a:buClr>
              <a:buSzPts val="1680"/>
              <a:buFont typeface="Arial"/>
              <a:buChar char="•"/>
            </a:pPr>
            <a:r>
              <a:rPr lang="en-GB" sz="1200" b="0" i="0" u="none" strike="noStrike" cap="none">
                <a:solidFill>
                  <a:srgbClr val="000000"/>
                </a:solidFill>
                <a:latin typeface="Century Schoolbook"/>
                <a:ea typeface="Century Schoolbook"/>
                <a:cs typeface="Century Schoolbook"/>
                <a:sym typeface="Century Schoolbook"/>
              </a:rPr>
              <a:t>When INTR is active the processor responds by setting INTA to 1 </a:t>
            </a:r>
            <a:endParaRPr sz="1200" b="0" i="0" u="none" strike="noStrike" cap="none">
              <a:solidFill>
                <a:schemeClr val="dk1"/>
              </a:solidFill>
              <a:latin typeface="Calibri"/>
              <a:ea typeface="Calibri"/>
              <a:cs typeface="Calibri"/>
              <a:sym typeface="Calibri"/>
            </a:endParaRPr>
          </a:p>
          <a:p>
            <a:pPr marL="457200" marR="0" lvl="0" indent="0" algn="l" rtl="0">
              <a:lnSpc>
                <a:spcPct val="100000"/>
              </a:lnSpc>
              <a:spcBef>
                <a:spcPts val="60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19" name="Google Shape;719;p35"/>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g2895f2c8922_0_4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5" name="Google Shape;725;g2895f2c8922_0_45"/>
          <p:cNvSpPr txBox="1"/>
          <p:nvPr/>
        </p:nvSpPr>
        <p:spPr>
          <a:xfrm>
            <a:off x="160932" y="62255"/>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Simultaneous Requests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26" name="Google Shape;726;g2895f2c8922_0_45"/>
          <p:cNvSpPr txBox="1"/>
          <p:nvPr/>
        </p:nvSpPr>
        <p:spPr>
          <a:xfrm>
            <a:off x="139700" y="708025"/>
            <a:ext cx="5334000" cy="2398500"/>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27" name="Google Shape;727;g2895f2c8922_0_45"/>
          <p:cNvSpPr txBox="1"/>
          <p:nvPr/>
        </p:nvSpPr>
        <p:spPr>
          <a:xfrm>
            <a:off x="292100" y="708024"/>
            <a:ext cx="5334000" cy="2398500"/>
          </a:xfrm>
          <a:prstGeom prst="rect">
            <a:avLst/>
          </a:prstGeom>
          <a:noFill/>
          <a:ln>
            <a:noFill/>
          </a:ln>
        </p:spPr>
        <p:txBody>
          <a:bodyPr spcFirstLastPara="1" wrap="square" lIns="91425" tIns="45700" rIns="91425" bIns="45700" anchor="t" anchorCtr="0">
            <a:noAutofit/>
          </a:bodyPr>
          <a:lstStyle/>
          <a:p>
            <a:pPr marL="457200" marR="0" lvl="0" indent="-335280" algn="l" rtl="0">
              <a:lnSpc>
                <a:spcPct val="100000"/>
              </a:lnSpc>
              <a:spcBef>
                <a:spcPts val="600"/>
              </a:spcBef>
              <a:spcAft>
                <a:spcPts val="0"/>
              </a:spcAft>
              <a:buClr>
                <a:srgbClr val="FE8637"/>
              </a:buClr>
              <a:buSzPts val="1680"/>
              <a:buFont typeface="Arial"/>
              <a:buChar char="•"/>
            </a:pPr>
            <a:r>
              <a:rPr lang="en-GB" sz="1200" b="0" i="0" u="none" strike="noStrike" cap="none">
                <a:solidFill>
                  <a:schemeClr val="dk1"/>
                </a:solidFill>
                <a:latin typeface="Century Schoolbook"/>
                <a:ea typeface="Century Schoolbook"/>
                <a:cs typeface="Century Schoolbook"/>
                <a:sym typeface="Century Schoolbook"/>
              </a:rPr>
              <a:t>This signal is received by device1 , and passes it to device2 only if it does not require any service. </a:t>
            </a:r>
            <a:endParaRPr sz="1200" b="0" i="0" u="none" strike="noStrike" cap="none">
              <a:solidFill>
                <a:schemeClr val="dk1"/>
              </a:solidFill>
              <a:latin typeface="Calibri"/>
              <a:ea typeface="Calibri"/>
              <a:cs typeface="Calibri"/>
              <a:sym typeface="Calibri"/>
            </a:endParaRPr>
          </a:p>
          <a:p>
            <a:pPr marL="457200" marR="0" lvl="0" indent="-335280" algn="l" rtl="0">
              <a:lnSpc>
                <a:spcPct val="100000"/>
              </a:lnSpc>
              <a:spcBef>
                <a:spcPts val="600"/>
              </a:spcBef>
              <a:spcAft>
                <a:spcPts val="0"/>
              </a:spcAft>
              <a:buClr>
                <a:srgbClr val="FE8637"/>
              </a:buClr>
              <a:buSzPts val="1680"/>
              <a:buFont typeface="Arial"/>
              <a:buChar char="•"/>
            </a:pPr>
            <a:r>
              <a:rPr lang="en-GB" sz="1200" b="0" i="0" u="none" strike="noStrike" cap="none">
                <a:solidFill>
                  <a:schemeClr val="dk1"/>
                </a:solidFill>
                <a:latin typeface="Century Schoolbook"/>
                <a:ea typeface="Century Schoolbook"/>
                <a:cs typeface="Century Schoolbook"/>
                <a:sym typeface="Century Schoolbook"/>
              </a:rPr>
              <a:t>If the Device 1 has pending request for interrupt, it  blocks the INTA signal and proceeds to put its identifying code on the data lines</a:t>
            </a:r>
            <a:endParaRPr sz="1200" b="0" i="0" u="none" strike="noStrike" cap="none">
              <a:solidFill>
                <a:schemeClr val="dk1"/>
              </a:solidFill>
              <a:latin typeface="Calibri"/>
              <a:ea typeface="Calibri"/>
              <a:cs typeface="Calibri"/>
              <a:sym typeface="Calibri"/>
            </a:endParaRPr>
          </a:p>
          <a:p>
            <a:pPr marL="457200" marR="0" lvl="0" indent="-335280" algn="l" rtl="0">
              <a:lnSpc>
                <a:spcPct val="100000"/>
              </a:lnSpc>
              <a:spcBef>
                <a:spcPts val="600"/>
              </a:spcBef>
              <a:spcAft>
                <a:spcPts val="0"/>
              </a:spcAft>
              <a:buClr>
                <a:srgbClr val="FE8637"/>
              </a:buClr>
              <a:buSzPts val="1680"/>
              <a:buFont typeface="Arial"/>
              <a:buChar char="•"/>
            </a:pPr>
            <a:r>
              <a:rPr lang="en-GB" sz="1200" b="1" i="0" u="none" strike="noStrike" cap="none">
                <a:solidFill>
                  <a:schemeClr val="dk1"/>
                </a:solidFill>
                <a:latin typeface="Century Schoolbook"/>
                <a:ea typeface="Century Schoolbook"/>
                <a:cs typeface="Century Schoolbook"/>
                <a:sym typeface="Century Schoolbook"/>
              </a:rPr>
              <a:t>The device closest to cpu has higher priority</a:t>
            </a:r>
            <a:endParaRPr sz="1200" b="1" i="0" u="none" strike="noStrike" cap="none">
              <a:solidFill>
                <a:schemeClr val="dk1"/>
              </a:solidFill>
              <a:latin typeface="Calibri"/>
              <a:ea typeface="Calibri"/>
              <a:cs typeface="Calibri"/>
              <a:sym typeface="Calibri"/>
            </a:endParaRPr>
          </a:p>
          <a:p>
            <a:pPr marL="457200" marR="0" lvl="0" indent="0" algn="l" rtl="0">
              <a:lnSpc>
                <a:spcPct val="100000"/>
              </a:lnSpc>
              <a:spcBef>
                <a:spcPts val="600"/>
              </a:spcBef>
              <a:spcAft>
                <a:spcPts val="0"/>
              </a:spcAft>
              <a:buClr>
                <a:srgbClr val="000000"/>
              </a:buClr>
              <a:buSzPts val="1200"/>
              <a:buFont typeface="Arial"/>
              <a:buNone/>
            </a:pPr>
            <a:endParaRPr sz="1200" b="0" i="0" u="none" strike="noStrike" cap="none">
              <a:solidFill>
                <a:srgbClr val="000000"/>
              </a:solidFill>
              <a:latin typeface="Century Schoolbook"/>
              <a:ea typeface="Century Schoolbook"/>
              <a:cs typeface="Century Schoolbook"/>
              <a:sym typeface="Century Schoolbook"/>
            </a:endParaRPr>
          </a:p>
        </p:txBody>
      </p:sp>
      <p:sp>
        <p:nvSpPr>
          <p:cNvPr id="728" name="Google Shape;728;g2895f2c8922_0_45"/>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4" name="Google Shape;734;p36"/>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Simultaneous Requests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35" name="Google Shape;735;p36"/>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36" name="Google Shape;736;p36"/>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200" b="0" i="0" u="none" strike="noStrike" cap="none">
                <a:solidFill>
                  <a:srgbClr val="000000"/>
                </a:solidFill>
                <a:latin typeface="Arial"/>
                <a:ea typeface="Arial"/>
                <a:cs typeface="Arial"/>
                <a:sym typeface="Arial"/>
              </a:rPr>
              <a:t>- The interrupt priority scheme is combined with daisy chain scheme as shown below</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1200" b="0" i="0" u="none" strike="noStrike" cap="none">
                <a:solidFill>
                  <a:srgbClr val="000000"/>
                </a:solidFill>
                <a:latin typeface="Arial"/>
                <a:ea typeface="Arial"/>
                <a:cs typeface="Arial"/>
                <a:sym typeface="Arial"/>
              </a:rPr>
              <a:t> - Devices are organized in groups and each group is connected at a different priority level.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1200" b="0" i="0" u="none" strike="noStrike" cap="none">
                <a:solidFill>
                  <a:srgbClr val="000000"/>
                </a:solidFill>
                <a:latin typeface="Arial"/>
                <a:ea typeface="Arial"/>
                <a:cs typeface="Arial"/>
                <a:sym typeface="Arial"/>
              </a:rPr>
              <a:t>- Within a group devices are inter-connected in a  daisy chain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endParaRPr sz="1200" b="0" i="0" u="none" strike="noStrike" cap="none">
              <a:solidFill>
                <a:srgbClr val="000000"/>
              </a:solidFill>
              <a:latin typeface="Arial"/>
              <a:ea typeface="Arial"/>
              <a:cs typeface="Arial"/>
              <a:sym typeface="Arial"/>
            </a:endParaRPr>
          </a:p>
        </p:txBody>
      </p:sp>
      <p:sp>
        <p:nvSpPr>
          <p:cNvPr id="737" name="Google Shape;737;p36"/>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3"/>
          <p:cNvSpPr txBox="1">
            <a:spLocks noGrp="1"/>
          </p:cNvSpPr>
          <p:nvPr>
            <p:ph type="title"/>
          </p:nvPr>
        </p:nvSpPr>
        <p:spPr>
          <a:xfrm>
            <a:off x="160932" y="62255"/>
            <a:ext cx="4503900" cy="842533"/>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GB" sz="1800" b="1">
                <a:solidFill>
                  <a:srgbClr val="2E5497"/>
                </a:solidFill>
              </a:rPr>
              <a:t>Machine Instructions and Programs</a:t>
            </a:r>
            <a:br>
              <a:rPr lang="en-GB" sz="1800"/>
            </a:br>
            <a:r>
              <a:rPr lang="en-GB" sz="1800">
                <a:solidFill>
                  <a:srgbClr val="C55911"/>
                </a:solidFill>
                <a:latin typeface="Calibri"/>
                <a:ea typeface="Calibri"/>
                <a:cs typeface="Calibri"/>
                <a:sym typeface="Calibri"/>
              </a:rPr>
              <a:t>Accessing I/O Devices(Single  bus arrangement)</a:t>
            </a:r>
            <a:br>
              <a:rPr lang="en-GB" sz="2000">
                <a:solidFill>
                  <a:srgbClr val="0000FF"/>
                </a:solidFill>
                <a:latin typeface="Times New Roman"/>
                <a:ea typeface="Times New Roman"/>
                <a:cs typeface="Times New Roman"/>
                <a:sym typeface="Times New Roman"/>
              </a:rPr>
            </a:br>
            <a:endParaRPr sz="1800">
              <a:solidFill>
                <a:srgbClr val="C55911"/>
              </a:solidFill>
            </a:endParaRPr>
          </a:p>
        </p:txBody>
      </p:sp>
      <p:sp>
        <p:nvSpPr>
          <p:cNvPr id="207" name="Google Shape;207;p3"/>
          <p:cNvSpPr txBox="1">
            <a:spLocks noGrp="1"/>
          </p:cNvSpPr>
          <p:nvPr>
            <p:ph type="body" idx="1"/>
          </p:nvPr>
        </p:nvSpPr>
        <p:spPr>
          <a:xfrm>
            <a:off x="160925" y="1844374"/>
            <a:ext cx="5158207" cy="1117101"/>
          </a:xfrm>
          <a:prstGeom prst="rect">
            <a:avLst/>
          </a:prstGeom>
          <a:noFill/>
          <a:ln>
            <a:noFill/>
          </a:ln>
        </p:spPr>
        <p:txBody>
          <a:bodyPr spcFirstLastPara="1" wrap="square" lIns="0" tIns="0" rIns="0" bIns="0" anchor="t" anchorCtr="0">
            <a:spAutoFit/>
          </a:bodyPr>
          <a:lstStyle/>
          <a:p>
            <a:pPr marL="0" marR="0" lvl="0" indent="-114300" algn="l" rtl="0">
              <a:lnSpc>
                <a:spcPct val="100000"/>
              </a:lnSpc>
              <a:spcBef>
                <a:spcPts val="0"/>
              </a:spcBef>
              <a:spcAft>
                <a:spcPts val="0"/>
              </a:spcAft>
              <a:buClr>
                <a:schemeClr val="dk1"/>
              </a:buClr>
              <a:buSzPts val="1800"/>
              <a:buFont typeface="Constantia"/>
              <a:buChar char="•"/>
            </a:pPr>
            <a:r>
              <a:rPr lang="en-GB" sz="1200" b="1" dirty="0">
                <a:solidFill>
                  <a:schemeClr val="dk1"/>
                </a:solidFill>
                <a:latin typeface="Calibri"/>
                <a:ea typeface="Calibri"/>
                <a:cs typeface="Calibri"/>
                <a:sym typeface="Calibri"/>
              </a:rPr>
              <a:t>Multiple I/O</a:t>
            </a:r>
            <a:r>
              <a:rPr lang="en-GB" sz="1200" dirty="0">
                <a:solidFill>
                  <a:schemeClr val="dk1"/>
                </a:solidFill>
                <a:latin typeface="Calibri"/>
                <a:ea typeface="Calibri"/>
                <a:cs typeface="Calibri"/>
                <a:sym typeface="Calibri"/>
              </a:rPr>
              <a:t> devices may be connected to the </a:t>
            </a:r>
            <a:r>
              <a:rPr lang="en-GB" sz="1200" b="1" dirty="0">
                <a:solidFill>
                  <a:schemeClr val="dk1"/>
                </a:solidFill>
                <a:latin typeface="Calibri"/>
                <a:ea typeface="Calibri"/>
                <a:cs typeface="Calibri"/>
                <a:sym typeface="Calibri"/>
              </a:rPr>
              <a:t>processor and the memory</a:t>
            </a:r>
            <a:r>
              <a:rPr lang="en-GB" sz="1200" dirty="0">
                <a:solidFill>
                  <a:schemeClr val="dk1"/>
                </a:solidFill>
                <a:latin typeface="Calibri"/>
                <a:ea typeface="Calibri"/>
                <a:cs typeface="Calibri"/>
                <a:sym typeface="Calibri"/>
              </a:rPr>
              <a:t> via a bus.</a:t>
            </a:r>
            <a:endParaRPr sz="1200" dirty="0">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onstantia"/>
              <a:buChar char="•"/>
            </a:pPr>
            <a:r>
              <a:rPr lang="en-GB" sz="1200" dirty="0">
                <a:solidFill>
                  <a:schemeClr val="dk1"/>
                </a:solidFill>
                <a:latin typeface="Calibri"/>
                <a:ea typeface="Calibri"/>
                <a:cs typeface="Calibri"/>
                <a:sym typeface="Calibri"/>
              </a:rPr>
              <a:t>Bus consists of three sets of lines to carry </a:t>
            </a:r>
            <a:r>
              <a:rPr lang="en-GB" sz="1200" b="1" dirty="0">
                <a:solidFill>
                  <a:schemeClr val="dk1"/>
                </a:solidFill>
                <a:latin typeface="Calibri"/>
                <a:ea typeface="Calibri"/>
                <a:cs typeface="Calibri"/>
                <a:sym typeface="Calibri"/>
              </a:rPr>
              <a:t>address, data and control signals. </a:t>
            </a:r>
            <a:endParaRPr sz="1200" b="1" dirty="0">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onstantia"/>
              <a:buChar char="•"/>
            </a:pPr>
            <a:r>
              <a:rPr lang="en-GB" sz="1200" dirty="0">
                <a:solidFill>
                  <a:schemeClr val="dk1"/>
                </a:solidFill>
                <a:latin typeface="Calibri"/>
                <a:ea typeface="Calibri"/>
                <a:cs typeface="Calibri"/>
                <a:sym typeface="Calibri"/>
              </a:rPr>
              <a:t>Each I/O device is assigned an </a:t>
            </a:r>
            <a:r>
              <a:rPr lang="en-GB" sz="1200" b="1" dirty="0">
                <a:solidFill>
                  <a:schemeClr val="dk1"/>
                </a:solidFill>
                <a:latin typeface="Calibri"/>
                <a:ea typeface="Calibri"/>
                <a:cs typeface="Calibri"/>
                <a:sym typeface="Calibri"/>
              </a:rPr>
              <a:t>unique address. </a:t>
            </a:r>
            <a:endParaRPr sz="1200" b="1" dirty="0">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onstantia"/>
              <a:buChar char="•"/>
            </a:pPr>
            <a:r>
              <a:rPr lang="en-GB" sz="1200" dirty="0">
                <a:solidFill>
                  <a:schemeClr val="dk1"/>
                </a:solidFill>
                <a:latin typeface="Calibri"/>
                <a:ea typeface="Calibri"/>
                <a:cs typeface="Calibri"/>
                <a:sym typeface="Calibri"/>
              </a:rPr>
              <a:t>To access an I/O device, </a:t>
            </a:r>
            <a:r>
              <a:rPr lang="en-GB" sz="1200" b="1" dirty="0">
                <a:solidFill>
                  <a:schemeClr val="dk1"/>
                </a:solidFill>
                <a:latin typeface="Calibri"/>
                <a:ea typeface="Calibri"/>
                <a:cs typeface="Calibri"/>
                <a:sym typeface="Calibri"/>
              </a:rPr>
              <a:t>the processor places the address on the address lines</a:t>
            </a:r>
            <a:r>
              <a:rPr lang="en-GB" sz="1200" dirty="0">
                <a:solidFill>
                  <a:schemeClr val="dk1"/>
                </a:solidFill>
                <a:latin typeface="Calibri"/>
                <a:ea typeface="Calibri"/>
                <a:cs typeface="Calibri"/>
                <a:sym typeface="Calibri"/>
              </a:rPr>
              <a:t>.</a:t>
            </a:r>
            <a:endParaRPr sz="1200" dirty="0">
              <a:latin typeface="Calibri"/>
              <a:ea typeface="Calibri"/>
              <a:cs typeface="Calibri"/>
              <a:sym typeface="Calibri"/>
            </a:endParaRPr>
          </a:p>
          <a:p>
            <a:pPr marL="0" marR="0" lvl="0" indent="-114300" algn="l" rtl="0">
              <a:lnSpc>
                <a:spcPct val="100000"/>
              </a:lnSpc>
              <a:spcBef>
                <a:spcPts val="0"/>
              </a:spcBef>
              <a:spcAft>
                <a:spcPts val="0"/>
              </a:spcAft>
              <a:buClr>
                <a:schemeClr val="dk1"/>
              </a:buClr>
              <a:buSzPts val="1800"/>
              <a:buFont typeface="Constantia"/>
              <a:buChar char="•"/>
            </a:pPr>
            <a:r>
              <a:rPr lang="en-GB" sz="1200" dirty="0">
                <a:solidFill>
                  <a:schemeClr val="dk1"/>
                </a:solidFill>
                <a:latin typeface="Calibri"/>
                <a:ea typeface="Calibri"/>
                <a:cs typeface="Calibri"/>
                <a:sym typeface="Calibri"/>
              </a:rPr>
              <a:t>The device recognizes the address, and </a:t>
            </a:r>
            <a:r>
              <a:rPr lang="en-GB" sz="1200" b="1" dirty="0">
                <a:solidFill>
                  <a:schemeClr val="dk1"/>
                </a:solidFill>
                <a:latin typeface="Calibri"/>
                <a:ea typeface="Calibri"/>
                <a:cs typeface="Calibri"/>
                <a:sym typeface="Calibri"/>
              </a:rPr>
              <a:t>responds to the control signals</a:t>
            </a:r>
            <a:r>
              <a:rPr lang="en-GB" sz="1200" dirty="0">
                <a:solidFill>
                  <a:schemeClr val="dk1"/>
                </a:solidFill>
                <a:latin typeface="Calibri"/>
                <a:ea typeface="Calibri"/>
                <a:cs typeface="Calibri"/>
                <a:sym typeface="Calibri"/>
              </a:rPr>
              <a:t>.</a:t>
            </a:r>
            <a:endParaRPr sz="1200" dirty="0">
              <a:latin typeface="Calibri"/>
              <a:ea typeface="Calibri"/>
              <a:cs typeface="Calibri"/>
              <a:sym typeface="Calibri"/>
            </a:endParaRPr>
          </a:p>
        </p:txBody>
      </p:sp>
      <p:grpSp>
        <p:nvGrpSpPr>
          <p:cNvPr id="208" name="Google Shape;208;p3"/>
          <p:cNvGrpSpPr/>
          <p:nvPr/>
        </p:nvGrpSpPr>
        <p:grpSpPr>
          <a:xfrm>
            <a:off x="877285" y="706971"/>
            <a:ext cx="4253738" cy="961086"/>
            <a:chOff x="740" y="1000"/>
            <a:chExt cx="4122" cy="1608"/>
          </a:xfrm>
        </p:grpSpPr>
        <p:cxnSp>
          <p:nvCxnSpPr>
            <p:cNvPr id="209" name="Google Shape;209;p3"/>
            <p:cNvCxnSpPr/>
            <p:nvPr/>
          </p:nvCxnSpPr>
          <p:spPr>
            <a:xfrm flipH="1">
              <a:off x="932" y="1801"/>
              <a:ext cx="3930" cy="1"/>
            </a:xfrm>
            <a:prstGeom prst="straightConnector1">
              <a:avLst/>
            </a:prstGeom>
            <a:noFill/>
            <a:ln w="23800" cap="flat" cmpd="sng">
              <a:solidFill>
                <a:srgbClr val="000000"/>
              </a:solidFill>
              <a:prstDash val="solid"/>
              <a:round/>
              <a:headEnd type="none" w="sm" len="sm"/>
              <a:tailEnd type="none" w="sm" len="sm"/>
            </a:ln>
          </p:spPr>
        </p:cxnSp>
        <p:cxnSp>
          <p:nvCxnSpPr>
            <p:cNvPr id="210" name="Google Shape;210;p3"/>
            <p:cNvCxnSpPr/>
            <p:nvPr/>
          </p:nvCxnSpPr>
          <p:spPr>
            <a:xfrm rot="10800000" flipH="1">
              <a:off x="3772" y="1584"/>
              <a:ext cx="1" cy="213"/>
            </a:xfrm>
            <a:prstGeom prst="straightConnector1">
              <a:avLst/>
            </a:prstGeom>
            <a:noFill/>
            <a:ln w="23875" cap="flat" cmpd="sng">
              <a:solidFill>
                <a:srgbClr val="000000"/>
              </a:solidFill>
              <a:prstDash val="solid"/>
              <a:round/>
              <a:headEnd type="none" w="sm" len="sm"/>
              <a:tailEnd type="none" w="sm" len="sm"/>
            </a:ln>
          </p:spPr>
        </p:cxnSp>
        <p:cxnSp>
          <p:nvCxnSpPr>
            <p:cNvPr id="211" name="Google Shape;211;p3"/>
            <p:cNvCxnSpPr/>
            <p:nvPr/>
          </p:nvCxnSpPr>
          <p:spPr>
            <a:xfrm rot="10800000" flipH="1">
              <a:off x="4171" y="1801"/>
              <a:ext cx="1" cy="213"/>
            </a:xfrm>
            <a:prstGeom prst="straightConnector1">
              <a:avLst/>
            </a:prstGeom>
            <a:noFill/>
            <a:ln w="23875" cap="flat" cmpd="sng">
              <a:solidFill>
                <a:srgbClr val="000000"/>
              </a:solidFill>
              <a:prstDash val="solid"/>
              <a:round/>
              <a:headEnd type="none" w="sm" len="sm"/>
              <a:tailEnd type="none" w="sm" len="sm"/>
            </a:ln>
          </p:spPr>
        </p:cxnSp>
        <p:cxnSp>
          <p:nvCxnSpPr>
            <p:cNvPr id="212" name="Google Shape;212;p3"/>
            <p:cNvCxnSpPr/>
            <p:nvPr/>
          </p:nvCxnSpPr>
          <p:spPr>
            <a:xfrm rot="10800000" flipH="1">
              <a:off x="2022" y="1584"/>
              <a:ext cx="1" cy="213"/>
            </a:xfrm>
            <a:prstGeom prst="straightConnector1">
              <a:avLst/>
            </a:prstGeom>
            <a:noFill/>
            <a:ln w="23875" cap="flat" cmpd="sng">
              <a:solidFill>
                <a:srgbClr val="000000"/>
              </a:solidFill>
              <a:prstDash val="solid"/>
              <a:round/>
              <a:headEnd type="none" w="sm" len="sm"/>
              <a:tailEnd type="none" w="sm" len="sm"/>
            </a:ln>
          </p:spPr>
        </p:cxnSp>
        <p:cxnSp>
          <p:nvCxnSpPr>
            <p:cNvPr id="213" name="Google Shape;213;p3"/>
            <p:cNvCxnSpPr/>
            <p:nvPr/>
          </p:nvCxnSpPr>
          <p:spPr>
            <a:xfrm rot="10800000" flipH="1">
              <a:off x="1623" y="1801"/>
              <a:ext cx="1" cy="213"/>
            </a:xfrm>
            <a:prstGeom prst="straightConnector1">
              <a:avLst/>
            </a:prstGeom>
            <a:noFill/>
            <a:ln w="23875" cap="flat" cmpd="sng">
              <a:solidFill>
                <a:srgbClr val="000000"/>
              </a:solidFill>
              <a:prstDash val="solid"/>
              <a:round/>
              <a:headEnd type="none" w="sm" len="sm"/>
              <a:tailEnd type="none" w="sm" len="sm"/>
            </a:ln>
          </p:spPr>
        </p:cxnSp>
        <p:sp>
          <p:nvSpPr>
            <p:cNvPr id="214" name="Google Shape;214;p3"/>
            <p:cNvSpPr/>
            <p:nvPr/>
          </p:nvSpPr>
          <p:spPr>
            <a:xfrm>
              <a:off x="740" y="1534"/>
              <a:ext cx="253" cy="2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Bus</a:t>
              </a:r>
              <a:endParaRPr sz="1000" b="0" i="0" u="none" strike="noStrike" cap="none">
                <a:solidFill>
                  <a:schemeClr val="dk1"/>
                </a:solidFill>
                <a:latin typeface="Constantia"/>
                <a:ea typeface="Constantia"/>
                <a:cs typeface="Constantia"/>
                <a:sym typeface="Constantia"/>
              </a:endParaRPr>
            </a:p>
          </p:txBody>
        </p:sp>
        <p:grpSp>
          <p:nvGrpSpPr>
            <p:cNvPr id="215" name="Google Shape;215;p3"/>
            <p:cNvGrpSpPr/>
            <p:nvPr/>
          </p:nvGrpSpPr>
          <p:grpSpPr>
            <a:xfrm>
              <a:off x="1132" y="2010"/>
              <a:ext cx="3530" cy="598"/>
              <a:chOff x="1132" y="2185"/>
              <a:chExt cx="3530" cy="598"/>
            </a:xfrm>
          </p:grpSpPr>
          <p:sp>
            <p:nvSpPr>
              <p:cNvPr id="216" name="Google Shape;216;p3"/>
              <p:cNvSpPr/>
              <p:nvPr/>
            </p:nvSpPr>
            <p:spPr>
              <a:xfrm>
                <a:off x="1285" y="2384"/>
                <a:ext cx="732" cy="25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I/O device 1</a:t>
                </a:r>
                <a:endParaRPr sz="1000" b="0" i="0" u="none" strike="noStrike" cap="none">
                  <a:solidFill>
                    <a:schemeClr val="dk1"/>
                  </a:solidFill>
                  <a:latin typeface="Constantia"/>
                  <a:ea typeface="Constantia"/>
                  <a:cs typeface="Constantia"/>
                  <a:sym typeface="Constantia"/>
                </a:endParaRPr>
              </a:p>
            </p:txBody>
          </p:sp>
          <p:sp>
            <p:nvSpPr>
              <p:cNvPr id="217" name="Google Shape;217;p3"/>
              <p:cNvSpPr/>
              <p:nvPr/>
            </p:nvSpPr>
            <p:spPr>
              <a:xfrm>
                <a:off x="3833" y="2384"/>
                <a:ext cx="343" cy="2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I/O de</a:t>
                </a:r>
                <a:endParaRPr sz="1000" b="0" i="0" u="none" strike="noStrike" cap="none">
                  <a:solidFill>
                    <a:schemeClr val="dk1"/>
                  </a:solidFill>
                  <a:latin typeface="Constantia"/>
                  <a:ea typeface="Constantia"/>
                  <a:cs typeface="Constantia"/>
                  <a:sym typeface="Constantia"/>
                </a:endParaRPr>
              </a:p>
            </p:txBody>
          </p:sp>
          <p:sp>
            <p:nvSpPr>
              <p:cNvPr id="218" name="Google Shape;218;p3"/>
              <p:cNvSpPr/>
              <p:nvPr/>
            </p:nvSpPr>
            <p:spPr>
              <a:xfrm>
                <a:off x="4171" y="2384"/>
                <a:ext cx="308" cy="22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GB" sz="1050" b="0" i="0" u="none" strike="noStrike" cap="none">
                    <a:solidFill>
                      <a:srgbClr val="000000"/>
                    </a:solidFill>
                    <a:latin typeface="Arial"/>
                    <a:ea typeface="Arial"/>
                    <a:cs typeface="Arial"/>
                    <a:sym typeface="Arial"/>
                  </a:rPr>
                  <a:t>vice</a:t>
                </a:r>
                <a:endParaRPr sz="1050" b="0" i="0" u="none" strike="noStrike" cap="none">
                  <a:solidFill>
                    <a:schemeClr val="dk1"/>
                  </a:solidFill>
                  <a:latin typeface="Constantia"/>
                  <a:ea typeface="Constantia"/>
                  <a:cs typeface="Constantia"/>
                  <a:sym typeface="Constantia"/>
                </a:endParaRPr>
              </a:p>
            </p:txBody>
          </p:sp>
          <p:sp>
            <p:nvSpPr>
              <p:cNvPr id="219" name="Google Shape;219;p3"/>
              <p:cNvSpPr/>
              <p:nvPr/>
            </p:nvSpPr>
            <p:spPr>
              <a:xfrm>
                <a:off x="4447" y="2384"/>
                <a:ext cx="68" cy="2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1" u="none" strike="noStrike" cap="none">
                    <a:solidFill>
                      <a:srgbClr val="000000"/>
                    </a:solidFill>
                    <a:latin typeface="Arial"/>
                    <a:ea typeface="Arial"/>
                    <a:cs typeface="Arial"/>
                    <a:sym typeface="Arial"/>
                  </a:rPr>
                  <a:t>n</a:t>
                </a:r>
                <a:endParaRPr sz="1000" b="0" i="0" u="none" strike="noStrike" cap="none">
                  <a:solidFill>
                    <a:schemeClr val="dk1"/>
                  </a:solidFill>
                  <a:latin typeface="Constantia"/>
                  <a:ea typeface="Constantia"/>
                  <a:cs typeface="Constantia"/>
                  <a:sym typeface="Constantia"/>
                </a:endParaRPr>
              </a:p>
            </p:txBody>
          </p:sp>
          <p:sp>
            <p:nvSpPr>
              <p:cNvPr id="220" name="Google Shape;220;p3"/>
              <p:cNvSpPr/>
              <p:nvPr/>
            </p:nvSpPr>
            <p:spPr>
              <a:xfrm>
                <a:off x="2728" y="2461"/>
                <a:ext cx="31" cy="31"/>
              </a:xfrm>
              <a:custGeom>
                <a:avLst/>
                <a:gdLst/>
                <a:ahLst/>
                <a:cxnLst/>
                <a:rect l="l" t="t" r="r" b="b"/>
                <a:pathLst>
                  <a:path w="31" h="31" extrusionOk="0">
                    <a:moveTo>
                      <a:pt x="16" y="15"/>
                    </a:moveTo>
                    <a:lnTo>
                      <a:pt x="0" y="15"/>
                    </a:lnTo>
                    <a:lnTo>
                      <a:pt x="0" y="31"/>
                    </a:lnTo>
                    <a:lnTo>
                      <a:pt x="16" y="31"/>
                    </a:lnTo>
                    <a:lnTo>
                      <a:pt x="31" y="31"/>
                    </a:lnTo>
                    <a:lnTo>
                      <a:pt x="31" y="15"/>
                    </a:lnTo>
                    <a:lnTo>
                      <a:pt x="31" y="0"/>
                    </a:lnTo>
                    <a:lnTo>
                      <a:pt x="16" y="0"/>
                    </a:lnTo>
                    <a:lnTo>
                      <a:pt x="0" y="0"/>
                    </a:lnTo>
                    <a:lnTo>
                      <a:pt x="0" y="15"/>
                    </a:lnTo>
                    <a:lnTo>
                      <a:pt x="16" y="15"/>
                    </a:lnTo>
                    <a:close/>
                  </a:path>
                </a:pathLst>
              </a:custGeom>
              <a:solidFill>
                <a:srgbClr val="00FFFF"/>
              </a:solidFill>
              <a:ln w="9525" cap="flat" cmpd="sng">
                <a:solidFill>
                  <a:srgbClr val="00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21" name="Google Shape;221;p3"/>
              <p:cNvSpPr/>
              <p:nvPr/>
            </p:nvSpPr>
            <p:spPr>
              <a:xfrm>
                <a:off x="2744" y="2461"/>
                <a:ext cx="15" cy="15"/>
              </a:xfrm>
              <a:custGeom>
                <a:avLst/>
                <a:gdLst/>
                <a:ahLst/>
                <a:cxnLst/>
                <a:rect l="l" t="t" r="r" b="b"/>
                <a:pathLst>
                  <a:path w="1" h="1" extrusionOk="0">
                    <a:moveTo>
                      <a:pt x="0" y="0"/>
                    </a:moveTo>
                    <a:lnTo>
                      <a:pt x="0" y="1"/>
                    </a:lnTo>
                    <a:lnTo>
                      <a:pt x="1" y="0"/>
                    </a:lnTo>
                    <a:lnTo>
                      <a:pt x="0" y="0"/>
                    </a:lnTo>
                  </a:path>
                </a:pathLst>
              </a:custGeom>
              <a:solidFill>
                <a:srgbClr val="C00000"/>
              </a:solidFill>
              <a:ln w="23800"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22" name="Google Shape;222;p3"/>
              <p:cNvSpPr/>
              <p:nvPr/>
            </p:nvSpPr>
            <p:spPr>
              <a:xfrm>
                <a:off x="2882" y="2461"/>
                <a:ext cx="30" cy="31"/>
              </a:xfrm>
              <a:custGeom>
                <a:avLst/>
                <a:gdLst/>
                <a:ahLst/>
                <a:cxnLst/>
                <a:rect l="l" t="t" r="r" b="b"/>
                <a:pathLst>
                  <a:path w="30" h="31" extrusionOk="0">
                    <a:moveTo>
                      <a:pt x="15" y="15"/>
                    </a:moveTo>
                    <a:lnTo>
                      <a:pt x="0" y="15"/>
                    </a:lnTo>
                    <a:lnTo>
                      <a:pt x="0" y="31"/>
                    </a:lnTo>
                    <a:lnTo>
                      <a:pt x="15" y="31"/>
                    </a:lnTo>
                    <a:lnTo>
                      <a:pt x="30" y="31"/>
                    </a:lnTo>
                    <a:lnTo>
                      <a:pt x="30" y="15"/>
                    </a:lnTo>
                    <a:lnTo>
                      <a:pt x="30" y="0"/>
                    </a:lnTo>
                    <a:lnTo>
                      <a:pt x="15" y="0"/>
                    </a:lnTo>
                    <a:lnTo>
                      <a:pt x="0" y="0"/>
                    </a:lnTo>
                    <a:lnTo>
                      <a:pt x="0" y="15"/>
                    </a:lnTo>
                    <a:lnTo>
                      <a:pt x="15" y="15"/>
                    </a:lnTo>
                    <a:close/>
                  </a:path>
                </a:pathLst>
              </a:custGeom>
              <a:solidFill>
                <a:srgbClr val="00FFFF"/>
              </a:solid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23" name="Google Shape;223;p3"/>
              <p:cNvSpPr/>
              <p:nvPr/>
            </p:nvSpPr>
            <p:spPr>
              <a:xfrm>
                <a:off x="2897" y="2461"/>
                <a:ext cx="15" cy="15"/>
              </a:xfrm>
              <a:custGeom>
                <a:avLst/>
                <a:gdLst/>
                <a:ahLst/>
                <a:cxnLst/>
                <a:rect l="l" t="t" r="r" b="b"/>
                <a:pathLst>
                  <a:path w="1" h="1" extrusionOk="0">
                    <a:moveTo>
                      <a:pt x="0" y="0"/>
                    </a:moveTo>
                    <a:lnTo>
                      <a:pt x="0" y="1"/>
                    </a:lnTo>
                    <a:lnTo>
                      <a:pt x="1" y="0"/>
                    </a:lnTo>
                    <a:lnTo>
                      <a:pt x="0" y="0"/>
                    </a:lnTo>
                  </a:path>
                </a:pathLst>
              </a:custGeom>
              <a:solidFill>
                <a:srgbClr val="C00000"/>
              </a:solidFill>
              <a:ln w="23800"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24" name="Google Shape;224;p3"/>
              <p:cNvSpPr/>
              <p:nvPr/>
            </p:nvSpPr>
            <p:spPr>
              <a:xfrm>
                <a:off x="3035" y="2461"/>
                <a:ext cx="31" cy="31"/>
              </a:xfrm>
              <a:custGeom>
                <a:avLst/>
                <a:gdLst/>
                <a:ahLst/>
                <a:cxnLst/>
                <a:rect l="l" t="t" r="r" b="b"/>
                <a:pathLst>
                  <a:path w="31" h="31" extrusionOk="0">
                    <a:moveTo>
                      <a:pt x="16" y="15"/>
                    </a:moveTo>
                    <a:lnTo>
                      <a:pt x="0" y="15"/>
                    </a:lnTo>
                    <a:lnTo>
                      <a:pt x="0" y="31"/>
                    </a:lnTo>
                    <a:lnTo>
                      <a:pt x="16" y="31"/>
                    </a:lnTo>
                    <a:lnTo>
                      <a:pt x="31" y="31"/>
                    </a:lnTo>
                    <a:lnTo>
                      <a:pt x="31" y="15"/>
                    </a:lnTo>
                    <a:lnTo>
                      <a:pt x="31" y="0"/>
                    </a:lnTo>
                    <a:lnTo>
                      <a:pt x="16" y="0"/>
                    </a:lnTo>
                    <a:lnTo>
                      <a:pt x="0" y="0"/>
                    </a:lnTo>
                    <a:lnTo>
                      <a:pt x="0" y="15"/>
                    </a:lnTo>
                    <a:lnTo>
                      <a:pt x="16" y="15"/>
                    </a:lnTo>
                    <a:close/>
                  </a:path>
                </a:pathLst>
              </a:custGeom>
              <a:solidFill>
                <a:srgbClr val="00FFFF"/>
              </a:solidFill>
              <a:ln w="9525" cap="flat" cmpd="sng">
                <a:solidFill>
                  <a:srgbClr val="00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25" name="Google Shape;225;p3"/>
              <p:cNvSpPr/>
              <p:nvPr/>
            </p:nvSpPr>
            <p:spPr>
              <a:xfrm>
                <a:off x="3051" y="2461"/>
                <a:ext cx="15" cy="15"/>
              </a:xfrm>
              <a:custGeom>
                <a:avLst/>
                <a:gdLst/>
                <a:ahLst/>
                <a:cxnLst/>
                <a:rect l="l" t="t" r="r" b="b"/>
                <a:pathLst>
                  <a:path w="1" h="1" extrusionOk="0">
                    <a:moveTo>
                      <a:pt x="0" y="0"/>
                    </a:moveTo>
                    <a:lnTo>
                      <a:pt x="0" y="1"/>
                    </a:lnTo>
                    <a:lnTo>
                      <a:pt x="1" y="0"/>
                    </a:lnTo>
                    <a:lnTo>
                      <a:pt x="0" y="0"/>
                    </a:lnTo>
                  </a:path>
                </a:pathLst>
              </a:custGeom>
              <a:solidFill>
                <a:srgbClr val="C00000"/>
              </a:solidFill>
              <a:ln w="23800"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26" name="Google Shape;226;p3"/>
              <p:cNvSpPr/>
              <p:nvPr/>
            </p:nvSpPr>
            <p:spPr>
              <a:xfrm>
                <a:off x="3680" y="2185"/>
                <a:ext cx="982" cy="598"/>
              </a:xfrm>
              <a:prstGeom prst="rect">
                <a:avLst/>
              </a:prstGeom>
              <a:noFill/>
              <a:ln w="2380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27" name="Google Shape;227;p3"/>
              <p:cNvSpPr/>
              <p:nvPr/>
            </p:nvSpPr>
            <p:spPr>
              <a:xfrm>
                <a:off x="1132" y="2185"/>
                <a:ext cx="982" cy="598"/>
              </a:xfrm>
              <a:prstGeom prst="rect">
                <a:avLst/>
              </a:prstGeom>
              <a:noFill/>
              <a:ln w="2380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grpSp>
        <p:grpSp>
          <p:nvGrpSpPr>
            <p:cNvPr id="228" name="Google Shape;228;p3"/>
            <p:cNvGrpSpPr/>
            <p:nvPr/>
          </p:nvGrpSpPr>
          <p:grpSpPr>
            <a:xfrm>
              <a:off x="1531" y="1000"/>
              <a:ext cx="982" cy="584"/>
              <a:chOff x="1531" y="818"/>
              <a:chExt cx="982" cy="584"/>
            </a:xfrm>
          </p:grpSpPr>
          <p:sp>
            <p:nvSpPr>
              <p:cNvPr id="229" name="Google Shape;229;p3"/>
              <p:cNvSpPr/>
              <p:nvPr/>
            </p:nvSpPr>
            <p:spPr>
              <a:xfrm>
                <a:off x="1746" y="1018"/>
                <a:ext cx="682" cy="21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Processor</a:t>
                </a:r>
                <a:endParaRPr sz="1000" b="0" i="0" u="none" strike="noStrike" cap="none">
                  <a:solidFill>
                    <a:schemeClr val="dk1"/>
                  </a:solidFill>
                  <a:latin typeface="Constantia"/>
                  <a:ea typeface="Constantia"/>
                  <a:cs typeface="Constantia"/>
                  <a:sym typeface="Constantia"/>
                </a:endParaRPr>
              </a:p>
            </p:txBody>
          </p:sp>
          <p:sp>
            <p:nvSpPr>
              <p:cNvPr id="230" name="Google Shape;230;p3"/>
              <p:cNvSpPr/>
              <p:nvPr/>
            </p:nvSpPr>
            <p:spPr>
              <a:xfrm>
                <a:off x="1531" y="818"/>
                <a:ext cx="982" cy="584"/>
              </a:xfrm>
              <a:prstGeom prst="rect">
                <a:avLst/>
              </a:prstGeom>
              <a:noFill/>
              <a:ln w="2380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grpSp>
        <p:grpSp>
          <p:nvGrpSpPr>
            <p:cNvPr id="231" name="Google Shape;231;p3"/>
            <p:cNvGrpSpPr/>
            <p:nvPr/>
          </p:nvGrpSpPr>
          <p:grpSpPr>
            <a:xfrm>
              <a:off x="3296" y="1000"/>
              <a:ext cx="967" cy="584"/>
              <a:chOff x="3296" y="818"/>
              <a:chExt cx="967" cy="584"/>
            </a:xfrm>
          </p:grpSpPr>
          <p:sp>
            <p:nvSpPr>
              <p:cNvPr id="232" name="Google Shape;232;p3"/>
              <p:cNvSpPr/>
              <p:nvPr/>
            </p:nvSpPr>
            <p:spPr>
              <a:xfrm>
                <a:off x="3542" y="1018"/>
                <a:ext cx="468" cy="2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Memory</a:t>
                </a:r>
                <a:endParaRPr sz="1000" b="0" i="0" u="none" strike="noStrike" cap="none">
                  <a:solidFill>
                    <a:schemeClr val="dk1"/>
                  </a:solidFill>
                  <a:latin typeface="Constantia"/>
                  <a:ea typeface="Constantia"/>
                  <a:cs typeface="Constantia"/>
                  <a:sym typeface="Constantia"/>
                </a:endParaRPr>
              </a:p>
            </p:txBody>
          </p:sp>
          <p:sp>
            <p:nvSpPr>
              <p:cNvPr id="233" name="Google Shape;233;p3"/>
              <p:cNvSpPr/>
              <p:nvPr/>
            </p:nvSpPr>
            <p:spPr>
              <a:xfrm>
                <a:off x="3296" y="818"/>
                <a:ext cx="967" cy="584"/>
              </a:xfrm>
              <a:prstGeom prst="rect">
                <a:avLst/>
              </a:prstGeom>
              <a:noFill/>
              <a:ln w="2380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grpSp>
      </p:grpSp>
      <p:sp>
        <p:nvSpPr>
          <p:cNvPr id="234" name="Google Shape;234;p3"/>
          <p:cNvSpPr txBox="1"/>
          <p:nvPr/>
        </p:nvSpPr>
        <p:spPr>
          <a:xfrm>
            <a:off x="1677370" y="2878115"/>
            <a:ext cx="4088430" cy="443168"/>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b="1" dirty="0">
                <a:solidFill>
                  <a:schemeClr val="dk1"/>
                </a:solidFill>
              </a:rPr>
              <a:t>Carl Hamacher, Zvonko </a:t>
            </a:r>
            <a:r>
              <a:rPr lang="en-GB" sz="700" b="1" dirty="0" err="1">
                <a:solidFill>
                  <a:schemeClr val="dk1"/>
                </a:solidFill>
              </a:rPr>
              <a:t>Vranesic</a:t>
            </a:r>
            <a:r>
              <a:rPr lang="en-GB" sz="700" b="1" dirty="0">
                <a:solidFill>
                  <a:schemeClr val="dk1"/>
                </a:solidFill>
              </a:rPr>
              <a:t>, Safwat Zaky, </a:t>
            </a:r>
            <a:r>
              <a:rPr lang="en-GB" sz="700" b="1" i="1" dirty="0">
                <a:solidFill>
                  <a:schemeClr val="dk1"/>
                </a:solidFill>
              </a:rPr>
              <a:t>Computer Organization</a:t>
            </a:r>
            <a:r>
              <a:rPr lang="en-GB" sz="700" b="1" dirty="0">
                <a:solidFill>
                  <a:schemeClr val="dk1"/>
                </a:solidFill>
              </a:rPr>
              <a:t>, 5th ed., McGraw Hill, 2002, Section 4.1.</a:t>
            </a:r>
            <a:endParaRPr sz="700" b="1" dirty="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3" name="Google Shape;743;p37"/>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Simultaneous Requests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44" name="Google Shape;744;p37"/>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45" name="Google Shape;745;p37"/>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334963" marR="0" lvl="0" indent="-334963" algn="l" rtl="0">
              <a:lnSpc>
                <a:spcPct val="100000"/>
              </a:lnSpc>
              <a:spcBef>
                <a:spcPts val="0"/>
              </a:spcBef>
              <a:spcAft>
                <a:spcPts val="0"/>
              </a:spcAft>
              <a:buClr>
                <a:srgbClr val="000000"/>
              </a:buClr>
              <a:buSzPts val="2800"/>
              <a:buFont typeface="Arial"/>
              <a:buChar char="•"/>
            </a:pPr>
            <a:r>
              <a:rPr lang="en-GB" sz="1200" b="0" i="0" u="none" strike="noStrike" cap="none">
                <a:solidFill>
                  <a:srgbClr val="000000"/>
                </a:solidFill>
                <a:latin typeface="Arial"/>
                <a:ea typeface="Arial"/>
                <a:cs typeface="Arial"/>
                <a:sym typeface="Arial"/>
              </a:rPr>
              <a:t>Arrangement of priority groups as shown</a:t>
            </a:r>
            <a:r>
              <a:rPr lang="en-GB" sz="1400" b="0" i="0" u="none" strike="noStrike" cap="none">
                <a:solidFill>
                  <a:srgbClr val="000000"/>
                </a:solidFill>
                <a:latin typeface="Times New Roman"/>
                <a:ea typeface="Times New Roman"/>
                <a:cs typeface="Times New Roman"/>
                <a:sym typeface="Times New Roman"/>
              </a:rPr>
              <a:t> </a:t>
            </a:r>
            <a:endParaRPr sz="1050" b="0" i="0" u="none" strike="noStrike" cap="none">
              <a:solidFill>
                <a:schemeClr val="dk1"/>
              </a:solidFill>
              <a:latin typeface="Calibri"/>
              <a:ea typeface="Calibri"/>
              <a:cs typeface="Calibri"/>
              <a:sym typeface="Calibri"/>
            </a:endParaRPr>
          </a:p>
          <a:p>
            <a:pPr marL="334963" marR="0" lvl="0" indent="-334963" algn="l" rtl="0">
              <a:lnSpc>
                <a:spcPct val="100000"/>
              </a:lnSpc>
              <a:spcBef>
                <a:spcPts val="800"/>
              </a:spcBef>
              <a:spcAft>
                <a:spcPts val="0"/>
              </a:spcAft>
              <a:buClr>
                <a:schemeClr val="dk1"/>
              </a:buClr>
              <a:buSzPts val="32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47" name="Google Shape;747;p37"/>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pic>
        <p:nvPicPr>
          <p:cNvPr id="3" name="Picture 2">
            <a:extLst>
              <a:ext uri="{FF2B5EF4-FFF2-40B4-BE49-F238E27FC236}">
                <a16:creationId xmlns:a16="http://schemas.microsoft.com/office/drawing/2014/main" id="{795DD5E5-2409-078A-EAD7-A726E81DF67B}"/>
              </a:ext>
            </a:extLst>
          </p:cNvPr>
          <p:cNvPicPr>
            <a:picLocks noChangeAspect="1"/>
          </p:cNvPicPr>
          <p:nvPr/>
        </p:nvPicPr>
        <p:blipFill>
          <a:blip r:embed="rId3"/>
          <a:stretch>
            <a:fillRect/>
          </a:stretch>
        </p:blipFill>
        <p:spPr>
          <a:xfrm>
            <a:off x="0" y="1131850"/>
            <a:ext cx="5473700" cy="190606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2895f2c8922_0_5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3" name="Google Shape;753;g2895f2c8922_0_52"/>
          <p:cNvSpPr txBox="1"/>
          <p:nvPr/>
        </p:nvSpPr>
        <p:spPr>
          <a:xfrm>
            <a:off x="160932" y="62255"/>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Exceptions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54" name="Google Shape;754;g2895f2c8922_0_52"/>
          <p:cNvSpPr txBox="1"/>
          <p:nvPr/>
        </p:nvSpPr>
        <p:spPr>
          <a:xfrm>
            <a:off x="139700" y="708025"/>
            <a:ext cx="5334000" cy="2398500"/>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55" name="Google Shape;755;g2895f2c8922_0_52"/>
          <p:cNvSpPr txBox="1"/>
          <p:nvPr/>
        </p:nvSpPr>
        <p:spPr>
          <a:xfrm>
            <a:off x="292100" y="708024"/>
            <a:ext cx="5334000" cy="2398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3"/>
              </a:buClr>
              <a:buSzPts val="1140"/>
              <a:buFont typeface="Arial"/>
              <a:buChar char="•"/>
            </a:pPr>
            <a:r>
              <a:rPr lang="en-GB" sz="1200" b="0" i="0" u="none" strike="noStrike" cap="none">
                <a:solidFill>
                  <a:schemeClr val="dk1"/>
                </a:solidFill>
                <a:latin typeface="Calibri"/>
                <a:ea typeface="Calibri"/>
                <a:cs typeface="Calibri"/>
                <a:sym typeface="Calibri"/>
              </a:rPr>
              <a:t>Interrupts caused by interrupt-requests sent by I/O devices. </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481"/>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Interrupts could be used in many other situations where the execution of one program needs to be suspended and execution of another program needs to be started.</a:t>
            </a: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481"/>
              </a:spcBef>
              <a:spcAft>
                <a:spcPts val="0"/>
              </a:spcAft>
              <a:buClr>
                <a:schemeClr val="accent3"/>
              </a:buClr>
              <a:buSzPts val="1140"/>
              <a:buFont typeface="Arial"/>
              <a:buChar char="•"/>
            </a:pPr>
            <a:r>
              <a:rPr lang="en-GB" sz="1200" b="0" i="0" u="none" strike="noStrike" cap="none">
                <a:solidFill>
                  <a:schemeClr val="dk1"/>
                </a:solidFill>
                <a:latin typeface="Calibri"/>
                <a:ea typeface="Calibri"/>
                <a:cs typeface="Calibri"/>
                <a:sym typeface="Calibri"/>
              </a:rPr>
              <a:t>In general</a:t>
            </a:r>
            <a:r>
              <a:rPr lang="en-GB" sz="1200" b="1" i="0" u="none" strike="noStrike" cap="none">
                <a:solidFill>
                  <a:schemeClr val="dk1"/>
                </a:solidFill>
                <a:latin typeface="Calibri"/>
                <a:ea typeface="Calibri"/>
                <a:cs typeface="Calibri"/>
                <a:sym typeface="Calibri"/>
              </a:rPr>
              <a:t>, </a:t>
            </a:r>
            <a:r>
              <a:rPr lang="en-GB" sz="1200" b="1" i="0" u="none" strike="noStrike" cap="none">
                <a:solidFill>
                  <a:srgbClr val="CC3300"/>
                </a:solidFill>
                <a:latin typeface="Calibri"/>
                <a:ea typeface="Calibri"/>
                <a:cs typeface="Calibri"/>
                <a:sym typeface="Calibri"/>
              </a:rPr>
              <a:t>the term exception is used to refer to any event that causes an interruption.</a:t>
            </a:r>
            <a:r>
              <a:rPr lang="en-GB" sz="1200" b="1" i="0" u="none" strike="noStrike" cap="none">
                <a:solidFill>
                  <a:schemeClr val="dk1"/>
                </a:solidFill>
                <a:latin typeface="Calibri"/>
                <a:ea typeface="Calibri"/>
                <a:cs typeface="Calibri"/>
                <a:sym typeface="Calibri"/>
              </a:rPr>
              <a:t> </a:t>
            </a:r>
            <a:endParaRPr sz="1400" b="1" i="0" u="none" strike="noStrike" cap="none">
              <a:solidFill>
                <a:srgbClr val="000000"/>
              </a:solidFill>
              <a:latin typeface="Arial"/>
              <a:ea typeface="Arial"/>
              <a:cs typeface="Arial"/>
              <a:sym typeface="Arial"/>
            </a:endParaRPr>
          </a:p>
          <a:p>
            <a:pPr marL="564642" marR="0" lvl="1" indent="-171449" algn="l" rtl="0">
              <a:lnSpc>
                <a:spcPct val="100000"/>
              </a:lnSpc>
              <a:spcBef>
                <a:spcPts val="444"/>
              </a:spcBef>
              <a:spcAft>
                <a:spcPts val="0"/>
              </a:spcAft>
              <a:buClr>
                <a:schemeClr val="dk1"/>
              </a:buClr>
              <a:buSzPts val="1020"/>
              <a:buFont typeface="Arial"/>
              <a:buChar char="•"/>
            </a:pPr>
            <a:r>
              <a:rPr lang="en-GB" sz="1200" b="1" i="0" u="none" strike="noStrike" cap="none">
                <a:solidFill>
                  <a:schemeClr val="dk1"/>
                </a:solidFill>
                <a:latin typeface="Calibri"/>
                <a:ea typeface="Calibri"/>
                <a:cs typeface="Calibri"/>
                <a:sym typeface="Calibri"/>
              </a:rPr>
              <a:t>Interrupt-requests from I/O devices is one type of an exception</a:t>
            </a:r>
            <a:r>
              <a:rPr lang="en-GB" sz="12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481"/>
              </a:spcBef>
              <a:spcAft>
                <a:spcPts val="0"/>
              </a:spcAft>
              <a:buClr>
                <a:schemeClr val="accent3"/>
              </a:buClr>
              <a:buSzPts val="1140"/>
              <a:buFont typeface="Arial"/>
              <a:buChar char="•"/>
            </a:pPr>
            <a:r>
              <a:rPr lang="en-GB" sz="1200" b="0" i="0" u="none" strike="noStrike" cap="none">
                <a:solidFill>
                  <a:schemeClr val="accent2"/>
                </a:solidFill>
                <a:latin typeface="Calibri"/>
                <a:ea typeface="Calibri"/>
                <a:cs typeface="Calibri"/>
                <a:sym typeface="Calibri"/>
              </a:rPr>
              <a:t>Other types of exceptions are:</a:t>
            </a:r>
            <a:endParaRPr sz="1200" b="0" i="0" u="none" strike="noStrike" cap="none">
              <a:solidFill>
                <a:schemeClr val="dk1"/>
              </a:solidFill>
              <a:latin typeface="Calibri"/>
              <a:ea typeface="Calibri"/>
              <a:cs typeface="Calibri"/>
              <a:sym typeface="Calibri"/>
            </a:endParaRPr>
          </a:p>
          <a:p>
            <a:pPr marL="564642" marR="0" lvl="1" indent="-171449" algn="l" rtl="0">
              <a:lnSpc>
                <a:spcPct val="100000"/>
              </a:lnSpc>
              <a:spcBef>
                <a:spcPts val="407"/>
              </a:spcBef>
              <a:spcAft>
                <a:spcPts val="0"/>
              </a:spcAft>
              <a:buClr>
                <a:schemeClr val="accent2"/>
              </a:buClr>
              <a:buSzPts val="1020"/>
              <a:buFont typeface="Arial"/>
              <a:buChar char="•"/>
            </a:pPr>
            <a:r>
              <a:rPr lang="en-GB" sz="1200" b="0" i="0" u="none" strike="noStrike" cap="none">
                <a:solidFill>
                  <a:schemeClr val="accent2"/>
                </a:solidFill>
                <a:latin typeface="Calibri"/>
                <a:ea typeface="Calibri"/>
                <a:cs typeface="Calibri"/>
                <a:sym typeface="Calibri"/>
              </a:rPr>
              <a:t>Recovery from errors</a:t>
            </a:r>
            <a:endParaRPr sz="1200" b="0" i="0" u="none" strike="noStrike" cap="none">
              <a:solidFill>
                <a:schemeClr val="dk1"/>
              </a:solidFill>
              <a:latin typeface="Calibri"/>
              <a:ea typeface="Calibri"/>
              <a:cs typeface="Calibri"/>
              <a:sym typeface="Calibri"/>
            </a:endParaRPr>
          </a:p>
          <a:p>
            <a:pPr marL="564642" marR="0" lvl="1" indent="-171449" algn="l" rtl="0">
              <a:lnSpc>
                <a:spcPct val="100000"/>
              </a:lnSpc>
              <a:spcBef>
                <a:spcPts val="407"/>
              </a:spcBef>
              <a:spcAft>
                <a:spcPts val="0"/>
              </a:spcAft>
              <a:buClr>
                <a:schemeClr val="accent2"/>
              </a:buClr>
              <a:buSzPts val="1020"/>
              <a:buFont typeface="Arial"/>
              <a:buChar char="•"/>
            </a:pPr>
            <a:r>
              <a:rPr lang="en-GB" sz="1200" b="0" i="0" u="none" strike="noStrike" cap="none">
                <a:solidFill>
                  <a:schemeClr val="accent2"/>
                </a:solidFill>
                <a:latin typeface="Calibri"/>
                <a:ea typeface="Calibri"/>
                <a:cs typeface="Calibri"/>
                <a:sym typeface="Calibri"/>
              </a:rPr>
              <a:t>Debugging </a:t>
            </a:r>
            <a:endParaRPr sz="1200" b="0" i="0" u="none" strike="noStrike" cap="none">
              <a:solidFill>
                <a:schemeClr val="dk1"/>
              </a:solidFill>
              <a:latin typeface="Calibri"/>
              <a:ea typeface="Calibri"/>
              <a:cs typeface="Calibri"/>
              <a:sym typeface="Calibri"/>
            </a:endParaRPr>
          </a:p>
          <a:p>
            <a:pPr marL="564642" marR="0" lvl="1" indent="-171449" algn="l" rtl="0">
              <a:lnSpc>
                <a:spcPct val="100000"/>
              </a:lnSpc>
              <a:spcBef>
                <a:spcPts val="407"/>
              </a:spcBef>
              <a:spcAft>
                <a:spcPts val="0"/>
              </a:spcAft>
              <a:buClr>
                <a:schemeClr val="accent2"/>
              </a:buClr>
              <a:buSzPts val="1020"/>
              <a:buFont typeface="Arial"/>
              <a:buChar char="•"/>
            </a:pPr>
            <a:r>
              <a:rPr lang="en-GB" sz="1200" b="0" i="0" u="none" strike="noStrike" cap="none">
                <a:solidFill>
                  <a:schemeClr val="accent2"/>
                </a:solidFill>
                <a:latin typeface="Calibri"/>
                <a:ea typeface="Calibri"/>
                <a:cs typeface="Calibri"/>
                <a:sym typeface="Calibri"/>
              </a:rPr>
              <a:t>Privilege exception</a:t>
            </a:r>
            <a:endParaRPr sz="1200" b="0" i="0" u="none" strike="noStrike" cap="none">
              <a:solidFill>
                <a:schemeClr val="dk1"/>
              </a:solidFill>
              <a:latin typeface="Calibri"/>
              <a:ea typeface="Calibri"/>
              <a:cs typeface="Calibri"/>
              <a:sym typeface="Calibri"/>
            </a:endParaRPr>
          </a:p>
        </p:txBody>
      </p:sp>
      <p:sp>
        <p:nvSpPr>
          <p:cNvPr id="756" name="Google Shape;756;g2895f2c8922_0_52"/>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2" name="Google Shape;762;p39"/>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Exceptions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63" name="Google Shape;763;p39"/>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64" name="Google Shape;764;p39"/>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3"/>
              </a:buClr>
              <a:buSzPts val="1140"/>
              <a:buFont typeface="Noto Sans Symbols"/>
              <a:buChar char="⚫"/>
            </a:pPr>
            <a:r>
              <a:rPr lang="en-GB" sz="1200" b="0" i="0" u="none" strike="noStrike" cap="none">
                <a:solidFill>
                  <a:schemeClr val="accent2"/>
                </a:solidFill>
                <a:latin typeface="Calibri"/>
                <a:ea typeface="Calibri"/>
                <a:cs typeface="Calibri"/>
                <a:sym typeface="Calibri"/>
              </a:rPr>
              <a:t>Many sources of errors in a processor. For example:</a:t>
            </a:r>
            <a:endParaRPr sz="1200" b="0" i="0" u="none" strike="noStrike" cap="none">
              <a:solidFill>
                <a:schemeClr val="dk1"/>
              </a:solidFill>
              <a:latin typeface="Calibri"/>
              <a:ea typeface="Calibri"/>
              <a:cs typeface="Calibri"/>
              <a:sym typeface="Calibri"/>
            </a:endParaRPr>
          </a:p>
          <a:p>
            <a:pPr marL="640080" marR="0" lvl="1" indent="-246888" algn="l" rtl="0">
              <a:lnSpc>
                <a:spcPct val="100000"/>
              </a:lnSpc>
              <a:spcBef>
                <a:spcPts val="370"/>
              </a:spcBef>
              <a:spcAft>
                <a:spcPts val="0"/>
              </a:spcAft>
              <a:buClr>
                <a:schemeClr val="dk1"/>
              </a:buClr>
              <a:buSzPts val="1020"/>
              <a:buFont typeface="Noto Sans Symbols"/>
              <a:buChar char="⚫"/>
            </a:pPr>
            <a:r>
              <a:rPr lang="en-GB" sz="1200" b="0" i="0" u="none" strike="noStrike" cap="none">
                <a:solidFill>
                  <a:schemeClr val="dk1"/>
                </a:solidFill>
                <a:latin typeface="Calibri"/>
                <a:ea typeface="Calibri"/>
                <a:cs typeface="Calibri"/>
                <a:sym typeface="Calibri"/>
              </a:rPr>
              <a:t>Error in the data stored.</a:t>
            </a:r>
            <a:endParaRPr sz="1400" b="0" i="0" u="none" strike="noStrike" cap="none">
              <a:solidFill>
                <a:srgbClr val="000000"/>
              </a:solidFill>
              <a:latin typeface="Arial"/>
              <a:ea typeface="Arial"/>
              <a:cs typeface="Arial"/>
              <a:sym typeface="Arial"/>
            </a:endParaRPr>
          </a:p>
          <a:p>
            <a:pPr marL="640080" marR="0" lvl="1" indent="-246888" algn="l" rtl="0">
              <a:lnSpc>
                <a:spcPct val="100000"/>
              </a:lnSpc>
              <a:spcBef>
                <a:spcPts val="370"/>
              </a:spcBef>
              <a:spcAft>
                <a:spcPts val="0"/>
              </a:spcAft>
              <a:buClr>
                <a:schemeClr val="dk1"/>
              </a:buClr>
              <a:buSzPts val="1020"/>
              <a:buFont typeface="Noto Sans Symbols"/>
              <a:buChar char="⚫"/>
            </a:pPr>
            <a:r>
              <a:rPr lang="en-GB" sz="1200" b="0" i="0" u="none" strike="noStrike" cap="none">
                <a:solidFill>
                  <a:schemeClr val="dk1"/>
                </a:solidFill>
                <a:latin typeface="Calibri"/>
                <a:ea typeface="Calibri"/>
                <a:cs typeface="Calibri"/>
                <a:sym typeface="Calibri"/>
              </a:rPr>
              <a:t>Error during the execution of an instruction. </a:t>
            </a:r>
            <a:endParaRPr sz="1400" b="0" i="0" u="none" strike="noStrike" cap="none">
              <a:solidFill>
                <a:srgbClr val="000000"/>
              </a:solidFill>
              <a:latin typeface="Arial"/>
              <a:ea typeface="Arial"/>
              <a:cs typeface="Arial"/>
              <a:sym typeface="Arial"/>
            </a:endParaRPr>
          </a:p>
          <a:p>
            <a:pPr marL="274320" marR="0" lvl="0" indent="-274320" algn="l" rtl="0">
              <a:lnSpc>
                <a:spcPct val="100000"/>
              </a:lnSpc>
              <a:spcBef>
                <a:spcPts val="481"/>
              </a:spcBef>
              <a:spcAft>
                <a:spcPts val="0"/>
              </a:spcAft>
              <a:buClr>
                <a:schemeClr val="accent3"/>
              </a:buClr>
              <a:buSzPts val="1140"/>
              <a:buFont typeface="Noto Sans Symbols"/>
              <a:buChar char="⚫"/>
            </a:pPr>
            <a:r>
              <a:rPr lang="en-GB" sz="1200" b="0" i="0" u="none" strike="noStrike" cap="none">
                <a:solidFill>
                  <a:schemeClr val="accent2"/>
                </a:solidFill>
                <a:latin typeface="Calibri"/>
                <a:ea typeface="Calibri"/>
                <a:cs typeface="Calibri"/>
                <a:sym typeface="Calibri"/>
              </a:rPr>
              <a:t>When such errors are detected, exception processing is initiated. </a:t>
            </a:r>
            <a:endParaRPr sz="1200" b="0" i="0" u="none" strike="noStrike" cap="none">
              <a:solidFill>
                <a:schemeClr val="dk1"/>
              </a:solidFill>
              <a:latin typeface="Calibri"/>
              <a:ea typeface="Calibri"/>
              <a:cs typeface="Calibri"/>
              <a:sym typeface="Calibri"/>
            </a:endParaRPr>
          </a:p>
          <a:p>
            <a:pPr marL="640080" marR="0" lvl="1" indent="-246888" algn="l" rtl="0">
              <a:lnSpc>
                <a:spcPct val="100000"/>
              </a:lnSpc>
              <a:spcBef>
                <a:spcPts val="370"/>
              </a:spcBef>
              <a:spcAft>
                <a:spcPts val="0"/>
              </a:spcAft>
              <a:buClr>
                <a:schemeClr val="dk1"/>
              </a:buClr>
              <a:buSzPts val="1020"/>
              <a:buFont typeface="Noto Sans Symbols"/>
              <a:buChar char="⚫"/>
            </a:pPr>
            <a:r>
              <a:rPr lang="en-GB" sz="1200" b="0" i="0" u="none" strike="noStrike" cap="none">
                <a:solidFill>
                  <a:schemeClr val="dk1"/>
                </a:solidFill>
                <a:latin typeface="Calibri"/>
                <a:ea typeface="Calibri"/>
                <a:cs typeface="Calibri"/>
                <a:sym typeface="Calibri"/>
              </a:rPr>
              <a:t>Processor takes the same steps as in the case of I/O interrupt-request.</a:t>
            </a:r>
            <a:endParaRPr sz="1400" b="0" i="0" u="none" strike="noStrike" cap="none">
              <a:solidFill>
                <a:srgbClr val="000000"/>
              </a:solidFill>
              <a:latin typeface="Arial"/>
              <a:ea typeface="Arial"/>
              <a:cs typeface="Arial"/>
              <a:sym typeface="Arial"/>
            </a:endParaRPr>
          </a:p>
          <a:p>
            <a:pPr marL="640080" marR="0" lvl="1" indent="-246888" algn="l" rtl="0">
              <a:lnSpc>
                <a:spcPct val="100000"/>
              </a:lnSpc>
              <a:spcBef>
                <a:spcPts val="370"/>
              </a:spcBef>
              <a:spcAft>
                <a:spcPts val="0"/>
              </a:spcAft>
              <a:buClr>
                <a:schemeClr val="dk1"/>
              </a:buClr>
              <a:buSzPts val="1020"/>
              <a:buFont typeface="Noto Sans Symbols"/>
              <a:buChar char="⚫"/>
            </a:pPr>
            <a:r>
              <a:rPr lang="en-GB" sz="1200" b="0" i="0" u="none" strike="noStrike" cap="none">
                <a:solidFill>
                  <a:schemeClr val="dk1"/>
                </a:solidFill>
                <a:latin typeface="Calibri"/>
                <a:ea typeface="Calibri"/>
                <a:cs typeface="Calibri"/>
                <a:sym typeface="Calibri"/>
              </a:rPr>
              <a:t>It suspends the execution of the current program, and starts executing an exception-service routine. </a:t>
            </a:r>
            <a:endParaRPr sz="1400" b="0" i="0" u="none" strike="noStrike" cap="none">
              <a:solidFill>
                <a:srgbClr val="000000"/>
              </a:solidFill>
              <a:latin typeface="Arial"/>
              <a:ea typeface="Arial"/>
              <a:cs typeface="Arial"/>
              <a:sym typeface="Arial"/>
            </a:endParaRPr>
          </a:p>
        </p:txBody>
      </p:sp>
      <p:sp>
        <p:nvSpPr>
          <p:cNvPr id="765" name="Google Shape;765;p39"/>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1" name="Google Shape;771;p40"/>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Exceptions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72" name="Google Shape;772;p40"/>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73" name="Google Shape;773;p40"/>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3"/>
              </a:buClr>
              <a:buSzPts val="1140"/>
              <a:buFont typeface="Noto Sans Symbols"/>
              <a:buChar char="⚫"/>
            </a:pPr>
            <a:r>
              <a:rPr lang="en-GB" sz="1200" b="0" i="0" u="none" strike="noStrike" cap="none">
                <a:solidFill>
                  <a:schemeClr val="accent2"/>
                </a:solidFill>
                <a:latin typeface="Calibri"/>
                <a:ea typeface="Calibri"/>
                <a:cs typeface="Calibri"/>
                <a:sym typeface="Calibri"/>
              </a:rPr>
              <a:t>Difference between handling I/O interrupt-request and handling exceptions due to errors:</a:t>
            </a:r>
            <a:endParaRPr sz="1200" b="0" i="0" u="none" strike="noStrike" cap="none">
              <a:solidFill>
                <a:schemeClr val="dk1"/>
              </a:solidFill>
              <a:latin typeface="Calibri"/>
              <a:ea typeface="Calibri"/>
              <a:cs typeface="Calibri"/>
              <a:sym typeface="Calibri"/>
            </a:endParaRPr>
          </a:p>
          <a:p>
            <a:pPr marL="640080" marR="0" lvl="1" indent="-246888" algn="l" rtl="0">
              <a:lnSpc>
                <a:spcPct val="100000"/>
              </a:lnSpc>
              <a:spcBef>
                <a:spcPts val="407"/>
              </a:spcBef>
              <a:spcAft>
                <a:spcPts val="0"/>
              </a:spcAft>
              <a:buClr>
                <a:schemeClr val="dk1"/>
              </a:buClr>
              <a:buSzPts val="1020"/>
              <a:buFont typeface="Noto Sans Symbols"/>
              <a:buChar char="⚫"/>
            </a:pPr>
            <a:r>
              <a:rPr lang="en-GB" sz="1200" b="1" i="0" u="none" strike="noStrike" cap="none">
                <a:solidFill>
                  <a:schemeClr val="dk1"/>
                </a:solidFill>
                <a:latin typeface="Calibri"/>
                <a:ea typeface="Calibri"/>
                <a:cs typeface="Calibri"/>
                <a:sym typeface="Calibri"/>
              </a:rPr>
              <a:t>In case of I/O interrupt-request, the processor usually completes the execution of an instruction in progress before branching to the interrupt-service routine. </a:t>
            </a:r>
            <a:endParaRPr sz="1400" b="1" i="0" u="none" strike="noStrike" cap="none">
              <a:solidFill>
                <a:srgbClr val="000000"/>
              </a:solidFill>
              <a:latin typeface="Arial"/>
              <a:ea typeface="Arial"/>
              <a:cs typeface="Arial"/>
              <a:sym typeface="Arial"/>
            </a:endParaRPr>
          </a:p>
          <a:p>
            <a:pPr marL="640080" marR="0" lvl="1" indent="-246888" algn="l" rtl="0">
              <a:lnSpc>
                <a:spcPct val="100000"/>
              </a:lnSpc>
              <a:spcBef>
                <a:spcPts val="407"/>
              </a:spcBef>
              <a:spcAft>
                <a:spcPts val="0"/>
              </a:spcAft>
              <a:buClr>
                <a:schemeClr val="dk1"/>
              </a:buClr>
              <a:buSzPts val="1020"/>
              <a:buFont typeface="Noto Sans Symbols"/>
              <a:buChar char="⚫"/>
            </a:pPr>
            <a:r>
              <a:rPr lang="en-GB" sz="1200" b="0" i="0" u="none" strike="noStrike" cap="none">
                <a:solidFill>
                  <a:schemeClr val="dk1"/>
                </a:solidFill>
                <a:latin typeface="Calibri"/>
                <a:ea typeface="Calibri"/>
                <a:cs typeface="Calibri"/>
                <a:sym typeface="Calibri"/>
              </a:rPr>
              <a:t>In case of exception processing however, </a:t>
            </a:r>
            <a:r>
              <a:rPr lang="en-GB" sz="1200" b="1" i="0" u="none" strike="noStrike" cap="none">
                <a:solidFill>
                  <a:schemeClr val="dk1"/>
                </a:solidFill>
                <a:latin typeface="Calibri"/>
                <a:ea typeface="Calibri"/>
                <a:cs typeface="Calibri"/>
                <a:sym typeface="Calibri"/>
              </a:rPr>
              <a:t>the execution of an instruction in progress usually cannot be completed.</a:t>
            </a:r>
            <a:endParaRPr sz="1400" b="1" i="0" u="none" strike="noStrike" cap="none">
              <a:solidFill>
                <a:srgbClr val="000000"/>
              </a:solidFill>
              <a:latin typeface="Arial"/>
              <a:ea typeface="Arial"/>
              <a:cs typeface="Arial"/>
              <a:sym typeface="Arial"/>
            </a:endParaRPr>
          </a:p>
        </p:txBody>
      </p:sp>
      <p:sp>
        <p:nvSpPr>
          <p:cNvPr id="774" name="Google Shape;774;p40"/>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0" name="Google Shape;780;p41"/>
          <p:cNvSpPr txBox="1"/>
          <p:nvPr/>
        </p:nvSpPr>
        <p:spPr>
          <a:xfrm>
            <a:off x="160932" y="62255"/>
            <a:ext cx="4964088" cy="84253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Exceptions-helps programmer find errors in prog</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81" name="Google Shape;781;p41"/>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82" name="Google Shape;782;p41"/>
          <p:cNvSpPr txBox="1"/>
          <p:nvPr/>
        </p:nvSpPr>
        <p:spPr>
          <a:xfrm>
            <a:off x="65185" y="806337"/>
            <a:ext cx="5334000" cy="2398500"/>
          </a:xfrm>
          <a:prstGeom prst="rect">
            <a:avLst/>
          </a:prstGeom>
          <a:noFill/>
          <a:ln>
            <a:noFill/>
          </a:ln>
        </p:spPr>
        <p:txBody>
          <a:bodyPr spcFirstLastPara="1" wrap="square" lIns="91425" tIns="45700" rIns="91425" bIns="45700" anchor="t" anchorCtr="0">
            <a:noAutofit/>
          </a:bodyPr>
          <a:lstStyle/>
          <a:p>
            <a:pPr marL="171450" marR="0" lvl="0" indent="-158750" algn="just" rtl="0">
              <a:lnSpc>
                <a:spcPct val="100000"/>
              </a:lnSpc>
              <a:spcBef>
                <a:spcPts val="0"/>
              </a:spcBef>
              <a:spcAft>
                <a:spcPts val="0"/>
              </a:spcAft>
              <a:buClr>
                <a:schemeClr val="accent2"/>
              </a:buClr>
              <a:buSzPts val="2270"/>
              <a:buFont typeface="Arial"/>
              <a:buChar char="•"/>
            </a:pPr>
            <a:r>
              <a:rPr lang="en-GB" sz="1000" b="0" i="0" u="none" strike="noStrike" cap="none">
                <a:solidFill>
                  <a:schemeClr val="accent2"/>
                </a:solidFill>
                <a:latin typeface="Calibri"/>
                <a:ea typeface="Calibri"/>
                <a:cs typeface="Calibri"/>
                <a:sym typeface="Calibri"/>
              </a:rPr>
              <a:t>Debugger uses exceptions to provide important features:</a:t>
            </a:r>
            <a:endParaRPr sz="1000" b="0" i="0" u="none" strike="noStrike" cap="none">
              <a:solidFill>
                <a:schemeClr val="dk1"/>
              </a:solidFill>
              <a:latin typeface="Calibri"/>
              <a:ea typeface="Calibri"/>
              <a:cs typeface="Calibri"/>
              <a:sym typeface="Calibri"/>
            </a:endParaRPr>
          </a:p>
          <a:p>
            <a:pPr marL="565151" marR="0" lvl="1" indent="-158750" algn="just" rtl="0">
              <a:lnSpc>
                <a:spcPct val="100000"/>
              </a:lnSpc>
              <a:spcBef>
                <a:spcPts val="0"/>
              </a:spcBef>
              <a:spcAft>
                <a:spcPts val="0"/>
              </a:spcAft>
              <a:buClr>
                <a:schemeClr val="dk1"/>
              </a:buClr>
              <a:buSzPts val="1500"/>
              <a:buFont typeface="Arial"/>
              <a:buChar char="•"/>
            </a:pPr>
            <a:r>
              <a:rPr lang="en-GB" sz="1000" b="0" i="0" u="none" strike="noStrike" cap="none">
                <a:solidFill>
                  <a:schemeClr val="dk1"/>
                </a:solidFill>
                <a:latin typeface="Calibri"/>
                <a:ea typeface="Calibri"/>
                <a:cs typeface="Calibri"/>
                <a:sym typeface="Calibri"/>
              </a:rPr>
              <a:t>Trace,</a:t>
            </a:r>
            <a:endParaRPr sz="1000" b="0" i="0" u="none" strike="noStrike" cap="none">
              <a:solidFill>
                <a:schemeClr val="dk1"/>
              </a:solidFill>
              <a:latin typeface="Calibri"/>
              <a:ea typeface="Calibri"/>
              <a:cs typeface="Calibri"/>
              <a:sym typeface="Calibri"/>
            </a:endParaRPr>
          </a:p>
          <a:p>
            <a:pPr marL="565151" marR="0" lvl="1" indent="-158750" algn="just" rtl="0">
              <a:lnSpc>
                <a:spcPct val="100000"/>
              </a:lnSpc>
              <a:spcBef>
                <a:spcPts val="0"/>
              </a:spcBef>
              <a:spcAft>
                <a:spcPts val="0"/>
              </a:spcAft>
              <a:buClr>
                <a:schemeClr val="dk1"/>
              </a:buClr>
              <a:buSzPts val="1500"/>
              <a:buFont typeface="Arial"/>
              <a:buChar char="•"/>
            </a:pPr>
            <a:r>
              <a:rPr lang="en-GB" sz="1000" b="0" i="0" u="none" strike="noStrike" cap="none">
                <a:solidFill>
                  <a:schemeClr val="dk1"/>
                </a:solidFill>
                <a:latin typeface="Calibri"/>
                <a:ea typeface="Calibri"/>
                <a:cs typeface="Calibri"/>
                <a:sym typeface="Calibri"/>
              </a:rPr>
              <a:t>Breakpoints.</a:t>
            </a:r>
            <a:endParaRPr sz="1200" b="0" i="0" u="none" strike="noStrike" cap="none">
              <a:solidFill>
                <a:srgbClr val="000000"/>
              </a:solidFill>
              <a:latin typeface="Arial"/>
              <a:ea typeface="Arial"/>
              <a:cs typeface="Arial"/>
              <a:sym typeface="Arial"/>
            </a:endParaRPr>
          </a:p>
          <a:p>
            <a:pPr marL="171450" marR="0" lvl="0" indent="-158750" algn="just" rtl="0">
              <a:lnSpc>
                <a:spcPct val="100000"/>
              </a:lnSpc>
              <a:spcBef>
                <a:spcPts val="0"/>
              </a:spcBef>
              <a:spcAft>
                <a:spcPts val="0"/>
              </a:spcAft>
              <a:buClr>
                <a:schemeClr val="accent2"/>
              </a:buClr>
              <a:buSzPts val="2270"/>
              <a:buFont typeface="Arial"/>
              <a:buChar char="•"/>
            </a:pPr>
            <a:r>
              <a:rPr lang="en-GB" sz="1000" b="0" i="0" u="none" strike="noStrike" cap="none">
                <a:solidFill>
                  <a:schemeClr val="accent2"/>
                </a:solidFill>
                <a:latin typeface="Calibri"/>
                <a:ea typeface="Calibri"/>
                <a:cs typeface="Calibri"/>
                <a:sym typeface="Calibri"/>
              </a:rPr>
              <a:t>Trace mode:</a:t>
            </a:r>
            <a:endParaRPr sz="1000" b="0" i="0" u="none" strike="noStrike" cap="none">
              <a:solidFill>
                <a:schemeClr val="dk1"/>
              </a:solidFill>
              <a:latin typeface="Calibri"/>
              <a:ea typeface="Calibri"/>
              <a:cs typeface="Calibri"/>
              <a:sym typeface="Calibri"/>
            </a:endParaRPr>
          </a:p>
          <a:p>
            <a:pPr marL="565151" marR="0" lvl="1" indent="-158750" algn="just" rtl="0">
              <a:lnSpc>
                <a:spcPct val="100000"/>
              </a:lnSpc>
              <a:spcBef>
                <a:spcPts val="0"/>
              </a:spcBef>
              <a:spcAft>
                <a:spcPts val="0"/>
              </a:spcAft>
              <a:buClr>
                <a:schemeClr val="dk1"/>
              </a:buClr>
              <a:buSzPts val="1500"/>
              <a:buFont typeface="Arial"/>
              <a:buChar char="•"/>
            </a:pPr>
            <a:r>
              <a:rPr lang="en-GB" sz="1000" b="0" i="0" u="none" strike="noStrike" cap="none">
                <a:solidFill>
                  <a:schemeClr val="dk1"/>
                </a:solidFill>
                <a:latin typeface="Calibri"/>
                <a:ea typeface="Calibri"/>
                <a:cs typeface="Calibri"/>
                <a:sym typeface="Calibri"/>
              </a:rPr>
              <a:t>Exception </a:t>
            </a:r>
            <a:r>
              <a:rPr lang="en-GB" sz="1000" b="1" i="0" u="none" strike="noStrike" cap="none">
                <a:solidFill>
                  <a:schemeClr val="dk1"/>
                </a:solidFill>
                <a:latin typeface="Calibri"/>
                <a:ea typeface="Calibri"/>
                <a:cs typeface="Calibri"/>
                <a:sym typeface="Calibri"/>
              </a:rPr>
              <a:t>occurs after the execution of every instruction. </a:t>
            </a:r>
            <a:endParaRPr sz="1200" b="1" i="0" u="none" strike="noStrike" cap="none">
              <a:solidFill>
                <a:srgbClr val="000000"/>
              </a:solidFill>
              <a:latin typeface="Arial"/>
              <a:ea typeface="Arial"/>
              <a:cs typeface="Arial"/>
              <a:sym typeface="Arial"/>
            </a:endParaRPr>
          </a:p>
          <a:p>
            <a:pPr marL="565151" marR="0" lvl="1" indent="-158750" algn="just" rtl="0">
              <a:lnSpc>
                <a:spcPct val="100000"/>
              </a:lnSpc>
              <a:spcBef>
                <a:spcPts val="0"/>
              </a:spcBef>
              <a:spcAft>
                <a:spcPts val="0"/>
              </a:spcAft>
              <a:buClr>
                <a:schemeClr val="dk1"/>
              </a:buClr>
              <a:buSzPts val="1500"/>
              <a:buFont typeface="Arial"/>
              <a:buChar char="•"/>
            </a:pPr>
            <a:r>
              <a:rPr lang="en-GB" sz="1000" b="0" i="0" u="none" strike="noStrike" cap="none">
                <a:solidFill>
                  <a:schemeClr val="dk1"/>
                </a:solidFill>
                <a:latin typeface="Calibri"/>
                <a:ea typeface="Calibri"/>
                <a:cs typeface="Calibri"/>
                <a:sym typeface="Calibri"/>
              </a:rPr>
              <a:t>Debugging program is used as the exception-service routine.</a:t>
            </a:r>
            <a:r>
              <a:rPr lang="en-GB" sz="1000" b="0" i="0" u="none" strike="noStrike" cap="none">
                <a:solidFill>
                  <a:schemeClr val="accent2"/>
                </a:solidFill>
                <a:latin typeface="Calibri"/>
                <a:ea typeface="Calibri"/>
                <a:cs typeface="Calibri"/>
                <a:sym typeface="Calibri"/>
              </a:rPr>
              <a:t> </a:t>
            </a:r>
            <a:endParaRPr sz="1200"/>
          </a:p>
          <a:p>
            <a:pPr marL="457200" marR="0" lvl="0" indent="-372745" algn="just" rtl="0">
              <a:lnSpc>
                <a:spcPct val="100000"/>
              </a:lnSpc>
              <a:spcBef>
                <a:spcPts val="0"/>
              </a:spcBef>
              <a:spcAft>
                <a:spcPts val="0"/>
              </a:spcAft>
              <a:buClr>
                <a:schemeClr val="accent2"/>
              </a:buClr>
              <a:buSzPts val="2270"/>
              <a:buFont typeface="Arial"/>
              <a:buChar char="•"/>
            </a:pPr>
            <a:r>
              <a:rPr lang="en-GB" sz="1000" b="0" i="0" u="none" strike="noStrike" cap="none">
                <a:solidFill>
                  <a:schemeClr val="accent2"/>
                </a:solidFill>
                <a:latin typeface="Calibri"/>
                <a:ea typeface="Calibri"/>
                <a:cs typeface="Calibri"/>
                <a:sym typeface="Calibri"/>
              </a:rPr>
              <a:t>Breakpoints(Trap/software interrupt)</a:t>
            </a:r>
            <a:endParaRPr sz="1000" b="0" i="0" u="none" strike="noStrike" cap="none">
              <a:solidFill>
                <a:schemeClr val="dk1"/>
              </a:solidFill>
              <a:latin typeface="Calibri"/>
              <a:ea typeface="Calibri"/>
              <a:cs typeface="Calibri"/>
              <a:sym typeface="Calibri"/>
            </a:endParaRPr>
          </a:p>
          <a:p>
            <a:pPr marL="914400" marR="0" lvl="1" indent="-323850" algn="just" rtl="0">
              <a:lnSpc>
                <a:spcPct val="100000"/>
              </a:lnSpc>
              <a:spcBef>
                <a:spcPts val="0"/>
              </a:spcBef>
              <a:spcAft>
                <a:spcPts val="0"/>
              </a:spcAft>
              <a:buClr>
                <a:schemeClr val="dk1"/>
              </a:buClr>
              <a:buSzPts val="1500"/>
              <a:buFont typeface="Arial"/>
              <a:buChar char="•"/>
            </a:pPr>
            <a:r>
              <a:rPr lang="en-GB" sz="1000" b="0" i="0" u="none" strike="noStrike" cap="none">
                <a:solidFill>
                  <a:schemeClr val="dk1"/>
                </a:solidFill>
                <a:latin typeface="Calibri"/>
                <a:ea typeface="Calibri"/>
                <a:cs typeface="Calibri"/>
                <a:sym typeface="Calibri"/>
              </a:rPr>
              <a:t>Exception occurs only at </a:t>
            </a:r>
            <a:r>
              <a:rPr lang="en-GB" sz="1000" b="1" i="0" u="none" strike="noStrike" cap="none">
                <a:solidFill>
                  <a:schemeClr val="dk1"/>
                </a:solidFill>
                <a:latin typeface="Calibri"/>
                <a:ea typeface="Calibri"/>
                <a:cs typeface="Calibri"/>
                <a:sym typeface="Calibri"/>
              </a:rPr>
              <a:t>specific points </a:t>
            </a:r>
            <a:r>
              <a:rPr lang="en-GB" sz="1000" b="0" i="0" u="none" strike="noStrike" cap="none">
                <a:solidFill>
                  <a:schemeClr val="dk1"/>
                </a:solidFill>
                <a:latin typeface="Calibri"/>
                <a:ea typeface="Calibri"/>
                <a:cs typeface="Calibri"/>
                <a:sym typeface="Calibri"/>
              </a:rPr>
              <a:t>selected by the user. </a:t>
            </a:r>
            <a:endParaRPr sz="1200" b="0" i="0" u="none" strike="noStrike" cap="none">
              <a:solidFill>
                <a:schemeClr val="dk1"/>
              </a:solidFill>
              <a:latin typeface="Arial"/>
              <a:ea typeface="Arial"/>
              <a:cs typeface="Arial"/>
              <a:sym typeface="Arial"/>
            </a:endParaRPr>
          </a:p>
          <a:p>
            <a:pPr marL="914400" marR="0" lvl="1" indent="-323850" algn="just" rtl="0">
              <a:lnSpc>
                <a:spcPct val="100000"/>
              </a:lnSpc>
              <a:spcBef>
                <a:spcPts val="0"/>
              </a:spcBef>
              <a:spcAft>
                <a:spcPts val="0"/>
              </a:spcAft>
              <a:buClr>
                <a:schemeClr val="dk1"/>
              </a:buClr>
              <a:buSzPts val="1500"/>
              <a:buFont typeface="Arial"/>
              <a:buChar char="•"/>
            </a:pPr>
            <a:r>
              <a:rPr lang="en-GB" sz="1000" b="0" i="0" u="none" strike="noStrike" cap="none">
                <a:solidFill>
                  <a:schemeClr val="dk1"/>
                </a:solidFill>
                <a:latin typeface="Calibri"/>
                <a:ea typeface="Calibri"/>
                <a:cs typeface="Calibri"/>
                <a:sym typeface="Calibri"/>
              </a:rPr>
              <a:t>Debugging program is used as the exception-service routine. </a:t>
            </a:r>
            <a:endParaRPr sz="1200" b="0" i="0" u="none" strike="noStrike" cap="none">
              <a:solidFill>
                <a:srgbClr val="000000"/>
              </a:solidFill>
              <a:latin typeface="Arial"/>
              <a:ea typeface="Arial"/>
              <a:cs typeface="Arial"/>
              <a:sym typeface="Arial"/>
            </a:endParaRPr>
          </a:p>
        </p:txBody>
      </p:sp>
      <p:sp>
        <p:nvSpPr>
          <p:cNvPr id="783" name="Google Shape;783;p41"/>
          <p:cNvSpPr txBox="1"/>
          <p:nvPr/>
        </p:nvSpPr>
        <p:spPr>
          <a:xfrm>
            <a:off x="3429000" y="2929350"/>
            <a:ext cx="28083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9" name="Google Shape;789;p42"/>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Exceptions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90" name="Google Shape;790;p42"/>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91" name="Google Shape;791;p42"/>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2"/>
              </a:buClr>
              <a:buSzPts val="2470"/>
              <a:buFont typeface="Arial"/>
              <a:buChar char="•"/>
            </a:pPr>
            <a:r>
              <a:rPr lang="en-GB" sz="1200" b="0" i="0" u="none" strike="noStrike" cap="none">
                <a:solidFill>
                  <a:schemeClr val="accent2"/>
                </a:solidFill>
                <a:latin typeface="Calibri"/>
                <a:ea typeface="Calibri"/>
                <a:cs typeface="Calibri"/>
                <a:sym typeface="Calibri"/>
              </a:rPr>
              <a:t>Certain instructions can be executed only when the processor is in the </a:t>
            </a:r>
            <a:r>
              <a:rPr lang="en-GB" sz="1200" b="1" i="0" u="none" strike="noStrike" cap="none">
                <a:solidFill>
                  <a:schemeClr val="accent2"/>
                </a:solidFill>
                <a:latin typeface="Calibri"/>
                <a:ea typeface="Calibri"/>
                <a:cs typeface="Calibri"/>
                <a:sym typeface="Calibri"/>
              </a:rPr>
              <a:t>supervisor mode</a:t>
            </a:r>
            <a:r>
              <a:rPr lang="en-GB" sz="1200" b="0" i="0" u="none" strike="noStrike" cap="none">
                <a:solidFill>
                  <a:schemeClr val="accent2"/>
                </a:solidFill>
                <a:latin typeface="Calibri"/>
                <a:ea typeface="Calibri"/>
                <a:cs typeface="Calibri"/>
                <a:sym typeface="Calibri"/>
              </a:rPr>
              <a:t>. These are called </a:t>
            </a:r>
            <a:r>
              <a:rPr lang="en-GB" sz="1200" b="1" i="0" u="none" strike="noStrike" cap="none">
                <a:solidFill>
                  <a:schemeClr val="accent2"/>
                </a:solidFill>
                <a:latin typeface="Calibri"/>
                <a:ea typeface="Calibri"/>
                <a:cs typeface="Calibri"/>
                <a:sym typeface="Calibri"/>
              </a:rPr>
              <a:t>privileged instructions</a:t>
            </a:r>
            <a:r>
              <a:rPr lang="en-GB" sz="1200" b="1" i="0" u="none" strike="noStrike" cap="none">
                <a:solidFill>
                  <a:schemeClr val="dk1"/>
                </a:solidFill>
                <a:latin typeface="Calibri"/>
                <a:ea typeface="Calibri"/>
                <a:cs typeface="Calibri"/>
                <a:sym typeface="Calibri"/>
              </a:rPr>
              <a:t>.  </a:t>
            </a:r>
            <a:endParaRPr sz="1400" b="1" i="0" u="none" strike="noStrike" cap="none">
              <a:solidFill>
                <a:srgbClr val="000000"/>
              </a:solidFill>
              <a:latin typeface="Arial"/>
              <a:ea typeface="Arial"/>
              <a:cs typeface="Arial"/>
              <a:sym typeface="Arial"/>
            </a:endParaRPr>
          </a:p>
          <a:p>
            <a:pPr marL="171450" marR="0" lvl="0" indent="-171450" algn="l" rtl="0">
              <a:lnSpc>
                <a:spcPct val="100000"/>
              </a:lnSpc>
              <a:spcBef>
                <a:spcPts val="520"/>
              </a:spcBef>
              <a:spcAft>
                <a:spcPts val="0"/>
              </a:spcAft>
              <a:buClr>
                <a:srgbClr val="CC3300"/>
              </a:buClr>
              <a:buSzPts val="2470"/>
              <a:buFont typeface="Arial"/>
              <a:buChar char="•"/>
            </a:pPr>
            <a:r>
              <a:rPr lang="en-GB" sz="1200" b="0" i="0" u="none" strike="noStrike" cap="none">
                <a:solidFill>
                  <a:srgbClr val="CC3300"/>
                </a:solidFill>
                <a:latin typeface="Calibri"/>
                <a:ea typeface="Calibri"/>
                <a:cs typeface="Calibri"/>
                <a:sym typeface="Calibri"/>
              </a:rPr>
              <a:t>If an attempt is made to execute a privileged instruction in the user mode, a privilege exception occurs.</a:t>
            </a:r>
            <a:r>
              <a:rPr lang="en-GB" sz="12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520"/>
              </a:spcBef>
              <a:spcAft>
                <a:spcPts val="0"/>
              </a:spcAft>
              <a:buClr>
                <a:schemeClr val="dk1"/>
              </a:buClr>
              <a:buSzPts val="2470"/>
              <a:buFont typeface="Arial"/>
              <a:buChar char="•"/>
            </a:pPr>
            <a:r>
              <a:rPr lang="en-GB" sz="1200" b="0" i="0" u="none" strike="noStrike" cap="none">
                <a:solidFill>
                  <a:schemeClr val="dk1"/>
                </a:solidFill>
                <a:latin typeface="Calibri"/>
                <a:ea typeface="Calibri"/>
                <a:cs typeface="Calibri"/>
                <a:sym typeface="Calibri"/>
              </a:rPr>
              <a:t>Privilege exception causes:</a:t>
            </a:r>
            <a:endParaRPr sz="1400" b="0" i="0" u="none" strike="noStrike" cap="none">
              <a:solidFill>
                <a:srgbClr val="000000"/>
              </a:solidFill>
              <a:latin typeface="Arial"/>
              <a:ea typeface="Arial"/>
              <a:cs typeface="Arial"/>
              <a:sym typeface="Arial"/>
            </a:endParaRPr>
          </a:p>
          <a:p>
            <a:pPr marL="565151" marR="0" lvl="1" indent="-171450" algn="l" rtl="0">
              <a:lnSpc>
                <a:spcPct val="100000"/>
              </a:lnSpc>
              <a:spcBef>
                <a:spcPts val="360"/>
              </a:spcBef>
              <a:spcAft>
                <a:spcPts val="0"/>
              </a:spcAft>
              <a:buClr>
                <a:schemeClr val="dk1"/>
              </a:buClr>
              <a:buSzPts val="1530"/>
              <a:buFont typeface="Arial"/>
              <a:buChar char="•"/>
            </a:pPr>
            <a:r>
              <a:rPr lang="en-GB" sz="1200" b="0" i="0" u="none" strike="noStrike" cap="none">
                <a:solidFill>
                  <a:schemeClr val="dk1"/>
                </a:solidFill>
                <a:latin typeface="Calibri"/>
                <a:ea typeface="Calibri"/>
                <a:cs typeface="Calibri"/>
                <a:sym typeface="Calibri"/>
              </a:rPr>
              <a:t>Processor to switch to the supervisor mode,</a:t>
            </a:r>
            <a:endParaRPr sz="1400" b="0" i="0" u="none" strike="noStrike" cap="none">
              <a:solidFill>
                <a:srgbClr val="000000"/>
              </a:solidFill>
              <a:latin typeface="Arial"/>
              <a:ea typeface="Arial"/>
              <a:cs typeface="Arial"/>
              <a:sym typeface="Arial"/>
            </a:endParaRPr>
          </a:p>
          <a:p>
            <a:pPr marL="565151" marR="0" lvl="1" indent="-171450" algn="l" rtl="0">
              <a:lnSpc>
                <a:spcPct val="100000"/>
              </a:lnSpc>
              <a:spcBef>
                <a:spcPts val="360"/>
              </a:spcBef>
              <a:spcAft>
                <a:spcPts val="0"/>
              </a:spcAft>
              <a:buClr>
                <a:schemeClr val="dk1"/>
              </a:buClr>
              <a:buSzPts val="1530"/>
              <a:buFont typeface="Arial"/>
              <a:buChar char="•"/>
            </a:pPr>
            <a:r>
              <a:rPr lang="en-GB" sz="1200" b="0" i="0" u="none" strike="noStrike" cap="none">
                <a:solidFill>
                  <a:schemeClr val="dk1"/>
                </a:solidFill>
                <a:latin typeface="Calibri"/>
                <a:ea typeface="Calibri"/>
                <a:cs typeface="Calibri"/>
                <a:sym typeface="Calibri"/>
              </a:rPr>
              <a:t>Execution of an appropriate exception-servicing routine.</a:t>
            </a:r>
            <a:endParaRPr sz="1400" b="0" i="0" u="none" strike="noStrike" cap="none">
              <a:solidFill>
                <a:srgbClr val="000000"/>
              </a:solidFill>
              <a:latin typeface="Arial"/>
              <a:ea typeface="Arial"/>
              <a:cs typeface="Arial"/>
              <a:sym typeface="Arial"/>
            </a:endParaRPr>
          </a:p>
        </p:txBody>
      </p:sp>
      <p:sp>
        <p:nvSpPr>
          <p:cNvPr id="792" name="Google Shape;792;p42"/>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4.2</a:t>
            </a:r>
            <a:endParaRPr sz="7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03284702-23D8-2360-93F7-53AB38755F8E}"/>
            </a:ext>
          </a:extLst>
        </p:cNvPr>
        <p:cNvGrpSpPr/>
        <p:nvPr/>
      </p:nvGrpSpPr>
      <p:grpSpPr>
        <a:xfrm>
          <a:off x="0" y="0"/>
          <a:ext cx="0" cy="0"/>
          <a:chOff x="0" y="0"/>
          <a:chExt cx="0" cy="0"/>
        </a:xfrm>
      </p:grpSpPr>
      <p:sp>
        <p:nvSpPr>
          <p:cNvPr id="788" name="Google Shape;788;p42">
            <a:extLst>
              <a:ext uri="{FF2B5EF4-FFF2-40B4-BE49-F238E27FC236}">
                <a16:creationId xmlns:a16="http://schemas.microsoft.com/office/drawing/2014/main" id="{D2D80695-5393-CE0C-A55E-9CC52B5114B3}"/>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9" name="Google Shape;789;p42">
            <a:extLst>
              <a:ext uri="{FF2B5EF4-FFF2-40B4-BE49-F238E27FC236}">
                <a16:creationId xmlns:a16="http://schemas.microsoft.com/office/drawing/2014/main" id="{A4300759-A17E-61B6-7345-1432E5971073}"/>
              </a:ext>
            </a:extLst>
          </p:cNvPr>
          <p:cNvSpPr txBox="1"/>
          <p:nvPr/>
        </p:nvSpPr>
        <p:spPr>
          <a:xfrm>
            <a:off x="160932" y="62255"/>
            <a:ext cx="4503954"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2E5497"/>
                </a:solidFill>
                <a:latin typeface="Calibri"/>
                <a:ea typeface="Calibri"/>
                <a:cs typeface="Calibri"/>
                <a:sym typeface="Calibri"/>
              </a:rPr>
              <a:t>MCQ</a:t>
            </a:r>
            <a:endParaRPr sz="1800" b="0" i="0" u="none" strike="noStrike" cap="none" dirty="0">
              <a:solidFill>
                <a:srgbClr val="C55911"/>
              </a:solidFill>
              <a:latin typeface="Calibri"/>
              <a:ea typeface="Calibri"/>
              <a:cs typeface="Calibri"/>
              <a:sym typeface="Calibri"/>
            </a:endParaRPr>
          </a:p>
        </p:txBody>
      </p:sp>
      <p:sp>
        <p:nvSpPr>
          <p:cNvPr id="790" name="Google Shape;790;p42">
            <a:extLst>
              <a:ext uri="{FF2B5EF4-FFF2-40B4-BE49-F238E27FC236}">
                <a16:creationId xmlns:a16="http://schemas.microsoft.com/office/drawing/2014/main" id="{8A9D8080-C820-6BD1-3F86-47296CEB1358}"/>
              </a:ext>
            </a:extLst>
          </p:cNvPr>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91" name="Google Shape;791;p42">
            <a:extLst>
              <a:ext uri="{FF2B5EF4-FFF2-40B4-BE49-F238E27FC236}">
                <a16:creationId xmlns:a16="http://schemas.microsoft.com/office/drawing/2014/main" id="{1B01744D-CD02-0648-D048-AEFA13310798}"/>
              </a:ext>
            </a:extLst>
          </p:cNvPr>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r>
              <a:rPr lang="en-US" sz="1000" dirty="0"/>
              <a:t>In a computer system, if the </a:t>
            </a:r>
            <a:r>
              <a:rPr lang="en-US" sz="1000" b="1" dirty="0"/>
              <a:t>I/O devices and memory share the same address space</a:t>
            </a:r>
            <a:r>
              <a:rPr lang="en-US" sz="1000" dirty="0"/>
              <a:t>, the system is said to use:</a:t>
            </a:r>
            <a:br>
              <a:rPr lang="en-US" sz="1000" dirty="0"/>
            </a:br>
            <a:r>
              <a:rPr lang="en-US" sz="1000" dirty="0"/>
              <a:t>a) Memory-mapped I/O</a:t>
            </a:r>
            <a:br>
              <a:rPr lang="en-US" sz="1000" dirty="0"/>
            </a:br>
            <a:r>
              <a:rPr lang="en-US" sz="1000" dirty="0"/>
              <a:t>b) Isolated I/O</a:t>
            </a:r>
            <a:br>
              <a:rPr lang="en-US" sz="1000" dirty="0"/>
            </a:br>
            <a:r>
              <a:rPr lang="en-US" sz="1000" dirty="0"/>
              <a:t>c) Program-controlled I/O</a:t>
            </a:r>
            <a:br>
              <a:rPr lang="en-US" sz="1000" dirty="0"/>
            </a:br>
            <a:r>
              <a:rPr lang="en-US" sz="1000" dirty="0"/>
              <a:t>d) Direct I/O</a:t>
            </a:r>
          </a:p>
          <a:p>
            <a:endParaRPr lang="en-US" sz="1000" dirty="0"/>
          </a:p>
          <a:p>
            <a:pPr marR="0" lvl="0" algn="l" rtl="0">
              <a:lnSpc>
                <a:spcPct val="100000"/>
              </a:lnSpc>
              <a:spcBef>
                <a:spcPts val="0"/>
              </a:spcBef>
              <a:spcAft>
                <a:spcPts val="0"/>
              </a:spcAft>
              <a:buClr>
                <a:schemeClr val="accent2"/>
              </a:buClr>
              <a:buSzPts val="2470"/>
            </a:pPr>
            <a:endParaRPr lang="en-US" sz="10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The CPU waits for a device to complete its operation by repeatedly checking its status register. This is called:</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Interrupt-driven I/O</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b) Direct Memory Access (DMA)</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c) Polling</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d) Channel I/O</a:t>
            </a:r>
          </a:p>
          <a:p>
            <a:pPr marR="0" lvl="0" algn="l" rtl="0">
              <a:lnSpc>
                <a:spcPct val="100000"/>
              </a:lnSpc>
              <a:spcBef>
                <a:spcPts val="0"/>
              </a:spcBef>
              <a:spcAft>
                <a:spcPts val="0"/>
              </a:spcAft>
              <a:buClr>
                <a:schemeClr val="accent2"/>
              </a:buClr>
              <a:buSzPts val="2470"/>
            </a:pPr>
            <a:endParaRPr lang="en-US"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12790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2A91B8FB-C623-686B-F4B8-75AE12B9EC89}"/>
            </a:ext>
          </a:extLst>
        </p:cNvPr>
        <p:cNvGrpSpPr/>
        <p:nvPr/>
      </p:nvGrpSpPr>
      <p:grpSpPr>
        <a:xfrm>
          <a:off x="0" y="0"/>
          <a:ext cx="0" cy="0"/>
          <a:chOff x="0" y="0"/>
          <a:chExt cx="0" cy="0"/>
        </a:xfrm>
      </p:grpSpPr>
      <p:sp>
        <p:nvSpPr>
          <p:cNvPr id="788" name="Google Shape;788;p42">
            <a:extLst>
              <a:ext uri="{FF2B5EF4-FFF2-40B4-BE49-F238E27FC236}">
                <a16:creationId xmlns:a16="http://schemas.microsoft.com/office/drawing/2014/main" id="{5F232C63-5B23-B662-E595-169F96E0D5B8}"/>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9" name="Google Shape;789;p42">
            <a:extLst>
              <a:ext uri="{FF2B5EF4-FFF2-40B4-BE49-F238E27FC236}">
                <a16:creationId xmlns:a16="http://schemas.microsoft.com/office/drawing/2014/main" id="{6AC54662-524F-DA0E-0E07-A4CFE99D383B}"/>
              </a:ext>
            </a:extLst>
          </p:cNvPr>
          <p:cNvSpPr txBox="1"/>
          <p:nvPr/>
        </p:nvSpPr>
        <p:spPr>
          <a:xfrm>
            <a:off x="160932" y="62255"/>
            <a:ext cx="4503954"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2E5497"/>
                </a:solidFill>
                <a:latin typeface="Calibri"/>
                <a:ea typeface="Calibri"/>
                <a:cs typeface="Calibri"/>
                <a:sym typeface="Calibri"/>
              </a:rPr>
              <a:t>MCQ</a:t>
            </a:r>
            <a:endParaRPr sz="1800" b="0" i="0" u="none" strike="noStrike" cap="none" dirty="0">
              <a:solidFill>
                <a:srgbClr val="C55911"/>
              </a:solidFill>
              <a:latin typeface="Calibri"/>
              <a:ea typeface="Calibri"/>
              <a:cs typeface="Calibri"/>
              <a:sym typeface="Calibri"/>
            </a:endParaRPr>
          </a:p>
        </p:txBody>
      </p:sp>
      <p:sp>
        <p:nvSpPr>
          <p:cNvPr id="790" name="Google Shape;790;p42">
            <a:extLst>
              <a:ext uri="{FF2B5EF4-FFF2-40B4-BE49-F238E27FC236}">
                <a16:creationId xmlns:a16="http://schemas.microsoft.com/office/drawing/2014/main" id="{5F8D4666-CBBF-5571-5382-50DEB4CDAAA4}"/>
              </a:ext>
            </a:extLst>
          </p:cNvPr>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91" name="Google Shape;791;p42">
            <a:extLst>
              <a:ext uri="{FF2B5EF4-FFF2-40B4-BE49-F238E27FC236}">
                <a16:creationId xmlns:a16="http://schemas.microsoft.com/office/drawing/2014/main" id="{313CAA2A-5128-AE36-EE50-D7567DDCE10C}"/>
              </a:ext>
            </a:extLst>
          </p:cNvPr>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r>
              <a:rPr lang="en-US" sz="1000" dirty="0"/>
              <a:t>In a computer system, if the </a:t>
            </a:r>
            <a:r>
              <a:rPr lang="en-US" sz="1000" b="1" dirty="0"/>
              <a:t>I/O devices and memory share the same address space</a:t>
            </a:r>
            <a:r>
              <a:rPr lang="en-US" sz="1000" dirty="0"/>
              <a:t>, the system is said to use:</a:t>
            </a:r>
            <a:br>
              <a:rPr lang="en-US" sz="1000" dirty="0"/>
            </a:br>
            <a:r>
              <a:rPr lang="en-US" sz="1000" dirty="0"/>
              <a:t>a) Memory-mapped I/O</a:t>
            </a:r>
            <a:br>
              <a:rPr lang="en-US" sz="1000" dirty="0"/>
            </a:br>
            <a:r>
              <a:rPr lang="en-US" sz="1000" dirty="0"/>
              <a:t>b) Isolated I/O</a:t>
            </a:r>
            <a:br>
              <a:rPr lang="en-US" sz="1000" dirty="0"/>
            </a:br>
            <a:r>
              <a:rPr lang="en-US" sz="1000" dirty="0"/>
              <a:t>c) Program-controlled I/O</a:t>
            </a:r>
            <a:br>
              <a:rPr lang="en-US" sz="1000" dirty="0"/>
            </a:br>
            <a:r>
              <a:rPr lang="en-US" sz="1000" dirty="0"/>
              <a:t>d) Direct I/O</a:t>
            </a:r>
          </a:p>
          <a:p>
            <a:r>
              <a:rPr lang="en-US" sz="1000" b="1" dirty="0"/>
              <a:t>Answer:</a:t>
            </a:r>
            <a:r>
              <a:rPr lang="en-US" sz="1000" dirty="0"/>
              <a:t> a) Memory-mapped I/O</a:t>
            </a:r>
          </a:p>
          <a:p>
            <a:pPr marR="0" lvl="0" algn="l" rtl="0">
              <a:lnSpc>
                <a:spcPct val="100000"/>
              </a:lnSpc>
              <a:spcBef>
                <a:spcPts val="0"/>
              </a:spcBef>
              <a:spcAft>
                <a:spcPts val="0"/>
              </a:spcAft>
              <a:buClr>
                <a:schemeClr val="accent2"/>
              </a:buClr>
              <a:buSzPts val="2470"/>
            </a:pPr>
            <a:endParaRPr lang="en-US" sz="10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The CPU waits for a device to complete its operation by repeatedly checking its status register. This is called:</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Interrupt-driven I/O</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b) Direct Memory Access (DMA)</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c) Polling</a:t>
            </a: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d) Channel I/O</a:t>
            </a:r>
          </a:p>
          <a:p>
            <a:pPr marR="0" lvl="0" algn="l" rtl="0">
              <a:lnSpc>
                <a:spcPct val="100000"/>
              </a:lnSpc>
              <a:spcBef>
                <a:spcPts val="0"/>
              </a:spcBef>
              <a:spcAft>
                <a:spcPts val="0"/>
              </a:spcAft>
              <a:buClr>
                <a:schemeClr val="accent2"/>
              </a:buClr>
              <a:buSzPts val="2470"/>
            </a:pPr>
            <a:endParaRPr lang="en-US" sz="1000" b="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buClr>
                <a:schemeClr val="accent2"/>
              </a:buClr>
              <a:buSzPts val="2470"/>
            </a:pPr>
            <a:r>
              <a:rPr lang="en-US" sz="1000" b="0" i="0" u="none" strike="noStrike" cap="none" dirty="0">
                <a:solidFill>
                  <a:srgbClr val="000000"/>
                </a:solidFill>
                <a:latin typeface="Arial"/>
                <a:ea typeface="Arial"/>
                <a:cs typeface="Arial"/>
                <a:sym typeface="Arial"/>
              </a:rPr>
              <a:t>Answer: c) Polling</a:t>
            </a: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01015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99191CC9-50B9-EC5E-C141-4720554B3DF8}"/>
            </a:ext>
          </a:extLst>
        </p:cNvPr>
        <p:cNvGrpSpPr/>
        <p:nvPr/>
      </p:nvGrpSpPr>
      <p:grpSpPr>
        <a:xfrm>
          <a:off x="0" y="0"/>
          <a:ext cx="0" cy="0"/>
          <a:chOff x="0" y="0"/>
          <a:chExt cx="0" cy="0"/>
        </a:xfrm>
      </p:grpSpPr>
      <p:sp>
        <p:nvSpPr>
          <p:cNvPr id="788" name="Google Shape;788;p42">
            <a:extLst>
              <a:ext uri="{FF2B5EF4-FFF2-40B4-BE49-F238E27FC236}">
                <a16:creationId xmlns:a16="http://schemas.microsoft.com/office/drawing/2014/main" id="{40A45081-ABFB-31BD-E4B0-1DE842C076E8}"/>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9" name="Google Shape;789;p42">
            <a:extLst>
              <a:ext uri="{FF2B5EF4-FFF2-40B4-BE49-F238E27FC236}">
                <a16:creationId xmlns:a16="http://schemas.microsoft.com/office/drawing/2014/main" id="{7B4E4049-F078-56D9-A4A3-359A28DA89C6}"/>
              </a:ext>
            </a:extLst>
          </p:cNvPr>
          <p:cNvSpPr txBox="1"/>
          <p:nvPr/>
        </p:nvSpPr>
        <p:spPr>
          <a:xfrm>
            <a:off x="160932" y="62255"/>
            <a:ext cx="4503954"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2E5497"/>
                </a:solidFill>
                <a:latin typeface="Calibri"/>
                <a:ea typeface="Calibri"/>
                <a:cs typeface="Calibri"/>
                <a:sym typeface="Calibri"/>
              </a:rPr>
              <a:t>MCQ</a:t>
            </a:r>
            <a:endParaRPr sz="1800" b="0" i="0" u="none" strike="noStrike" cap="none" dirty="0">
              <a:solidFill>
                <a:srgbClr val="C55911"/>
              </a:solidFill>
              <a:latin typeface="Calibri"/>
              <a:ea typeface="Calibri"/>
              <a:cs typeface="Calibri"/>
              <a:sym typeface="Calibri"/>
            </a:endParaRPr>
          </a:p>
        </p:txBody>
      </p:sp>
      <p:sp>
        <p:nvSpPr>
          <p:cNvPr id="790" name="Google Shape;790;p42">
            <a:extLst>
              <a:ext uri="{FF2B5EF4-FFF2-40B4-BE49-F238E27FC236}">
                <a16:creationId xmlns:a16="http://schemas.microsoft.com/office/drawing/2014/main" id="{E0C30FCC-AE61-5E3D-B9EF-9DFD5A7D8C18}"/>
              </a:ext>
            </a:extLst>
          </p:cNvPr>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91" name="Google Shape;791;p42">
            <a:extLst>
              <a:ext uri="{FF2B5EF4-FFF2-40B4-BE49-F238E27FC236}">
                <a16:creationId xmlns:a16="http://schemas.microsoft.com/office/drawing/2014/main" id="{DF4CD5B7-AA15-4615-455B-33EC25490816}"/>
              </a:ext>
            </a:extLst>
          </p:cNvPr>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r>
              <a:rPr lang="en-US" sz="1000" b="0" i="0" u="none" strike="noStrike" cap="none" dirty="0">
                <a:solidFill>
                  <a:srgbClr val="000000"/>
                </a:solidFill>
                <a:latin typeface="Arial"/>
                <a:ea typeface="Arial"/>
                <a:cs typeface="Arial"/>
                <a:sym typeface="Arial"/>
              </a:rPr>
              <a:t>The daisy chain priority scheme for handling multiple interrupts has the disadvantage that:</a:t>
            </a:r>
          </a:p>
          <a:p>
            <a:pPr marL="228600" indent="-228600">
              <a:buAutoNum type="alphaLcParenR"/>
            </a:pPr>
            <a:r>
              <a:rPr lang="en-US" sz="1000" b="0" i="0" u="none" strike="noStrike" cap="none" dirty="0">
                <a:solidFill>
                  <a:srgbClr val="000000"/>
                </a:solidFill>
                <a:latin typeface="Arial"/>
                <a:ea typeface="Arial"/>
                <a:cs typeface="Arial"/>
                <a:sym typeface="Arial"/>
              </a:rPr>
              <a:t>It requires more hardware lines</a:t>
            </a:r>
          </a:p>
          <a:p>
            <a:pPr marL="228600" indent="-228600">
              <a:buAutoNum type="alphaLcParenR"/>
            </a:pPr>
            <a:r>
              <a:rPr lang="en-US" sz="1000" b="0" i="0" u="none" strike="noStrike" cap="none" dirty="0">
                <a:solidFill>
                  <a:srgbClr val="000000"/>
                </a:solidFill>
                <a:latin typeface="Arial"/>
                <a:ea typeface="Arial"/>
                <a:cs typeface="Arial"/>
                <a:sym typeface="Arial"/>
              </a:rPr>
              <a:t> The device closest to the CPU has the lowest priority</a:t>
            </a:r>
          </a:p>
          <a:p>
            <a:pPr marL="228600" indent="-228600">
              <a:buAutoNum type="alphaLcParenR"/>
            </a:pPr>
            <a:r>
              <a:rPr lang="en-US" sz="1000" b="0" i="0" u="none" strike="noStrike" cap="none" dirty="0">
                <a:solidFill>
                  <a:srgbClr val="000000"/>
                </a:solidFill>
                <a:latin typeface="Arial"/>
                <a:ea typeface="Arial"/>
                <a:cs typeface="Arial"/>
                <a:sym typeface="Arial"/>
              </a:rPr>
              <a:t> The device farthest from the CPU has the lowest priority</a:t>
            </a:r>
          </a:p>
          <a:p>
            <a:pPr marL="228600" indent="-228600">
              <a:buAutoNum type="alphaLcParenR"/>
            </a:pPr>
            <a:r>
              <a:rPr lang="en-US" sz="1000" b="0" i="0" u="none" strike="noStrike" cap="none" dirty="0">
                <a:solidFill>
                  <a:srgbClr val="000000"/>
                </a:solidFill>
                <a:latin typeface="Arial"/>
                <a:ea typeface="Arial"/>
                <a:cs typeface="Arial"/>
                <a:sym typeface="Arial"/>
              </a:rPr>
              <a:t>All devices must generate interrupts simultaneously</a:t>
            </a:r>
          </a:p>
          <a:p>
            <a:endParaRPr lang="en-US" sz="1000" dirty="0"/>
          </a:p>
          <a:p>
            <a:r>
              <a:rPr lang="en-US" sz="1000" b="0" i="0" u="none" strike="noStrike" cap="none" dirty="0">
                <a:solidFill>
                  <a:srgbClr val="000000"/>
                </a:solidFill>
                <a:latin typeface="Arial"/>
                <a:ea typeface="Arial"/>
                <a:cs typeface="Arial"/>
                <a:sym typeface="Arial"/>
              </a:rPr>
              <a:t>The delay between the generation of an interrupt request and the execution of the corresponding ISR is known as</a:t>
            </a:r>
          </a:p>
          <a:p>
            <a:pPr marL="228600" indent="-228600">
              <a:buAutoNum type="alphaLcParenR"/>
            </a:pPr>
            <a:r>
              <a:rPr lang="en-US" sz="1000" b="0" i="0" u="none" strike="noStrike" cap="none" dirty="0">
                <a:solidFill>
                  <a:srgbClr val="000000"/>
                </a:solidFill>
                <a:latin typeface="Arial"/>
                <a:ea typeface="Arial"/>
                <a:cs typeface="Arial"/>
                <a:sym typeface="Arial"/>
              </a:rPr>
              <a:t>Cycle time</a:t>
            </a:r>
          </a:p>
          <a:p>
            <a:pPr marL="228600" indent="-228600">
              <a:buAutoNum type="alphaLcParenR"/>
            </a:pPr>
            <a:r>
              <a:rPr lang="en-US" sz="1000" b="0" i="0" u="none" strike="noStrike" cap="none" dirty="0">
                <a:solidFill>
                  <a:srgbClr val="000000"/>
                </a:solidFill>
                <a:latin typeface="Arial"/>
                <a:ea typeface="Arial"/>
                <a:cs typeface="Arial"/>
                <a:sym typeface="Arial"/>
              </a:rPr>
              <a:t> Instruction delay</a:t>
            </a:r>
          </a:p>
          <a:p>
            <a:pPr marL="228600" indent="-228600">
              <a:buAutoNum type="alphaLcParenR"/>
            </a:pPr>
            <a:r>
              <a:rPr lang="en-US" sz="1000" b="0" i="0" u="none" strike="noStrike" cap="none" dirty="0">
                <a:solidFill>
                  <a:srgbClr val="000000"/>
                </a:solidFill>
                <a:latin typeface="Arial"/>
                <a:ea typeface="Arial"/>
                <a:cs typeface="Arial"/>
                <a:sym typeface="Arial"/>
              </a:rPr>
              <a:t>Interrupt latency</a:t>
            </a:r>
          </a:p>
          <a:p>
            <a:pPr marL="228600" indent="-228600">
              <a:buAutoNum type="alphaLcParenR"/>
            </a:pPr>
            <a:r>
              <a:rPr lang="en-US" sz="1000" b="0" i="0" u="none" strike="noStrike" cap="none">
                <a:solidFill>
                  <a:srgbClr val="000000"/>
                </a:solidFill>
                <a:latin typeface="Arial"/>
                <a:ea typeface="Arial"/>
                <a:cs typeface="Arial"/>
                <a:sym typeface="Arial"/>
              </a:rPr>
              <a:t>Response time</a:t>
            </a:r>
            <a:endParaRPr lang="en-US"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894994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87">
          <a:extLst>
            <a:ext uri="{FF2B5EF4-FFF2-40B4-BE49-F238E27FC236}">
              <a16:creationId xmlns:a16="http://schemas.microsoft.com/office/drawing/2014/main" id="{B0D3E09C-F4F5-F1C0-2734-03BBB776A313}"/>
            </a:ext>
          </a:extLst>
        </p:cNvPr>
        <p:cNvGrpSpPr/>
        <p:nvPr/>
      </p:nvGrpSpPr>
      <p:grpSpPr>
        <a:xfrm>
          <a:off x="0" y="0"/>
          <a:ext cx="0" cy="0"/>
          <a:chOff x="0" y="0"/>
          <a:chExt cx="0" cy="0"/>
        </a:xfrm>
      </p:grpSpPr>
      <p:sp>
        <p:nvSpPr>
          <p:cNvPr id="788" name="Google Shape;788;p42">
            <a:extLst>
              <a:ext uri="{FF2B5EF4-FFF2-40B4-BE49-F238E27FC236}">
                <a16:creationId xmlns:a16="http://schemas.microsoft.com/office/drawing/2014/main" id="{1FCC9DF8-8EDC-9C92-7D25-813E1C530F39}"/>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9" name="Google Shape;789;p42">
            <a:extLst>
              <a:ext uri="{FF2B5EF4-FFF2-40B4-BE49-F238E27FC236}">
                <a16:creationId xmlns:a16="http://schemas.microsoft.com/office/drawing/2014/main" id="{C9C86C83-5651-28D1-645E-8E399BD4B654}"/>
              </a:ext>
            </a:extLst>
          </p:cNvPr>
          <p:cNvSpPr txBox="1"/>
          <p:nvPr/>
        </p:nvSpPr>
        <p:spPr>
          <a:xfrm>
            <a:off x="160932" y="62255"/>
            <a:ext cx="4503954"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2E5497"/>
                </a:solidFill>
                <a:latin typeface="Calibri"/>
                <a:ea typeface="Calibri"/>
                <a:cs typeface="Calibri"/>
                <a:sym typeface="Calibri"/>
              </a:rPr>
              <a:t>MCQ</a:t>
            </a:r>
            <a:endParaRPr sz="1800" b="0" i="0" u="none" strike="noStrike" cap="none" dirty="0">
              <a:solidFill>
                <a:srgbClr val="C55911"/>
              </a:solidFill>
              <a:latin typeface="Calibri"/>
              <a:ea typeface="Calibri"/>
              <a:cs typeface="Calibri"/>
              <a:sym typeface="Calibri"/>
            </a:endParaRPr>
          </a:p>
        </p:txBody>
      </p:sp>
      <p:sp>
        <p:nvSpPr>
          <p:cNvPr id="790" name="Google Shape;790;p42">
            <a:extLst>
              <a:ext uri="{FF2B5EF4-FFF2-40B4-BE49-F238E27FC236}">
                <a16:creationId xmlns:a16="http://schemas.microsoft.com/office/drawing/2014/main" id="{A0BDE311-16A7-5AD0-68E9-85854D8B39C9}"/>
              </a:ext>
            </a:extLst>
          </p:cNvPr>
          <p:cNvSpPr txBox="1"/>
          <p:nvPr/>
        </p:nvSpPr>
        <p:spPr>
          <a:xfrm>
            <a:off x="139700" y="708025"/>
            <a:ext cx="5334000" cy="2398361"/>
          </a:xfrm>
          <a:prstGeom prst="rect">
            <a:avLst/>
          </a:prstGeom>
          <a:noFill/>
          <a:ln>
            <a:noFill/>
          </a:ln>
        </p:spPr>
        <p:txBody>
          <a:bodyPr spcFirstLastPara="1" wrap="square" lIns="91425" tIns="45700" rIns="91425" bIns="45700" anchor="t" anchorCtr="0">
            <a:noAutofit/>
          </a:bodyPr>
          <a:lstStyle/>
          <a:p>
            <a:pPr marL="385446" marR="0" lvl="0" indent="-71754" algn="l" rtl="0">
              <a:lnSpc>
                <a:spcPct val="100000"/>
              </a:lnSpc>
              <a:spcBef>
                <a:spcPts val="0"/>
              </a:spcBef>
              <a:spcAft>
                <a:spcPts val="0"/>
              </a:spcAft>
              <a:buClr>
                <a:schemeClr val="dk1"/>
              </a:buClr>
              <a:buSzPts val="2470"/>
              <a:buFont typeface="Calibri"/>
              <a:buNone/>
            </a:pPr>
            <a:endParaRPr sz="1200" b="0" i="0" u="none" strike="noStrike" cap="none">
              <a:solidFill>
                <a:schemeClr val="dk1"/>
              </a:solidFill>
              <a:latin typeface="Calibri"/>
              <a:ea typeface="Calibri"/>
              <a:cs typeface="Calibri"/>
              <a:sym typeface="Calibri"/>
            </a:endParaRPr>
          </a:p>
        </p:txBody>
      </p:sp>
      <p:sp>
        <p:nvSpPr>
          <p:cNvPr id="791" name="Google Shape;791;p42">
            <a:extLst>
              <a:ext uri="{FF2B5EF4-FFF2-40B4-BE49-F238E27FC236}">
                <a16:creationId xmlns:a16="http://schemas.microsoft.com/office/drawing/2014/main" id="{676C69B0-0C23-AB96-0404-0496224DE404}"/>
              </a:ext>
            </a:extLst>
          </p:cNvPr>
          <p:cNvSpPr txBox="1"/>
          <p:nvPr/>
        </p:nvSpPr>
        <p:spPr>
          <a:xfrm>
            <a:off x="292100" y="708024"/>
            <a:ext cx="5334000" cy="2398361"/>
          </a:xfrm>
          <a:prstGeom prst="rect">
            <a:avLst/>
          </a:prstGeom>
          <a:noFill/>
          <a:ln>
            <a:noFill/>
          </a:ln>
        </p:spPr>
        <p:txBody>
          <a:bodyPr spcFirstLastPara="1" wrap="square" lIns="91425" tIns="45700" rIns="91425" bIns="45700" anchor="t" anchorCtr="0">
            <a:noAutofit/>
          </a:bodyPr>
          <a:lstStyle/>
          <a:p>
            <a:r>
              <a:rPr lang="en-US" sz="1000" b="0" i="0" u="none" strike="noStrike" cap="none" dirty="0">
                <a:solidFill>
                  <a:srgbClr val="000000"/>
                </a:solidFill>
                <a:latin typeface="Arial"/>
                <a:ea typeface="Arial"/>
                <a:cs typeface="Arial"/>
                <a:sym typeface="Arial"/>
              </a:rPr>
              <a:t>The daisy chain priority scheme for handling multiple interrupts has the disadvantage that:</a:t>
            </a:r>
          </a:p>
          <a:p>
            <a:pPr marL="228600" indent="-228600">
              <a:buAutoNum type="alphaLcParenR"/>
            </a:pPr>
            <a:r>
              <a:rPr lang="en-US" sz="1000" b="0" i="0" u="none" strike="noStrike" cap="none" dirty="0">
                <a:solidFill>
                  <a:srgbClr val="000000"/>
                </a:solidFill>
                <a:latin typeface="Arial"/>
                <a:ea typeface="Arial"/>
                <a:cs typeface="Arial"/>
                <a:sym typeface="Arial"/>
              </a:rPr>
              <a:t>It requires more hardware lines</a:t>
            </a:r>
          </a:p>
          <a:p>
            <a:pPr marL="228600" indent="-228600">
              <a:buAutoNum type="alphaLcParenR"/>
            </a:pPr>
            <a:r>
              <a:rPr lang="en-US" sz="1000" b="0" i="0" u="none" strike="noStrike" cap="none" dirty="0">
                <a:solidFill>
                  <a:srgbClr val="000000"/>
                </a:solidFill>
                <a:latin typeface="Arial"/>
                <a:ea typeface="Arial"/>
                <a:cs typeface="Arial"/>
                <a:sym typeface="Arial"/>
              </a:rPr>
              <a:t> The device closest to the CPU has the lowest priority</a:t>
            </a:r>
          </a:p>
          <a:p>
            <a:pPr marL="228600" indent="-228600">
              <a:buAutoNum type="alphaLcParenR"/>
            </a:pPr>
            <a:r>
              <a:rPr lang="en-US" sz="1000" b="0" i="0" u="none" strike="noStrike" cap="none" dirty="0">
                <a:solidFill>
                  <a:srgbClr val="000000"/>
                </a:solidFill>
                <a:latin typeface="Arial"/>
                <a:ea typeface="Arial"/>
                <a:cs typeface="Arial"/>
                <a:sym typeface="Arial"/>
              </a:rPr>
              <a:t> The device farthest from the CPU has the lowest priority</a:t>
            </a:r>
          </a:p>
          <a:p>
            <a:pPr marL="228600" indent="-228600">
              <a:buAutoNum type="alphaLcParenR"/>
            </a:pPr>
            <a:r>
              <a:rPr lang="en-US" sz="1000" b="0" i="0" u="none" strike="noStrike" cap="none" dirty="0">
                <a:solidFill>
                  <a:srgbClr val="000000"/>
                </a:solidFill>
                <a:latin typeface="Arial"/>
                <a:ea typeface="Arial"/>
                <a:cs typeface="Arial"/>
                <a:sym typeface="Arial"/>
              </a:rPr>
              <a:t>All devices must generate interrupts simultaneously</a:t>
            </a:r>
          </a:p>
          <a:p>
            <a:r>
              <a:rPr lang="en-US" sz="1000" b="0" i="0" u="none" strike="noStrike" cap="none" dirty="0">
                <a:solidFill>
                  <a:srgbClr val="000000"/>
                </a:solidFill>
                <a:latin typeface="Arial"/>
                <a:ea typeface="Arial"/>
                <a:cs typeface="Arial"/>
                <a:sym typeface="Arial"/>
              </a:rPr>
              <a:t>Answer:  c) The device farthest from the CPU has the lowest priority</a:t>
            </a:r>
          </a:p>
          <a:p>
            <a:endParaRPr lang="en-US" sz="1000" dirty="0"/>
          </a:p>
          <a:p>
            <a:r>
              <a:rPr lang="en-US" sz="1000" b="0" i="0" u="none" strike="noStrike" cap="none" dirty="0">
                <a:solidFill>
                  <a:srgbClr val="000000"/>
                </a:solidFill>
                <a:latin typeface="Arial"/>
                <a:ea typeface="Arial"/>
                <a:cs typeface="Arial"/>
                <a:sym typeface="Arial"/>
              </a:rPr>
              <a:t>The delay between the generation of an interrupt request and the execution of the corresponding ISR is known as</a:t>
            </a:r>
          </a:p>
          <a:p>
            <a:pPr marL="228600" indent="-228600">
              <a:buAutoNum type="alphaLcParenR"/>
            </a:pPr>
            <a:r>
              <a:rPr lang="en-US" sz="1000" b="0" i="0" u="none" strike="noStrike" cap="none" dirty="0">
                <a:solidFill>
                  <a:srgbClr val="000000"/>
                </a:solidFill>
                <a:latin typeface="Arial"/>
                <a:ea typeface="Arial"/>
                <a:cs typeface="Arial"/>
                <a:sym typeface="Arial"/>
              </a:rPr>
              <a:t>Cycle time</a:t>
            </a:r>
          </a:p>
          <a:p>
            <a:pPr marL="228600" indent="-228600">
              <a:buAutoNum type="alphaLcParenR"/>
            </a:pPr>
            <a:r>
              <a:rPr lang="en-US" sz="1000" b="0" i="0" u="none" strike="noStrike" cap="none" dirty="0">
                <a:solidFill>
                  <a:srgbClr val="000000"/>
                </a:solidFill>
                <a:latin typeface="Arial"/>
                <a:ea typeface="Arial"/>
                <a:cs typeface="Arial"/>
                <a:sym typeface="Arial"/>
              </a:rPr>
              <a:t> Instruction delay</a:t>
            </a:r>
          </a:p>
          <a:p>
            <a:pPr marL="228600" indent="-228600">
              <a:buAutoNum type="alphaLcParenR"/>
            </a:pPr>
            <a:r>
              <a:rPr lang="en-US" sz="1000" b="0" i="0" u="none" strike="noStrike" cap="none" dirty="0">
                <a:solidFill>
                  <a:srgbClr val="000000"/>
                </a:solidFill>
                <a:latin typeface="Arial"/>
                <a:ea typeface="Arial"/>
                <a:cs typeface="Arial"/>
                <a:sym typeface="Arial"/>
              </a:rPr>
              <a:t>Interrupt latency</a:t>
            </a:r>
          </a:p>
          <a:p>
            <a:pPr marL="228600" indent="-228600">
              <a:buAutoNum type="alphaLcParenR"/>
            </a:pPr>
            <a:r>
              <a:rPr lang="en-US" sz="1000" b="0" i="0" u="none" strike="noStrike" cap="none" dirty="0">
                <a:solidFill>
                  <a:srgbClr val="000000"/>
                </a:solidFill>
                <a:latin typeface="Arial"/>
                <a:ea typeface="Arial"/>
                <a:cs typeface="Arial"/>
                <a:sym typeface="Arial"/>
              </a:rPr>
              <a:t>Response time</a:t>
            </a:r>
          </a:p>
          <a:p>
            <a:r>
              <a:rPr lang="en-US" sz="1000" b="0" i="0" u="none" strike="noStrike" cap="none" dirty="0">
                <a:solidFill>
                  <a:srgbClr val="000000"/>
                </a:solidFill>
                <a:latin typeface="Arial"/>
                <a:ea typeface="Arial"/>
                <a:cs typeface="Arial"/>
                <a:sym typeface="Arial"/>
              </a:rPr>
              <a:t>Answer:  c) Interrupt latency</a:t>
            </a:r>
            <a:endParaRPr sz="1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1692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a:extLst>
            <a:ext uri="{FF2B5EF4-FFF2-40B4-BE49-F238E27FC236}">
              <a16:creationId xmlns:a16="http://schemas.microsoft.com/office/drawing/2014/main" id="{831E2A39-0774-A482-6DF0-73841FFC0EFE}"/>
            </a:ext>
          </a:extLst>
        </p:cNvPr>
        <p:cNvGrpSpPr/>
        <p:nvPr/>
      </p:nvGrpSpPr>
      <p:grpSpPr>
        <a:xfrm>
          <a:off x="0" y="0"/>
          <a:ext cx="0" cy="0"/>
          <a:chOff x="0" y="0"/>
          <a:chExt cx="0" cy="0"/>
        </a:xfrm>
      </p:grpSpPr>
      <p:sp>
        <p:nvSpPr>
          <p:cNvPr id="239" name="Google Shape;239;p4">
            <a:extLst>
              <a:ext uri="{FF2B5EF4-FFF2-40B4-BE49-F238E27FC236}">
                <a16:creationId xmlns:a16="http://schemas.microsoft.com/office/drawing/2014/main" id="{3501C344-C1E6-CC59-9B39-2F64E102D194}"/>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4">
            <a:extLst>
              <a:ext uri="{FF2B5EF4-FFF2-40B4-BE49-F238E27FC236}">
                <a16:creationId xmlns:a16="http://schemas.microsoft.com/office/drawing/2014/main" id="{4B61987A-A193-EE3F-1728-1E67FFA59B32}"/>
              </a:ext>
            </a:extLst>
          </p:cNvPr>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1" name="Google Shape;241;p4">
            <a:extLst>
              <a:ext uri="{FF2B5EF4-FFF2-40B4-BE49-F238E27FC236}">
                <a16:creationId xmlns:a16="http://schemas.microsoft.com/office/drawing/2014/main" id="{5FB872CF-6F8B-DBE5-11E3-B69A04F3D043}"/>
              </a:ext>
            </a:extLst>
          </p:cNvPr>
          <p:cNvSpPr txBox="1"/>
          <p:nvPr/>
        </p:nvSpPr>
        <p:spPr>
          <a:xfrm>
            <a:off x="7" y="677384"/>
            <a:ext cx="5312700" cy="2272200"/>
          </a:xfrm>
          <a:prstGeom prst="rect">
            <a:avLst/>
          </a:prstGeom>
          <a:noFill/>
          <a:ln>
            <a:noFill/>
          </a:ln>
        </p:spPr>
        <p:txBody>
          <a:bodyPr spcFirstLastPara="1" wrap="square" lIns="91425" tIns="45700" rIns="91425" bIns="45700" anchor="t" anchorCtr="0">
            <a:noAutofit/>
          </a:bodyPr>
          <a:lstStyle/>
          <a:p>
            <a:pPr marL="285750" lvl="0" indent="-285750" algn="just">
              <a:buClr>
                <a:schemeClr val="accent3"/>
              </a:buClr>
              <a:buSzPts val="1140"/>
              <a:buFont typeface="Wingdings" panose="05000000000000000000" pitchFamily="2" charset="2"/>
              <a:buChar char="q"/>
            </a:pPr>
            <a:r>
              <a:rPr lang="en-US" sz="1200" dirty="0"/>
              <a:t>Programmed I/O is a technique where the </a:t>
            </a:r>
            <a:r>
              <a:rPr lang="en-US" sz="1200" b="1" dirty="0"/>
              <a:t>CPU is directly responsible</a:t>
            </a:r>
            <a:r>
              <a:rPr lang="en-US" sz="1200" dirty="0"/>
              <a:t> for transferring data between I/O devices and memory.</a:t>
            </a:r>
          </a:p>
          <a:p>
            <a:pPr lvl="0" algn="just">
              <a:buClr>
                <a:schemeClr val="accent3"/>
              </a:buClr>
              <a:buSzPts val="1140"/>
            </a:pPr>
            <a:endParaRPr lang="en-US" sz="1200" dirty="0"/>
          </a:p>
          <a:p>
            <a:pPr marL="285750" lvl="3" indent="-285750" algn="just">
              <a:buClr>
                <a:schemeClr val="accent3"/>
              </a:buClr>
              <a:buSzPts val="1140"/>
              <a:buFont typeface="Wingdings" panose="05000000000000000000" pitchFamily="2" charset="2"/>
              <a:buChar char="q"/>
            </a:pPr>
            <a:r>
              <a:rPr lang="en-US" sz="1200" i="0" u="none" strike="noStrike" cap="none" dirty="0">
                <a:solidFill>
                  <a:srgbClr val="000000"/>
                </a:solidFill>
                <a:latin typeface="Arial"/>
                <a:ea typeface="Arial"/>
                <a:cs typeface="Arial"/>
                <a:sym typeface="Arial"/>
              </a:rPr>
              <a:t>Memory-Mapped I/O Devices are accessed like memory. CPU uses MOV, STORE, LOAD instructions. Both I/O devices and memory</a:t>
            </a:r>
          </a:p>
          <a:p>
            <a:pPr lvl="3" algn="just">
              <a:buClr>
                <a:schemeClr val="accent3"/>
              </a:buClr>
              <a:buSzPts val="1140"/>
            </a:pPr>
            <a:r>
              <a:rPr lang="en-US" sz="1200" dirty="0"/>
              <a:t>    </a:t>
            </a:r>
            <a:r>
              <a:rPr lang="en-US" sz="1200" i="0" u="none" strike="noStrike" cap="none" dirty="0">
                <a:solidFill>
                  <a:srgbClr val="000000"/>
                </a:solidFill>
                <a:latin typeface="Arial"/>
                <a:ea typeface="Arial"/>
                <a:cs typeface="Arial"/>
                <a:sym typeface="Arial"/>
              </a:rPr>
              <a:t>share same address space</a:t>
            </a:r>
          </a:p>
          <a:p>
            <a:pPr lvl="3" algn="just">
              <a:buClr>
                <a:schemeClr val="accent3"/>
              </a:buClr>
              <a:buSzPts val="1140"/>
            </a:pPr>
            <a:endParaRPr lang="en-US" sz="1200" i="0" u="none" strike="noStrike" cap="none" dirty="0">
              <a:solidFill>
                <a:srgbClr val="000000"/>
              </a:solidFill>
              <a:latin typeface="Arial"/>
              <a:ea typeface="Arial"/>
              <a:cs typeface="Arial"/>
              <a:sym typeface="Arial"/>
            </a:endParaRPr>
          </a:p>
          <a:p>
            <a:pPr marL="285750" lvl="3" indent="-285750" algn="just">
              <a:buClr>
                <a:schemeClr val="accent3"/>
              </a:buClr>
              <a:buSzPts val="1140"/>
              <a:buFont typeface="Wingdings" panose="05000000000000000000" pitchFamily="2" charset="2"/>
              <a:buChar char="q"/>
            </a:pPr>
            <a:r>
              <a:rPr lang="en-US" sz="1200" i="0" u="none" strike="noStrike" cap="none" dirty="0">
                <a:solidFill>
                  <a:srgbClr val="000000"/>
                </a:solidFill>
                <a:latin typeface="Arial"/>
                <a:ea typeface="Arial"/>
                <a:cs typeface="Arial"/>
                <a:sym typeface="Arial"/>
              </a:rPr>
              <a:t>I/O-Mapped I/O Devices are accessed with special I/O instructions (IN, OUT).</a:t>
            </a:r>
            <a:endParaRPr sz="1200" i="0" u="none" strike="noStrike" cap="none" dirty="0">
              <a:solidFill>
                <a:srgbClr val="000000"/>
              </a:solidFill>
              <a:latin typeface="Arial"/>
              <a:ea typeface="Arial"/>
              <a:cs typeface="Arial"/>
              <a:sym typeface="Arial"/>
            </a:endParaRPr>
          </a:p>
        </p:txBody>
      </p:sp>
      <p:sp>
        <p:nvSpPr>
          <p:cNvPr id="242" name="Google Shape;242;p4">
            <a:extLst>
              <a:ext uri="{FF2B5EF4-FFF2-40B4-BE49-F238E27FC236}">
                <a16:creationId xmlns:a16="http://schemas.microsoft.com/office/drawing/2014/main" id="{908EA800-3DDC-946D-FEC6-B3E0A56121A7}"/>
              </a:ext>
            </a:extLst>
          </p:cNvPr>
          <p:cNvSpPr txBox="1"/>
          <p:nvPr/>
        </p:nvSpPr>
        <p:spPr>
          <a:xfrm>
            <a:off x="3162425" y="29005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extLst>
      <p:ext uri="{BB962C8B-B14F-4D97-AF65-F5344CB8AC3E}">
        <p14:creationId xmlns:p14="http://schemas.microsoft.com/office/powerpoint/2010/main" val="2733377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cxnSp>
        <p:nvCxnSpPr>
          <p:cNvPr id="797" name="Google Shape;797;p43"/>
          <p:cNvCxnSpPr/>
          <p:nvPr/>
        </p:nvCxnSpPr>
        <p:spPr>
          <a:xfrm>
            <a:off x="2576529" y="1366250"/>
            <a:ext cx="2166644" cy="0"/>
          </a:xfrm>
          <a:prstGeom prst="straightConnector1">
            <a:avLst/>
          </a:prstGeom>
          <a:noFill/>
          <a:ln w="38100" cap="flat" cmpd="sng">
            <a:solidFill>
              <a:srgbClr val="C55911"/>
            </a:solidFill>
            <a:prstDash val="solid"/>
            <a:round/>
            <a:headEnd type="none" w="sm" len="sm"/>
            <a:tailEnd type="none" w="sm" len="sm"/>
          </a:ln>
        </p:spPr>
      </p:cxnSp>
      <p:grpSp>
        <p:nvGrpSpPr>
          <p:cNvPr id="798" name="Google Shape;798;p43"/>
          <p:cNvGrpSpPr/>
          <p:nvPr/>
        </p:nvGrpSpPr>
        <p:grpSpPr>
          <a:xfrm>
            <a:off x="63500" y="22225"/>
            <a:ext cx="5638800" cy="3124199"/>
            <a:chOff x="313844" y="349466"/>
            <a:chExt cx="11518407" cy="6218388"/>
          </a:xfrm>
        </p:grpSpPr>
        <p:sp>
          <p:nvSpPr>
            <p:cNvPr id="799" name="Google Shape;799;p43"/>
            <p:cNvSpPr/>
            <p:nvPr/>
          </p:nvSpPr>
          <p:spPr>
            <a:xfrm>
              <a:off x="11786532" y="360726"/>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800" name="Google Shape;800;p43"/>
            <p:cNvSpPr/>
            <p:nvPr/>
          </p:nvSpPr>
          <p:spPr>
            <a:xfrm rot="5400000">
              <a:off x="11275944" y="-161122"/>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801" name="Google Shape;801;p43"/>
            <p:cNvSpPr/>
            <p:nvPr/>
          </p:nvSpPr>
          <p:spPr>
            <a:xfrm rot="5400000">
              <a:off x="824432" y="6011547"/>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802" name="Google Shape;802;p43"/>
            <p:cNvSpPr/>
            <p:nvPr/>
          </p:nvSpPr>
          <p:spPr>
            <a:xfrm rot="10800000">
              <a:off x="313844" y="5489699"/>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grpSp>
      <p:sp>
        <p:nvSpPr>
          <p:cNvPr id="803" name="Google Shape;803;p43"/>
          <p:cNvSpPr/>
          <p:nvPr/>
        </p:nvSpPr>
        <p:spPr>
          <a:xfrm>
            <a:off x="2576529" y="970045"/>
            <a:ext cx="2177217" cy="35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2"/>
              <a:buFont typeface="Arial"/>
              <a:buNone/>
            </a:pPr>
            <a:r>
              <a:rPr lang="en-GB" sz="1702"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804" name="Google Shape;804;p43"/>
          <p:cNvSpPr/>
          <p:nvPr/>
        </p:nvSpPr>
        <p:spPr>
          <a:xfrm>
            <a:off x="2576530" y="1480191"/>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GB" sz="1135" b="1" i="0" u="none" strike="noStrike" cap="none">
                <a:solidFill>
                  <a:srgbClr val="000000"/>
                </a:solidFill>
                <a:latin typeface="Calibri"/>
                <a:ea typeface="Calibri"/>
                <a:cs typeface="Calibri"/>
                <a:sym typeface="Calibri"/>
              </a:rPr>
              <a:t>Team DDCO</a:t>
            </a:r>
            <a:endParaRPr sz="1135" b="1" i="0" u="none" strike="noStrike" cap="none">
              <a:solidFill>
                <a:srgbClr val="000000"/>
              </a:solidFill>
              <a:latin typeface="Calibri"/>
              <a:ea typeface="Calibri"/>
              <a:cs typeface="Calibri"/>
              <a:sym typeface="Calibri"/>
            </a:endParaRPr>
          </a:p>
        </p:txBody>
      </p:sp>
      <p:sp>
        <p:nvSpPr>
          <p:cNvPr id="805" name="Google Shape;805;p43"/>
          <p:cNvSpPr/>
          <p:nvPr/>
        </p:nvSpPr>
        <p:spPr>
          <a:xfrm>
            <a:off x="2576530" y="1668225"/>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GB" sz="1135" b="0" i="0" u="none" strike="noStrike" cap="none">
                <a:solidFill>
                  <a:srgbClr val="000000"/>
                </a:solidFill>
                <a:latin typeface="Calibri"/>
                <a:ea typeface="Calibri"/>
                <a:cs typeface="Calibri"/>
                <a:sym typeface="Calibri"/>
              </a:rPr>
              <a:t>Department of Computer Science </a:t>
            </a:r>
            <a:endParaRPr sz="1135" b="0" i="0" u="none" strike="noStrike" cap="none">
              <a:solidFill>
                <a:srgbClr val="000000"/>
              </a:solidFill>
              <a:latin typeface="Calibri"/>
              <a:ea typeface="Calibri"/>
              <a:cs typeface="Calibri"/>
              <a:sym typeface="Calibri"/>
            </a:endParaRPr>
          </a:p>
        </p:txBody>
      </p:sp>
      <p:pic>
        <p:nvPicPr>
          <p:cNvPr id="806" name="Google Shape;806;p43"/>
          <p:cNvPicPr preferRelativeResize="0"/>
          <p:nvPr/>
        </p:nvPicPr>
        <p:blipFill rotWithShape="1">
          <a:blip r:embed="rId3">
            <a:alphaModFix/>
          </a:blip>
          <a:srcRect/>
          <a:stretch/>
        </p:blipFill>
        <p:spPr>
          <a:xfrm>
            <a:off x="908114" y="860425"/>
            <a:ext cx="1465193" cy="13511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4"/>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1" name="Google Shape;241;p4"/>
          <p:cNvSpPr txBox="1"/>
          <p:nvPr/>
        </p:nvSpPr>
        <p:spPr>
          <a:xfrm>
            <a:off x="7" y="677384"/>
            <a:ext cx="5312700" cy="2272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3"/>
              </a:buClr>
              <a:buSzPts val="1140"/>
              <a:buFont typeface="Arial"/>
              <a:buChar char="•"/>
            </a:pPr>
            <a:r>
              <a:rPr lang="en-GB" sz="1200" b="1" i="0" u="none" strike="noStrike" cap="none">
                <a:solidFill>
                  <a:schemeClr val="accent2"/>
                </a:solidFill>
                <a:latin typeface="Calibri"/>
                <a:ea typeface="Calibri"/>
                <a:cs typeface="Calibri"/>
                <a:sym typeface="Calibri"/>
              </a:rPr>
              <a:t>I/O devices and the memory may share the same address space:</a:t>
            </a:r>
            <a:endParaRPr sz="1200" b="1" i="0" u="none" strike="noStrike" cap="none">
              <a:solidFill>
                <a:schemeClr val="dk1"/>
              </a:solidFill>
              <a:latin typeface="Calibri"/>
              <a:ea typeface="Calibri"/>
              <a:cs typeface="Calibri"/>
              <a:sym typeface="Calibri"/>
            </a:endParaRPr>
          </a:p>
          <a:p>
            <a:pPr marL="564642" marR="0" lvl="1" indent="-171450" algn="l"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Memory-mapped I/O. </a:t>
            </a:r>
            <a:endParaRPr sz="1400" b="0"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Any machine instruction that can access memory can be used to transfer data to or from an I/O device.</a:t>
            </a:r>
            <a:endParaRPr sz="1400" b="0"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Ex:     Move DATAIN,R 1 – </a:t>
            </a:r>
            <a:r>
              <a:rPr lang="en-GB" sz="1200" b="1" i="0" u="none" strike="noStrike" cap="none">
                <a:solidFill>
                  <a:schemeClr val="dk1"/>
                </a:solidFill>
                <a:latin typeface="Calibri"/>
                <a:ea typeface="Calibri"/>
                <a:cs typeface="Calibri"/>
                <a:sym typeface="Calibri"/>
              </a:rPr>
              <a:t>reads the data from DATAIN and puts to processor register R0</a:t>
            </a:r>
            <a:endParaRPr sz="1400" b="1" i="0" u="none" strike="noStrike" cap="none">
              <a:solidFill>
                <a:srgbClr val="000000"/>
              </a:solidFill>
              <a:latin typeface="Arial"/>
              <a:ea typeface="Arial"/>
              <a:cs typeface="Arial"/>
              <a:sym typeface="Arial"/>
            </a:endParaRPr>
          </a:p>
          <a:p>
            <a:pPr marL="393192" marR="0" lvl="1" indent="0" algn="l" rtl="0">
              <a:lnSpc>
                <a:spcPct val="100000"/>
              </a:lnSpc>
              <a:spcBef>
                <a:spcPts val="333"/>
              </a:spcBef>
              <a:spcAft>
                <a:spcPts val="0"/>
              </a:spcAft>
              <a:buClr>
                <a:srgbClr val="000000"/>
              </a:buClr>
              <a:buSzPts val="1200"/>
              <a:buFont typeface="Arial"/>
              <a:buNone/>
            </a:pPr>
            <a:r>
              <a:rPr lang="en-GB" sz="1200" b="0" i="0" u="none" strike="noStrike" cap="none">
                <a:solidFill>
                  <a:schemeClr val="dk1"/>
                </a:solidFill>
                <a:latin typeface="Calibri"/>
                <a:ea typeface="Calibri"/>
                <a:cs typeface="Calibri"/>
                <a:sym typeface="Calibri"/>
              </a:rPr>
              <a:t>	Move R2,DATAOUT</a:t>
            </a:r>
            <a:endParaRPr sz="1400" b="0"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Simpler software.</a:t>
            </a:r>
            <a:endParaRPr/>
          </a:p>
          <a:p>
            <a:pPr marL="564642" marR="0" lvl="1" indent="-171450" algn="l" rtl="0">
              <a:lnSpc>
                <a:spcPct val="100000"/>
              </a:lnSpc>
              <a:spcBef>
                <a:spcPts val="333"/>
              </a:spcBef>
              <a:spcAft>
                <a:spcPts val="0"/>
              </a:spcAft>
              <a:buClr>
                <a:schemeClr val="dk1"/>
              </a:buClr>
              <a:buSzPts val="1020"/>
              <a:buFont typeface="Arial"/>
              <a:buChar char="•"/>
            </a:pPr>
            <a:r>
              <a:rPr lang="en-GB" sz="1200" b="1" i="0" u="none" strike="noStrike" cap="none">
                <a:solidFill>
                  <a:schemeClr val="dk1"/>
                </a:solidFill>
                <a:latin typeface="Calibri"/>
                <a:ea typeface="Calibri"/>
                <a:cs typeface="Calibri"/>
                <a:sym typeface="Calibri"/>
              </a:rPr>
              <a:t>DATAIN- Address of input buffer</a:t>
            </a:r>
            <a:endParaRPr/>
          </a:p>
          <a:p>
            <a:pPr marL="564642" marR="0" lvl="1" indent="-171450" algn="l" rtl="0">
              <a:lnSpc>
                <a:spcPct val="100000"/>
              </a:lnSpc>
              <a:spcBef>
                <a:spcPts val="333"/>
              </a:spcBef>
              <a:spcAft>
                <a:spcPts val="0"/>
              </a:spcAft>
              <a:buClr>
                <a:schemeClr val="dk1"/>
              </a:buClr>
              <a:buSzPts val="1020"/>
              <a:buFont typeface="Arial"/>
              <a:buChar char="•"/>
            </a:pPr>
            <a:r>
              <a:rPr lang="en-GB" sz="1200" b="1" i="0" u="none" strike="noStrike" cap="none">
                <a:solidFill>
                  <a:schemeClr val="dk1"/>
                </a:solidFill>
                <a:latin typeface="Calibri"/>
                <a:ea typeface="Calibri"/>
                <a:cs typeface="Calibri"/>
                <a:sym typeface="Calibri"/>
              </a:rPr>
              <a:t>DATAOUT_ output data buffer of printer/monitor/any output device</a:t>
            </a:r>
            <a:endParaRPr sz="1400" b="1" i="0" u="none" strike="noStrike" cap="none">
              <a:solidFill>
                <a:srgbClr val="000000"/>
              </a:solidFill>
              <a:latin typeface="Arial"/>
              <a:ea typeface="Arial"/>
              <a:cs typeface="Arial"/>
              <a:sym typeface="Arial"/>
            </a:endParaRPr>
          </a:p>
        </p:txBody>
      </p:sp>
      <p:sp>
        <p:nvSpPr>
          <p:cNvPr id="242" name="Google Shape;242;p4"/>
          <p:cNvSpPr txBox="1"/>
          <p:nvPr/>
        </p:nvSpPr>
        <p:spPr>
          <a:xfrm>
            <a:off x="3162425" y="29005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5"/>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9" name="Google Shape;249;p5"/>
          <p:cNvSpPr txBox="1"/>
          <p:nvPr/>
        </p:nvSpPr>
        <p:spPr>
          <a:xfrm>
            <a:off x="139700" y="784225"/>
            <a:ext cx="5334000" cy="92333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3"/>
              </a:buClr>
              <a:buSzPts val="1140"/>
              <a:buFont typeface="Arial"/>
              <a:buChar char="•"/>
            </a:pPr>
            <a:r>
              <a:rPr lang="en-GB" sz="1200" b="1" i="0" u="none" strike="noStrike" cap="none">
                <a:solidFill>
                  <a:schemeClr val="accent2"/>
                </a:solidFill>
                <a:latin typeface="Calibri"/>
                <a:ea typeface="Calibri"/>
                <a:cs typeface="Calibri"/>
                <a:sym typeface="Calibri"/>
              </a:rPr>
              <a:t>I/O devices and the memory may have different address spaces(Intel architectures)</a:t>
            </a:r>
            <a:endParaRPr sz="1200" b="1" i="0" u="none" strike="noStrike" cap="none">
              <a:solidFill>
                <a:schemeClr val="accent2"/>
              </a:solidFill>
              <a:latin typeface="Calibri"/>
              <a:ea typeface="Calibri"/>
              <a:cs typeface="Calibri"/>
              <a:sym typeface="Calibri"/>
            </a:endParaRPr>
          </a:p>
          <a:p>
            <a:pPr marL="171450" marR="0" lvl="0" indent="-171450" algn="l" rtl="0">
              <a:lnSpc>
                <a:spcPct val="100000"/>
              </a:lnSpc>
              <a:spcBef>
                <a:spcPts val="0"/>
              </a:spcBef>
              <a:spcAft>
                <a:spcPts val="0"/>
              </a:spcAft>
              <a:buClr>
                <a:schemeClr val="accent3"/>
              </a:buClr>
              <a:buSzPts val="1140"/>
              <a:buFont typeface="Arial"/>
              <a:buChar char="•"/>
            </a:pPr>
            <a:r>
              <a:rPr lang="en-GB" sz="1200" b="1" i="0" u="none" strike="noStrike" cap="none">
                <a:solidFill>
                  <a:schemeClr val="dk1"/>
                </a:solidFill>
                <a:latin typeface="Calibri"/>
                <a:ea typeface="Calibri"/>
                <a:cs typeface="Calibri"/>
                <a:sym typeface="Calibri"/>
              </a:rPr>
              <a:t>Special instructions </a:t>
            </a:r>
            <a:r>
              <a:rPr lang="en-GB" sz="1200" b="0" i="0" u="none" strike="noStrike" cap="none">
                <a:solidFill>
                  <a:schemeClr val="dk1"/>
                </a:solidFill>
                <a:latin typeface="Calibri"/>
                <a:ea typeface="Calibri"/>
                <a:cs typeface="Calibri"/>
                <a:sym typeface="Calibri"/>
              </a:rPr>
              <a:t>to transfer data to and from I/O devices. (IN and OUT)</a:t>
            </a:r>
            <a:endParaRPr sz="1400" b="0"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I/O devices may have to deal with </a:t>
            </a:r>
            <a:r>
              <a:rPr lang="en-GB" sz="1200" b="1" i="0" u="none" strike="noStrike" cap="none">
                <a:solidFill>
                  <a:schemeClr val="dk1"/>
                </a:solidFill>
                <a:latin typeface="Calibri"/>
                <a:ea typeface="Calibri"/>
                <a:cs typeface="Calibri"/>
                <a:sym typeface="Calibri"/>
              </a:rPr>
              <a:t>fewer address lines.</a:t>
            </a:r>
            <a:endParaRPr sz="1400" b="1"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I/O address lines need not be physically separate from memory address lines. </a:t>
            </a:r>
            <a:endParaRPr sz="1400" b="0"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chemeClr val="dk1"/>
              </a:buClr>
              <a:buSzPts val="1020"/>
              <a:buFont typeface="Arial"/>
              <a:buChar char="•"/>
            </a:pPr>
            <a:r>
              <a:rPr lang="en-GB" sz="1200" b="0" i="0" u="none" strike="noStrike" cap="none">
                <a:solidFill>
                  <a:schemeClr val="dk1"/>
                </a:solidFill>
                <a:latin typeface="Calibri"/>
                <a:ea typeface="Calibri"/>
                <a:cs typeface="Calibri"/>
                <a:sym typeface="Calibri"/>
              </a:rPr>
              <a:t>In fact, address lines may be shared between I/O devices and memory, with a </a:t>
            </a:r>
            <a:r>
              <a:rPr lang="en-GB" sz="1200" b="1" i="0" u="none" strike="noStrike" cap="none">
                <a:solidFill>
                  <a:schemeClr val="dk1"/>
                </a:solidFill>
                <a:latin typeface="Calibri"/>
                <a:ea typeface="Calibri"/>
                <a:cs typeface="Calibri"/>
                <a:sym typeface="Calibri"/>
              </a:rPr>
              <a:t>control signal </a:t>
            </a:r>
            <a:r>
              <a:rPr lang="en-GB" sz="1200" b="0" i="0" u="none" strike="noStrike" cap="none">
                <a:solidFill>
                  <a:schemeClr val="dk1"/>
                </a:solidFill>
                <a:latin typeface="Calibri"/>
                <a:ea typeface="Calibri"/>
                <a:cs typeface="Calibri"/>
                <a:sym typeface="Calibri"/>
              </a:rPr>
              <a:t>to indicate whether it is a memory address or an I/O address.</a:t>
            </a:r>
            <a:endParaRPr sz="1400" b="0" i="0" u="none" strike="noStrike" cap="none">
              <a:solidFill>
                <a:srgbClr val="000000"/>
              </a:solidFill>
              <a:latin typeface="Arial"/>
              <a:ea typeface="Arial"/>
              <a:cs typeface="Arial"/>
              <a:sym typeface="Arial"/>
            </a:endParaRPr>
          </a:p>
        </p:txBody>
      </p:sp>
      <p:sp>
        <p:nvSpPr>
          <p:cNvPr id="250" name="Google Shape;250;p5"/>
          <p:cNvSpPr txBox="1"/>
          <p:nvPr/>
        </p:nvSpPr>
        <p:spPr>
          <a:xfrm>
            <a:off x="3262125" y="2889450"/>
            <a:ext cx="2503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 name="Google Shape;256;p6"/>
          <p:cNvSpPr txBox="1"/>
          <p:nvPr/>
        </p:nvSpPr>
        <p:spPr>
          <a:xfrm>
            <a:off x="160932" y="62255"/>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2E5497"/>
                </a:solidFill>
                <a:latin typeface="Calibri"/>
                <a:ea typeface="Calibri"/>
                <a:cs typeface="Calibri"/>
                <a:sym typeface="Calibri"/>
              </a:rPr>
              <a:t>Machine Instructions and Programs</a:t>
            </a:r>
            <a:br>
              <a:rPr lang="en-GB" sz="1800" b="0" i="0" u="none" strike="noStrike" cap="none">
                <a:solidFill>
                  <a:srgbClr val="000000"/>
                </a:solidFill>
                <a:latin typeface="Calibri"/>
                <a:ea typeface="Calibri"/>
                <a:cs typeface="Calibri"/>
                <a:sym typeface="Calibri"/>
              </a:rPr>
            </a:br>
            <a:r>
              <a:rPr lang="en-GB" sz="1800" b="1" i="0" u="none" strike="noStrike" cap="none">
                <a:solidFill>
                  <a:srgbClr val="C55911"/>
                </a:solidFill>
                <a:latin typeface="Calibri"/>
                <a:ea typeface="Calibri"/>
                <a:cs typeface="Calibri"/>
                <a:sym typeface="Calibri"/>
              </a:rPr>
              <a:t>Accessing I/O Devices</a:t>
            </a:r>
            <a:br>
              <a:rPr lang="en-GB"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grpSp>
        <p:nvGrpSpPr>
          <p:cNvPr id="257" name="Google Shape;257;p6"/>
          <p:cNvGrpSpPr/>
          <p:nvPr/>
        </p:nvGrpSpPr>
        <p:grpSpPr>
          <a:xfrm>
            <a:off x="254000" y="860427"/>
            <a:ext cx="5257800" cy="2057398"/>
            <a:chOff x="793" y="910"/>
            <a:chExt cx="4180" cy="1725"/>
          </a:xfrm>
        </p:grpSpPr>
        <p:sp>
          <p:nvSpPr>
            <p:cNvPr id="258" name="Google Shape;258;p6"/>
            <p:cNvSpPr/>
            <p:nvPr/>
          </p:nvSpPr>
          <p:spPr>
            <a:xfrm>
              <a:off x="1345" y="1523"/>
              <a:ext cx="2750" cy="700"/>
            </a:xfrm>
            <a:prstGeom prst="rect">
              <a:avLst/>
            </a:prstGeom>
            <a:solidFill>
              <a:srgbClr val="FF9F9F"/>
            </a:solidFill>
            <a:ln w="9525"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59" name="Google Shape;259;p6"/>
            <p:cNvSpPr/>
            <p:nvPr/>
          </p:nvSpPr>
          <p:spPr>
            <a:xfrm>
              <a:off x="1345" y="1523"/>
              <a:ext cx="2750" cy="700"/>
            </a:xfrm>
            <a:prstGeom prst="rect">
              <a:avLst/>
            </a:prstGeom>
            <a:noFill/>
            <a:ln w="1905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60" name="Google Shape;260;p6"/>
            <p:cNvSpPr/>
            <p:nvPr/>
          </p:nvSpPr>
          <p:spPr>
            <a:xfrm>
              <a:off x="3482" y="1609"/>
              <a:ext cx="24" cy="73"/>
            </a:xfrm>
            <a:custGeom>
              <a:avLst/>
              <a:gdLst/>
              <a:ahLst/>
              <a:cxnLst/>
              <a:rect l="l" t="t" r="r" b="b"/>
              <a:pathLst>
                <a:path w="2" h="6" extrusionOk="0">
                  <a:moveTo>
                    <a:pt x="0" y="0"/>
                  </a:moveTo>
                  <a:lnTo>
                    <a:pt x="1" y="6"/>
                  </a:lnTo>
                  <a:lnTo>
                    <a:pt x="2" y="0"/>
                  </a:lnTo>
                  <a:lnTo>
                    <a:pt x="1" y="0"/>
                  </a:lnTo>
                  <a:lnTo>
                    <a:pt x="0" y="0"/>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61" name="Google Shape;261;p6"/>
            <p:cNvSpPr/>
            <p:nvPr/>
          </p:nvSpPr>
          <p:spPr>
            <a:xfrm>
              <a:off x="3482" y="1609"/>
              <a:ext cx="24" cy="73"/>
            </a:xfrm>
            <a:custGeom>
              <a:avLst/>
              <a:gdLst/>
              <a:ahLst/>
              <a:cxnLst/>
              <a:rect l="l" t="t" r="r" b="b"/>
              <a:pathLst>
                <a:path w="24" h="73" extrusionOk="0">
                  <a:moveTo>
                    <a:pt x="0" y="0"/>
                  </a:moveTo>
                  <a:lnTo>
                    <a:pt x="12" y="73"/>
                  </a:lnTo>
                  <a:lnTo>
                    <a:pt x="24" y="0"/>
                  </a:lnTo>
                  <a:lnTo>
                    <a:pt x="12" y="0"/>
                  </a:lnTo>
                  <a:lnTo>
                    <a:pt x="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62" name="Google Shape;262;p6"/>
            <p:cNvSpPr/>
            <p:nvPr/>
          </p:nvSpPr>
          <p:spPr>
            <a:xfrm>
              <a:off x="3482" y="1159"/>
              <a:ext cx="24" cy="74"/>
            </a:xfrm>
            <a:custGeom>
              <a:avLst/>
              <a:gdLst/>
              <a:ahLst/>
              <a:cxnLst/>
              <a:rect l="l" t="t" r="r" b="b"/>
              <a:pathLst>
                <a:path w="2" h="6" extrusionOk="0">
                  <a:moveTo>
                    <a:pt x="2" y="6"/>
                  </a:moveTo>
                  <a:lnTo>
                    <a:pt x="1" y="0"/>
                  </a:lnTo>
                  <a:lnTo>
                    <a:pt x="0" y="6"/>
                  </a:lnTo>
                  <a:lnTo>
                    <a:pt x="1" y="6"/>
                  </a:lnTo>
                  <a:lnTo>
                    <a:pt x="2" y="6"/>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63" name="Google Shape;263;p6"/>
            <p:cNvSpPr/>
            <p:nvPr/>
          </p:nvSpPr>
          <p:spPr>
            <a:xfrm>
              <a:off x="3482" y="1159"/>
              <a:ext cx="24" cy="74"/>
            </a:xfrm>
            <a:custGeom>
              <a:avLst/>
              <a:gdLst/>
              <a:ahLst/>
              <a:cxnLst/>
              <a:rect l="l" t="t" r="r" b="b"/>
              <a:pathLst>
                <a:path w="24" h="74" extrusionOk="0">
                  <a:moveTo>
                    <a:pt x="24" y="74"/>
                  </a:moveTo>
                  <a:lnTo>
                    <a:pt x="12" y="0"/>
                  </a:lnTo>
                  <a:lnTo>
                    <a:pt x="0" y="74"/>
                  </a:lnTo>
                  <a:lnTo>
                    <a:pt x="12" y="74"/>
                  </a:lnTo>
                  <a:lnTo>
                    <a:pt x="24" y="74"/>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cxnSp>
          <p:nvCxnSpPr>
            <p:cNvPr id="264" name="Google Shape;264;p6"/>
            <p:cNvCxnSpPr/>
            <p:nvPr/>
          </p:nvCxnSpPr>
          <p:spPr>
            <a:xfrm>
              <a:off x="3494" y="1240"/>
              <a:ext cx="1" cy="379"/>
            </a:xfrm>
            <a:prstGeom prst="straightConnector1">
              <a:avLst/>
            </a:prstGeom>
            <a:noFill/>
            <a:ln w="19050" cap="flat" cmpd="sng">
              <a:solidFill>
                <a:srgbClr val="000000"/>
              </a:solidFill>
              <a:prstDash val="solid"/>
              <a:round/>
              <a:headEnd type="none" w="sm" len="sm"/>
              <a:tailEnd type="none" w="sm" len="sm"/>
            </a:ln>
          </p:spPr>
        </p:cxnSp>
        <p:sp>
          <p:nvSpPr>
            <p:cNvPr id="265" name="Google Shape;265;p6"/>
            <p:cNvSpPr/>
            <p:nvPr/>
          </p:nvSpPr>
          <p:spPr>
            <a:xfrm>
              <a:off x="1800" y="1609"/>
              <a:ext cx="37" cy="73"/>
            </a:xfrm>
            <a:custGeom>
              <a:avLst/>
              <a:gdLst/>
              <a:ahLst/>
              <a:cxnLst/>
              <a:rect l="l" t="t" r="r" b="b"/>
              <a:pathLst>
                <a:path w="3" h="6" extrusionOk="0">
                  <a:moveTo>
                    <a:pt x="0" y="0"/>
                  </a:moveTo>
                  <a:lnTo>
                    <a:pt x="1" y="6"/>
                  </a:lnTo>
                  <a:lnTo>
                    <a:pt x="3" y="0"/>
                  </a:lnTo>
                  <a:lnTo>
                    <a:pt x="1" y="0"/>
                  </a:lnTo>
                  <a:lnTo>
                    <a:pt x="0" y="0"/>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66" name="Google Shape;266;p6"/>
            <p:cNvSpPr/>
            <p:nvPr/>
          </p:nvSpPr>
          <p:spPr>
            <a:xfrm>
              <a:off x="1800" y="1609"/>
              <a:ext cx="37" cy="73"/>
            </a:xfrm>
            <a:custGeom>
              <a:avLst/>
              <a:gdLst/>
              <a:ahLst/>
              <a:cxnLst/>
              <a:rect l="l" t="t" r="r" b="b"/>
              <a:pathLst>
                <a:path w="37" h="73" extrusionOk="0">
                  <a:moveTo>
                    <a:pt x="0" y="0"/>
                  </a:moveTo>
                  <a:lnTo>
                    <a:pt x="12" y="73"/>
                  </a:lnTo>
                  <a:lnTo>
                    <a:pt x="37" y="0"/>
                  </a:lnTo>
                  <a:lnTo>
                    <a:pt x="12" y="0"/>
                  </a:lnTo>
                  <a:lnTo>
                    <a:pt x="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cxnSp>
          <p:nvCxnSpPr>
            <p:cNvPr id="267" name="Google Shape;267;p6"/>
            <p:cNvCxnSpPr/>
            <p:nvPr/>
          </p:nvCxnSpPr>
          <p:spPr>
            <a:xfrm rot="10800000" flipH="1">
              <a:off x="1812" y="1010"/>
              <a:ext cx="1" cy="587"/>
            </a:xfrm>
            <a:prstGeom prst="straightConnector1">
              <a:avLst/>
            </a:prstGeom>
            <a:noFill/>
            <a:ln w="19050" cap="flat" cmpd="sng">
              <a:solidFill>
                <a:srgbClr val="000000"/>
              </a:solidFill>
              <a:prstDash val="solid"/>
              <a:round/>
              <a:headEnd type="none" w="sm" len="sm"/>
              <a:tailEnd type="none" w="sm" len="sm"/>
            </a:ln>
          </p:spPr>
        </p:cxnSp>
        <p:sp>
          <p:nvSpPr>
            <p:cNvPr id="268" name="Google Shape;268;p6"/>
            <p:cNvSpPr/>
            <p:nvPr/>
          </p:nvSpPr>
          <p:spPr>
            <a:xfrm>
              <a:off x="2573" y="1609"/>
              <a:ext cx="37" cy="73"/>
            </a:xfrm>
            <a:custGeom>
              <a:avLst/>
              <a:gdLst/>
              <a:ahLst/>
              <a:cxnLst/>
              <a:rect l="l" t="t" r="r" b="b"/>
              <a:pathLst>
                <a:path w="3" h="6" extrusionOk="0">
                  <a:moveTo>
                    <a:pt x="0" y="0"/>
                  </a:moveTo>
                  <a:lnTo>
                    <a:pt x="1" y="6"/>
                  </a:lnTo>
                  <a:lnTo>
                    <a:pt x="3" y="0"/>
                  </a:lnTo>
                  <a:lnTo>
                    <a:pt x="1" y="0"/>
                  </a:lnTo>
                  <a:lnTo>
                    <a:pt x="0" y="0"/>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69" name="Google Shape;269;p6"/>
            <p:cNvSpPr/>
            <p:nvPr/>
          </p:nvSpPr>
          <p:spPr>
            <a:xfrm>
              <a:off x="2573" y="1609"/>
              <a:ext cx="37" cy="73"/>
            </a:xfrm>
            <a:custGeom>
              <a:avLst/>
              <a:gdLst/>
              <a:ahLst/>
              <a:cxnLst/>
              <a:rect l="l" t="t" r="r" b="b"/>
              <a:pathLst>
                <a:path w="37" h="73" extrusionOk="0">
                  <a:moveTo>
                    <a:pt x="0" y="0"/>
                  </a:moveTo>
                  <a:lnTo>
                    <a:pt x="12" y="73"/>
                  </a:lnTo>
                  <a:lnTo>
                    <a:pt x="37" y="0"/>
                  </a:lnTo>
                  <a:lnTo>
                    <a:pt x="12" y="0"/>
                  </a:lnTo>
                  <a:lnTo>
                    <a:pt x="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70" name="Google Shape;270;p6"/>
            <p:cNvSpPr/>
            <p:nvPr/>
          </p:nvSpPr>
          <p:spPr>
            <a:xfrm>
              <a:off x="2573" y="1298"/>
              <a:ext cx="37" cy="73"/>
            </a:xfrm>
            <a:custGeom>
              <a:avLst/>
              <a:gdLst/>
              <a:ahLst/>
              <a:cxnLst/>
              <a:rect l="l" t="t" r="r" b="b"/>
              <a:pathLst>
                <a:path w="3" h="6" extrusionOk="0">
                  <a:moveTo>
                    <a:pt x="3" y="6"/>
                  </a:moveTo>
                  <a:lnTo>
                    <a:pt x="1" y="0"/>
                  </a:lnTo>
                  <a:lnTo>
                    <a:pt x="0" y="6"/>
                  </a:lnTo>
                  <a:lnTo>
                    <a:pt x="1" y="6"/>
                  </a:lnTo>
                  <a:lnTo>
                    <a:pt x="3" y="6"/>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71" name="Google Shape;271;p6"/>
            <p:cNvSpPr/>
            <p:nvPr/>
          </p:nvSpPr>
          <p:spPr>
            <a:xfrm>
              <a:off x="2573" y="1298"/>
              <a:ext cx="37" cy="73"/>
            </a:xfrm>
            <a:custGeom>
              <a:avLst/>
              <a:gdLst/>
              <a:ahLst/>
              <a:cxnLst/>
              <a:rect l="l" t="t" r="r" b="b"/>
              <a:pathLst>
                <a:path w="37" h="73" extrusionOk="0">
                  <a:moveTo>
                    <a:pt x="37" y="73"/>
                  </a:moveTo>
                  <a:lnTo>
                    <a:pt x="12" y="0"/>
                  </a:lnTo>
                  <a:lnTo>
                    <a:pt x="0" y="73"/>
                  </a:lnTo>
                  <a:lnTo>
                    <a:pt x="12" y="73"/>
                  </a:lnTo>
                  <a:lnTo>
                    <a:pt x="37" y="73"/>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cxnSp>
          <p:nvCxnSpPr>
            <p:cNvPr id="272" name="Google Shape;272;p6"/>
            <p:cNvCxnSpPr/>
            <p:nvPr/>
          </p:nvCxnSpPr>
          <p:spPr>
            <a:xfrm>
              <a:off x="2585" y="1371"/>
              <a:ext cx="1" cy="230"/>
            </a:xfrm>
            <a:prstGeom prst="straightConnector1">
              <a:avLst/>
            </a:prstGeom>
            <a:noFill/>
            <a:ln w="19050" cap="flat" cmpd="sng">
              <a:solidFill>
                <a:srgbClr val="000000"/>
              </a:solidFill>
              <a:prstDash val="solid"/>
              <a:round/>
              <a:headEnd type="none" w="sm" len="sm"/>
              <a:tailEnd type="none" w="sm" len="sm"/>
            </a:ln>
          </p:spPr>
        </p:cxnSp>
        <p:sp>
          <p:nvSpPr>
            <p:cNvPr id="273" name="Google Shape;273;p6"/>
            <p:cNvSpPr/>
            <p:nvPr/>
          </p:nvSpPr>
          <p:spPr>
            <a:xfrm>
              <a:off x="4353" y="1731"/>
              <a:ext cx="149"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I/O</a:t>
              </a:r>
              <a:endParaRPr sz="1000" b="0" i="0" u="none" strike="noStrike" cap="none">
                <a:solidFill>
                  <a:schemeClr val="dk1"/>
                </a:solidFill>
                <a:latin typeface="Constantia"/>
                <a:ea typeface="Constantia"/>
                <a:cs typeface="Constantia"/>
                <a:sym typeface="Constantia"/>
              </a:endParaRPr>
            </a:p>
          </p:txBody>
        </p:sp>
        <p:sp>
          <p:nvSpPr>
            <p:cNvPr id="274" name="Google Shape;274;p6"/>
            <p:cNvSpPr/>
            <p:nvPr/>
          </p:nvSpPr>
          <p:spPr>
            <a:xfrm>
              <a:off x="4312" y="1854"/>
              <a:ext cx="426"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interface</a:t>
              </a:r>
              <a:endParaRPr sz="1000" b="0" i="0" u="none" strike="noStrike" cap="none">
                <a:solidFill>
                  <a:schemeClr val="dk1"/>
                </a:solidFill>
                <a:latin typeface="Constantia"/>
                <a:ea typeface="Constantia"/>
                <a:cs typeface="Constantia"/>
                <a:sym typeface="Constantia"/>
              </a:endParaRPr>
            </a:p>
          </p:txBody>
        </p:sp>
        <p:sp>
          <p:nvSpPr>
            <p:cNvPr id="275" name="Google Shape;275;p6"/>
            <p:cNvSpPr/>
            <p:nvPr/>
          </p:nvSpPr>
          <p:spPr>
            <a:xfrm>
              <a:off x="4194" y="1510"/>
              <a:ext cx="73" cy="356"/>
            </a:xfrm>
            <a:custGeom>
              <a:avLst/>
              <a:gdLst/>
              <a:ahLst/>
              <a:cxnLst/>
              <a:rect l="l" t="t" r="r" b="b"/>
              <a:pathLst>
                <a:path w="6" h="29" extrusionOk="0">
                  <a:moveTo>
                    <a:pt x="0" y="0"/>
                  </a:moveTo>
                  <a:lnTo>
                    <a:pt x="1" y="1"/>
                  </a:lnTo>
                  <a:lnTo>
                    <a:pt x="2" y="1"/>
                  </a:lnTo>
                  <a:lnTo>
                    <a:pt x="2" y="2"/>
                  </a:lnTo>
                  <a:lnTo>
                    <a:pt x="2" y="3"/>
                  </a:lnTo>
                  <a:lnTo>
                    <a:pt x="2" y="11"/>
                  </a:lnTo>
                  <a:lnTo>
                    <a:pt x="2" y="15"/>
                  </a:lnTo>
                  <a:lnTo>
                    <a:pt x="2" y="18"/>
                  </a:lnTo>
                  <a:lnTo>
                    <a:pt x="2" y="26"/>
                  </a:lnTo>
                  <a:lnTo>
                    <a:pt x="2" y="27"/>
                  </a:lnTo>
                  <a:lnTo>
                    <a:pt x="2" y="28"/>
                  </a:lnTo>
                  <a:lnTo>
                    <a:pt x="3" y="28"/>
                  </a:lnTo>
                  <a:lnTo>
                    <a:pt x="6" y="29"/>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76" name="Google Shape;276;p6"/>
            <p:cNvSpPr/>
            <p:nvPr/>
          </p:nvSpPr>
          <p:spPr>
            <a:xfrm>
              <a:off x="4194" y="1866"/>
              <a:ext cx="73" cy="369"/>
            </a:xfrm>
            <a:custGeom>
              <a:avLst/>
              <a:gdLst/>
              <a:ahLst/>
              <a:cxnLst/>
              <a:rect l="l" t="t" r="r" b="b"/>
              <a:pathLst>
                <a:path w="6" h="30" extrusionOk="0">
                  <a:moveTo>
                    <a:pt x="0" y="30"/>
                  </a:moveTo>
                  <a:lnTo>
                    <a:pt x="1" y="29"/>
                  </a:lnTo>
                  <a:lnTo>
                    <a:pt x="2" y="29"/>
                  </a:lnTo>
                  <a:lnTo>
                    <a:pt x="2" y="28"/>
                  </a:lnTo>
                  <a:lnTo>
                    <a:pt x="2" y="27"/>
                  </a:lnTo>
                  <a:lnTo>
                    <a:pt x="2" y="19"/>
                  </a:lnTo>
                  <a:lnTo>
                    <a:pt x="2" y="15"/>
                  </a:lnTo>
                  <a:lnTo>
                    <a:pt x="2" y="12"/>
                  </a:lnTo>
                  <a:lnTo>
                    <a:pt x="2" y="4"/>
                  </a:lnTo>
                  <a:lnTo>
                    <a:pt x="2" y="3"/>
                  </a:lnTo>
                  <a:lnTo>
                    <a:pt x="2" y="2"/>
                  </a:lnTo>
                  <a:lnTo>
                    <a:pt x="3" y="2"/>
                  </a:lnTo>
                  <a:lnTo>
                    <a:pt x="6" y="0"/>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77" name="Google Shape;277;p6"/>
            <p:cNvSpPr/>
            <p:nvPr/>
          </p:nvSpPr>
          <p:spPr>
            <a:xfrm>
              <a:off x="2573" y="2063"/>
              <a:ext cx="37" cy="74"/>
            </a:xfrm>
            <a:custGeom>
              <a:avLst/>
              <a:gdLst/>
              <a:ahLst/>
              <a:cxnLst/>
              <a:rect l="l" t="t" r="r" b="b"/>
              <a:pathLst>
                <a:path w="3" h="6" extrusionOk="0">
                  <a:moveTo>
                    <a:pt x="3" y="6"/>
                  </a:moveTo>
                  <a:lnTo>
                    <a:pt x="1" y="0"/>
                  </a:lnTo>
                  <a:lnTo>
                    <a:pt x="0" y="6"/>
                  </a:lnTo>
                  <a:lnTo>
                    <a:pt x="1" y="6"/>
                  </a:lnTo>
                  <a:lnTo>
                    <a:pt x="3" y="6"/>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78" name="Google Shape;278;p6"/>
            <p:cNvSpPr/>
            <p:nvPr/>
          </p:nvSpPr>
          <p:spPr>
            <a:xfrm>
              <a:off x="2573" y="2063"/>
              <a:ext cx="37" cy="74"/>
            </a:xfrm>
            <a:custGeom>
              <a:avLst/>
              <a:gdLst/>
              <a:ahLst/>
              <a:cxnLst/>
              <a:rect l="l" t="t" r="r" b="b"/>
              <a:pathLst>
                <a:path w="37" h="74" extrusionOk="0">
                  <a:moveTo>
                    <a:pt x="37" y="74"/>
                  </a:moveTo>
                  <a:lnTo>
                    <a:pt x="12" y="0"/>
                  </a:lnTo>
                  <a:lnTo>
                    <a:pt x="0" y="74"/>
                  </a:lnTo>
                  <a:lnTo>
                    <a:pt x="12" y="74"/>
                  </a:lnTo>
                  <a:lnTo>
                    <a:pt x="37" y="74"/>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cxnSp>
          <p:nvCxnSpPr>
            <p:cNvPr id="279" name="Google Shape;279;p6"/>
            <p:cNvCxnSpPr/>
            <p:nvPr/>
          </p:nvCxnSpPr>
          <p:spPr>
            <a:xfrm rot="10800000" flipH="1">
              <a:off x="2585" y="2149"/>
              <a:ext cx="1" cy="213"/>
            </a:xfrm>
            <a:prstGeom prst="straightConnector1">
              <a:avLst/>
            </a:prstGeom>
            <a:noFill/>
            <a:ln w="19050" cap="flat" cmpd="sng">
              <a:solidFill>
                <a:srgbClr val="000000"/>
              </a:solidFill>
              <a:prstDash val="solid"/>
              <a:round/>
              <a:headEnd type="none" w="sm" len="sm"/>
              <a:tailEnd type="none" w="sm" len="sm"/>
            </a:ln>
          </p:spPr>
        </p:cxnSp>
        <p:sp>
          <p:nvSpPr>
            <p:cNvPr id="280" name="Google Shape;280;p6"/>
            <p:cNvSpPr/>
            <p:nvPr/>
          </p:nvSpPr>
          <p:spPr>
            <a:xfrm>
              <a:off x="3482" y="2063"/>
              <a:ext cx="24" cy="74"/>
            </a:xfrm>
            <a:custGeom>
              <a:avLst/>
              <a:gdLst/>
              <a:ahLst/>
              <a:cxnLst/>
              <a:rect l="l" t="t" r="r" b="b"/>
              <a:pathLst>
                <a:path w="2" h="6" extrusionOk="0">
                  <a:moveTo>
                    <a:pt x="2" y="6"/>
                  </a:moveTo>
                  <a:lnTo>
                    <a:pt x="1" y="0"/>
                  </a:lnTo>
                  <a:lnTo>
                    <a:pt x="0" y="6"/>
                  </a:lnTo>
                  <a:lnTo>
                    <a:pt x="1" y="6"/>
                  </a:lnTo>
                  <a:lnTo>
                    <a:pt x="2" y="6"/>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81" name="Google Shape;281;p6"/>
            <p:cNvSpPr/>
            <p:nvPr/>
          </p:nvSpPr>
          <p:spPr>
            <a:xfrm>
              <a:off x="3482" y="2063"/>
              <a:ext cx="24" cy="74"/>
            </a:xfrm>
            <a:custGeom>
              <a:avLst/>
              <a:gdLst/>
              <a:ahLst/>
              <a:cxnLst/>
              <a:rect l="l" t="t" r="r" b="b"/>
              <a:pathLst>
                <a:path w="24" h="74" extrusionOk="0">
                  <a:moveTo>
                    <a:pt x="24" y="74"/>
                  </a:moveTo>
                  <a:lnTo>
                    <a:pt x="12" y="0"/>
                  </a:lnTo>
                  <a:lnTo>
                    <a:pt x="0" y="74"/>
                  </a:lnTo>
                  <a:lnTo>
                    <a:pt x="12" y="74"/>
                  </a:lnTo>
                  <a:lnTo>
                    <a:pt x="24" y="74"/>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cxnSp>
          <p:nvCxnSpPr>
            <p:cNvPr id="282" name="Google Shape;282;p6"/>
            <p:cNvCxnSpPr/>
            <p:nvPr/>
          </p:nvCxnSpPr>
          <p:spPr>
            <a:xfrm rot="10800000" flipH="1">
              <a:off x="3494" y="2149"/>
              <a:ext cx="1" cy="213"/>
            </a:xfrm>
            <a:prstGeom prst="straightConnector1">
              <a:avLst/>
            </a:prstGeom>
            <a:noFill/>
            <a:ln w="19050" cap="flat" cmpd="sng">
              <a:solidFill>
                <a:srgbClr val="000000"/>
              </a:solidFill>
              <a:prstDash val="solid"/>
              <a:round/>
              <a:headEnd type="none" w="sm" len="sm"/>
              <a:tailEnd type="none" w="sm" len="sm"/>
            </a:ln>
          </p:spPr>
        </p:cxnSp>
        <p:sp>
          <p:nvSpPr>
            <p:cNvPr id="283" name="Google Shape;283;p6"/>
            <p:cNvSpPr/>
            <p:nvPr/>
          </p:nvSpPr>
          <p:spPr>
            <a:xfrm>
              <a:off x="2254" y="1695"/>
              <a:ext cx="675" cy="356"/>
            </a:xfrm>
            <a:prstGeom prst="rect">
              <a:avLst/>
            </a:pr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84" name="Google Shape;284;p6"/>
            <p:cNvSpPr/>
            <p:nvPr/>
          </p:nvSpPr>
          <p:spPr>
            <a:xfrm>
              <a:off x="2254" y="1695"/>
              <a:ext cx="675" cy="356"/>
            </a:xfrm>
            <a:prstGeom prst="rect">
              <a:avLst/>
            </a:prstGeom>
            <a:noFill/>
            <a:ln w="1905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85" name="Google Shape;285;p6"/>
            <p:cNvSpPr/>
            <p:nvPr/>
          </p:nvSpPr>
          <p:spPr>
            <a:xfrm>
              <a:off x="1510" y="1696"/>
              <a:ext cx="626" cy="356"/>
            </a:xfrm>
            <a:prstGeom prst="rect">
              <a:avLst/>
            </a:pr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86" name="Google Shape;286;p6"/>
            <p:cNvSpPr/>
            <p:nvPr/>
          </p:nvSpPr>
          <p:spPr>
            <a:xfrm>
              <a:off x="1505" y="1695"/>
              <a:ext cx="626" cy="356"/>
            </a:xfrm>
            <a:prstGeom prst="rect">
              <a:avLst/>
            </a:prstGeom>
            <a:noFill/>
            <a:ln w="1905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87" name="Google Shape;287;p6"/>
            <p:cNvSpPr/>
            <p:nvPr/>
          </p:nvSpPr>
          <p:spPr>
            <a:xfrm>
              <a:off x="3052" y="1695"/>
              <a:ext cx="896" cy="356"/>
            </a:xfrm>
            <a:prstGeom prst="rect">
              <a:avLst/>
            </a:pr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88" name="Google Shape;288;p6"/>
            <p:cNvSpPr/>
            <p:nvPr/>
          </p:nvSpPr>
          <p:spPr>
            <a:xfrm>
              <a:off x="3052" y="1695"/>
              <a:ext cx="896" cy="356"/>
            </a:xfrm>
            <a:prstGeom prst="rect">
              <a:avLst/>
            </a:prstGeom>
            <a:noFill/>
            <a:ln w="1905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89" name="Google Shape;289;p6"/>
            <p:cNvSpPr/>
            <p:nvPr/>
          </p:nvSpPr>
          <p:spPr>
            <a:xfrm>
              <a:off x="1640" y="1854"/>
              <a:ext cx="401" cy="12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decoder</a:t>
              </a:r>
              <a:endParaRPr sz="1000" b="0" i="0" u="none" strike="noStrike" cap="none">
                <a:solidFill>
                  <a:schemeClr val="dk1"/>
                </a:solidFill>
                <a:latin typeface="Constantia"/>
                <a:ea typeface="Constantia"/>
                <a:cs typeface="Constantia"/>
                <a:sym typeface="Constantia"/>
              </a:endParaRPr>
            </a:p>
          </p:txBody>
        </p:sp>
        <p:sp>
          <p:nvSpPr>
            <p:cNvPr id="290" name="Google Shape;290;p6"/>
            <p:cNvSpPr/>
            <p:nvPr/>
          </p:nvSpPr>
          <p:spPr>
            <a:xfrm>
              <a:off x="1640" y="1731"/>
              <a:ext cx="401" cy="12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Address</a:t>
              </a:r>
              <a:endParaRPr sz="1000" b="0" i="0" u="none" strike="noStrike" cap="none">
                <a:solidFill>
                  <a:schemeClr val="dk1"/>
                </a:solidFill>
                <a:latin typeface="Constantia"/>
                <a:ea typeface="Constantia"/>
                <a:cs typeface="Constantia"/>
                <a:sym typeface="Constantia"/>
              </a:endParaRPr>
            </a:p>
          </p:txBody>
        </p:sp>
        <p:sp>
          <p:nvSpPr>
            <p:cNvPr id="291" name="Google Shape;291;p6"/>
            <p:cNvSpPr/>
            <p:nvPr/>
          </p:nvSpPr>
          <p:spPr>
            <a:xfrm>
              <a:off x="3297" y="1731"/>
              <a:ext cx="402" cy="12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Data &amp;</a:t>
              </a:r>
              <a:endParaRPr sz="1000" b="0" i="0" u="none" strike="noStrike" cap="none">
                <a:solidFill>
                  <a:schemeClr val="dk1"/>
                </a:solidFill>
                <a:latin typeface="Constantia"/>
                <a:ea typeface="Constantia"/>
                <a:cs typeface="Constantia"/>
                <a:sym typeface="Constantia"/>
              </a:endParaRPr>
            </a:p>
          </p:txBody>
        </p:sp>
        <p:sp>
          <p:nvSpPr>
            <p:cNvPr id="292" name="Google Shape;292;p6"/>
            <p:cNvSpPr/>
            <p:nvPr/>
          </p:nvSpPr>
          <p:spPr>
            <a:xfrm>
              <a:off x="3159" y="1867"/>
              <a:ext cx="767" cy="12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status registers</a:t>
              </a:r>
              <a:endParaRPr sz="1000" b="0" i="0" u="none" strike="noStrike" cap="none">
                <a:solidFill>
                  <a:schemeClr val="dk1"/>
                </a:solidFill>
                <a:latin typeface="Constantia"/>
                <a:ea typeface="Constantia"/>
                <a:cs typeface="Constantia"/>
                <a:sym typeface="Constantia"/>
              </a:endParaRPr>
            </a:p>
          </p:txBody>
        </p:sp>
        <p:sp>
          <p:nvSpPr>
            <p:cNvPr id="293" name="Google Shape;293;p6"/>
            <p:cNvSpPr/>
            <p:nvPr/>
          </p:nvSpPr>
          <p:spPr>
            <a:xfrm>
              <a:off x="2426" y="1731"/>
              <a:ext cx="342"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Control</a:t>
              </a:r>
              <a:endParaRPr sz="1000" b="0" i="0" u="none" strike="noStrike" cap="none">
                <a:solidFill>
                  <a:schemeClr val="dk1"/>
                </a:solidFill>
                <a:latin typeface="Constantia"/>
                <a:ea typeface="Constantia"/>
                <a:cs typeface="Constantia"/>
                <a:sym typeface="Constantia"/>
              </a:endParaRPr>
            </a:p>
          </p:txBody>
        </p:sp>
        <p:sp>
          <p:nvSpPr>
            <p:cNvPr id="294" name="Google Shape;294;p6"/>
            <p:cNvSpPr/>
            <p:nvPr/>
          </p:nvSpPr>
          <p:spPr>
            <a:xfrm>
              <a:off x="2426" y="1854"/>
              <a:ext cx="330"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circuits</a:t>
              </a:r>
              <a:endParaRPr sz="1000" b="0" i="0" u="none" strike="noStrike" cap="none">
                <a:solidFill>
                  <a:schemeClr val="dk1"/>
                </a:solidFill>
                <a:latin typeface="Constantia"/>
                <a:ea typeface="Constantia"/>
                <a:cs typeface="Constantia"/>
                <a:sym typeface="Constantia"/>
              </a:endParaRPr>
            </a:p>
          </p:txBody>
        </p:sp>
        <p:grpSp>
          <p:nvGrpSpPr>
            <p:cNvPr id="295" name="Google Shape;295;p6"/>
            <p:cNvGrpSpPr/>
            <p:nvPr/>
          </p:nvGrpSpPr>
          <p:grpSpPr>
            <a:xfrm>
              <a:off x="2082" y="2353"/>
              <a:ext cx="1927" cy="282"/>
              <a:chOff x="2082" y="2591"/>
              <a:chExt cx="1927" cy="282"/>
            </a:xfrm>
          </p:grpSpPr>
          <p:sp>
            <p:nvSpPr>
              <p:cNvPr id="296" name="Google Shape;296;p6"/>
              <p:cNvSpPr/>
              <p:nvPr/>
            </p:nvSpPr>
            <p:spPr>
              <a:xfrm>
                <a:off x="2082" y="2591"/>
                <a:ext cx="1927" cy="282"/>
              </a:xfrm>
              <a:prstGeom prst="rect">
                <a:avLst/>
              </a:pr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97" name="Google Shape;297;p6"/>
              <p:cNvSpPr/>
              <p:nvPr/>
            </p:nvSpPr>
            <p:spPr>
              <a:xfrm>
                <a:off x="2082" y="2591"/>
                <a:ext cx="1927" cy="282"/>
              </a:xfrm>
              <a:prstGeom prst="rect">
                <a:avLst/>
              </a:prstGeom>
              <a:noFill/>
              <a:ln w="19050"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onstantia"/>
                  <a:ea typeface="Constantia"/>
                  <a:cs typeface="Constantia"/>
                  <a:sym typeface="Constantia"/>
                </a:endParaRPr>
              </a:p>
            </p:txBody>
          </p:sp>
          <p:sp>
            <p:nvSpPr>
              <p:cNvPr id="298" name="Google Shape;298;p6"/>
              <p:cNvSpPr/>
              <p:nvPr/>
            </p:nvSpPr>
            <p:spPr>
              <a:xfrm>
                <a:off x="2770" y="2652"/>
                <a:ext cx="557"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Input device</a:t>
                </a:r>
                <a:endParaRPr sz="1000" b="0" i="0" u="none" strike="noStrike" cap="none">
                  <a:solidFill>
                    <a:schemeClr val="dk1"/>
                  </a:solidFill>
                  <a:latin typeface="Constantia"/>
                  <a:ea typeface="Constantia"/>
                  <a:cs typeface="Constantia"/>
                  <a:sym typeface="Constantia"/>
                </a:endParaRPr>
              </a:p>
            </p:txBody>
          </p:sp>
        </p:grpSp>
        <p:grpSp>
          <p:nvGrpSpPr>
            <p:cNvPr id="299" name="Google Shape;299;p6"/>
            <p:cNvGrpSpPr/>
            <p:nvPr/>
          </p:nvGrpSpPr>
          <p:grpSpPr>
            <a:xfrm>
              <a:off x="793" y="910"/>
              <a:ext cx="4180" cy="430"/>
              <a:chOff x="793" y="749"/>
              <a:chExt cx="4180" cy="430"/>
            </a:xfrm>
          </p:grpSpPr>
          <p:cxnSp>
            <p:nvCxnSpPr>
              <p:cNvPr id="300" name="Google Shape;300;p6"/>
              <p:cNvCxnSpPr/>
              <p:nvPr/>
            </p:nvCxnSpPr>
            <p:spPr>
              <a:xfrm flipH="1">
                <a:off x="1161" y="1166"/>
                <a:ext cx="3119" cy="1"/>
              </a:xfrm>
              <a:prstGeom prst="straightConnector1">
                <a:avLst/>
              </a:prstGeom>
              <a:noFill/>
              <a:ln w="19050" cap="flat" cmpd="sng">
                <a:solidFill>
                  <a:srgbClr val="000000"/>
                </a:solidFill>
                <a:prstDash val="solid"/>
                <a:round/>
                <a:headEnd type="none" w="sm" len="sm"/>
                <a:tailEnd type="none" w="sm" len="sm"/>
              </a:ln>
            </p:spPr>
          </p:cxnSp>
          <p:cxnSp>
            <p:nvCxnSpPr>
              <p:cNvPr id="301" name="Google Shape;301;p6"/>
              <p:cNvCxnSpPr/>
              <p:nvPr/>
            </p:nvCxnSpPr>
            <p:spPr>
              <a:xfrm flipH="1">
                <a:off x="1161" y="995"/>
                <a:ext cx="3119" cy="1"/>
              </a:xfrm>
              <a:prstGeom prst="straightConnector1">
                <a:avLst/>
              </a:prstGeom>
              <a:noFill/>
              <a:ln w="19050" cap="flat" cmpd="sng">
                <a:solidFill>
                  <a:srgbClr val="000000"/>
                </a:solidFill>
                <a:prstDash val="solid"/>
                <a:round/>
                <a:headEnd type="none" w="sm" len="sm"/>
                <a:tailEnd type="none" w="sm" len="sm"/>
              </a:ln>
            </p:spPr>
          </p:cxnSp>
          <p:cxnSp>
            <p:nvCxnSpPr>
              <p:cNvPr id="302" name="Google Shape;302;p6"/>
              <p:cNvCxnSpPr/>
              <p:nvPr/>
            </p:nvCxnSpPr>
            <p:spPr>
              <a:xfrm flipH="1">
                <a:off x="1161" y="835"/>
                <a:ext cx="3119" cy="1"/>
              </a:xfrm>
              <a:prstGeom prst="straightConnector1">
                <a:avLst/>
              </a:prstGeom>
              <a:noFill/>
              <a:ln w="19050" cap="flat" cmpd="sng">
                <a:solidFill>
                  <a:srgbClr val="000000"/>
                </a:solidFill>
                <a:prstDash val="solid"/>
                <a:round/>
                <a:headEnd type="none" w="sm" len="sm"/>
                <a:tailEnd type="none" w="sm" len="sm"/>
              </a:ln>
            </p:spPr>
          </p:cxnSp>
          <p:sp>
            <p:nvSpPr>
              <p:cNvPr id="303" name="Google Shape;303;p6"/>
              <p:cNvSpPr/>
              <p:nvPr/>
            </p:nvSpPr>
            <p:spPr>
              <a:xfrm>
                <a:off x="793" y="908"/>
                <a:ext cx="175" cy="19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Bus</a:t>
                </a:r>
                <a:endParaRPr sz="1000" b="0" i="0" u="none" strike="noStrike" cap="none">
                  <a:solidFill>
                    <a:schemeClr val="dk1"/>
                  </a:solidFill>
                  <a:latin typeface="Constantia"/>
                  <a:ea typeface="Constantia"/>
                  <a:cs typeface="Constantia"/>
                  <a:sym typeface="Constantia"/>
                </a:endParaRPr>
              </a:p>
            </p:txBody>
          </p:sp>
          <p:sp>
            <p:nvSpPr>
              <p:cNvPr id="304" name="Google Shape;304;p6"/>
              <p:cNvSpPr/>
              <p:nvPr/>
            </p:nvSpPr>
            <p:spPr>
              <a:xfrm>
                <a:off x="4365" y="749"/>
                <a:ext cx="608"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Address lines</a:t>
                </a:r>
                <a:endParaRPr sz="1000" b="0" i="0" u="none" strike="noStrike" cap="none">
                  <a:solidFill>
                    <a:schemeClr val="dk1"/>
                  </a:solidFill>
                  <a:latin typeface="Constantia"/>
                  <a:ea typeface="Constantia"/>
                  <a:cs typeface="Constantia"/>
                  <a:sym typeface="Constantia"/>
                </a:endParaRPr>
              </a:p>
            </p:txBody>
          </p:sp>
          <p:sp>
            <p:nvSpPr>
              <p:cNvPr id="305" name="Google Shape;305;p6"/>
              <p:cNvSpPr/>
              <p:nvPr/>
            </p:nvSpPr>
            <p:spPr>
              <a:xfrm>
                <a:off x="4365" y="920"/>
                <a:ext cx="452"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Data lines</a:t>
                </a:r>
                <a:endParaRPr sz="1000" b="0" i="0" u="none" strike="noStrike" cap="none">
                  <a:solidFill>
                    <a:schemeClr val="dk1"/>
                  </a:solidFill>
                  <a:latin typeface="Constantia"/>
                  <a:ea typeface="Constantia"/>
                  <a:cs typeface="Constantia"/>
                  <a:sym typeface="Constantia"/>
                </a:endParaRPr>
              </a:p>
            </p:txBody>
          </p:sp>
          <p:sp>
            <p:nvSpPr>
              <p:cNvPr id="306" name="Google Shape;306;p6"/>
              <p:cNvSpPr/>
              <p:nvPr/>
            </p:nvSpPr>
            <p:spPr>
              <a:xfrm>
                <a:off x="4365" y="1080"/>
                <a:ext cx="582" cy="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Control lines</a:t>
                </a:r>
                <a:endParaRPr sz="1000" b="0" i="0" u="none" strike="noStrike" cap="none">
                  <a:solidFill>
                    <a:schemeClr val="dk1"/>
                  </a:solidFill>
                  <a:latin typeface="Constantia"/>
                  <a:ea typeface="Constantia"/>
                  <a:cs typeface="Constantia"/>
                  <a:sym typeface="Constantia"/>
                </a:endParaRPr>
              </a:p>
            </p:txBody>
          </p:sp>
          <p:sp>
            <p:nvSpPr>
              <p:cNvPr id="307" name="Google Shape;307;p6"/>
              <p:cNvSpPr/>
              <p:nvPr/>
            </p:nvSpPr>
            <p:spPr>
              <a:xfrm>
                <a:off x="1026" y="810"/>
                <a:ext cx="74" cy="185"/>
              </a:xfrm>
              <a:custGeom>
                <a:avLst/>
                <a:gdLst/>
                <a:ahLst/>
                <a:cxnLst/>
                <a:rect l="l" t="t" r="r" b="b"/>
                <a:pathLst>
                  <a:path w="6" h="15" extrusionOk="0">
                    <a:moveTo>
                      <a:pt x="6" y="0"/>
                    </a:moveTo>
                    <a:lnTo>
                      <a:pt x="5" y="1"/>
                    </a:lnTo>
                    <a:lnTo>
                      <a:pt x="4" y="2"/>
                    </a:lnTo>
                    <a:lnTo>
                      <a:pt x="4" y="3"/>
                    </a:lnTo>
                    <a:lnTo>
                      <a:pt x="4" y="4"/>
                    </a:lnTo>
                    <a:lnTo>
                      <a:pt x="4" y="6"/>
                    </a:lnTo>
                    <a:lnTo>
                      <a:pt x="4" y="8"/>
                    </a:lnTo>
                    <a:lnTo>
                      <a:pt x="4" y="10"/>
                    </a:lnTo>
                    <a:lnTo>
                      <a:pt x="4" y="12"/>
                    </a:lnTo>
                    <a:lnTo>
                      <a:pt x="4" y="13"/>
                    </a:lnTo>
                    <a:lnTo>
                      <a:pt x="2" y="14"/>
                    </a:lnTo>
                    <a:lnTo>
                      <a:pt x="0" y="15"/>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308" name="Google Shape;308;p6"/>
              <p:cNvSpPr/>
              <p:nvPr/>
            </p:nvSpPr>
            <p:spPr>
              <a:xfrm>
                <a:off x="1026" y="995"/>
                <a:ext cx="74" cy="184"/>
              </a:xfrm>
              <a:custGeom>
                <a:avLst/>
                <a:gdLst/>
                <a:ahLst/>
                <a:cxnLst/>
                <a:rect l="l" t="t" r="r" b="b"/>
                <a:pathLst>
                  <a:path w="6" h="15" extrusionOk="0">
                    <a:moveTo>
                      <a:pt x="6" y="15"/>
                    </a:moveTo>
                    <a:lnTo>
                      <a:pt x="5" y="14"/>
                    </a:lnTo>
                    <a:lnTo>
                      <a:pt x="4" y="13"/>
                    </a:lnTo>
                    <a:lnTo>
                      <a:pt x="4" y="12"/>
                    </a:lnTo>
                    <a:lnTo>
                      <a:pt x="4" y="10"/>
                    </a:lnTo>
                    <a:lnTo>
                      <a:pt x="4" y="8"/>
                    </a:lnTo>
                    <a:lnTo>
                      <a:pt x="4" y="6"/>
                    </a:lnTo>
                    <a:lnTo>
                      <a:pt x="4" y="4"/>
                    </a:lnTo>
                    <a:lnTo>
                      <a:pt x="4" y="3"/>
                    </a:lnTo>
                    <a:lnTo>
                      <a:pt x="4" y="2"/>
                    </a:lnTo>
                    <a:lnTo>
                      <a:pt x="2" y="1"/>
                    </a:lnTo>
                    <a:lnTo>
                      <a:pt x="0" y="0"/>
                    </a:lnTo>
                  </a:path>
                </a:pathLst>
              </a:cu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grpSp>
      </p:grpSp>
      <p:sp>
        <p:nvSpPr>
          <p:cNvPr id="309" name="Google Shape;309;p6"/>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GB" sz="700">
                <a:solidFill>
                  <a:schemeClr val="dk1"/>
                </a:solidFill>
              </a:rPr>
              <a:t>Carl Hamacher, Zvonko Vranesic, Safwat Zaky, </a:t>
            </a:r>
            <a:r>
              <a:rPr lang="en-GB" sz="700" i="1">
                <a:solidFill>
                  <a:schemeClr val="dk1"/>
                </a:solidFill>
              </a:rPr>
              <a:t>Computer Organization</a:t>
            </a:r>
            <a:r>
              <a:rPr lang="en-GB" sz="700">
                <a:solidFill>
                  <a:schemeClr val="dk1"/>
                </a:solidFill>
              </a:rPr>
              <a:t>, 5th ed., McGraw Hill, 2002, Section 4.1.</a:t>
            </a:r>
            <a:endParaRPr sz="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4876</Words>
  <Application>Microsoft Office PowerPoint</Application>
  <PresentationFormat>Custom</PresentationFormat>
  <Paragraphs>400</Paragraphs>
  <Slides>60</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Century Schoolbook</vt:lpstr>
      <vt:lpstr>Times New Roman</vt:lpstr>
      <vt:lpstr>Wingdings</vt:lpstr>
      <vt:lpstr>Noto Sans Symbols</vt:lpstr>
      <vt:lpstr>Calibri</vt:lpstr>
      <vt:lpstr>Arial</vt:lpstr>
      <vt:lpstr>Constantia</vt:lpstr>
      <vt:lpstr>Office Theme</vt:lpstr>
      <vt:lpstr>PowerPoint Presentation</vt:lpstr>
      <vt:lpstr>DIGITAL DESIGN AND  COMPUTER ORGANIZATION</vt:lpstr>
      <vt:lpstr>PowerPoint Presentation</vt:lpstr>
      <vt:lpstr>PowerPoint Presentation</vt:lpstr>
      <vt:lpstr>Machine Instructions and Programs Accessing I/O Devices(Single  bus arrangement)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 Kashyap</dc:creator>
  <cp:lastModifiedBy>prajwala talanki</cp:lastModifiedBy>
  <cp:revision>20</cp:revision>
  <dcterms:created xsi:type="dcterms:W3CDTF">2021-08-21T17:00:56Z</dcterms:created>
  <dcterms:modified xsi:type="dcterms:W3CDTF">2025-10-06T03:46:01Z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LaTeX with Beamer class</vt:lpwstr>
  </property>
  <property fmtid="{D5CDD505-2E9C-101B-9397-08002B2CF9AE}" pid="4" name="LastSaved">
    <vt:filetime>2021-08-21T00:00:00Z</vt:filetime>
  </property>
</Properties>
</file>