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2" r:id="rId1"/>
  </p:sldMasterIdLst>
  <p:notesMasterIdLst>
    <p:notesMasterId r:id="rId26"/>
  </p:notesMasterIdLst>
  <p:sldIdLst>
    <p:sldId id="256" r:id="rId2"/>
    <p:sldId id="267" r:id="rId3"/>
    <p:sldId id="257" r:id="rId4"/>
    <p:sldId id="258" r:id="rId5"/>
    <p:sldId id="259" r:id="rId6"/>
    <p:sldId id="260" r:id="rId7"/>
    <p:sldId id="261" r:id="rId8"/>
    <p:sldId id="268" r:id="rId9"/>
    <p:sldId id="269" r:id="rId10"/>
    <p:sldId id="262" r:id="rId11"/>
    <p:sldId id="263" r:id="rId12"/>
    <p:sldId id="264" r:id="rId13"/>
    <p:sldId id="265" r:id="rId14"/>
    <p:sldId id="270" r:id="rId15"/>
    <p:sldId id="271" r:id="rId16"/>
    <p:sldId id="272" r:id="rId17"/>
    <p:sldId id="273" r:id="rId18"/>
    <p:sldId id="274" r:id="rId19"/>
    <p:sldId id="275" r:id="rId20"/>
    <p:sldId id="276" r:id="rId21"/>
    <p:sldId id="277" r:id="rId22"/>
    <p:sldId id="278" r:id="rId23"/>
    <p:sldId id="279" r:id="rId24"/>
    <p:sldId id="266"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1080" y="-3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8f1ad2251c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8f1ad2251c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8f1ad2251c_0_35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g38f1ad2251c_0_3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8f1ad2251c_0_37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g38f1ad2251c_0_3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8f1ad2251c_0_38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g38f1ad2251c_0_3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8f1ad2251c_0_36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38f1ad2251c_0_3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781E1C13-8EC8-369C-BA7D-A02A5202516F}"/>
            </a:ext>
          </a:extLst>
        </p:cNvPr>
        <p:cNvGrpSpPr/>
        <p:nvPr/>
      </p:nvGrpSpPr>
      <p:grpSpPr>
        <a:xfrm>
          <a:off x="0" y="0"/>
          <a:ext cx="0" cy="0"/>
          <a:chOff x="0" y="0"/>
          <a:chExt cx="0" cy="0"/>
        </a:xfrm>
      </p:grpSpPr>
      <p:sp>
        <p:nvSpPr>
          <p:cNvPr id="145" name="Google Shape;145;g38f1ad2251c_0_369:notes">
            <a:extLst>
              <a:ext uri="{FF2B5EF4-FFF2-40B4-BE49-F238E27FC236}">
                <a16:creationId xmlns:a16="http://schemas.microsoft.com/office/drawing/2014/main" id="{F35C083C-D905-7C80-D490-1F881EFA9324}"/>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38f1ad2251c_0_369:notes">
            <a:extLst>
              <a:ext uri="{FF2B5EF4-FFF2-40B4-BE49-F238E27FC236}">
                <a16:creationId xmlns:a16="http://schemas.microsoft.com/office/drawing/2014/main" id="{34048C2B-9146-A65D-12BA-7B5F19A34DE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7858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345BE90B-BAB5-27CA-7FC9-24205F205E69}"/>
            </a:ext>
          </a:extLst>
        </p:cNvPr>
        <p:cNvGrpSpPr/>
        <p:nvPr/>
      </p:nvGrpSpPr>
      <p:grpSpPr>
        <a:xfrm>
          <a:off x="0" y="0"/>
          <a:ext cx="0" cy="0"/>
          <a:chOff x="0" y="0"/>
          <a:chExt cx="0" cy="0"/>
        </a:xfrm>
      </p:grpSpPr>
      <p:sp>
        <p:nvSpPr>
          <p:cNvPr id="145" name="Google Shape;145;g38f1ad2251c_0_369:notes">
            <a:extLst>
              <a:ext uri="{FF2B5EF4-FFF2-40B4-BE49-F238E27FC236}">
                <a16:creationId xmlns:a16="http://schemas.microsoft.com/office/drawing/2014/main" id="{AFDA393D-30A4-782B-C6CF-8BF1709DD76E}"/>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38f1ad2251c_0_369:notes">
            <a:extLst>
              <a:ext uri="{FF2B5EF4-FFF2-40B4-BE49-F238E27FC236}">
                <a16:creationId xmlns:a16="http://schemas.microsoft.com/office/drawing/2014/main" id="{6DD03B74-FE7B-70A4-AFCC-C3EED8F8B6B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769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ABED6B91-22F6-4D56-F365-F0458F39D458}"/>
            </a:ext>
          </a:extLst>
        </p:cNvPr>
        <p:cNvGrpSpPr/>
        <p:nvPr/>
      </p:nvGrpSpPr>
      <p:grpSpPr>
        <a:xfrm>
          <a:off x="0" y="0"/>
          <a:ext cx="0" cy="0"/>
          <a:chOff x="0" y="0"/>
          <a:chExt cx="0" cy="0"/>
        </a:xfrm>
      </p:grpSpPr>
      <p:sp>
        <p:nvSpPr>
          <p:cNvPr id="145" name="Google Shape;145;g38f1ad2251c_0_369:notes">
            <a:extLst>
              <a:ext uri="{FF2B5EF4-FFF2-40B4-BE49-F238E27FC236}">
                <a16:creationId xmlns:a16="http://schemas.microsoft.com/office/drawing/2014/main" id="{F6253377-20AD-56B8-EB4E-FF5697B2A0E5}"/>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38f1ad2251c_0_369:notes">
            <a:extLst>
              <a:ext uri="{FF2B5EF4-FFF2-40B4-BE49-F238E27FC236}">
                <a16:creationId xmlns:a16="http://schemas.microsoft.com/office/drawing/2014/main" id="{B11436CB-91D1-B370-8C0C-48C63A15565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4918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7A41279E-0B06-26AD-C480-5B7180833D60}"/>
            </a:ext>
          </a:extLst>
        </p:cNvPr>
        <p:cNvGrpSpPr/>
        <p:nvPr/>
      </p:nvGrpSpPr>
      <p:grpSpPr>
        <a:xfrm>
          <a:off x="0" y="0"/>
          <a:ext cx="0" cy="0"/>
          <a:chOff x="0" y="0"/>
          <a:chExt cx="0" cy="0"/>
        </a:xfrm>
      </p:grpSpPr>
      <p:sp>
        <p:nvSpPr>
          <p:cNvPr id="145" name="Google Shape;145;g38f1ad2251c_0_369:notes">
            <a:extLst>
              <a:ext uri="{FF2B5EF4-FFF2-40B4-BE49-F238E27FC236}">
                <a16:creationId xmlns:a16="http://schemas.microsoft.com/office/drawing/2014/main" id="{EF8FF75B-EE1B-D84C-38B6-5AEB98CD021B}"/>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38f1ad2251c_0_369:notes">
            <a:extLst>
              <a:ext uri="{FF2B5EF4-FFF2-40B4-BE49-F238E27FC236}">
                <a16:creationId xmlns:a16="http://schemas.microsoft.com/office/drawing/2014/main" id="{2E97DC33-7553-5583-420B-2EE8FCC6631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5295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BDF5851F-E7CF-E9AD-88FE-0E08A6BDECD2}"/>
            </a:ext>
          </a:extLst>
        </p:cNvPr>
        <p:cNvGrpSpPr/>
        <p:nvPr/>
      </p:nvGrpSpPr>
      <p:grpSpPr>
        <a:xfrm>
          <a:off x="0" y="0"/>
          <a:ext cx="0" cy="0"/>
          <a:chOff x="0" y="0"/>
          <a:chExt cx="0" cy="0"/>
        </a:xfrm>
      </p:grpSpPr>
      <p:sp>
        <p:nvSpPr>
          <p:cNvPr id="145" name="Google Shape;145;g38f1ad2251c_0_369:notes">
            <a:extLst>
              <a:ext uri="{FF2B5EF4-FFF2-40B4-BE49-F238E27FC236}">
                <a16:creationId xmlns:a16="http://schemas.microsoft.com/office/drawing/2014/main" id="{7C03A24A-B572-6545-04AC-3B63B5D99B92}"/>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38f1ad2251c_0_369:notes">
            <a:extLst>
              <a:ext uri="{FF2B5EF4-FFF2-40B4-BE49-F238E27FC236}">
                <a16:creationId xmlns:a16="http://schemas.microsoft.com/office/drawing/2014/main" id="{0DC36095-1B17-4851-905E-CBFBCDE809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22139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931BD823-5554-D925-4DC7-61E3997169B6}"/>
            </a:ext>
          </a:extLst>
        </p:cNvPr>
        <p:cNvGrpSpPr/>
        <p:nvPr/>
      </p:nvGrpSpPr>
      <p:grpSpPr>
        <a:xfrm>
          <a:off x="0" y="0"/>
          <a:ext cx="0" cy="0"/>
          <a:chOff x="0" y="0"/>
          <a:chExt cx="0" cy="0"/>
        </a:xfrm>
      </p:grpSpPr>
      <p:sp>
        <p:nvSpPr>
          <p:cNvPr id="145" name="Google Shape;145;g38f1ad2251c_0_369:notes">
            <a:extLst>
              <a:ext uri="{FF2B5EF4-FFF2-40B4-BE49-F238E27FC236}">
                <a16:creationId xmlns:a16="http://schemas.microsoft.com/office/drawing/2014/main" id="{D18EEB7E-B690-34BD-F39B-1F5D19254324}"/>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38f1ad2251c_0_369:notes">
            <a:extLst>
              <a:ext uri="{FF2B5EF4-FFF2-40B4-BE49-F238E27FC236}">
                <a16:creationId xmlns:a16="http://schemas.microsoft.com/office/drawing/2014/main" id="{1A65B74C-F3F3-59C2-5B3E-679C04E43E6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60616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a:extLst>
            <a:ext uri="{FF2B5EF4-FFF2-40B4-BE49-F238E27FC236}">
              <a16:creationId xmlns:a16="http://schemas.microsoft.com/office/drawing/2014/main" id="{FA0D01ED-C456-66BB-4844-4A8429FE97AF}"/>
            </a:ext>
          </a:extLst>
        </p:cNvPr>
        <p:cNvGrpSpPr/>
        <p:nvPr/>
      </p:nvGrpSpPr>
      <p:grpSpPr>
        <a:xfrm>
          <a:off x="0" y="0"/>
          <a:ext cx="0" cy="0"/>
          <a:chOff x="0" y="0"/>
          <a:chExt cx="0" cy="0"/>
        </a:xfrm>
      </p:grpSpPr>
      <p:sp>
        <p:nvSpPr>
          <p:cNvPr id="81" name="Google Shape;81;g38f1ad2251c_0_194:notes">
            <a:extLst>
              <a:ext uri="{FF2B5EF4-FFF2-40B4-BE49-F238E27FC236}">
                <a16:creationId xmlns:a16="http://schemas.microsoft.com/office/drawing/2014/main" id="{4044C75C-5C72-1B09-49A2-05F0FFE2CACA}"/>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38f1ad2251c_0_194:notes">
            <a:extLst>
              <a:ext uri="{FF2B5EF4-FFF2-40B4-BE49-F238E27FC236}">
                <a16:creationId xmlns:a16="http://schemas.microsoft.com/office/drawing/2014/main" id="{E3981813-8034-70AD-8EDE-1B361A1F00F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6344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5747D90D-A5EB-B5F4-64AC-0C031B09EA40}"/>
            </a:ext>
          </a:extLst>
        </p:cNvPr>
        <p:cNvGrpSpPr/>
        <p:nvPr/>
      </p:nvGrpSpPr>
      <p:grpSpPr>
        <a:xfrm>
          <a:off x="0" y="0"/>
          <a:ext cx="0" cy="0"/>
          <a:chOff x="0" y="0"/>
          <a:chExt cx="0" cy="0"/>
        </a:xfrm>
      </p:grpSpPr>
      <p:sp>
        <p:nvSpPr>
          <p:cNvPr id="145" name="Google Shape;145;g38f1ad2251c_0_369:notes">
            <a:extLst>
              <a:ext uri="{FF2B5EF4-FFF2-40B4-BE49-F238E27FC236}">
                <a16:creationId xmlns:a16="http://schemas.microsoft.com/office/drawing/2014/main" id="{01A5CC5F-6F8C-C541-B0E7-792E235F95FD}"/>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38f1ad2251c_0_369:notes">
            <a:extLst>
              <a:ext uri="{FF2B5EF4-FFF2-40B4-BE49-F238E27FC236}">
                <a16:creationId xmlns:a16="http://schemas.microsoft.com/office/drawing/2014/main" id="{04DAB925-F21E-43E9-8079-8681F7C2806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9266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735D0DC8-CBAF-DDB8-1038-5F232ABF1E62}"/>
            </a:ext>
          </a:extLst>
        </p:cNvPr>
        <p:cNvGrpSpPr/>
        <p:nvPr/>
      </p:nvGrpSpPr>
      <p:grpSpPr>
        <a:xfrm>
          <a:off x="0" y="0"/>
          <a:ext cx="0" cy="0"/>
          <a:chOff x="0" y="0"/>
          <a:chExt cx="0" cy="0"/>
        </a:xfrm>
      </p:grpSpPr>
      <p:sp>
        <p:nvSpPr>
          <p:cNvPr id="145" name="Google Shape;145;g38f1ad2251c_0_369:notes">
            <a:extLst>
              <a:ext uri="{FF2B5EF4-FFF2-40B4-BE49-F238E27FC236}">
                <a16:creationId xmlns:a16="http://schemas.microsoft.com/office/drawing/2014/main" id="{89FBF18C-FC63-0000-1C01-28FEA700E7C5}"/>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38f1ad2251c_0_369:notes">
            <a:extLst>
              <a:ext uri="{FF2B5EF4-FFF2-40B4-BE49-F238E27FC236}">
                <a16:creationId xmlns:a16="http://schemas.microsoft.com/office/drawing/2014/main" id="{57375031-3E6A-CF97-A694-E4F9C4C9BBC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953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25632C1E-69CA-03A9-AE86-58B9CEAE825D}"/>
            </a:ext>
          </a:extLst>
        </p:cNvPr>
        <p:cNvGrpSpPr/>
        <p:nvPr/>
      </p:nvGrpSpPr>
      <p:grpSpPr>
        <a:xfrm>
          <a:off x="0" y="0"/>
          <a:ext cx="0" cy="0"/>
          <a:chOff x="0" y="0"/>
          <a:chExt cx="0" cy="0"/>
        </a:xfrm>
      </p:grpSpPr>
      <p:sp>
        <p:nvSpPr>
          <p:cNvPr id="145" name="Google Shape;145;g38f1ad2251c_0_369:notes">
            <a:extLst>
              <a:ext uri="{FF2B5EF4-FFF2-40B4-BE49-F238E27FC236}">
                <a16:creationId xmlns:a16="http://schemas.microsoft.com/office/drawing/2014/main" id="{00B4563C-13E2-573F-BFC9-9C338C33CD7D}"/>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38f1ad2251c_0_369:notes">
            <a:extLst>
              <a:ext uri="{FF2B5EF4-FFF2-40B4-BE49-F238E27FC236}">
                <a16:creationId xmlns:a16="http://schemas.microsoft.com/office/drawing/2014/main" id="{90BD8252-A63C-5A1D-D1AE-EA172ED7964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01501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a:extLst>
            <a:ext uri="{FF2B5EF4-FFF2-40B4-BE49-F238E27FC236}">
              <a16:creationId xmlns:a16="http://schemas.microsoft.com/office/drawing/2014/main" id="{F1AA475F-ED3A-7D85-56C7-EA8FEA23E9F9}"/>
            </a:ext>
          </a:extLst>
        </p:cNvPr>
        <p:cNvGrpSpPr/>
        <p:nvPr/>
      </p:nvGrpSpPr>
      <p:grpSpPr>
        <a:xfrm>
          <a:off x="0" y="0"/>
          <a:ext cx="0" cy="0"/>
          <a:chOff x="0" y="0"/>
          <a:chExt cx="0" cy="0"/>
        </a:xfrm>
      </p:grpSpPr>
      <p:sp>
        <p:nvSpPr>
          <p:cNvPr id="145" name="Google Shape;145;g38f1ad2251c_0_369:notes">
            <a:extLst>
              <a:ext uri="{FF2B5EF4-FFF2-40B4-BE49-F238E27FC236}">
                <a16:creationId xmlns:a16="http://schemas.microsoft.com/office/drawing/2014/main" id="{8756A700-831F-3728-7FD0-0163B0FF36DA}"/>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g38f1ad2251c_0_369:notes">
            <a:extLst>
              <a:ext uri="{FF2B5EF4-FFF2-40B4-BE49-F238E27FC236}">
                <a16:creationId xmlns:a16="http://schemas.microsoft.com/office/drawing/2014/main" id="{9DCAFDF5-96FC-EA9A-1D72-1BA9B0D2EA7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707825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8f1ad2251c_0_25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4" name="Google Shape;154;g38f1ad2251c_0_2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8f1ad2251c_0_194: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g38f1ad2251c_0_19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8f1ad2251c_0_32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g38f1ad2251c_0_3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8f1ad2251c_0_33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g38f1ad2251c_0_3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8f1ad2251c_0_343: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g38f1ad2251c_0_3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8f1ad2251c_0_36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38f1ad2251c_0_3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B68D8CF9-86E4-3B14-A180-07603C71C85C}"/>
            </a:ext>
          </a:extLst>
        </p:cNvPr>
        <p:cNvGrpSpPr/>
        <p:nvPr/>
      </p:nvGrpSpPr>
      <p:grpSpPr>
        <a:xfrm>
          <a:off x="0" y="0"/>
          <a:ext cx="0" cy="0"/>
          <a:chOff x="0" y="0"/>
          <a:chExt cx="0" cy="0"/>
        </a:xfrm>
      </p:grpSpPr>
      <p:sp>
        <p:nvSpPr>
          <p:cNvPr id="113" name="Google Shape;113;g38f1ad2251c_0_361:notes">
            <a:extLst>
              <a:ext uri="{FF2B5EF4-FFF2-40B4-BE49-F238E27FC236}">
                <a16:creationId xmlns:a16="http://schemas.microsoft.com/office/drawing/2014/main" id="{FD5152FF-64DE-C92B-FDEE-CCDB0472DCBB}"/>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38f1ad2251c_0_361:notes">
            <a:extLst>
              <a:ext uri="{FF2B5EF4-FFF2-40B4-BE49-F238E27FC236}">
                <a16:creationId xmlns:a16="http://schemas.microsoft.com/office/drawing/2014/main" id="{78CFCBE0-C3C7-144A-6146-07EA0480671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645128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25370E1F-24E3-6D20-A0D8-37D5D6E74725}"/>
            </a:ext>
          </a:extLst>
        </p:cNvPr>
        <p:cNvGrpSpPr/>
        <p:nvPr/>
      </p:nvGrpSpPr>
      <p:grpSpPr>
        <a:xfrm>
          <a:off x="0" y="0"/>
          <a:ext cx="0" cy="0"/>
          <a:chOff x="0" y="0"/>
          <a:chExt cx="0" cy="0"/>
        </a:xfrm>
      </p:grpSpPr>
      <p:sp>
        <p:nvSpPr>
          <p:cNvPr id="113" name="Google Shape;113;g38f1ad2251c_0_361:notes">
            <a:extLst>
              <a:ext uri="{FF2B5EF4-FFF2-40B4-BE49-F238E27FC236}">
                <a16:creationId xmlns:a16="http://schemas.microsoft.com/office/drawing/2014/main" id="{A707922E-36B6-C3BD-C8F2-DE07BE41F19D}"/>
              </a:ext>
            </a:extLst>
          </p:cNvPr>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38f1ad2251c_0_361:notes">
            <a:extLst>
              <a:ext uri="{FF2B5EF4-FFF2-40B4-BE49-F238E27FC236}">
                <a16:creationId xmlns:a16="http://schemas.microsoft.com/office/drawing/2014/main" id="{7FBFED77-6159-ED44-3570-87DDDC0CD11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1979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ctrTitle"/>
          </p:nvPr>
        </p:nvSpPr>
        <p:spPr>
          <a:xfrm>
            <a:off x="329465" y="-6716"/>
            <a:ext cx="4722900" cy="986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200"/>
              <a:buNone/>
              <a:defRPr sz="2700" b="1" i="0">
                <a:solidFill>
                  <a:srgbClr val="2E5497"/>
                </a:solidFill>
                <a:latin typeface="Calibri"/>
                <a:ea typeface="Calibri"/>
                <a:cs typeface="Calibri"/>
                <a:sym typeface="Calibri"/>
              </a:defRPr>
            </a:lvl1pPr>
            <a:lvl2pPr lvl="1" algn="l">
              <a:lnSpc>
                <a:spcPct val="100000"/>
              </a:lnSpc>
              <a:spcBef>
                <a:spcPts val="0"/>
              </a:spcBef>
              <a:spcAft>
                <a:spcPts val="0"/>
              </a:spcAft>
              <a:buSzPts val="2200"/>
              <a:buNone/>
              <a:defRPr/>
            </a:lvl2pPr>
            <a:lvl3pPr lvl="2" algn="l">
              <a:lnSpc>
                <a:spcPct val="100000"/>
              </a:lnSpc>
              <a:spcBef>
                <a:spcPts val="0"/>
              </a:spcBef>
              <a:spcAft>
                <a:spcPts val="0"/>
              </a:spcAft>
              <a:buSzPts val="2200"/>
              <a:buNone/>
              <a:defRPr/>
            </a:lvl3pPr>
            <a:lvl4pPr lvl="3" algn="l">
              <a:lnSpc>
                <a:spcPct val="100000"/>
              </a:lnSpc>
              <a:spcBef>
                <a:spcPts val="0"/>
              </a:spcBef>
              <a:spcAft>
                <a:spcPts val="0"/>
              </a:spcAft>
              <a:buSzPts val="2200"/>
              <a:buNone/>
              <a:defRPr/>
            </a:lvl4pPr>
            <a:lvl5pPr lvl="4" algn="l">
              <a:lnSpc>
                <a:spcPct val="100000"/>
              </a:lnSpc>
              <a:spcBef>
                <a:spcPts val="0"/>
              </a:spcBef>
              <a:spcAft>
                <a:spcPts val="0"/>
              </a:spcAft>
              <a:buSzPts val="2200"/>
              <a:buNone/>
              <a:defRPr/>
            </a:lvl5pPr>
            <a:lvl6pPr lvl="5" algn="l">
              <a:lnSpc>
                <a:spcPct val="100000"/>
              </a:lnSpc>
              <a:spcBef>
                <a:spcPts val="0"/>
              </a:spcBef>
              <a:spcAft>
                <a:spcPts val="0"/>
              </a:spcAft>
              <a:buSzPts val="2200"/>
              <a:buNone/>
              <a:defRPr/>
            </a:lvl6pPr>
            <a:lvl7pPr lvl="6" algn="l">
              <a:lnSpc>
                <a:spcPct val="100000"/>
              </a:lnSpc>
              <a:spcBef>
                <a:spcPts val="0"/>
              </a:spcBef>
              <a:spcAft>
                <a:spcPts val="0"/>
              </a:spcAft>
              <a:buSzPts val="2200"/>
              <a:buNone/>
              <a:defRPr/>
            </a:lvl7pPr>
            <a:lvl8pPr lvl="7" algn="l">
              <a:lnSpc>
                <a:spcPct val="100000"/>
              </a:lnSpc>
              <a:spcBef>
                <a:spcPts val="0"/>
              </a:spcBef>
              <a:spcAft>
                <a:spcPts val="0"/>
              </a:spcAft>
              <a:buSzPts val="2200"/>
              <a:buNone/>
              <a:defRPr/>
            </a:lvl8pPr>
            <a:lvl9pPr lvl="8" algn="l">
              <a:lnSpc>
                <a:spcPct val="100000"/>
              </a:lnSpc>
              <a:spcBef>
                <a:spcPts val="0"/>
              </a:spcBef>
              <a:spcAft>
                <a:spcPts val="0"/>
              </a:spcAft>
              <a:buSzPts val="2200"/>
              <a:buNone/>
              <a:defRPr/>
            </a:lvl9pPr>
          </a:lstStyle>
          <a:p>
            <a:endParaRPr/>
          </a:p>
        </p:txBody>
      </p:sp>
      <p:sp>
        <p:nvSpPr>
          <p:cNvPr id="52" name="Google Shape;52;p13"/>
          <p:cNvSpPr txBox="1">
            <a:spLocks noGrp="1"/>
          </p:cNvSpPr>
          <p:nvPr>
            <p:ph type="subTitle" idx="1"/>
          </p:nvPr>
        </p:nvSpPr>
        <p:spPr>
          <a:xfrm>
            <a:off x="1371600" y="2880360"/>
            <a:ext cx="6401100" cy="1285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200"/>
              <a:buNone/>
              <a:defRPr/>
            </a:lvl1pPr>
            <a:lvl2pPr lvl="1" algn="l">
              <a:lnSpc>
                <a:spcPct val="100000"/>
              </a:lnSpc>
              <a:spcBef>
                <a:spcPts val="0"/>
              </a:spcBef>
              <a:spcAft>
                <a:spcPts val="0"/>
              </a:spcAft>
              <a:buSzPts val="2200"/>
              <a:buNone/>
              <a:defRPr/>
            </a:lvl2pPr>
            <a:lvl3pPr lvl="2" algn="l">
              <a:lnSpc>
                <a:spcPct val="100000"/>
              </a:lnSpc>
              <a:spcBef>
                <a:spcPts val="0"/>
              </a:spcBef>
              <a:spcAft>
                <a:spcPts val="0"/>
              </a:spcAft>
              <a:buSzPts val="2200"/>
              <a:buNone/>
              <a:defRPr/>
            </a:lvl3pPr>
            <a:lvl4pPr lvl="3" algn="l">
              <a:lnSpc>
                <a:spcPct val="100000"/>
              </a:lnSpc>
              <a:spcBef>
                <a:spcPts val="0"/>
              </a:spcBef>
              <a:spcAft>
                <a:spcPts val="0"/>
              </a:spcAft>
              <a:buSzPts val="2200"/>
              <a:buNone/>
              <a:defRPr/>
            </a:lvl4pPr>
            <a:lvl5pPr lvl="4" algn="l">
              <a:lnSpc>
                <a:spcPct val="100000"/>
              </a:lnSpc>
              <a:spcBef>
                <a:spcPts val="0"/>
              </a:spcBef>
              <a:spcAft>
                <a:spcPts val="0"/>
              </a:spcAft>
              <a:buSzPts val="2200"/>
              <a:buNone/>
              <a:defRPr/>
            </a:lvl5pPr>
            <a:lvl6pPr lvl="5" algn="l">
              <a:lnSpc>
                <a:spcPct val="100000"/>
              </a:lnSpc>
              <a:spcBef>
                <a:spcPts val="0"/>
              </a:spcBef>
              <a:spcAft>
                <a:spcPts val="0"/>
              </a:spcAft>
              <a:buSzPts val="2200"/>
              <a:buNone/>
              <a:defRPr/>
            </a:lvl6pPr>
            <a:lvl7pPr lvl="6" algn="l">
              <a:lnSpc>
                <a:spcPct val="100000"/>
              </a:lnSpc>
              <a:spcBef>
                <a:spcPts val="0"/>
              </a:spcBef>
              <a:spcAft>
                <a:spcPts val="0"/>
              </a:spcAft>
              <a:buSzPts val="2200"/>
              <a:buNone/>
              <a:defRPr/>
            </a:lvl7pPr>
            <a:lvl8pPr lvl="7" algn="l">
              <a:lnSpc>
                <a:spcPct val="100000"/>
              </a:lnSpc>
              <a:spcBef>
                <a:spcPts val="0"/>
              </a:spcBef>
              <a:spcAft>
                <a:spcPts val="0"/>
              </a:spcAft>
              <a:buSzPts val="2200"/>
              <a:buNone/>
              <a:defRPr/>
            </a:lvl8pPr>
            <a:lvl9pPr lvl="8" algn="l">
              <a:lnSpc>
                <a:spcPct val="100000"/>
              </a:lnSpc>
              <a:spcBef>
                <a:spcPts val="0"/>
              </a:spcBef>
              <a:spcAft>
                <a:spcPts val="0"/>
              </a:spcAft>
              <a:buSzPts val="2200"/>
              <a:buNone/>
              <a:defRPr/>
            </a:lvl9pPr>
          </a:lstStyle>
          <a:p>
            <a:endParaRPr/>
          </a:p>
        </p:txBody>
      </p:sp>
      <p:sp>
        <p:nvSpPr>
          <p:cNvPr id="53" name="Google Shape;53;p13"/>
          <p:cNvSpPr txBox="1">
            <a:spLocks noGrp="1"/>
          </p:cNvSpPr>
          <p:nvPr>
            <p:ph type="ftr" idx="11"/>
          </p:nvPr>
        </p:nvSpPr>
        <p:spPr>
          <a:xfrm>
            <a:off x="3108960" y="4783454"/>
            <a:ext cx="2925900" cy="2574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2200"/>
              <a:buNone/>
              <a:defRPr sz="2200">
                <a:solidFill>
                  <a:srgbClr val="888888"/>
                </a:solidFill>
              </a:defRPr>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a:endParaRPr/>
          </a:p>
        </p:txBody>
      </p:sp>
      <p:sp>
        <p:nvSpPr>
          <p:cNvPr id="54" name="Google Shape;54;p13"/>
          <p:cNvSpPr txBox="1">
            <a:spLocks noGrp="1"/>
          </p:cNvSpPr>
          <p:nvPr>
            <p:ph type="dt" idx="10"/>
          </p:nvPr>
        </p:nvSpPr>
        <p:spPr>
          <a:xfrm>
            <a:off x="457200" y="4783454"/>
            <a:ext cx="2103000" cy="2574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2200"/>
              <a:buNone/>
              <a:defRPr sz="2200">
                <a:solidFill>
                  <a:srgbClr val="888888"/>
                </a:solidFill>
              </a:defRPr>
            </a:lvl1pPr>
            <a:lvl2pPr lvl="1" algn="l">
              <a:lnSpc>
                <a:spcPct val="100000"/>
              </a:lnSpc>
              <a:spcBef>
                <a:spcPts val="0"/>
              </a:spcBef>
              <a:spcAft>
                <a:spcPts val="0"/>
              </a:spcAft>
              <a:buSzPts val="2200"/>
              <a:buNone/>
              <a:defRPr sz="2200"/>
            </a:lvl2pPr>
            <a:lvl3pPr lvl="2" algn="l">
              <a:lnSpc>
                <a:spcPct val="100000"/>
              </a:lnSpc>
              <a:spcBef>
                <a:spcPts val="0"/>
              </a:spcBef>
              <a:spcAft>
                <a:spcPts val="0"/>
              </a:spcAft>
              <a:buSzPts val="2200"/>
              <a:buNone/>
              <a:defRPr sz="2200"/>
            </a:lvl3pPr>
            <a:lvl4pPr lvl="3" algn="l">
              <a:lnSpc>
                <a:spcPct val="100000"/>
              </a:lnSpc>
              <a:spcBef>
                <a:spcPts val="0"/>
              </a:spcBef>
              <a:spcAft>
                <a:spcPts val="0"/>
              </a:spcAft>
              <a:buSzPts val="2200"/>
              <a:buNone/>
              <a:defRPr sz="2200"/>
            </a:lvl4pPr>
            <a:lvl5pPr lvl="4" algn="l">
              <a:lnSpc>
                <a:spcPct val="100000"/>
              </a:lnSpc>
              <a:spcBef>
                <a:spcPts val="0"/>
              </a:spcBef>
              <a:spcAft>
                <a:spcPts val="0"/>
              </a:spcAft>
              <a:buSzPts val="2200"/>
              <a:buNone/>
              <a:defRPr sz="2200"/>
            </a:lvl5pPr>
            <a:lvl6pPr lvl="5" algn="l">
              <a:lnSpc>
                <a:spcPct val="100000"/>
              </a:lnSpc>
              <a:spcBef>
                <a:spcPts val="0"/>
              </a:spcBef>
              <a:spcAft>
                <a:spcPts val="0"/>
              </a:spcAft>
              <a:buSzPts val="2200"/>
              <a:buNone/>
              <a:defRPr sz="2200"/>
            </a:lvl6pPr>
            <a:lvl7pPr lvl="6" algn="l">
              <a:lnSpc>
                <a:spcPct val="100000"/>
              </a:lnSpc>
              <a:spcBef>
                <a:spcPts val="0"/>
              </a:spcBef>
              <a:spcAft>
                <a:spcPts val="0"/>
              </a:spcAft>
              <a:buSzPts val="2200"/>
              <a:buNone/>
              <a:defRPr sz="2200"/>
            </a:lvl7pPr>
            <a:lvl8pPr lvl="7" algn="l">
              <a:lnSpc>
                <a:spcPct val="100000"/>
              </a:lnSpc>
              <a:spcBef>
                <a:spcPts val="0"/>
              </a:spcBef>
              <a:spcAft>
                <a:spcPts val="0"/>
              </a:spcAft>
              <a:buSzPts val="2200"/>
              <a:buNone/>
              <a:defRPr sz="2200"/>
            </a:lvl8pPr>
            <a:lvl9pPr lvl="8" algn="l">
              <a:lnSpc>
                <a:spcPct val="100000"/>
              </a:lnSpc>
              <a:spcBef>
                <a:spcPts val="0"/>
              </a:spcBef>
              <a:spcAft>
                <a:spcPts val="0"/>
              </a:spcAft>
              <a:buSzPts val="2200"/>
              <a:buNone/>
              <a:defRPr sz="2200"/>
            </a:lvl9pPr>
          </a:lstStyle>
          <a:p>
            <a:endParaRPr/>
          </a:p>
        </p:txBody>
      </p:sp>
      <p:sp>
        <p:nvSpPr>
          <p:cNvPr id="55" name="Google Shape;55;p13"/>
          <p:cNvSpPr txBox="1">
            <a:spLocks noGrp="1"/>
          </p:cNvSpPr>
          <p:nvPr>
            <p:ph type="sldNum" idx="12"/>
          </p:nvPr>
        </p:nvSpPr>
        <p:spPr>
          <a:xfrm>
            <a:off x="6583680" y="4783454"/>
            <a:ext cx="2103000" cy="4464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2900"/>
              <a:buFont typeface="Arial"/>
              <a:buNone/>
              <a:defRPr sz="2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2900"/>
              <a:buFont typeface="Arial"/>
              <a:buNone/>
              <a:defRPr sz="2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2900"/>
              <a:buFont typeface="Arial"/>
              <a:buNone/>
              <a:defRPr sz="2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2900"/>
              <a:buFont typeface="Arial"/>
              <a:buNone/>
              <a:defRPr sz="2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2900"/>
              <a:buFont typeface="Arial"/>
              <a:buNone/>
              <a:defRPr sz="2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2900"/>
              <a:buFont typeface="Arial"/>
              <a:buNone/>
              <a:defRPr sz="2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2900"/>
              <a:buFont typeface="Arial"/>
              <a:buNone/>
              <a:defRPr sz="2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2900"/>
              <a:buFont typeface="Arial"/>
              <a:buNone/>
              <a:defRPr sz="2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2900"/>
              <a:buFont typeface="Arial"/>
              <a:buNone/>
              <a:defRPr sz="2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pic>
        <p:nvPicPr>
          <p:cNvPr id="56" name="Google Shape;56;p13"/>
          <p:cNvPicPr preferRelativeResize="0"/>
          <p:nvPr/>
        </p:nvPicPr>
        <p:blipFill rotWithShape="1">
          <a:blip r:embed="rId2">
            <a:alphaModFix/>
          </a:blip>
          <a:srcRect/>
          <a:stretch/>
        </p:blipFill>
        <p:spPr>
          <a:xfrm>
            <a:off x="7814696" y="-6716"/>
            <a:ext cx="1329304" cy="1213307"/>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cSld name="OBJECT_1">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60" name="Google Shape;60;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a:endParaRPr/>
          </a:p>
        </p:txBody>
      </p:sp>
      <p:sp>
        <p:nvSpPr>
          <p:cNvPr id="61" name="Google Shape;61;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a:endParaRPr/>
          </a:p>
        </p:txBody>
      </p:sp>
      <p:sp>
        <p:nvSpPr>
          <p:cNvPr id="62" name="Google Shape;62;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1">
  <p:cSld name="OBJECT_2">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65" name="Google Shape;65;p15"/>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1200"/>
              </a:spcBef>
              <a:spcAft>
                <a:spcPts val="0"/>
              </a:spcAft>
              <a:buClr>
                <a:schemeClr val="dk1"/>
              </a:buClr>
              <a:buSzPts val="1400"/>
              <a:buChar char="○"/>
              <a:defRPr/>
            </a:lvl2pPr>
            <a:lvl3pPr marL="1371600" lvl="2" indent="-317500" algn="l">
              <a:lnSpc>
                <a:spcPct val="90000"/>
              </a:lnSpc>
              <a:spcBef>
                <a:spcPts val="1200"/>
              </a:spcBef>
              <a:spcAft>
                <a:spcPts val="0"/>
              </a:spcAft>
              <a:buClr>
                <a:schemeClr val="dk1"/>
              </a:buClr>
              <a:buSzPts val="1400"/>
              <a:buChar char="■"/>
              <a:defRPr/>
            </a:lvl3pPr>
            <a:lvl4pPr marL="1828800" lvl="3" indent="-317500" algn="l">
              <a:lnSpc>
                <a:spcPct val="90000"/>
              </a:lnSpc>
              <a:spcBef>
                <a:spcPts val="1200"/>
              </a:spcBef>
              <a:spcAft>
                <a:spcPts val="0"/>
              </a:spcAft>
              <a:buClr>
                <a:schemeClr val="dk1"/>
              </a:buClr>
              <a:buSzPts val="1400"/>
              <a:buChar char="●"/>
              <a:defRPr/>
            </a:lvl4pPr>
            <a:lvl5pPr marL="2286000" lvl="4" indent="-317500" algn="l">
              <a:lnSpc>
                <a:spcPct val="90000"/>
              </a:lnSpc>
              <a:spcBef>
                <a:spcPts val="1200"/>
              </a:spcBef>
              <a:spcAft>
                <a:spcPts val="0"/>
              </a:spcAft>
              <a:buClr>
                <a:schemeClr val="dk1"/>
              </a:buClr>
              <a:buSzPts val="1400"/>
              <a:buChar char="○"/>
              <a:defRPr/>
            </a:lvl5pPr>
            <a:lvl6pPr marL="2743200" lvl="5" indent="-317500" algn="l">
              <a:lnSpc>
                <a:spcPct val="90000"/>
              </a:lnSpc>
              <a:spcBef>
                <a:spcPts val="1200"/>
              </a:spcBef>
              <a:spcAft>
                <a:spcPts val="0"/>
              </a:spcAft>
              <a:buClr>
                <a:schemeClr val="dk1"/>
              </a:buClr>
              <a:buSzPts val="1400"/>
              <a:buChar char="■"/>
              <a:defRPr/>
            </a:lvl6pPr>
            <a:lvl7pPr marL="3200400" lvl="6" indent="-317500" algn="l">
              <a:lnSpc>
                <a:spcPct val="90000"/>
              </a:lnSpc>
              <a:spcBef>
                <a:spcPts val="1200"/>
              </a:spcBef>
              <a:spcAft>
                <a:spcPts val="0"/>
              </a:spcAft>
              <a:buClr>
                <a:schemeClr val="dk1"/>
              </a:buClr>
              <a:buSzPts val="1400"/>
              <a:buChar char="●"/>
              <a:defRPr/>
            </a:lvl7pPr>
            <a:lvl8pPr marL="3657600" lvl="7" indent="-317500" algn="l">
              <a:lnSpc>
                <a:spcPct val="90000"/>
              </a:lnSpc>
              <a:spcBef>
                <a:spcPts val="1200"/>
              </a:spcBef>
              <a:spcAft>
                <a:spcPts val="0"/>
              </a:spcAft>
              <a:buClr>
                <a:schemeClr val="dk1"/>
              </a:buClr>
              <a:buSzPts val="1400"/>
              <a:buChar char="○"/>
              <a:defRPr/>
            </a:lvl8pPr>
            <a:lvl9pPr marL="4114800" lvl="8" indent="-317500" algn="l">
              <a:lnSpc>
                <a:spcPct val="90000"/>
              </a:lnSpc>
              <a:spcBef>
                <a:spcPts val="1200"/>
              </a:spcBef>
              <a:spcAft>
                <a:spcPts val="1200"/>
              </a:spcAft>
              <a:buClr>
                <a:schemeClr val="dk1"/>
              </a:buClr>
              <a:buSzPts val="1400"/>
              <a:buChar char="■"/>
              <a:defRPr/>
            </a:lvl9pPr>
          </a:lstStyle>
          <a:p>
            <a:endParaRPr/>
          </a:p>
        </p:txBody>
      </p:sp>
      <p:sp>
        <p:nvSpPr>
          <p:cNvPr id="66" name="Google Shape;66;p15"/>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a:endParaRPr/>
          </a:p>
        </p:txBody>
      </p:sp>
      <p:sp>
        <p:nvSpPr>
          <p:cNvPr id="67" name="Google Shape;67;p15"/>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sz="1100"/>
            </a:lvl1pPr>
            <a:lvl2pPr lvl="1" algn="l">
              <a:spcBef>
                <a:spcPts val="0"/>
              </a:spcBef>
              <a:spcAft>
                <a:spcPts val="0"/>
              </a:spcAft>
              <a:buSzPts val="1100"/>
              <a:buNone/>
              <a:defRPr sz="1100"/>
            </a:lvl2pPr>
            <a:lvl3pPr lvl="2" algn="l">
              <a:spcBef>
                <a:spcPts val="0"/>
              </a:spcBef>
              <a:spcAft>
                <a:spcPts val="0"/>
              </a:spcAft>
              <a:buSzPts val="1100"/>
              <a:buNone/>
              <a:defRPr sz="1100"/>
            </a:lvl3pPr>
            <a:lvl4pPr lvl="3" algn="l">
              <a:spcBef>
                <a:spcPts val="0"/>
              </a:spcBef>
              <a:spcAft>
                <a:spcPts val="0"/>
              </a:spcAft>
              <a:buSzPts val="1100"/>
              <a:buNone/>
              <a:defRPr sz="1100"/>
            </a:lvl4pPr>
            <a:lvl5pPr lvl="4" algn="l">
              <a:spcBef>
                <a:spcPts val="0"/>
              </a:spcBef>
              <a:spcAft>
                <a:spcPts val="0"/>
              </a:spcAft>
              <a:buSzPts val="1100"/>
              <a:buNone/>
              <a:defRPr sz="1100"/>
            </a:lvl5pPr>
            <a:lvl6pPr lvl="5" algn="l">
              <a:spcBef>
                <a:spcPts val="0"/>
              </a:spcBef>
              <a:spcAft>
                <a:spcPts val="0"/>
              </a:spcAft>
              <a:buSzPts val="1100"/>
              <a:buNone/>
              <a:defRPr sz="1100"/>
            </a:lvl6pPr>
            <a:lvl7pPr lvl="6" algn="l">
              <a:spcBef>
                <a:spcPts val="0"/>
              </a:spcBef>
              <a:spcAft>
                <a:spcPts val="0"/>
              </a:spcAft>
              <a:buSzPts val="1100"/>
              <a:buNone/>
              <a:defRPr sz="1100"/>
            </a:lvl7pPr>
            <a:lvl8pPr lvl="7" algn="l">
              <a:spcBef>
                <a:spcPts val="0"/>
              </a:spcBef>
              <a:spcAft>
                <a:spcPts val="0"/>
              </a:spcAft>
              <a:buSzPts val="1100"/>
              <a:buNone/>
              <a:defRPr sz="1100"/>
            </a:lvl8pPr>
            <a:lvl9pPr lvl="8" algn="l">
              <a:spcBef>
                <a:spcPts val="0"/>
              </a:spcBef>
              <a:spcAft>
                <a:spcPts val="0"/>
              </a:spcAft>
              <a:buSzPts val="1100"/>
              <a:buNone/>
              <a:defRPr sz="1100"/>
            </a:lvl9pPr>
          </a:lstStyle>
          <a:p>
            <a:endParaRPr/>
          </a:p>
        </p:txBody>
      </p:sp>
      <p:sp>
        <p:nvSpPr>
          <p:cNvPr id="68" name="Google Shape;68;p1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pSp>
        <p:nvGrpSpPr>
          <p:cNvPr id="73" name="Google Shape;73;p16"/>
          <p:cNvGrpSpPr/>
          <p:nvPr/>
        </p:nvGrpSpPr>
        <p:grpSpPr>
          <a:xfrm>
            <a:off x="275626" y="228273"/>
            <a:ext cx="8592750" cy="4686974"/>
            <a:chOff x="246976" y="233573"/>
            <a:chExt cx="8592750" cy="4686974"/>
          </a:xfrm>
        </p:grpSpPr>
        <p:pic>
          <p:nvPicPr>
            <p:cNvPr id="74" name="Google Shape;74;p16"/>
            <p:cNvPicPr preferRelativeResize="0"/>
            <p:nvPr/>
          </p:nvPicPr>
          <p:blipFill rotWithShape="1">
            <a:blip r:embed="rId3">
              <a:alphaModFix/>
            </a:blip>
            <a:srcRect/>
            <a:stretch/>
          </p:blipFill>
          <p:spPr>
            <a:xfrm>
              <a:off x="481350" y="1424875"/>
              <a:ext cx="2760100" cy="2760100"/>
            </a:xfrm>
            <a:prstGeom prst="rect">
              <a:avLst/>
            </a:prstGeom>
            <a:noFill/>
            <a:ln>
              <a:noFill/>
            </a:ln>
          </p:spPr>
        </p:pic>
        <p:sp>
          <p:nvSpPr>
            <p:cNvPr id="75" name="Google Shape;75;p16"/>
            <p:cNvSpPr/>
            <p:nvPr/>
          </p:nvSpPr>
          <p:spPr>
            <a:xfrm>
              <a:off x="7875464" y="233573"/>
              <a:ext cx="964261" cy="891156"/>
            </a:xfrm>
            <a:custGeom>
              <a:avLst/>
              <a:gdLst/>
              <a:ahLst/>
              <a:cxnLst/>
              <a:rect l="l" t="t" r="r" b="b"/>
              <a:pathLst>
                <a:path w="504189" h="504190" extrusionOk="0">
                  <a:moveTo>
                    <a:pt x="0" y="0"/>
                  </a:moveTo>
                  <a:lnTo>
                    <a:pt x="504006" y="0"/>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1">
                <a:solidFill>
                  <a:srgbClr val="000000"/>
                </a:solidFill>
                <a:latin typeface="Calibri"/>
                <a:ea typeface="Calibri"/>
                <a:cs typeface="Calibri"/>
                <a:sym typeface="Calibri"/>
              </a:endParaRPr>
            </a:p>
          </p:txBody>
        </p:sp>
        <p:sp>
          <p:nvSpPr>
            <p:cNvPr id="76" name="Google Shape;76;p16"/>
            <p:cNvSpPr/>
            <p:nvPr/>
          </p:nvSpPr>
          <p:spPr>
            <a:xfrm>
              <a:off x="246976" y="4029393"/>
              <a:ext cx="964263" cy="891154"/>
            </a:xfrm>
            <a:custGeom>
              <a:avLst/>
              <a:gdLst/>
              <a:ahLst/>
              <a:cxnLst/>
              <a:rect l="l" t="t" r="r" b="b"/>
              <a:pathLst>
                <a:path w="504190" h="504189" extrusionOk="0">
                  <a:moveTo>
                    <a:pt x="0" y="0"/>
                  </a:moveTo>
                  <a:lnTo>
                    <a:pt x="0" y="504006"/>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16"/>
            <p:cNvSpPr txBox="1"/>
            <p:nvPr/>
          </p:nvSpPr>
          <p:spPr>
            <a:xfrm>
              <a:off x="3241450" y="1424875"/>
              <a:ext cx="5061000" cy="1053000"/>
            </a:xfrm>
            <a:prstGeom prst="rect">
              <a:avLst/>
            </a:prstGeom>
            <a:noFill/>
            <a:ln>
              <a:noFill/>
            </a:ln>
          </p:spPr>
          <p:txBody>
            <a:bodyPr spcFirstLastPara="1" wrap="square" lIns="91425" tIns="91425" rIns="91425" bIns="91425" anchor="t" anchorCtr="0">
              <a:spAutoFit/>
            </a:bodyPr>
            <a:lstStyle/>
            <a:p>
              <a:pPr marL="12700" marR="5080" lvl="0" indent="0" algn="l" rtl="0">
                <a:lnSpc>
                  <a:spcPct val="117000"/>
                </a:lnSpc>
                <a:spcBef>
                  <a:spcPts val="0"/>
                </a:spcBef>
                <a:spcAft>
                  <a:spcPts val="0"/>
                </a:spcAft>
                <a:buNone/>
              </a:pPr>
              <a:r>
                <a:rPr lang="en" sz="2600" b="1">
                  <a:solidFill>
                    <a:srgbClr val="C55911"/>
                  </a:solidFill>
                  <a:latin typeface="Times New Roman"/>
                  <a:ea typeface="Times New Roman"/>
                  <a:cs typeface="Times New Roman"/>
                  <a:sym typeface="Times New Roman"/>
                </a:rPr>
                <a:t>DIGITAL DESIGN AND  COMPUTER ORGANIZATION</a:t>
              </a:r>
              <a:endParaRPr sz="2600">
                <a:solidFill>
                  <a:schemeClr val="dk1"/>
                </a:solidFill>
                <a:latin typeface="Times New Roman"/>
                <a:ea typeface="Times New Roman"/>
                <a:cs typeface="Times New Roman"/>
                <a:sym typeface="Times New Roman"/>
              </a:endParaRPr>
            </a:p>
          </p:txBody>
        </p:sp>
        <p:sp>
          <p:nvSpPr>
            <p:cNvPr id="78" name="Google Shape;78;p16"/>
            <p:cNvSpPr txBox="1"/>
            <p:nvPr/>
          </p:nvSpPr>
          <p:spPr>
            <a:xfrm>
              <a:off x="3241450" y="2477875"/>
              <a:ext cx="5384700" cy="1626300"/>
            </a:xfrm>
            <a:prstGeom prst="rect">
              <a:avLst/>
            </a:prstGeom>
            <a:noFill/>
            <a:ln>
              <a:noFill/>
            </a:ln>
          </p:spPr>
          <p:txBody>
            <a:bodyPr spcFirstLastPara="1" wrap="square" lIns="91425" tIns="91425" rIns="91425" bIns="91425" anchor="t" anchorCtr="0">
              <a:spAutoFit/>
            </a:bodyPr>
            <a:lstStyle/>
            <a:p>
              <a:pPr marL="26841" lvl="0" indent="0" algn="l" rtl="0">
                <a:spcBef>
                  <a:spcPts val="0"/>
                </a:spcBef>
                <a:spcAft>
                  <a:spcPts val="0"/>
                </a:spcAft>
                <a:buNone/>
              </a:pPr>
              <a:r>
                <a:rPr lang="en" sz="2593" b="1">
                  <a:solidFill>
                    <a:srgbClr val="2E5497"/>
                  </a:solidFill>
                  <a:latin typeface="Times New Roman"/>
                  <a:ea typeface="Times New Roman"/>
                  <a:cs typeface="Times New Roman"/>
                  <a:sym typeface="Times New Roman"/>
                </a:rPr>
                <a:t>Direct Memory Access   </a:t>
              </a:r>
              <a:r>
                <a:rPr lang="en" sz="1193" b="1">
                  <a:solidFill>
                    <a:srgbClr val="2E5497"/>
                  </a:solidFill>
                  <a:latin typeface="Times New Roman"/>
                  <a:ea typeface="Times New Roman"/>
                  <a:cs typeface="Times New Roman"/>
                  <a:sym typeface="Times New Roman"/>
                </a:rPr>
                <a:t>T2 Chapter 4: 4.4</a:t>
              </a:r>
              <a:endParaRPr sz="1193">
                <a:solidFill>
                  <a:schemeClr val="dk1"/>
                </a:solidFill>
                <a:latin typeface="Times New Roman"/>
                <a:ea typeface="Times New Roman"/>
                <a:cs typeface="Times New Roman"/>
                <a:sym typeface="Times New Roman"/>
              </a:endParaRPr>
            </a:p>
            <a:p>
              <a:pPr marL="0" lvl="0" indent="0" algn="l" rtl="0">
                <a:spcBef>
                  <a:spcPts val="11"/>
                </a:spcBef>
                <a:spcAft>
                  <a:spcPts val="0"/>
                </a:spcAft>
                <a:buNone/>
              </a:pPr>
              <a:endParaRPr sz="1959">
                <a:solidFill>
                  <a:schemeClr val="dk1"/>
                </a:solidFill>
                <a:latin typeface="Times New Roman"/>
                <a:ea typeface="Times New Roman"/>
                <a:cs typeface="Times New Roman"/>
                <a:sym typeface="Times New Roman"/>
              </a:endParaRPr>
            </a:p>
            <a:p>
              <a:pPr marL="26841" marR="10736" lvl="0" indent="0" algn="l" rtl="0">
                <a:lnSpc>
                  <a:spcPct val="115851"/>
                </a:lnSpc>
                <a:spcBef>
                  <a:spcPts val="1268"/>
                </a:spcBef>
                <a:spcAft>
                  <a:spcPts val="0"/>
                </a:spcAft>
                <a:buNone/>
              </a:pPr>
              <a:r>
                <a:rPr lang="en" sz="1736" b="1">
                  <a:solidFill>
                    <a:schemeClr val="dk1"/>
                  </a:solidFill>
                  <a:latin typeface="Times New Roman"/>
                  <a:ea typeface="Times New Roman"/>
                  <a:cs typeface="Times New Roman"/>
                  <a:sym typeface="Times New Roman"/>
                </a:rPr>
                <a:t>Team DDCO</a:t>
              </a:r>
              <a:br>
                <a:rPr lang="en" sz="600" b="1">
                  <a:solidFill>
                    <a:schemeClr val="dk1"/>
                  </a:solidFill>
                  <a:latin typeface="Times New Roman"/>
                  <a:ea typeface="Times New Roman"/>
                  <a:cs typeface="Times New Roman"/>
                  <a:sym typeface="Times New Roman"/>
                </a:rPr>
              </a:br>
              <a:r>
                <a:rPr lang="en" sz="1736" b="1">
                  <a:solidFill>
                    <a:schemeClr val="dk1"/>
                  </a:solidFill>
                  <a:latin typeface="Times New Roman"/>
                  <a:ea typeface="Times New Roman"/>
                  <a:cs typeface="Times New Roman"/>
                  <a:sym typeface="Times New Roman"/>
                </a:rPr>
                <a:t>Department of Computer Science and Engineering</a:t>
              </a:r>
              <a:endParaRPr sz="1736" b="1">
                <a:solidFill>
                  <a:schemeClr val="dk1"/>
                </a:solidFill>
                <a:latin typeface="Times New Roman"/>
                <a:ea typeface="Times New Roman"/>
                <a:cs typeface="Times New Roman"/>
                <a:sym typeface="Times New Roman"/>
              </a:endParaRPr>
            </a:p>
          </p:txBody>
        </p:sp>
        <p:sp>
          <p:nvSpPr>
            <p:cNvPr id="79" name="Google Shape;79;p16"/>
            <p:cNvSpPr/>
            <p:nvPr/>
          </p:nvSpPr>
          <p:spPr>
            <a:xfrm>
              <a:off x="3374349" y="3223554"/>
              <a:ext cx="4563570" cy="0"/>
            </a:xfrm>
            <a:custGeom>
              <a:avLst/>
              <a:gdLst/>
              <a:ahLst/>
              <a:cxnLst/>
              <a:rect l="l" t="t" r="r" b="b"/>
              <a:pathLst>
                <a:path w="2160270" h="120000" extrusionOk="0">
                  <a:moveTo>
                    <a:pt x="0" y="0"/>
                  </a:moveTo>
                  <a:lnTo>
                    <a:pt x="2160027"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804">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22" title="PESLogotrasns.png"/>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25" name="Google Shape;125;p22"/>
          <p:cNvSpPr txBox="1">
            <a:spLocks noGrp="1"/>
          </p:cNvSpPr>
          <p:nvPr>
            <p:ph type="title"/>
          </p:nvPr>
        </p:nvSpPr>
        <p:spPr>
          <a:xfrm>
            <a:off x="187275" y="257200"/>
            <a:ext cx="657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a:solidFill>
                  <a:srgbClr val="C55911"/>
                </a:solidFill>
                <a:latin typeface="Times New Roman"/>
                <a:ea typeface="Times New Roman"/>
                <a:cs typeface="Times New Roman"/>
                <a:sym typeface="Times New Roman"/>
              </a:rPr>
              <a:t>System Integration</a:t>
            </a:r>
            <a:endParaRPr sz="3020" b="1">
              <a:solidFill>
                <a:srgbClr val="C55911"/>
              </a:solidFill>
              <a:latin typeface="Times New Roman"/>
              <a:ea typeface="Times New Roman"/>
              <a:cs typeface="Times New Roman"/>
              <a:sym typeface="Times New Roman"/>
            </a:endParaRPr>
          </a:p>
        </p:txBody>
      </p:sp>
      <p:cxnSp>
        <p:nvCxnSpPr>
          <p:cNvPr id="126" name="Google Shape;126;p22"/>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
        <p:nvSpPr>
          <p:cNvPr id="127" name="Google Shape;127;p22"/>
          <p:cNvSpPr txBox="1"/>
          <p:nvPr/>
        </p:nvSpPr>
        <p:spPr>
          <a:xfrm>
            <a:off x="327750" y="1211625"/>
            <a:ext cx="8448000" cy="3589495"/>
          </a:xfrm>
          <a:prstGeom prst="rect">
            <a:avLst/>
          </a:prstGeom>
          <a:noFill/>
          <a:ln>
            <a:noFill/>
          </a:ln>
        </p:spPr>
        <p:txBody>
          <a:bodyPr spcFirstLastPara="1" wrap="square" lIns="0" tIns="19100" rIns="0" bIns="0" anchor="t" anchorCtr="0">
            <a:spAutoFit/>
          </a:bodyPr>
          <a:lstStyle/>
          <a:p>
            <a:pPr marL="457200" lvl="0" indent="-355600" algn="l" rtl="0">
              <a:lnSpc>
                <a:spcPct val="115914"/>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DMA controllers can be part of devices like disk controllers or network interfaces, each with independent DMA channels.</a:t>
            </a:r>
            <a:br>
              <a:rPr lang="en" sz="2000" dirty="0">
                <a:solidFill>
                  <a:schemeClr val="dk1"/>
                </a:solidFill>
                <a:latin typeface="Times New Roman"/>
                <a:ea typeface="Times New Roman"/>
                <a:cs typeface="Times New Roman"/>
                <a:sym typeface="Times New Roman"/>
              </a:rPr>
            </a:br>
            <a:endParaRPr sz="2000" dirty="0">
              <a:solidFill>
                <a:schemeClr val="dk1"/>
              </a:solidFill>
              <a:latin typeface="Times New Roman"/>
              <a:ea typeface="Times New Roman"/>
              <a:cs typeface="Times New Roman"/>
              <a:sym typeface="Times New Roman"/>
            </a:endParaRPr>
          </a:p>
          <a:p>
            <a:pPr marL="457200" lvl="0" indent="-355600" algn="l" rtl="0">
              <a:lnSpc>
                <a:spcPct val="115914"/>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Memory access by the processor and DMA controllers is interleaved, with DMA given higher priority for bus access.</a:t>
            </a:r>
            <a:br>
              <a:rPr lang="en" sz="2000" dirty="0">
                <a:solidFill>
                  <a:schemeClr val="dk1"/>
                </a:solidFill>
                <a:latin typeface="Times New Roman"/>
                <a:ea typeface="Times New Roman"/>
                <a:cs typeface="Times New Roman"/>
                <a:sym typeface="Times New Roman"/>
              </a:rPr>
            </a:br>
            <a:endParaRPr sz="2000" dirty="0">
              <a:solidFill>
                <a:schemeClr val="dk1"/>
              </a:solidFill>
              <a:latin typeface="Times New Roman"/>
              <a:ea typeface="Times New Roman"/>
              <a:cs typeface="Times New Roman"/>
              <a:sym typeface="Times New Roman"/>
            </a:endParaRPr>
          </a:p>
          <a:p>
            <a:pPr marL="457200" lvl="0" indent="-355600" algn="l" rtl="0">
              <a:lnSpc>
                <a:spcPct val="115914"/>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This process of sharing memory access is called </a:t>
            </a:r>
            <a:r>
              <a:rPr lang="en" sz="2000" b="1" i="1" dirty="0">
                <a:solidFill>
                  <a:schemeClr val="dk1"/>
                </a:solidFill>
                <a:latin typeface="Times New Roman"/>
                <a:ea typeface="Times New Roman"/>
                <a:cs typeface="Times New Roman"/>
                <a:sym typeface="Times New Roman"/>
              </a:rPr>
              <a:t>cycle stealing</a:t>
            </a:r>
            <a:r>
              <a:rPr lang="en" sz="2000" b="1" dirty="0">
                <a:solidFill>
                  <a:schemeClr val="dk1"/>
                </a:solidFill>
                <a:latin typeface="Times New Roman"/>
                <a:ea typeface="Times New Roman"/>
                <a:cs typeface="Times New Roman"/>
                <a:sym typeface="Times New Roman"/>
              </a:rPr>
              <a:t>.</a:t>
            </a:r>
            <a:br>
              <a:rPr lang="en" sz="2000" b="1" dirty="0">
                <a:solidFill>
                  <a:schemeClr val="dk1"/>
                </a:solidFill>
                <a:latin typeface="Times New Roman"/>
                <a:ea typeface="Times New Roman"/>
                <a:cs typeface="Times New Roman"/>
                <a:sym typeface="Times New Roman"/>
              </a:rPr>
            </a:br>
            <a:endParaRPr sz="2000" b="1" dirty="0">
              <a:solidFill>
                <a:schemeClr val="dk1"/>
              </a:solidFill>
              <a:latin typeface="Times New Roman"/>
              <a:ea typeface="Times New Roman"/>
              <a:cs typeface="Times New Roman"/>
              <a:sym typeface="Times New Roman"/>
            </a:endParaRPr>
          </a:p>
          <a:p>
            <a:pPr marL="457200" lvl="0" indent="-355600" algn="l" rtl="0">
              <a:lnSpc>
                <a:spcPct val="115914"/>
              </a:lnSpc>
              <a:spcBef>
                <a:spcPts val="0"/>
              </a:spcBef>
              <a:spcAft>
                <a:spcPts val="0"/>
              </a:spcAft>
              <a:buClr>
                <a:schemeClr val="dk1"/>
              </a:buClr>
              <a:buSzPts val="2000"/>
              <a:buFont typeface="Times New Roman"/>
              <a:buChar char="●"/>
            </a:pPr>
            <a:r>
              <a:rPr lang="en" sz="2000" dirty="0">
                <a:solidFill>
                  <a:schemeClr val="dk1"/>
                </a:solidFill>
                <a:latin typeface="Times New Roman"/>
                <a:ea typeface="Times New Roman"/>
                <a:cs typeface="Times New Roman"/>
                <a:sym typeface="Times New Roman"/>
              </a:rPr>
              <a:t>In </a:t>
            </a:r>
            <a:r>
              <a:rPr lang="en" sz="2000" b="1" dirty="0">
                <a:solidFill>
                  <a:schemeClr val="dk1"/>
                </a:solidFill>
                <a:latin typeface="Times New Roman"/>
                <a:ea typeface="Times New Roman"/>
                <a:cs typeface="Times New Roman"/>
                <a:sym typeface="Times New Roman"/>
              </a:rPr>
              <a:t>burst (block) mode</a:t>
            </a:r>
            <a:r>
              <a:rPr lang="en" sz="2000" dirty="0">
                <a:solidFill>
                  <a:schemeClr val="dk1"/>
                </a:solidFill>
                <a:latin typeface="Times New Roman"/>
                <a:ea typeface="Times New Roman"/>
                <a:cs typeface="Times New Roman"/>
                <a:sym typeface="Times New Roman"/>
              </a:rPr>
              <a:t>, the DMA controller gets exclusive access to memory for faster transfer.</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23" title="PESLogotrasns.png"/>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33" name="Google Shape;133;p23"/>
          <p:cNvSpPr txBox="1">
            <a:spLocks noGrp="1"/>
          </p:cNvSpPr>
          <p:nvPr>
            <p:ph type="title"/>
          </p:nvPr>
        </p:nvSpPr>
        <p:spPr>
          <a:xfrm>
            <a:off x="187275" y="257200"/>
            <a:ext cx="657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a:solidFill>
                  <a:srgbClr val="C55911"/>
                </a:solidFill>
                <a:latin typeface="Times New Roman"/>
                <a:ea typeface="Times New Roman"/>
                <a:cs typeface="Times New Roman"/>
                <a:sym typeface="Times New Roman"/>
              </a:rPr>
              <a:t>Why do we need DMA?</a:t>
            </a:r>
            <a:endParaRPr sz="3020" b="1">
              <a:solidFill>
                <a:srgbClr val="C55911"/>
              </a:solidFill>
              <a:latin typeface="Times New Roman"/>
              <a:ea typeface="Times New Roman"/>
              <a:cs typeface="Times New Roman"/>
              <a:sym typeface="Times New Roman"/>
            </a:endParaRPr>
          </a:p>
        </p:txBody>
      </p:sp>
      <p:cxnSp>
        <p:nvCxnSpPr>
          <p:cNvPr id="134" name="Google Shape;134;p23"/>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
        <p:nvSpPr>
          <p:cNvPr id="135" name="Google Shape;135;p23"/>
          <p:cNvSpPr txBox="1"/>
          <p:nvPr/>
        </p:nvSpPr>
        <p:spPr>
          <a:xfrm>
            <a:off x="327750" y="1211625"/>
            <a:ext cx="8448000" cy="2111400"/>
          </a:xfrm>
          <a:prstGeom prst="rect">
            <a:avLst/>
          </a:prstGeom>
          <a:noFill/>
          <a:ln>
            <a:noFill/>
          </a:ln>
        </p:spPr>
        <p:txBody>
          <a:bodyPr spcFirstLastPara="1" wrap="square" lIns="0" tIns="19100" rIns="0" bIns="0" anchor="t" anchorCtr="0">
            <a:spAutoFit/>
          </a:bodyPr>
          <a:lstStyle/>
          <a:p>
            <a:pPr marL="0" lvl="0" indent="0" algn="l" rtl="0">
              <a:lnSpc>
                <a:spcPct val="115914"/>
              </a:lnSpc>
              <a:spcBef>
                <a:spcPts val="0"/>
              </a:spcBef>
              <a:spcAft>
                <a:spcPts val="0"/>
              </a:spcAft>
              <a:buNone/>
            </a:pPr>
            <a:r>
              <a:rPr lang="en" sz="2000">
                <a:solidFill>
                  <a:schemeClr val="dk1"/>
                </a:solidFill>
                <a:latin typeface="Times New Roman"/>
                <a:ea typeface="Times New Roman"/>
                <a:cs typeface="Times New Roman"/>
                <a:sym typeface="Times New Roman"/>
              </a:rPr>
              <a:t>The assumption about the I/O machines like keyboards, mouse, and printer etc. are genuinely very slow when compared with the central processing unit (CPU).</a:t>
            </a:r>
            <a:endParaRPr sz="2000">
              <a:solidFill>
                <a:schemeClr val="dk1"/>
              </a:solidFill>
              <a:latin typeface="Times New Roman"/>
              <a:ea typeface="Times New Roman"/>
              <a:cs typeface="Times New Roman"/>
              <a:sym typeface="Times New Roman"/>
            </a:endParaRPr>
          </a:p>
          <a:p>
            <a:pPr marL="0" lvl="0" indent="0" algn="l" rtl="0">
              <a:lnSpc>
                <a:spcPct val="115914"/>
              </a:lnSpc>
              <a:spcBef>
                <a:spcPts val="0"/>
              </a:spcBef>
              <a:spcAft>
                <a:spcPts val="0"/>
              </a:spcAft>
              <a:buNone/>
            </a:pPr>
            <a:endParaRPr sz="2000">
              <a:solidFill>
                <a:schemeClr val="dk1"/>
              </a:solidFill>
              <a:latin typeface="Times New Roman"/>
              <a:ea typeface="Times New Roman"/>
              <a:cs typeface="Times New Roman"/>
              <a:sym typeface="Times New Roman"/>
            </a:endParaRPr>
          </a:p>
          <a:p>
            <a:pPr marL="0" lvl="0" indent="0" algn="l" rtl="0">
              <a:lnSpc>
                <a:spcPct val="115914"/>
              </a:lnSpc>
              <a:spcBef>
                <a:spcPts val="0"/>
              </a:spcBef>
              <a:spcAft>
                <a:spcPts val="0"/>
              </a:spcAft>
              <a:buNone/>
            </a:pPr>
            <a:r>
              <a:rPr lang="en" sz="2000">
                <a:solidFill>
                  <a:schemeClr val="dk1"/>
                </a:solidFill>
                <a:latin typeface="Times New Roman"/>
                <a:ea typeface="Times New Roman"/>
                <a:cs typeface="Times New Roman"/>
                <a:sym typeface="Times New Roman"/>
              </a:rPr>
              <a:t>To overcome this issue an interrupt handler was used and the I/O machine produces all the signals that the CPU produce, then the I/O machine can bypass the information alienates to central processing unit and hence increases the speed.</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4" title="PESLogotrasns.png"/>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41" name="Google Shape;141;p24"/>
          <p:cNvSpPr txBox="1">
            <a:spLocks noGrp="1"/>
          </p:cNvSpPr>
          <p:nvPr>
            <p:ph type="title"/>
          </p:nvPr>
        </p:nvSpPr>
        <p:spPr>
          <a:xfrm>
            <a:off x="187275" y="257200"/>
            <a:ext cx="657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a:solidFill>
                  <a:srgbClr val="C55911"/>
                </a:solidFill>
                <a:latin typeface="Times New Roman"/>
                <a:ea typeface="Times New Roman"/>
                <a:cs typeface="Times New Roman"/>
                <a:sym typeface="Times New Roman"/>
              </a:rPr>
              <a:t>Why do we need DMA?</a:t>
            </a:r>
            <a:endParaRPr sz="3020" b="1">
              <a:solidFill>
                <a:srgbClr val="C55911"/>
              </a:solidFill>
              <a:latin typeface="Times New Roman"/>
              <a:ea typeface="Times New Roman"/>
              <a:cs typeface="Times New Roman"/>
              <a:sym typeface="Times New Roman"/>
            </a:endParaRPr>
          </a:p>
        </p:txBody>
      </p:sp>
      <p:cxnSp>
        <p:nvCxnSpPr>
          <p:cNvPr id="142" name="Google Shape;142;p24"/>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
        <p:nvSpPr>
          <p:cNvPr id="143" name="Google Shape;143;p24"/>
          <p:cNvSpPr txBox="1"/>
          <p:nvPr/>
        </p:nvSpPr>
        <p:spPr>
          <a:xfrm>
            <a:off x="327750" y="1211625"/>
            <a:ext cx="8448000" cy="3895500"/>
          </a:xfrm>
          <a:prstGeom prst="rect">
            <a:avLst/>
          </a:prstGeom>
          <a:noFill/>
          <a:ln>
            <a:noFill/>
          </a:ln>
        </p:spPr>
        <p:txBody>
          <a:bodyPr spcFirstLastPara="1" wrap="square" lIns="0" tIns="19100" rIns="0" bIns="0" anchor="t" anchorCtr="0">
            <a:spAutoFit/>
          </a:bodyPr>
          <a:lstStyle/>
          <a:p>
            <a:pPr marL="457200" lvl="0" indent="-355600" algn="l" rtl="0">
              <a:lnSpc>
                <a:spcPct val="115914"/>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Cycle Stealing Process: Traditionally it is a method of accessing RAM or bus without interfering with the CPU.</a:t>
            </a:r>
            <a:endParaRPr sz="2000">
              <a:solidFill>
                <a:schemeClr val="dk1"/>
              </a:solidFill>
              <a:latin typeface="Times New Roman"/>
              <a:ea typeface="Times New Roman"/>
              <a:cs typeface="Times New Roman"/>
              <a:sym typeface="Times New Roman"/>
            </a:endParaRPr>
          </a:p>
          <a:p>
            <a:pPr marL="457200" lvl="0" indent="-355600" algn="l" rtl="0">
              <a:lnSpc>
                <a:spcPct val="115914"/>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DMA allows I/O controllers to read or write RAM without CPU intervention.</a:t>
            </a:r>
            <a:endParaRPr sz="2000">
              <a:solidFill>
                <a:schemeClr val="dk1"/>
              </a:solidFill>
              <a:latin typeface="Times New Roman"/>
              <a:ea typeface="Times New Roman"/>
              <a:cs typeface="Times New Roman"/>
              <a:sym typeface="Times New Roman"/>
            </a:endParaRPr>
          </a:p>
          <a:p>
            <a:pPr marL="457200" lvl="0" indent="-355600" algn="l" rtl="0">
              <a:lnSpc>
                <a:spcPct val="115914"/>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Clever exploitation of specific CPU or bus timings can permit the CPU to run at full speed without any delay if external devices access memory not actively participating in the CPU's current activity and complete the operations before any possible CPU conflict.</a:t>
            </a:r>
            <a:endParaRPr sz="2000">
              <a:solidFill>
                <a:schemeClr val="dk1"/>
              </a:solidFill>
              <a:latin typeface="Times New Roman"/>
              <a:ea typeface="Times New Roman"/>
              <a:cs typeface="Times New Roman"/>
              <a:sym typeface="Times New Roman"/>
            </a:endParaRPr>
          </a:p>
          <a:p>
            <a:pPr marL="457200" lvl="0" indent="-355600" algn="l" rtl="0">
              <a:lnSpc>
                <a:spcPct val="115914"/>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Such systems are nearly dual-port RAM without the expense of high speed RAM.</a:t>
            </a:r>
            <a:endParaRPr sz="2000">
              <a:solidFill>
                <a:schemeClr val="dk1"/>
              </a:solidFill>
              <a:latin typeface="Times New Roman"/>
              <a:ea typeface="Times New Roman"/>
              <a:cs typeface="Times New Roman"/>
              <a:sym typeface="Times New Roman"/>
            </a:endParaRPr>
          </a:p>
          <a:p>
            <a:pPr marL="457200" lvl="0" indent="-355600" algn="l" rtl="0">
              <a:lnSpc>
                <a:spcPct val="115914"/>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Most systems halt the CPU during the steal, essentially making it a form of DMA by another name.</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5" title="PESLogotrasns.png"/>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49" name="Google Shape;149;p25"/>
          <p:cNvSpPr txBox="1">
            <a:spLocks noGrp="1"/>
          </p:cNvSpPr>
          <p:nvPr>
            <p:ph type="title"/>
          </p:nvPr>
        </p:nvSpPr>
        <p:spPr>
          <a:xfrm>
            <a:off x="187275" y="257200"/>
            <a:ext cx="657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dirty="0">
                <a:solidFill>
                  <a:srgbClr val="C55911"/>
                </a:solidFill>
                <a:latin typeface="Times New Roman"/>
                <a:ea typeface="Times New Roman"/>
                <a:cs typeface="Times New Roman"/>
                <a:sym typeface="Times New Roman"/>
              </a:rPr>
              <a:t>Bus Arbitration</a:t>
            </a:r>
            <a:endParaRPr sz="3020" b="1" dirty="0">
              <a:solidFill>
                <a:srgbClr val="C55911"/>
              </a:solidFill>
              <a:latin typeface="Times New Roman"/>
              <a:ea typeface="Times New Roman"/>
              <a:cs typeface="Times New Roman"/>
              <a:sym typeface="Times New Roman"/>
            </a:endParaRPr>
          </a:p>
        </p:txBody>
      </p:sp>
      <p:cxnSp>
        <p:nvCxnSpPr>
          <p:cNvPr id="150" name="Google Shape;150;p25"/>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
        <p:nvSpPr>
          <p:cNvPr id="151" name="Google Shape;151;p25"/>
          <p:cNvSpPr txBox="1"/>
          <p:nvPr/>
        </p:nvSpPr>
        <p:spPr>
          <a:xfrm>
            <a:off x="327750" y="1211625"/>
            <a:ext cx="8448000" cy="2111400"/>
          </a:xfrm>
          <a:prstGeom prst="rect">
            <a:avLst/>
          </a:prstGeom>
          <a:noFill/>
          <a:ln>
            <a:noFill/>
          </a:ln>
        </p:spPr>
        <p:txBody>
          <a:bodyPr spcFirstLastPara="1" wrap="square" lIns="0" tIns="19100" rIns="0" bIns="0" anchor="t" anchorCtr="0">
            <a:spAutoFit/>
          </a:bodyPr>
          <a:lstStyle/>
          <a:p>
            <a:pPr marL="457200" lvl="0" indent="-355600" algn="l" rtl="0">
              <a:lnSpc>
                <a:spcPct val="115914"/>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DMA </a:t>
            </a:r>
            <a:r>
              <a:rPr lang="en" sz="2000" b="1">
                <a:solidFill>
                  <a:schemeClr val="dk1"/>
                </a:solidFill>
                <a:latin typeface="Times New Roman"/>
                <a:ea typeface="Times New Roman"/>
                <a:cs typeface="Times New Roman"/>
                <a:sym typeface="Times New Roman"/>
              </a:rPr>
              <a:t>reduces processor overhead</a:t>
            </a:r>
            <a:r>
              <a:rPr lang="en" sz="2000">
                <a:solidFill>
                  <a:schemeClr val="dk1"/>
                </a:solidFill>
                <a:latin typeface="Times New Roman"/>
                <a:ea typeface="Times New Roman"/>
                <a:cs typeface="Times New Roman"/>
                <a:sym typeface="Times New Roman"/>
              </a:rPr>
              <a:t> by eliminating the need to execute multiple I/O instructions per word transferred.</a:t>
            </a:r>
            <a:br>
              <a:rPr lang="en" sz="2000">
                <a:solidFill>
                  <a:schemeClr val="dk1"/>
                </a:solidFill>
                <a:latin typeface="Times New Roman"/>
                <a:ea typeface="Times New Roman"/>
                <a:cs typeface="Times New Roman"/>
                <a:sym typeface="Times New Roman"/>
              </a:rPr>
            </a:br>
            <a:endParaRPr sz="2000">
              <a:solidFill>
                <a:schemeClr val="dk1"/>
              </a:solidFill>
              <a:latin typeface="Times New Roman"/>
              <a:ea typeface="Times New Roman"/>
              <a:cs typeface="Times New Roman"/>
              <a:sym typeface="Times New Roman"/>
            </a:endParaRPr>
          </a:p>
          <a:p>
            <a:pPr marL="457200" lvl="0" indent="-355600" algn="l" rtl="0">
              <a:lnSpc>
                <a:spcPct val="115914"/>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An </a:t>
            </a:r>
            <a:r>
              <a:rPr lang="en" sz="2000" b="1">
                <a:solidFill>
                  <a:schemeClr val="dk1"/>
                </a:solidFill>
                <a:latin typeface="Times New Roman"/>
                <a:ea typeface="Times New Roman"/>
                <a:cs typeface="Times New Roman"/>
                <a:sym typeface="Times New Roman"/>
              </a:rPr>
              <a:t>arbitration mechanism</a:t>
            </a:r>
            <a:r>
              <a:rPr lang="en" sz="2000">
                <a:solidFill>
                  <a:schemeClr val="dk1"/>
                </a:solidFill>
                <a:latin typeface="Times New Roman"/>
                <a:ea typeface="Times New Roman"/>
                <a:cs typeface="Times New Roman"/>
                <a:sym typeface="Times New Roman"/>
              </a:rPr>
              <a:t> ensures that bus conflicts between the processor and multiple DMA devices are resolved efficiently.</a:t>
            </a:r>
            <a:endParaRPr sz="2000">
              <a:solidFill>
                <a:schemeClr val="dk1"/>
              </a:solidFill>
              <a:latin typeface="Times New Roman"/>
              <a:ea typeface="Times New Roman"/>
              <a:cs typeface="Times New Roman"/>
              <a:sym typeface="Times New Roman"/>
            </a:endParaRPr>
          </a:p>
          <a:p>
            <a:pPr marL="457200" lvl="0" indent="0" algn="l" rtl="0">
              <a:lnSpc>
                <a:spcPct val="115914"/>
              </a:lnSpc>
              <a:spcBef>
                <a:spcPts val="0"/>
              </a:spcBef>
              <a:spcAft>
                <a:spcPts val="0"/>
              </a:spcAft>
              <a:buNone/>
            </a:pP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1FEC0910-B4C7-A18D-B462-F0DADA79C2E8}"/>
            </a:ext>
          </a:extLst>
        </p:cNvPr>
        <p:cNvGrpSpPr/>
        <p:nvPr/>
      </p:nvGrpSpPr>
      <p:grpSpPr>
        <a:xfrm>
          <a:off x="0" y="0"/>
          <a:ext cx="0" cy="0"/>
          <a:chOff x="0" y="0"/>
          <a:chExt cx="0" cy="0"/>
        </a:xfrm>
      </p:grpSpPr>
      <p:pic>
        <p:nvPicPr>
          <p:cNvPr id="148" name="Google Shape;148;p25" title="PESLogotrasns.png">
            <a:extLst>
              <a:ext uri="{FF2B5EF4-FFF2-40B4-BE49-F238E27FC236}">
                <a16:creationId xmlns:a16="http://schemas.microsoft.com/office/drawing/2014/main" id="{C533738E-9ED6-D51C-B485-C2AE8AAA4F3C}"/>
              </a:ext>
            </a:extLst>
          </p:cNvPr>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49" name="Google Shape;149;p25">
            <a:extLst>
              <a:ext uri="{FF2B5EF4-FFF2-40B4-BE49-F238E27FC236}">
                <a16:creationId xmlns:a16="http://schemas.microsoft.com/office/drawing/2014/main" id="{070CE188-B0D5-AC4C-FE9F-356CAAA3FF4C}"/>
              </a:ext>
            </a:extLst>
          </p:cNvPr>
          <p:cNvSpPr txBox="1">
            <a:spLocks noGrp="1"/>
          </p:cNvSpPr>
          <p:nvPr>
            <p:ph type="title"/>
          </p:nvPr>
        </p:nvSpPr>
        <p:spPr>
          <a:xfrm>
            <a:off x="187275" y="257200"/>
            <a:ext cx="657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dirty="0">
                <a:solidFill>
                  <a:srgbClr val="C55911"/>
                </a:solidFill>
                <a:latin typeface="Times New Roman"/>
                <a:ea typeface="Times New Roman"/>
                <a:cs typeface="Times New Roman"/>
                <a:sym typeface="Times New Roman"/>
              </a:rPr>
              <a:t>Bus Arbitration</a:t>
            </a:r>
            <a:endParaRPr sz="3020" b="1" dirty="0">
              <a:solidFill>
                <a:srgbClr val="C55911"/>
              </a:solidFill>
              <a:latin typeface="Times New Roman"/>
              <a:ea typeface="Times New Roman"/>
              <a:cs typeface="Times New Roman"/>
              <a:sym typeface="Times New Roman"/>
            </a:endParaRPr>
          </a:p>
        </p:txBody>
      </p:sp>
      <p:cxnSp>
        <p:nvCxnSpPr>
          <p:cNvPr id="150" name="Google Shape;150;p25">
            <a:extLst>
              <a:ext uri="{FF2B5EF4-FFF2-40B4-BE49-F238E27FC236}">
                <a16:creationId xmlns:a16="http://schemas.microsoft.com/office/drawing/2014/main" id="{AEF79644-B9CF-22AF-DD7D-857F0D6A3C2A}"/>
              </a:ext>
            </a:extLst>
          </p:cNvPr>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
        <p:nvSpPr>
          <p:cNvPr id="151" name="Google Shape;151;p25">
            <a:extLst>
              <a:ext uri="{FF2B5EF4-FFF2-40B4-BE49-F238E27FC236}">
                <a16:creationId xmlns:a16="http://schemas.microsoft.com/office/drawing/2014/main" id="{4106B12B-4885-0CDA-69F5-5D47182281D6}"/>
              </a:ext>
            </a:extLst>
          </p:cNvPr>
          <p:cNvSpPr txBox="1"/>
          <p:nvPr/>
        </p:nvSpPr>
        <p:spPr>
          <a:xfrm>
            <a:off x="327750" y="1211625"/>
            <a:ext cx="8448000" cy="4512824"/>
          </a:xfrm>
          <a:prstGeom prst="rect">
            <a:avLst/>
          </a:prstGeom>
          <a:noFill/>
          <a:ln>
            <a:noFill/>
          </a:ln>
        </p:spPr>
        <p:txBody>
          <a:bodyPr spcFirstLastPara="1" wrap="square" lIns="0" tIns="19100" rIns="0" bIns="0" anchor="t" anchorCtr="0">
            <a:spAutoFit/>
          </a:bodyPr>
          <a:lstStyle/>
          <a:p>
            <a:r>
              <a:rPr lang="en-US" sz="1600" b="1" dirty="0"/>
              <a:t>Bus Master &amp; Bus Arbitration:</a:t>
            </a:r>
          </a:p>
          <a:p>
            <a:endParaRPr lang="en-US" sz="1600" b="1" dirty="0"/>
          </a:p>
          <a:p>
            <a:r>
              <a:rPr lang="en-US" sz="1600" dirty="0"/>
              <a:t>The device that controls data transfer on the bus is called the </a:t>
            </a:r>
            <a:r>
              <a:rPr lang="en-US" sz="1600" b="1" dirty="0"/>
              <a:t>Bus Master</a:t>
            </a:r>
            <a:r>
              <a:rPr lang="en-US" sz="1600" dirty="0"/>
              <a:t>.</a:t>
            </a:r>
          </a:p>
          <a:p>
            <a:r>
              <a:rPr lang="en-US" sz="1600" dirty="0"/>
              <a:t>When the current master finishes, </a:t>
            </a:r>
            <a:r>
              <a:rPr lang="en-US" sz="1600" b="1" dirty="0"/>
              <a:t>control passes</a:t>
            </a:r>
            <a:r>
              <a:rPr lang="en-US" sz="1600" dirty="0"/>
              <a:t> to another device.</a:t>
            </a:r>
          </a:p>
          <a:p>
            <a:endParaRPr lang="en-US" sz="1600" b="1" dirty="0"/>
          </a:p>
          <a:p>
            <a:r>
              <a:rPr lang="en-US" sz="1600" b="1" dirty="0"/>
              <a:t>Bus Arbitration</a:t>
            </a:r>
            <a:r>
              <a:rPr lang="en-US" sz="1600" dirty="0"/>
              <a:t> is the process of selecting the next bus master.</a:t>
            </a:r>
          </a:p>
          <a:p>
            <a:r>
              <a:rPr lang="en-US" sz="1600" dirty="0"/>
              <a:t>Arbitration ensures </a:t>
            </a:r>
            <a:r>
              <a:rPr lang="en-US" sz="1600" b="1" dirty="0"/>
              <a:t>orderly and prioritized access</a:t>
            </a:r>
            <a:r>
              <a:rPr lang="en-US" sz="1600" dirty="0"/>
              <a:t> to the bus among devices.</a:t>
            </a:r>
          </a:p>
          <a:p>
            <a:endParaRPr lang="en-US" sz="1600" b="1" dirty="0"/>
          </a:p>
          <a:p>
            <a:r>
              <a:rPr lang="en-US" sz="1600" b="1" dirty="0"/>
              <a:t>Types of Bus Arbitration</a:t>
            </a:r>
          </a:p>
          <a:p>
            <a:pPr marL="285750" indent="-285750">
              <a:buFont typeface="Arial" panose="020B0604020202020204" pitchFamily="34" charset="0"/>
              <a:buChar char="•"/>
            </a:pPr>
            <a:r>
              <a:rPr lang="en-US" sz="1600" b="1" dirty="0"/>
              <a:t>Centralized Arbitration</a:t>
            </a:r>
            <a:endParaRPr lang="en-US" sz="1600" dirty="0"/>
          </a:p>
          <a:p>
            <a:pPr lvl="1"/>
            <a:r>
              <a:rPr lang="en-US" sz="1600" dirty="0"/>
              <a:t>A </a:t>
            </a:r>
            <a:r>
              <a:rPr lang="en-US" sz="1600" b="1" dirty="0"/>
              <a:t>single bus arbiter</a:t>
            </a:r>
            <a:r>
              <a:rPr lang="en-US" sz="1600" dirty="0"/>
              <a:t> manages and grants bus access. Simpler control and predictable priority system.</a:t>
            </a:r>
          </a:p>
          <a:p>
            <a:pPr marL="285750" indent="-285750">
              <a:buFont typeface="Arial" panose="020B0604020202020204" pitchFamily="34" charset="0"/>
              <a:buChar char="•"/>
            </a:pPr>
            <a:r>
              <a:rPr lang="en-US" sz="1600" b="1" dirty="0"/>
              <a:t>Distributed Arbitration</a:t>
            </a:r>
          </a:p>
          <a:p>
            <a:endParaRPr lang="en-US" sz="1600" dirty="0"/>
          </a:p>
          <a:p>
            <a:pPr lvl="1"/>
            <a:r>
              <a:rPr lang="en-US" sz="1600" b="1" dirty="0"/>
              <a:t>All devices</a:t>
            </a:r>
            <a:r>
              <a:rPr lang="en-US" sz="1600" dirty="0"/>
              <a:t> participate in choosing the next bus master. Removes single-point dependency; supports more flexibility.</a:t>
            </a:r>
          </a:p>
          <a:p>
            <a:endParaRPr lang="en-US" sz="1800" dirty="0"/>
          </a:p>
          <a:p>
            <a:endParaRPr lang="en-US" sz="1800" dirty="0"/>
          </a:p>
        </p:txBody>
      </p:sp>
    </p:spTree>
    <p:extLst>
      <p:ext uri="{BB962C8B-B14F-4D97-AF65-F5344CB8AC3E}">
        <p14:creationId xmlns:p14="http://schemas.microsoft.com/office/powerpoint/2010/main" val="3265989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6CA20262-1FE3-33A8-6F3F-734590F3EB38}"/>
            </a:ext>
          </a:extLst>
        </p:cNvPr>
        <p:cNvGrpSpPr/>
        <p:nvPr/>
      </p:nvGrpSpPr>
      <p:grpSpPr>
        <a:xfrm>
          <a:off x="0" y="0"/>
          <a:ext cx="0" cy="0"/>
          <a:chOff x="0" y="0"/>
          <a:chExt cx="0" cy="0"/>
        </a:xfrm>
      </p:grpSpPr>
      <p:pic>
        <p:nvPicPr>
          <p:cNvPr id="148" name="Google Shape;148;p25" title="PESLogotrasns.png">
            <a:extLst>
              <a:ext uri="{FF2B5EF4-FFF2-40B4-BE49-F238E27FC236}">
                <a16:creationId xmlns:a16="http://schemas.microsoft.com/office/drawing/2014/main" id="{AED8E064-902B-0FA2-EF91-FB6E740AF3E3}"/>
              </a:ext>
            </a:extLst>
          </p:cNvPr>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49" name="Google Shape;149;p25">
            <a:extLst>
              <a:ext uri="{FF2B5EF4-FFF2-40B4-BE49-F238E27FC236}">
                <a16:creationId xmlns:a16="http://schemas.microsoft.com/office/drawing/2014/main" id="{72384054-FF17-87BC-9968-0831F21C78B4}"/>
              </a:ext>
            </a:extLst>
          </p:cNvPr>
          <p:cNvSpPr txBox="1">
            <a:spLocks noGrp="1"/>
          </p:cNvSpPr>
          <p:nvPr>
            <p:ph type="title"/>
          </p:nvPr>
        </p:nvSpPr>
        <p:spPr>
          <a:xfrm>
            <a:off x="187275" y="257200"/>
            <a:ext cx="657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dirty="0">
                <a:solidFill>
                  <a:srgbClr val="C55911"/>
                </a:solidFill>
                <a:latin typeface="Times New Roman"/>
                <a:ea typeface="Times New Roman"/>
                <a:cs typeface="Times New Roman"/>
                <a:sym typeface="Times New Roman"/>
              </a:rPr>
              <a:t>Bus Arbitration- Central Arbitration</a:t>
            </a:r>
            <a:endParaRPr sz="3020" b="1" dirty="0">
              <a:solidFill>
                <a:srgbClr val="C55911"/>
              </a:solidFill>
              <a:latin typeface="Times New Roman"/>
              <a:ea typeface="Times New Roman"/>
              <a:cs typeface="Times New Roman"/>
              <a:sym typeface="Times New Roman"/>
            </a:endParaRPr>
          </a:p>
        </p:txBody>
      </p:sp>
      <p:cxnSp>
        <p:nvCxnSpPr>
          <p:cNvPr id="150" name="Google Shape;150;p25">
            <a:extLst>
              <a:ext uri="{FF2B5EF4-FFF2-40B4-BE49-F238E27FC236}">
                <a16:creationId xmlns:a16="http://schemas.microsoft.com/office/drawing/2014/main" id="{FDC5BECE-EE02-FBC3-2DFE-78B2713A6B71}"/>
              </a:ext>
            </a:extLst>
          </p:cNvPr>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
        <p:nvSpPr>
          <p:cNvPr id="4" name="Rectangle 3">
            <a:extLst>
              <a:ext uri="{FF2B5EF4-FFF2-40B4-BE49-F238E27FC236}">
                <a16:creationId xmlns:a16="http://schemas.microsoft.com/office/drawing/2014/main" id="{AD2EAAA1-8724-78ED-0DD9-C1E961393572}"/>
              </a:ext>
            </a:extLst>
          </p:cNvPr>
          <p:cNvSpPr>
            <a:spLocks noChangeArrowheads="1"/>
          </p:cNvSpPr>
          <p:nvPr/>
        </p:nvSpPr>
        <p:spPr bwMode="auto">
          <a:xfrm>
            <a:off x="311703" y="1100648"/>
            <a:ext cx="426029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Bus Arbiter:</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May be the </a:t>
            </a:r>
            <a:r>
              <a:rPr kumimoji="0" lang="en-US" altLang="en-US" sz="1200" b="1" i="0" u="none" strike="noStrike" cap="none" normalizeH="0" baseline="0" dirty="0">
                <a:ln>
                  <a:noFill/>
                </a:ln>
                <a:solidFill>
                  <a:schemeClr val="tx1"/>
                </a:solidFill>
                <a:effectLst/>
                <a:latin typeface="Arial" panose="020B0604020202020204" pitchFamily="34" charset="0"/>
              </a:rPr>
              <a:t>processor</a:t>
            </a:r>
            <a:r>
              <a:rPr kumimoji="0" lang="en-US" altLang="en-US" sz="1200" b="0" i="0" u="none" strike="noStrike" cap="none" normalizeH="0" baseline="0" dirty="0">
                <a:ln>
                  <a:noFill/>
                </a:ln>
                <a:solidFill>
                  <a:schemeClr val="tx1"/>
                </a:solidFill>
                <a:effectLst/>
                <a:latin typeface="Arial" panose="020B0604020202020204" pitchFamily="34" charset="0"/>
              </a:rPr>
              <a:t> or a </a:t>
            </a:r>
            <a:r>
              <a:rPr kumimoji="0" lang="en-US" altLang="en-US" sz="1200" b="1" i="0" u="none" strike="noStrike" cap="none" normalizeH="0" baseline="0" dirty="0">
                <a:ln>
                  <a:noFill/>
                </a:ln>
                <a:solidFill>
                  <a:schemeClr val="tx1"/>
                </a:solidFill>
                <a:effectLst/>
                <a:latin typeface="Arial" panose="020B0604020202020204" pitchFamily="34" charset="0"/>
              </a:rPr>
              <a:t>separate control unit</a:t>
            </a:r>
            <a:r>
              <a:rPr kumimoji="0" lang="en-US" altLang="en-US" sz="1200" b="0" i="0" u="none" strike="noStrike" cap="none" normalizeH="0" baseline="0" dirty="0">
                <a:ln>
                  <a:noFill/>
                </a:ln>
                <a:solidFill>
                  <a:schemeClr val="tx1"/>
                </a:solidFill>
                <a:effectLst/>
                <a:latin typeface="Arial" panose="020B0604020202020204" pitchFamily="34" charset="0"/>
              </a:rPr>
              <a:t> that manages access to the system bus.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Bus Master:</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The device currently controlling the bus (CPU or DMA controller).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Bus Request (BR):</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DMA controller requests bus control by asserting the </a:t>
            </a:r>
            <a:r>
              <a:rPr kumimoji="0" lang="en-US" altLang="en-US" sz="1200" b="1" i="0" u="none" strike="noStrike" cap="none" normalizeH="0" baseline="0" dirty="0">
                <a:ln>
                  <a:noFill/>
                </a:ln>
                <a:solidFill>
                  <a:schemeClr val="tx1"/>
                </a:solidFill>
                <a:effectLst/>
                <a:latin typeface="Arial" panose="020B0604020202020204" pitchFamily="34" charset="0"/>
              </a:rPr>
              <a:t>BR line</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Bus Grant (BG):</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Processor responds with a </a:t>
            </a:r>
            <a:r>
              <a:rPr kumimoji="0" lang="en-US" altLang="en-US" sz="1200" b="1" i="0" u="none" strike="noStrike" cap="none" normalizeH="0" baseline="0" dirty="0">
                <a:ln>
                  <a:noFill/>
                </a:ln>
                <a:solidFill>
                  <a:schemeClr val="tx1"/>
                </a:solidFill>
                <a:effectLst/>
                <a:latin typeface="Arial" panose="020B0604020202020204" pitchFamily="34" charset="0"/>
              </a:rPr>
              <a:t>BG signal</a:t>
            </a:r>
            <a:r>
              <a:rPr kumimoji="0" lang="en-US" altLang="en-US" sz="1200" b="0" i="0" u="none" strike="noStrike" cap="none" normalizeH="0" baseline="0" dirty="0">
                <a:ln>
                  <a:noFill/>
                </a:ln>
                <a:solidFill>
                  <a:schemeClr val="tx1"/>
                </a:solidFill>
                <a:effectLst/>
                <a:latin typeface="Arial" panose="020B0604020202020204" pitchFamily="34" charset="0"/>
              </a:rPr>
              <a:t> → indicates permission to use the bus.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Daisy-chain connection:</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BG1 output of one DMA connects to BG2 input of the next.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If DMA 1 is requesting, it </a:t>
            </a:r>
            <a:r>
              <a:rPr kumimoji="0" lang="en-US" altLang="en-US" sz="1200" b="1" i="0" u="none" strike="noStrike" cap="none" normalizeH="0" baseline="0" dirty="0">
                <a:ln>
                  <a:noFill/>
                </a:ln>
                <a:solidFill>
                  <a:schemeClr val="tx1"/>
                </a:solidFill>
                <a:effectLst/>
                <a:latin typeface="Arial" panose="020B0604020202020204" pitchFamily="34" charset="0"/>
              </a:rPr>
              <a:t>blocks BG signal</a:t>
            </a:r>
            <a:r>
              <a:rPr kumimoji="0" lang="en-US" altLang="en-US" sz="1200" b="0" i="0" u="none" strike="noStrike" cap="none" normalizeH="0" baseline="0" dirty="0">
                <a:ln>
                  <a:noFill/>
                </a:ln>
                <a:solidFill>
                  <a:schemeClr val="tx1"/>
                </a:solidFill>
                <a:effectLst/>
                <a:latin typeface="Arial" panose="020B0604020202020204" pitchFamily="34" charset="0"/>
              </a:rPr>
              <a:t> to lower-priority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Ensures a </a:t>
            </a:r>
            <a:r>
              <a:rPr kumimoji="0" lang="en-US" altLang="en-US" sz="1200" b="1" i="0" u="none" strike="noStrike" cap="none" normalizeH="0" baseline="0" dirty="0">
                <a:ln>
                  <a:noFill/>
                </a:ln>
                <a:solidFill>
                  <a:schemeClr val="tx1"/>
                </a:solidFill>
                <a:effectLst/>
                <a:latin typeface="Arial" panose="020B0604020202020204" pitchFamily="34" charset="0"/>
              </a:rPr>
              <a:t>priority-based sequence</a:t>
            </a:r>
            <a:r>
              <a:rPr kumimoji="0" lang="en-US" altLang="en-US" sz="1200" b="0" i="0" u="none" strike="noStrike" cap="none" normalizeH="0" baseline="0" dirty="0">
                <a:ln>
                  <a:noFill/>
                </a:ln>
                <a:solidFill>
                  <a:schemeClr val="tx1"/>
                </a:solidFill>
                <a:effectLst/>
                <a:latin typeface="Arial" panose="020B0604020202020204" pitchFamily="34" charset="0"/>
              </a:rPr>
              <a:t> of control.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Bus Busy (BBSY):</a:t>
            </a:r>
            <a:br>
              <a:rPr kumimoji="0" lang="en-US" altLang="en-US" sz="1200" b="0" i="0" u="none" strike="noStrike" cap="none" normalizeH="0" baseline="0" dirty="0">
                <a:ln>
                  <a:noFill/>
                </a:ln>
                <a:solidFill>
                  <a:schemeClr val="tx1"/>
                </a:solidFill>
                <a:effectLst/>
                <a:latin typeface="Arial" panose="020B0604020202020204" pitchFamily="34" charset="0"/>
              </a:rPr>
            </a:br>
            <a:r>
              <a:rPr kumimoji="0" lang="en-US" altLang="en-US" sz="1200" b="0" i="0" u="none" strike="noStrike" cap="none" normalizeH="0" baseline="0" dirty="0">
                <a:ln>
                  <a:noFill/>
                </a:ln>
                <a:solidFill>
                  <a:schemeClr val="tx1"/>
                </a:solidFill>
                <a:effectLst/>
                <a:latin typeface="Arial" panose="020B0604020202020204" pitchFamily="34" charset="0"/>
              </a:rPr>
              <a:t>When DMA gets control, it asserts </a:t>
            </a:r>
            <a:r>
              <a:rPr kumimoji="0" lang="en-US" altLang="en-US" sz="1200" b="1" i="0" u="none" strike="noStrike" cap="none" normalizeH="0" baseline="0" dirty="0">
                <a:ln>
                  <a:noFill/>
                </a:ln>
                <a:solidFill>
                  <a:schemeClr val="tx1"/>
                </a:solidFill>
                <a:effectLst/>
                <a:latin typeface="Arial" panose="020B0604020202020204" pitchFamily="34" charset="0"/>
              </a:rPr>
              <a:t>BBSY</a:t>
            </a:r>
            <a:r>
              <a:rPr kumimoji="0" lang="en-US" altLang="en-US" sz="1200" b="0" i="0" u="none" strike="noStrike" cap="none" normalizeH="0" baseline="0" dirty="0">
                <a:ln>
                  <a:noFill/>
                </a:ln>
                <a:solidFill>
                  <a:schemeClr val="tx1"/>
                </a:solidFill>
                <a:effectLst/>
                <a:latin typeface="Arial" panose="020B0604020202020204" pitchFamily="34" charset="0"/>
              </a:rPr>
              <a:t> to inform others that the bus is occupied.</a:t>
            </a:r>
          </a:p>
        </p:txBody>
      </p:sp>
      <p:pic>
        <p:nvPicPr>
          <p:cNvPr id="6" name="Picture 5">
            <a:extLst>
              <a:ext uri="{FF2B5EF4-FFF2-40B4-BE49-F238E27FC236}">
                <a16:creationId xmlns:a16="http://schemas.microsoft.com/office/drawing/2014/main" id="{843AD932-47B5-D82B-B2F3-291CC687300A}"/>
              </a:ext>
            </a:extLst>
          </p:cNvPr>
          <p:cNvPicPr>
            <a:picLocks noChangeAspect="1"/>
          </p:cNvPicPr>
          <p:nvPr/>
        </p:nvPicPr>
        <p:blipFill>
          <a:blip r:embed="rId4"/>
          <a:stretch>
            <a:fillRect/>
          </a:stretch>
        </p:blipFill>
        <p:spPr>
          <a:xfrm>
            <a:off x="4267200" y="1394929"/>
            <a:ext cx="4565097" cy="2836463"/>
          </a:xfrm>
          <a:prstGeom prst="rect">
            <a:avLst/>
          </a:prstGeom>
        </p:spPr>
      </p:pic>
    </p:spTree>
    <p:extLst>
      <p:ext uri="{BB962C8B-B14F-4D97-AF65-F5344CB8AC3E}">
        <p14:creationId xmlns:p14="http://schemas.microsoft.com/office/powerpoint/2010/main" val="565155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29D21590-E87F-8F98-E48F-30B99237B7C3}"/>
            </a:ext>
          </a:extLst>
        </p:cNvPr>
        <p:cNvGrpSpPr/>
        <p:nvPr/>
      </p:nvGrpSpPr>
      <p:grpSpPr>
        <a:xfrm>
          <a:off x="0" y="0"/>
          <a:ext cx="0" cy="0"/>
          <a:chOff x="0" y="0"/>
          <a:chExt cx="0" cy="0"/>
        </a:xfrm>
      </p:grpSpPr>
      <p:pic>
        <p:nvPicPr>
          <p:cNvPr id="148" name="Google Shape;148;p25" title="PESLogotrasns.png">
            <a:extLst>
              <a:ext uri="{FF2B5EF4-FFF2-40B4-BE49-F238E27FC236}">
                <a16:creationId xmlns:a16="http://schemas.microsoft.com/office/drawing/2014/main" id="{7C904E91-4528-B3D8-28AC-E6936E587187}"/>
              </a:ext>
            </a:extLst>
          </p:cNvPr>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49" name="Google Shape;149;p25">
            <a:extLst>
              <a:ext uri="{FF2B5EF4-FFF2-40B4-BE49-F238E27FC236}">
                <a16:creationId xmlns:a16="http://schemas.microsoft.com/office/drawing/2014/main" id="{23498F46-1876-45B7-9252-0F9811A65151}"/>
              </a:ext>
            </a:extLst>
          </p:cNvPr>
          <p:cNvSpPr txBox="1">
            <a:spLocks noGrp="1"/>
          </p:cNvSpPr>
          <p:nvPr>
            <p:ph type="title"/>
          </p:nvPr>
        </p:nvSpPr>
        <p:spPr>
          <a:xfrm>
            <a:off x="187275" y="257200"/>
            <a:ext cx="657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dirty="0">
                <a:solidFill>
                  <a:srgbClr val="C55911"/>
                </a:solidFill>
                <a:latin typeface="Times New Roman"/>
                <a:ea typeface="Times New Roman"/>
                <a:cs typeface="Times New Roman"/>
                <a:sym typeface="Times New Roman"/>
              </a:rPr>
              <a:t>Bus Arbitration- Central Arbitration</a:t>
            </a:r>
            <a:endParaRPr sz="3020" b="1" dirty="0">
              <a:solidFill>
                <a:srgbClr val="C55911"/>
              </a:solidFill>
              <a:latin typeface="Times New Roman"/>
              <a:ea typeface="Times New Roman"/>
              <a:cs typeface="Times New Roman"/>
              <a:sym typeface="Times New Roman"/>
            </a:endParaRPr>
          </a:p>
        </p:txBody>
      </p:sp>
      <p:cxnSp>
        <p:nvCxnSpPr>
          <p:cNvPr id="150" name="Google Shape;150;p25">
            <a:extLst>
              <a:ext uri="{FF2B5EF4-FFF2-40B4-BE49-F238E27FC236}">
                <a16:creationId xmlns:a16="http://schemas.microsoft.com/office/drawing/2014/main" id="{73FC2156-F9E7-024A-69C0-E0F4394AEE94}"/>
              </a:ext>
            </a:extLst>
          </p:cNvPr>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
        <p:nvSpPr>
          <p:cNvPr id="3" name="Rectangle 2">
            <a:extLst>
              <a:ext uri="{FF2B5EF4-FFF2-40B4-BE49-F238E27FC236}">
                <a16:creationId xmlns:a16="http://schemas.microsoft.com/office/drawing/2014/main" id="{7D970F2A-8765-2973-A373-0181901A87A6}"/>
              </a:ext>
            </a:extLst>
          </p:cNvPr>
          <p:cNvSpPr>
            <a:spLocks noChangeArrowheads="1"/>
          </p:cNvSpPr>
          <p:nvPr/>
        </p:nvSpPr>
        <p:spPr bwMode="auto">
          <a:xfrm>
            <a:off x="187275" y="1131426"/>
            <a:ext cx="5020451"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Sequence of Bus Mastership (from timing diagram):</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1️⃣ Processor releases the bus.</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2️⃣ DMA 2 requests (BR asserted).</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3️⃣ Processor issues </a:t>
            </a:r>
            <a:r>
              <a:rPr kumimoji="0" lang="en-US" altLang="en-US" b="1" i="0" u="none" strike="noStrike" cap="none" normalizeH="0" baseline="0" dirty="0">
                <a:ln>
                  <a:noFill/>
                </a:ln>
                <a:solidFill>
                  <a:schemeClr val="tx1"/>
                </a:solidFill>
                <a:effectLst/>
                <a:latin typeface="Arial" panose="020B0604020202020204" pitchFamily="34" charset="0"/>
              </a:rPr>
              <a:t>BG</a:t>
            </a:r>
            <a:r>
              <a:rPr kumimoji="0" lang="en-US" altLang="en-US" b="0" i="0" u="none" strike="noStrike" cap="none" normalizeH="0" baseline="0" dirty="0">
                <a:ln>
                  <a:noFill/>
                </a:ln>
                <a:solidFill>
                  <a:schemeClr val="tx1"/>
                </a:solidFill>
                <a:effectLst/>
                <a:latin typeface="Arial" panose="020B0604020202020204" pitchFamily="34" charset="0"/>
              </a:rPr>
              <a:t>; DMA 2 waits for BBSY = 0.</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4️⃣ DMA 2 assumes bus mastership → sets </a:t>
            </a:r>
            <a:r>
              <a:rPr kumimoji="0" lang="en-US" altLang="en-US" b="1" i="0" u="none" strike="noStrike" cap="none" normalizeH="0" baseline="0" dirty="0">
                <a:ln>
                  <a:noFill/>
                </a:ln>
                <a:solidFill>
                  <a:schemeClr val="tx1"/>
                </a:solidFill>
                <a:effectLst/>
                <a:latin typeface="Arial" panose="020B0604020202020204" pitchFamily="34" charset="0"/>
              </a:rPr>
              <a:t>BBSY = 1</a:t>
            </a:r>
            <a:r>
              <a:rPr kumimoji="0" lang="en-US" altLang="en-US" b="0" i="0" u="none" strike="noStrike" cap="none" normalizeH="0" baseline="0" dirty="0">
                <a:ln>
                  <a:noFill/>
                </a:ln>
                <a:solidFill>
                  <a:schemeClr val="tx1"/>
                </a:solidFill>
                <a:effectLst/>
                <a:latin typeface="Arial" panose="020B0604020202020204" pitchFamily="34" charset="0"/>
              </a:rPr>
              <a:t>.</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5️⃣ Performs data transfer (cycle stealing / block mode).</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6️⃣ After completion, DMA 2 releases bus → </a:t>
            </a:r>
            <a:r>
              <a:rPr kumimoji="0" lang="en-US" altLang="en-US" b="1" i="0" u="none" strike="noStrike" cap="none" normalizeH="0" baseline="0" dirty="0">
                <a:ln>
                  <a:noFill/>
                </a:ln>
                <a:solidFill>
                  <a:schemeClr val="tx1"/>
                </a:solidFill>
                <a:effectLst/>
                <a:latin typeface="Arial" panose="020B0604020202020204" pitchFamily="34" charset="0"/>
              </a:rPr>
              <a:t>BBSY = 0</a:t>
            </a:r>
            <a:r>
              <a:rPr kumimoji="0" lang="en-US" altLang="en-US" b="0" i="0" u="none" strike="noStrike" cap="none" normalizeH="0" baseline="0" dirty="0">
                <a:ln>
                  <a:noFill/>
                </a:ln>
                <a:solidFill>
                  <a:schemeClr val="tx1"/>
                </a:solidFill>
                <a:effectLst/>
                <a:latin typeface="Arial" panose="020B0604020202020204" pitchFamily="34" charset="0"/>
              </a:rPr>
              <a:t> → processor regains control.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Priority Control Methods: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Fixed Priority:</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e.g., BR1 &gt; BR2 &gt; BR3 &gt; BR4 (BR1 highest).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Rotating Priority:</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After a device is served, its priority moves to lowest (next order: 2, 3, 4,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Provides </a:t>
            </a:r>
            <a:r>
              <a:rPr kumimoji="0" lang="en-US" altLang="en-US" b="1" i="0" u="none" strike="noStrike" cap="none" normalizeH="0" baseline="0" dirty="0">
                <a:ln>
                  <a:noFill/>
                </a:ln>
                <a:solidFill>
                  <a:schemeClr val="tx1"/>
                </a:solidFill>
                <a:effectLst/>
                <a:latin typeface="Arial" panose="020B0604020202020204" pitchFamily="34" charset="0"/>
              </a:rPr>
              <a:t>flexibility</a:t>
            </a:r>
            <a:r>
              <a:rPr kumimoji="0" lang="en-US" altLang="en-US" b="0" i="0" u="none" strike="noStrike" cap="none" normalizeH="0" baseline="0" dirty="0">
                <a:ln>
                  <a:noFill/>
                </a:ln>
                <a:solidFill>
                  <a:schemeClr val="tx1"/>
                </a:solidFill>
                <a:effectLst/>
                <a:latin typeface="Arial" panose="020B0604020202020204" pitchFamily="34" charset="0"/>
              </a:rPr>
              <a:t> and </a:t>
            </a:r>
            <a:r>
              <a:rPr kumimoji="0" lang="en-US" altLang="en-US" b="1" i="0" u="none" strike="noStrike" cap="none" normalizeH="0" baseline="0" dirty="0">
                <a:ln>
                  <a:noFill/>
                </a:ln>
                <a:solidFill>
                  <a:schemeClr val="tx1"/>
                </a:solidFill>
                <a:effectLst/>
                <a:latin typeface="Arial" panose="020B0604020202020204" pitchFamily="34" charset="0"/>
              </a:rPr>
              <a:t>fairness</a:t>
            </a:r>
            <a:r>
              <a:rPr kumimoji="0" lang="en-US" altLang="en-US" b="0" i="0" u="none" strike="noStrike" cap="none" normalizeH="0" baseline="0" dirty="0">
                <a:ln>
                  <a:noFill/>
                </a:ln>
                <a:solidFill>
                  <a:schemeClr val="tx1"/>
                </a:solidFill>
                <a:effectLst/>
                <a:latin typeface="Arial" panose="020B0604020202020204" pitchFamily="34" charset="0"/>
              </a:rPr>
              <a:t> in servicing multiple DMA requests.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A9120A23-4646-4277-D3DB-7A8B11B3A09B}"/>
              </a:ext>
            </a:extLst>
          </p:cNvPr>
          <p:cNvPicPr>
            <a:picLocks noChangeAspect="1"/>
          </p:cNvPicPr>
          <p:nvPr/>
        </p:nvPicPr>
        <p:blipFill>
          <a:blip r:embed="rId4"/>
          <a:stretch>
            <a:fillRect/>
          </a:stretch>
        </p:blipFill>
        <p:spPr>
          <a:xfrm>
            <a:off x="5050971" y="1521260"/>
            <a:ext cx="3725597" cy="3007197"/>
          </a:xfrm>
          <a:prstGeom prst="rect">
            <a:avLst/>
          </a:prstGeom>
        </p:spPr>
      </p:pic>
    </p:spTree>
    <p:extLst>
      <p:ext uri="{BB962C8B-B14F-4D97-AF65-F5344CB8AC3E}">
        <p14:creationId xmlns:p14="http://schemas.microsoft.com/office/powerpoint/2010/main" val="23413195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C31E5818-5F4E-B13B-801E-37D26805B4B6}"/>
            </a:ext>
          </a:extLst>
        </p:cNvPr>
        <p:cNvGrpSpPr/>
        <p:nvPr/>
      </p:nvGrpSpPr>
      <p:grpSpPr>
        <a:xfrm>
          <a:off x="0" y="0"/>
          <a:ext cx="0" cy="0"/>
          <a:chOff x="0" y="0"/>
          <a:chExt cx="0" cy="0"/>
        </a:xfrm>
      </p:grpSpPr>
      <p:pic>
        <p:nvPicPr>
          <p:cNvPr id="148" name="Google Shape;148;p25" title="PESLogotrasns.png">
            <a:extLst>
              <a:ext uri="{FF2B5EF4-FFF2-40B4-BE49-F238E27FC236}">
                <a16:creationId xmlns:a16="http://schemas.microsoft.com/office/drawing/2014/main" id="{6D5AE690-D255-87E8-3B87-F7AB7B46E17D}"/>
              </a:ext>
            </a:extLst>
          </p:cNvPr>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49" name="Google Shape;149;p25">
            <a:extLst>
              <a:ext uri="{FF2B5EF4-FFF2-40B4-BE49-F238E27FC236}">
                <a16:creationId xmlns:a16="http://schemas.microsoft.com/office/drawing/2014/main" id="{35AFA31C-5DDA-A4AA-73E5-C964FEB1CE44}"/>
              </a:ext>
            </a:extLst>
          </p:cNvPr>
          <p:cNvSpPr txBox="1">
            <a:spLocks noGrp="1"/>
          </p:cNvSpPr>
          <p:nvPr>
            <p:ph type="title"/>
          </p:nvPr>
        </p:nvSpPr>
        <p:spPr>
          <a:xfrm>
            <a:off x="187275" y="257200"/>
            <a:ext cx="70209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dirty="0">
                <a:solidFill>
                  <a:srgbClr val="C55911"/>
                </a:solidFill>
                <a:latin typeface="Times New Roman"/>
                <a:ea typeface="Times New Roman"/>
                <a:cs typeface="Times New Roman"/>
                <a:sym typeface="Times New Roman"/>
              </a:rPr>
              <a:t>Bus Arbitration- Distributed  Arbitration</a:t>
            </a:r>
            <a:endParaRPr sz="3020" b="1" dirty="0">
              <a:solidFill>
                <a:srgbClr val="C55911"/>
              </a:solidFill>
              <a:latin typeface="Times New Roman"/>
              <a:ea typeface="Times New Roman"/>
              <a:cs typeface="Times New Roman"/>
              <a:sym typeface="Times New Roman"/>
            </a:endParaRPr>
          </a:p>
        </p:txBody>
      </p:sp>
      <p:cxnSp>
        <p:nvCxnSpPr>
          <p:cNvPr id="150" name="Google Shape;150;p25">
            <a:extLst>
              <a:ext uri="{FF2B5EF4-FFF2-40B4-BE49-F238E27FC236}">
                <a16:creationId xmlns:a16="http://schemas.microsoft.com/office/drawing/2014/main" id="{BA511AE7-A2B3-AE64-3C86-158BAE37AF10}"/>
              </a:ext>
            </a:extLst>
          </p:cNvPr>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
        <p:nvSpPr>
          <p:cNvPr id="2" name="Rectangle 1">
            <a:extLst>
              <a:ext uri="{FF2B5EF4-FFF2-40B4-BE49-F238E27FC236}">
                <a16:creationId xmlns:a16="http://schemas.microsoft.com/office/drawing/2014/main" id="{70EBC4F8-324E-E3AE-04FE-B71217C45F15}"/>
              </a:ext>
            </a:extLst>
          </p:cNvPr>
          <p:cNvSpPr>
            <a:spLocks noChangeArrowheads="1"/>
          </p:cNvSpPr>
          <p:nvPr/>
        </p:nvSpPr>
        <p:spPr bwMode="auto">
          <a:xfrm>
            <a:off x="269966" y="952899"/>
            <a:ext cx="79614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Definition: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All devices share equal responsibility for deciding who becomes the </a:t>
            </a:r>
            <a:r>
              <a:rPr kumimoji="0" lang="en-US" altLang="en-US" sz="1800" b="1" i="0" u="none" strike="noStrike" cap="none" normalizeH="0" baseline="0" dirty="0">
                <a:ln>
                  <a:noFill/>
                </a:ln>
                <a:solidFill>
                  <a:schemeClr val="tx1"/>
                </a:solidFill>
                <a:effectLst/>
                <a:latin typeface="Arial" panose="020B0604020202020204" pitchFamily="34" charset="0"/>
              </a:rPr>
              <a:t>bus master</a:t>
            </a:r>
            <a:r>
              <a:rPr kumimoji="0" lang="en-US" altLang="en-US" sz="1800" b="0" i="0" u="none" strike="noStrike" cap="none" normalizeH="0" baseline="0" dirty="0">
                <a:ln>
                  <a:noFill/>
                </a:ln>
                <a:solidFill>
                  <a:schemeClr val="tx1"/>
                </a:solidFill>
                <a:effectLst/>
                <a:latin typeface="Arial" panose="020B0604020202020204" pitchFamily="34" charset="0"/>
              </a:rPr>
              <a:t> — no central arbiter is required.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How it works: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Each device has a </a:t>
            </a:r>
            <a:r>
              <a:rPr kumimoji="0" lang="en-US" altLang="en-US" sz="1800" b="1" i="0" u="none" strike="noStrike" cap="none" normalizeH="0" baseline="0" dirty="0">
                <a:ln>
                  <a:noFill/>
                </a:ln>
                <a:solidFill>
                  <a:schemeClr val="tx1"/>
                </a:solidFill>
                <a:effectLst/>
                <a:latin typeface="Arial" panose="020B0604020202020204" pitchFamily="34" charset="0"/>
              </a:rPr>
              <a:t>unique 4-bit ID number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When requesting the bus, devices: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Assert a </a:t>
            </a:r>
            <a:r>
              <a:rPr kumimoji="0" lang="en-US" altLang="en-US" sz="1800" b="1" i="0" u="none" strike="noStrike" cap="none" normalizeH="0" baseline="0" dirty="0">
                <a:ln>
                  <a:noFill/>
                </a:ln>
                <a:solidFill>
                  <a:schemeClr val="tx1"/>
                </a:solidFill>
                <a:effectLst/>
                <a:latin typeface="Arial" panose="020B0604020202020204" pitchFamily="34" charset="0"/>
              </a:rPr>
              <a:t>Start-Arbitration</a:t>
            </a:r>
            <a:r>
              <a:rPr kumimoji="0" lang="en-US" altLang="en-US" sz="1800" b="0" i="0" u="none" strike="noStrike" cap="none" normalizeH="0" baseline="0" dirty="0">
                <a:ln>
                  <a:noFill/>
                </a:ln>
                <a:solidFill>
                  <a:schemeClr val="tx1"/>
                </a:solidFill>
                <a:effectLst/>
                <a:latin typeface="Arial" panose="020B0604020202020204" pitchFamily="34" charset="0"/>
              </a:rPr>
              <a:t> signal.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Place their </a:t>
            </a:r>
            <a:r>
              <a:rPr kumimoji="0" lang="en-US" altLang="en-US" sz="1800" b="1" i="0" u="none" strike="noStrike" cap="none" normalizeH="0" baseline="0" dirty="0">
                <a:ln>
                  <a:noFill/>
                </a:ln>
                <a:solidFill>
                  <a:schemeClr val="tx1"/>
                </a:solidFill>
                <a:effectLst/>
                <a:latin typeface="Arial" panose="020B0604020202020204" pitchFamily="34" charset="0"/>
              </a:rPr>
              <a:t>ID number</a:t>
            </a:r>
            <a:r>
              <a:rPr kumimoji="0" lang="en-US" altLang="en-US" sz="1800" b="0" i="0" u="none" strike="noStrike" cap="none" normalizeH="0" baseline="0" dirty="0">
                <a:ln>
                  <a:noFill/>
                </a:ln>
                <a:solidFill>
                  <a:schemeClr val="tx1"/>
                </a:solidFill>
                <a:effectLst/>
                <a:latin typeface="Arial" panose="020B0604020202020204" pitchFamily="34" charset="0"/>
              </a:rPr>
              <a:t> on 4 arbitration lines (ARB0–ARB3).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bus logic compares all IDs simultaneously.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device with the </a:t>
            </a:r>
            <a:r>
              <a:rPr kumimoji="0" lang="en-US" altLang="en-US" sz="1800" b="1" i="0" u="none" strike="noStrike" cap="none" normalizeH="0" baseline="0" dirty="0">
                <a:ln>
                  <a:noFill/>
                </a:ln>
                <a:solidFill>
                  <a:schemeClr val="tx1"/>
                </a:solidFill>
                <a:effectLst/>
                <a:latin typeface="Arial" panose="020B0604020202020204" pitchFamily="34" charset="0"/>
              </a:rPr>
              <a:t>highest ID</a:t>
            </a:r>
            <a:r>
              <a:rPr kumimoji="0" lang="en-US" altLang="en-US" sz="1800" b="0" i="0" u="none" strike="noStrike" cap="none" normalizeH="0" baseline="0" dirty="0">
                <a:ln>
                  <a:noFill/>
                </a:ln>
                <a:solidFill>
                  <a:schemeClr val="tx1"/>
                </a:solidFill>
                <a:effectLst/>
                <a:latin typeface="Arial" panose="020B0604020202020204" pitchFamily="34" charset="0"/>
              </a:rPr>
              <a:t> wins control of the bus.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Open-Collector Lines: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Drivers use </a:t>
            </a:r>
            <a:r>
              <a:rPr kumimoji="0" lang="en-US" altLang="en-US" sz="1800" b="1" i="0" u="none" strike="noStrike" cap="none" normalizeH="0" baseline="0" dirty="0">
                <a:ln>
                  <a:noFill/>
                </a:ln>
                <a:solidFill>
                  <a:schemeClr val="tx1"/>
                </a:solidFill>
                <a:effectLst/>
                <a:latin typeface="Arial" panose="020B0604020202020204" pitchFamily="34" charset="0"/>
              </a:rPr>
              <a:t>open-collector (O.C.) outputs</a:t>
            </a:r>
            <a:r>
              <a:rPr kumimoji="0" lang="en-US" altLang="en-US" sz="1800" b="0" i="0" u="none" strike="noStrike" cap="none" normalizeH="0" baseline="0" dirty="0">
                <a:ln>
                  <a:noFill/>
                </a:ln>
                <a:solidFill>
                  <a:schemeClr val="tx1"/>
                </a:solidFill>
                <a:effectLst/>
                <a:latin typeface="Arial" panose="020B0604020202020204" pitchFamily="34" charset="0"/>
              </a:rPr>
              <a:t>, allowing </a:t>
            </a:r>
            <a:r>
              <a:rPr kumimoji="0" lang="en-US" altLang="en-US" sz="1800" b="1" i="0" u="none" strike="noStrike" cap="none" normalizeH="0" baseline="0" dirty="0">
                <a:ln>
                  <a:noFill/>
                </a:ln>
                <a:solidFill>
                  <a:schemeClr val="tx1"/>
                </a:solidFill>
                <a:effectLst/>
                <a:latin typeface="Arial" panose="020B0604020202020204" pitchFamily="34" charset="0"/>
              </a:rPr>
              <a:t>wired-OR logic</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any device drives a ‘0’ on a line, the bus line reads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that </a:t>
            </a:r>
            <a:r>
              <a:rPr kumimoji="0" lang="en-US" altLang="en-US" sz="1800" b="1" i="0" u="none" strike="noStrike" cap="none" normalizeH="0" baseline="0" dirty="0">
                <a:ln>
                  <a:noFill/>
                </a:ln>
                <a:solidFill>
                  <a:schemeClr val="tx1"/>
                </a:solidFill>
                <a:effectLst/>
                <a:latin typeface="Arial" panose="020B0604020202020204" pitchFamily="34" charset="0"/>
              </a:rPr>
              <a:t>logic 1 loses to logic 0</a:t>
            </a:r>
            <a:r>
              <a:rPr kumimoji="0" lang="en-US" altLang="en-US" sz="1800" b="0" i="0" u="none" strike="noStrike" cap="none" normalizeH="0" baseline="0" dirty="0">
                <a:ln>
                  <a:noFill/>
                </a:ln>
                <a:solidFill>
                  <a:schemeClr val="tx1"/>
                </a:solidFill>
                <a:effectLst/>
                <a:latin typeface="Arial" panose="020B0604020202020204" pitchFamily="34" charset="0"/>
              </a:rPr>
              <a:t> — effectively implementing priority.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029587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F61A13E1-005B-E0BE-9AFE-FA5C9C998E25}"/>
            </a:ext>
          </a:extLst>
        </p:cNvPr>
        <p:cNvGrpSpPr/>
        <p:nvPr/>
      </p:nvGrpSpPr>
      <p:grpSpPr>
        <a:xfrm>
          <a:off x="0" y="0"/>
          <a:ext cx="0" cy="0"/>
          <a:chOff x="0" y="0"/>
          <a:chExt cx="0" cy="0"/>
        </a:xfrm>
      </p:grpSpPr>
      <p:pic>
        <p:nvPicPr>
          <p:cNvPr id="148" name="Google Shape;148;p25" title="PESLogotrasns.png">
            <a:extLst>
              <a:ext uri="{FF2B5EF4-FFF2-40B4-BE49-F238E27FC236}">
                <a16:creationId xmlns:a16="http://schemas.microsoft.com/office/drawing/2014/main" id="{024C2EA2-B896-9A7F-2FC8-1228FE58A2D8}"/>
              </a:ext>
            </a:extLst>
          </p:cNvPr>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49" name="Google Shape;149;p25">
            <a:extLst>
              <a:ext uri="{FF2B5EF4-FFF2-40B4-BE49-F238E27FC236}">
                <a16:creationId xmlns:a16="http://schemas.microsoft.com/office/drawing/2014/main" id="{806E0999-7D63-5DF9-5BE3-F7ACD52B8E01}"/>
              </a:ext>
            </a:extLst>
          </p:cNvPr>
          <p:cNvSpPr txBox="1">
            <a:spLocks noGrp="1"/>
          </p:cNvSpPr>
          <p:nvPr>
            <p:ph type="title"/>
          </p:nvPr>
        </p:nvSpPr>
        <p:spPr>
          <a:xfrm>
            <a:off x="187275" y="257200"/>
            <a:ext cx="70209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dirty="0">
                <a:solidFill>
                  <a:srgbClr val="C55911"/>
                </a:solidFill>
                <a:latin typeface="Times New Roman"/>
                <a:ea typeface="Times New Roman"/>
                <a:cs typeface="Times New Roman"/>
                <a:sym typeface="Times New Roman"/>
              </a:rPr>
              <a:t>Bus Arbitration- Distributed  Arbitration</a:t>
            </a:r>
            <a:endParaRPr sz="3020" b="1" dirty="0">
              <a:solidFill>
                <a:srgbClr val="C55911"/>
              </a:solidFill>
              <a:latin typeface="Times New Roman"/>
              <a:ea typeface="Times New Roman"/>
              <a:cs typeface="Times New Roman"/>
              <a:sym typeface="Times New Roman"/>
            </a:endParaRPr>
          </a:p>
        </p:txBody>
      </p:sp>
      <p:cxnSp>
        <p:nvCxnSpPr>
          <p:cNvPr id="150" name="Google Shape;150;p25">
            <a:extLst>
              <a:ext uri="{FF2B5EF4-FFF2-40B4-BE49-F238E27FC236}">
                <a16:creationId xmlns:a16="http://schemas.microsoft.com/office/drawing/2014/main" id="{D6A08F2A-EBED-4F94-F513-4E551DE761FD}"/>
              </a:ext>
            </a:extLst>
          </p:cNvPr>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pic>
        <p:nvPicPr>
          <p:cNvPr id="4" name="Picture 3">
            <a:extLst>
              <a:ext uri="{FF2B5EF4-FFF2-40B4-BE49-F238E27FC236}">
                <a16:creationId xmlns:a16="http://schemas.microsoft.com/office/drawing/2014/main" id="{76DD4177-1552-A1C8-64EC-6B125753714A}"/>
              </a:ext>
            </a:extLst>
          </p:cNvPr>
          <p:cNvPicPr>
            <a:picLocks noChangeAspect="1"/>
          </p:cNvPicPr>
          <p:nvPr/>
        </p:nvPicPr>
        <p:blipFill>
          <a:blip r:embed="rId4"/>
          <a:stretch>
            <a:fillRect/>
          </a:stretch>
        </p:blipFill>
        <p:spPr>
          <a:xfrm>
            <a:off x="716602" y="1162829"/>
            <a:ext cx="5936747" cy="4420217"/>
          </a:xfrm>
          <a:prstGeom prst="rect">
            <a:avLst/>
          </a:prstGeom>
        </p:spPr>
      </p:pic>
    </p:spTree>
    <p:extLst>
      <p:ext uri="{BB962C8B-B14F-4D97-AF65-F5344CB8AC3E}">
        <p14:creationId xmlns:p14="http://schemas.microsoft.com/office/powerpoint/2010/main" val="2682201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82F4F698-A1D5-98F0-D3C7-1006D912B20C}"/>
            </a:ext>
          </a:extLst>
        </p:cNvPr>
        <p:cNvGrpSpPr/>
        <p:nvPr/>
      </p:nvGrpSpPr>
      <p:grpSpPr>
        <a:xfrm>
          <a:off x="0" y="0"/>
          <a:ext cx="0" cy="0"/>
          <a:chOff x="0" y="0"/>
          <a:chExt cx="0" cy="0"/>
        </a:xfrm>
      </p:grpSpPr>
      <p:pic>
        <p:nvPicPr>
          <p:cNvPr id="148" name="Google Shape;148;p25" title="PESLogotrasns.png">
            <a:extLst>
              <a:ext uri="{FF2B5EF4-FFF2-40B4-BE49-F238E27FC236}">
                <a16:creationId xmlns:a16="http://schemas.microsoft.com/office/drawing/2014/main" id="{D128D47B-08C0-9F4E-7304-218B8AEC227A}"/>
              </a:ext>
            </a:extLst>
          </p:cNvPr>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49" name="Google Shape;149;p25">
            <a:extLst>
              <a:ext uri="{FF2B5EF4-FFF2-40B4-BE49-F238E27FC236}">
                <a16:creationId xmlns:a16="http://schemas.microsoft.com/office/drawing/2014/main" id="{D3F48B62-23BA-ADA2-1B7F-CD7C683BF79F}"/>
              </a:ext>
            </a:extLst>
          </p:cNvPr>
          <p:cNvSpPr txBox="1">
            <a:spLocks noGrp="1"/>
          </p:cNvSpPr>
          <p:nvPr>
            <p:ph type="title"/>
          </p:nvPr>
        </p:nvSpPr>
        <p:spPr>
          <a:xfrm>
            <a:off x="187275" y="257200"/>
            <a:ext cx="70209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dirty="0">
                <a:solidFill>
                  <a:srgbClr val="C55911"/>
                </a:solidFill>
                <a:latin typeface="Times New Roman"/>
                <a:ea typeface="Times New Roman"/>
                <a:cs typeface="Times New Roman"/>
                <a:sym typeface="Times New Roman"/>
              </a:rPr>
              <a:t>Bus Arbitration- Distributed  Arbitration</a:t>
            </a:r>
            <a:endParaRPr sz="3020" b="1" dirty="0">
              <a:solidFill>
                <a:srgbClr val="C55911"/>
              </a:solidFill>
              <a:latin typeface="Times New Roman"/>
              <a:ea typeface="Times New Roman"/>
              <a:cs typeface="Times New Roman"/>
              <a:sym typeface="Times New Roman"/>
            </a:endParaRPr>
          </a:p>
        </p:txBody>
      </p:sp>
      <p:cxnSp>
        <p:nvCxnSpPr>
          <p:cNvPr id="150" name="Google Shape;150;p25">
            <a:extLst>
              <a:ext uri="{FF2B5EF4-FFF2-40B4-BE49-F238E27FC236}">
                <a16:creationId xmlns:a16="http://schemas.microsoft.com/office/drawing/2014/main" id="{C13A28E0-9B82-A517-1C6E-1D2335C41937}"/>
              </a:ext>
            </a:extLst>
          </p:cNvPr>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
        <p:nvSpPr>
          <p:cNvPr id="3" name="TextBox 2">
            <a:extLst>
              <a:ext uri="{FF2B5EF4-FFF2-40B4-BE49-F238E27FC236}">
                <a16:creationId xmlns:a16="http://schemas.microsoft.com/office/drawing/2014/main" id="{F669B57B-4A5D-7582-4DE3-9C9FBAF93AC6}"/>
              </a:ext>
            </a:extLst>
          </p:cNvPr>
          <p:cNvSpPr txBox="1"/>
          <p:nvPr/>
        </p:nvSpPr>
        <p:spPr>
          <a:xfrm>
            <a:off x="840376" y="1218461"/>
            <a:ext cx="7537270" cy="2893100"/>
          </a:xfrm>
          <a:prstGeom prst="rect">
            <a:avLst/>
          </a:prstGeom>
          <a:noFill/>
        </p:spPr>
        <p:txBody>
          <a:bodyPr wrap="square">
            <a:spAutoFit/>
          </a:bodyPr>
          <a:lstStyle/>
          <a:p>
            <a:pPr>
              <a:buNone/>
            </a:pPr>
            <a:r>
              <a:rPr lang="en-US" b="1" dirty="0"/>
              <a:t>Distributed Arbitration – Example &amp; Advantages</a:t>
            </a:r>
          </a:p>
          <a:p>
            <a:pPr>
              <a:buFont typeface="Arial" panose="020B0604020202020204" pitchFamily="34" charset="0"/>
              <a:buChar char="•"/>
            </a:pPr>
            <a:r>
              <a:rPr lang="en-US" b="1" dirty="0"/>
              <a:t>Example (Device A: ID=0101, Device B: ID=0110):</a:t>
            </a:r>
            <a:endParaRPr lang="en-US" dirty="0"/>
          </a:p>
          <a:p>
            <a:pPr marL="742950" lvl="1" indent="-285750">
              <a:buFont typeface="Arial" panose="020B0604020202020204" pitchFamily="34" charset="0"/>
              <a:buChar char="•"/>
            </a:pPr>
            <a:r>
              <a:rPr lang="en-US" dirty="0"/>
              <a:t>Both request the bus → IDs placed on lines.</a:t>
            </a:r>
          </a:p>
          <a:p>
            <a:pPr marL="742950" lvl="1" indent="-285750">
              <a:buFont typeface="Arial" panose="020B0604020202020204" pitchFamily="34" charset="0"/>
              <a:buChar char="•"/>
            </a:pPr>
            <a:r>
              <a:rPr lang="en-US" dirty="0"/>
              <a:t>Combined pattern seen = 0111.</a:t>
            </a:r>
          </a:p>
          <a:p>
            <a:pPr marL="742950" lvl="1" indent="-285750">
              <a:buFont typeface="Arial" panose="020B0604020202020204" pitchFamily="34" charset="0"/>
              <a:buChar char="•"/>
            </a:pPr>
            <a:r>
              <a:rPr lang="en-US" dirty="0"/>
              <a:t>Devices compare bit-by-bit (MSB first):</a:t>
            </a:r>
          </a:p>
          <a:p>
            <a:pPr marL="1143000" lvl="2" indent="-228600">
              <a:buFont typeface="Arial" panose="020B0604020202020204" pitchFamily="34" charset="0"/>
              <a:buChar char="•"/>
            </a:pPr>
            <a:r>
              <a:rPr lang="en-US" dirty="0"/>
              <a:t>At bit 1, A sees mismatch → </a:t>
            </a:r>
            <a:r>
              <a:rPr lang="en-US" b="1" dirty="0"/>
              <a:t>disables its lower bits (ARB1, ARB0)</a:t>
            </a:r>
            <a:r>
              <a:rPr lang="en-US" dirty="0"/>
              <a:t>.</a:t>
            </a:r>
          </a:p>
          <a:p>
            <a:pPr marL="1143000" lvl="2" indent="-228600">
              <a:buFont typeface="Arial" panose="020B0604020202020204" pitchFamily="34" charset="0"/>
              <a:buChar char="•"/>
            </a:pPr>
            <a:r>
              <a:rPr lang="en-US" dirty="0"/>
              <a:t>B continues → </a:t>
            </a:r>
            <a:r>
              <a:rPr lang="en-US" b="1" dirty="0"/>
              <a:t>wins arbitration</a:t>
            </a:r>
            <a:r>
              <a:rPr lang="en-US" dirty="0"/>
              <a:t> (higher ID = 6).</a:t>
            </a:r>
          </a:p>
          <a:p>
            <a:pPr marL="742950" lvl="1" indent="-285750">
              <a:buFont typeface="Arial" panose="020B0604020202020204" pitchFamily="34" charset="0"/>
              <a:buChar char="•"/>
            </a:pPr>
            <a:r>
              <a:rPr lang="en-US" dirty="0"/>
              <a:t>Temporary disables are re-enabled after bus control resolves.</a:t>
            </a:r>
          </a:p>
          <a:p>
            <a:endParaRPr lang="en-US" b="1" dirty="0"/>
          </a:p>
          <a:p>
            <a:r>
              <a:rPr lang="en-US" b="1" dirty="0"/>
              <a:t>Advantages:</a:t>
            </a:r>
            <a:br>
              <a:rPr lang="en-US" dirty="0"/>
            </a:br>
            <a:r>
              <a:rPr lang="en-US" dirty="0"/>
              <a:t>✅ </a:t>
            </a:r>
            <a:r>
              <a:rPr lang="en-US" b="1" dirty="0"/>
              <a:t>No single-point failure</a:t>
            </a:r>
            <a:r>
              <a:rPr lang="en-US" dirty="0"/>
              <a:t> — no central arbiter needed.</a:t>
            </a:r>
            <a:br>
              <a:rPr lang="en-US" dirty="0"/>
            </a:br>
            <a:r>
              <a:rPr lang="en-US" dirty="0"/>
              <a:t>✅ </a:t>
            </a:r>
            <a:r>
              <a:rPr lang="en-US" b="1" dirty="0"/>
              <a:t>Higher reliability</a:t>
            </a:r>
            <a:r>
              <a:rPr lang="en-US" dirty="0"/>
              <a:t> and </a:t>
            </a:r>
            <a:r>
              <a:rPr lang="en-US" b="1" dirty="0"/>
              <a:t>scalability</a:t>
            </a:r>
            <a:r>
              <a:rPr lang="en-US" dirty="0"/>
              <a:t> for multiple devices.</a:t>
            </a:r>
            <a:br>
              <a:rPr lang="en-US" dirty="0"/>
            </a:br>
            <a:r>
              <a:rPr lang="en-US" dirty="0"/>
              <a:t>✅ Used in </a:t>
            </a:r>
            <a:r>
              <a:rPr lang="en-US" b="1" dirty="0"/>
              <a:t>SCSI bus</a:t>
            </a:r>
            <a:r>
              <a:rPr lang="en-US" dirty="0"/>
              <a:t> and other high-reliability systems.</a:t>
            </a:r>
          </a:p>
        </p:txBody>
      </p:sp>
    </p:spTree>
    <p:extLst>
      <p:ext uri="{BB962C8B-B14F-4D97-AF65-F5344CB8AC3E}">
        <p14:creationId xmlns:p14="http://schemas.microsoft.com/office/powerpoint/2010/main" val="4138916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a:extLst>
            <a:ext uri="{FF2B5EF4-FFF2-40B4-BE49-F238E27FC236}">
              <a16:creationId xmlns:a16="http://schemas.microsoft.com/office/drawing/2014/main" id="{AA19D696-D60D-3043-FBC3-8486CD6C7D3F}"/>
            </a:ext>
          </a:extLst>
        </p:cNvPr>
        <p:cNvGrpSpPr/>
        <p:nvPr/>
      </p:nvGrpSpPr>
      <p:grpSpPr>
        <a:xfrm>
          <a:off x="0" y="0"/>
          <a:ext cx="0" cy="0"/>
          <a:chOff x="0" y="0"/>
          <a:chExt cx="0" cy="0"/>
        </a:xfrm>
      </p:grpSpPr>
      <p:sp>
        <p:nvSpPr>
          <p:cNvPr id="84" name="Google Shape;84;p17">
            <a:extLst>
              <a:ext uri="{FF2B5EF4-FFF2-40B4-BE49-F238E27FC236}">
                <a16:creationId xmlns:a16="http://schemas.microsoft.com/office/drawing/2014/main" id="{C5967796-0340-C399-93D5-00550762E5E9}"/>
              </a:ext>
            </a:extLst>
          </p:cNvPr>
          <p:cNvSpPr txBox="1"/>
          <p:nvPr/>
        </p:nvSpPr>
        <p:spPr>
          <a:xfrm>
            <a:off x="327750" y="1211625"/>
            <a:ext cx="8448000" cy="3712605"/>
          </a:xfrm>
          <a:prstGeom prst="rect">
            <a:avLst/>
          </a:prstGeom>
          <a:noFill/>
          <a:ln>
            <a:noFill/>
          </a:ln>
        </p:spPr>
        <p:txBody>
          <a:bodyPr spcFirstLastPara="1" wrap="square" lIns="0" tIns="19100" rIns="0" bIns="0" anchor="t" anchorCtr="0">
            <a:spAutoFit/>
          </a:bodyPr>
          <a:lstStyle/>
          <a:p>
            <a:pPr marL="285750" indent="-285750">
              <a:buFont typeface="Arial" panose="020B0604020202020204" pitchFamily="34" charset="0"/>
              <a:buChar char="•"/>
            </a:pPr>
            <a:r>
              <a:rPr lang="en-US" sz="1600" b="1" dirty="0"/>
              <a:t>Processor–I/O Data Transfer</a:t>
            </a:r>
          </a:p>
          <a:p>
            <a:pPr marL="285750" indent="-285750">
              <a:buFont typeface="Arial" panose="020B0604020202020204" pitchFamily="34" charset="0"/>
              <a:buChar char="•"/>
            </a:pPr>
            <a:r>
              <a:rPr lang="en-US" sz="1600" dirty="0"/>
              <a:t>Data between processor and I/O devices is transferred using instructions like</a:t>
            </a:r>
            <a:br>
              <a:rPr lang="en-US" sz="1600" dirty="0"/>
            </a:br>
            <a:r>
              <a:rPr lang="en-US" sz="1600" dirty="0"/>
              <a:t>	</a:t>
            </a:r>
            <a:r>
              <a:rPr lang="en-US" sz="1600" b="1" dirty="0"/>
              <a:t>MOVE DATAIN, R0</a:t>
            </a:r>
            <a:endParaRPr lang="en-US" sz="1600" dirty="0"/>
          </a:p>
          <a:p>
            <a:pPr marL="285750" indent="-285750">
              <a:buFont typeface="Arial" panose="020B0604020202020204" pitchFamily="34" charset="0"/>
              <a:buChar char="•"/>
            </a:pPr>
            <a:r>
              <a:rPr lang="en-US" sz="1600" b="1" dirty="0"/>
              <a:t>Processor checks device readiness</a:t>
            </a:r>
            <a:r>
              <a:rPr lang="en-US" sz="1600" dirty="0"/>
              <a:t> before transfer:</a:t>
            </a:r>
          </a:p>
          <a:p>
            <a:pPr lvl="1"/>
            <a:r>
              <a:rPr lang="en-US" sz="1600" dirty="0"/>
              <a:t>              By </a:t>
            </a:r>
            <a:r>
              <a:rPr lang="en-US" sz="1600" b="1" dirty="0"/>
              <a:t>polling</a:t>
            </a:r>
            <a:r>
              <a:rPr lang="en-US" sz="1600" dirty="0"/>
              <a:t> the device’s status flag, or</a:t>
            </a:r>
          </a:p>
          <a:p>
            <a:pPr lvl="1"/>
            <a:r>
              <a:rPr lang="en-US" sz="1600" dirty="0"/>
              <a:t>             Waiting for an </a:t>
            </a:r>
            <a:r>
              <a:rPr lang="en-US" sz="1600" b="1" dirty="0"/>
              <a:t>interrupt request</a:t>
            </a:r>
            <a:r>
              <a:rPr lang="en-US" sz="1600" dirty="0"/>
              <a:t> from the device.</a:t>
            </a:r>
          </a:p>
          <a:p>
            <a:pPr marL="285750" indent="-285750">
              <a:buFont typeface="Arial" panose="020B0604020202020204" pitchFamily="34" charset="0"/>
              <a:buChar char="•"/>
            </a:pPr>
            <a:r>
              <a:rPr lang="en-US" sz="1600" dirty="0"/>
              <a:t>Each data word transfer involves </a:t>
            </a:r>
            <a:r>
              <a:rPr lang="en-US" sz="1600" b="1" dirty="0"/>
              <a:t>multiple instructions</a:t>
            </a:r>
            <a:r>
              <a:rPr lang="en-US" sz="1600" dirty="0"/>
              <a:t>, causing </a:t>
            </a:r>
            <a:r>
              <a:rPr lang="en-US" sz="1600" b="1" dirty="0"/>
              <a:t>high overhead</a:t>
            </a:r>
            <a:r>
              <a:rPr lang="en-US" sz="1600" dirty="0"/>
              <a:t>:</a:t>
            </a:r>
          </a:p>
          <a:p>
            <a:pPr marL="285750" lvl="2" indent="-285750">
              <a:buFont typeface="Arial" panose="020B0604020202020204" pitchFamily="34" charset="0"/>
              <a:buChar char="•"/>
            </a:pPr>
            <a:r>
              <a:rPr lang="en-US" sz="1600" dirty="0"/>
              <a:t>            Polling the status register</a:t>
            </a:r>
          </a:p>
          <a:p>
            <a:pPr lvl="1"/>
            <a:r>
              <a:rPr lang="en-US" sz="1600" dirty="0"/>
              <a:t>                 Incrementing memory addresses</a:t>
            </a:r>
          </a:p>
          <a:p>
            <a:pPr lvl="1"/>
            <a:r>
              <a:rPr lang="en-US" sz="1600" dirty="0"/>
              <a:t>                 Keeping track of word counts</a:t>
            </a:r>
          </a:p>
          <a:p>
            <a:pPr marL="285750" indent="-285750">
              <a:buFont typeface="Arial" panose="020B0604020202020204" pitchFamily="34" charset="0"/>
              <a:buChar char="•"/>
            </a:pPr>
            <a:r>
              <a:rPr lang="en-US" sz="1600" b="1" dirty="0"/>
              <a:t>Interrupt-based I/O</a:t>
            </a:r>
            <a:r>
              <a:rPr lang="en-US" sz="1600" dirty="0"/>
              <a:t> adds extra overhead for saving/restoring:</a:t>
            </a:r>
          </a:p>
          <a:p>
            <a:pPr lvl="1"/>
            <a:r>
              <a:rPr lang="en-US" sz="1600" b="1" dirty="0"/>
              <a:t>                 Program counter</a:t>
            </a:r>
            <a:r>
              <a:rPr lang="en-US" sz="1600" dirty="0"/>
              <a:t> and </a:t>
            </a:r>
            <a:r>
              <a:rPr lang="en-US" sz="1600" b="1" dirty="0"/>
              <a:t>processor state information</a:t>
            </a:r>
            <a:endParaRPr lang="en-US" sz="1600" dirty="0"/>
          </a:p>
          <a:p>
            <a:pPr marL="285750" indent="-285750">
              <a:buFont typeface="Arial" panose="020B0604020202020204" pitchFamily="34" charset="0"/>
              <a:buChar char="•"/>
            </a:pPr>
            <a:r>
              <a:rPr lang="en-US" sz="1600" dirty="0"/>
              <a:t>For </a:t>
            </a:r>
            <a:r>
              <a:rPr lang="en-US" sz="1600" b="1" dirty="0"/>
              <a:t>large data transfers</a:t>
            </a:r>
            <a:r>
              <a:rPr lang="en-US" sz="1600" dirty="0"/>
              <a:t>, a </a:t>
            </a:r>
            <a:r>
              <a:rPr lang="en-US" sz="1600" b="1" dirty="0"/>
              <a:t>faster alternative</a:t>
            </a:r>
            <a:r>
              <a:rPr lang="en-US" sz="1600" dirty="0"/>
              <a:t> is used:</a:t>
            </a:r>
          </a:p>
          <a:p>
            <a:pPr lvl="1"/>
            <a:r>
              <a:rPr lang="en-US" sz="1600" dirty="0"/>
              <a:t>                     A </a:t>
            </a:r>
            <a:r>
              <a:rPr lang="en-US" sz="1600" b="1" dirty="0"/>
              <a:t>special control unit</a:t>
            </a:r>
            <a:r>
              <a:rPr lang="en-US" sz="1600" dirty="0"/>
              <a:t> (e.g., </a:t>
            </a:r>
            <a:r>
              <a:rPr lang="en-US" sz="1600" b="1" dirty="0"/>
              <a:t>DMA – Direct Memory Access</a:t>
            </a:r>
            <a:r>
              <a:rPr lang="en-US" sz="1600" dirty="0"/>
              <a:t>) handles block transfers directly    between I/O device and memory.</a:t>
            </a:r>
          </a:p>
        </p:txBody>
      </p:sp>
      <p:pic>
        <p:nvPicPr>
          <p:cNvPr id="85" name="Google Shape;85;p17" title="PESLogotrasns.png">
            <a:extLst>
              <a:ext uri="{FF2B5EF4-FFF2-40B4-BE49-F238E27FC236}">
                <a16:creationId xmlns:a16="http://schemas.microsoft.com/office/drawing/2014/main" id="{6F8CB39D-86D2-F578-D47A-E903A8722254}"/>
              </a:ext>
            </a:extLst>
          </p:cNvPr>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86" name="Google Shape;86;p17">
            <a:extLst>
              <a:ext uri="{FF2B5EF4-FFF2-40B4-BE49-F238E27FC236}">
                <a16:creationId xmlns:a16="http://schemas.microsoft.com/office/drawing/2014/main" id="{17D58A66-FD36-AA1E-275E-1CEEA3147787}"/>
              </a:ext>
            </a:extLst>
          </p:cNvPr>
          <p:cNvSpPr txBox="1">
            <a:spLocks noGrp="1"/>
          </p:cNvSpPr>
          <p:nvPr>
            <p:ph type="title"/>
          </p:nvPr>
        </p:nvSpPr>
        <p:spPr>
          <a:xfrm>
            <a:off x="187275" y="257200"/>
            <a:ext cx="657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a:solidFill>
                  <a:srgbClr val="C55911"/>
                </a:solidFill>
                <a:latin typeface="Times New Roman"/>
                <a:ea typeface="Times New Roman"/>
                <a:cs typeface="Times New Roman"/>
                <a:sym typeface="Times New Roman"/>
              </a:rPr>
              <a:t>Introduction</a:t>
            </a:r>
            <a:endParaRPr sz="3020" b="1">
              <a:solidFill>
                <a:srgbClr val="C55911"/>
              </a:solidFill>
              <a:latin typeface="Times New Roman"/>
              <a:ea typeface="Times New Roman"/>
              <a:cs typeface="Times New Roman"/>
              <a:sym typeface="Times New Roman"/>
            </a:endParaRPr>
          </a:p>
        </p:txBody>
      </p:sp>
      <p:cxnSp>
        <p:nvCxnSpPr>
          <p:cNvPr id="87" name="Google Shape;87;p17">
            <a:extLst>
              <a:ext uri="{FF2B5EF4-FFF2-40B4-BE49-F238E27FC236}">
                <a16:creationId xmlns:a16="http://schemas.microsoft.com/office/drawing/2014/main" id="{0D78D791-BD19-31C6-836A-EE4A838E1831}"/>
              </a:ext>
            </a:extLst>
          </p:cNvPr>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Tree>
    <p:extLst>
      <p:ext uri="{BB962C8B-B14F-4D97-AF65-F5344CB8AC3E}">
        <p14:creationId xmlns:p14="http://schemas.microsoft.com/office/powerpoint/2010/main" val="33327870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26912A73-41C6-EA7A-A3CD-8BB21792FAD9}"/>
            </a:ext>
          </a:extLst>
        </p:cNvPr>
        <p:cNvGrpSpPr/>
        <p:nvPr/>
      </p:nvGrpSpPr>
      <p:grpSpPr>
        <a:xfrm>
          <a:off x="0" y="0"/>
          <a:ext cx="0" cy="0"/>
          <a:chOff x="0" y="0"/>
          <a:chExt cx="0" cy="0"/>
        </a:xfrm>
      </p:grpSpPr>
      <p:pic>
        <p:nvPicPr>
          <p:cNvPr id="148" name="Google Shape;148;p25" title="PESLogotrasns.png">
            <a:extLst>
              <a:ext uri="{FF2B5EF4-FFF2-40B4-BE49-F238E27FC236}">
                <a16:creationId xmlns:a16="http://schemas.microsoft.com/office/drawing/2014/main" id="{4226B6DB-0DC3-98F6-666A-A01B18EC2AFB}"/>
              </a:ext>
            </a:extLst>
          </p:cNvPr>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49" name="Google Shape;149;p25">
            <a:extLst>
              <a:ext uri="{FF2B5EF4-FFF2-40B4-BE49-F238E27FC236}">
                <a16:creationId xmlns:a16="http://schemas.microsoft.com/office/drawing/2014/main" id="{3BC2A692-DB77-2045-2FBD-0594606B2049}"/>
              </a:ext>
            </a:extLst>
          </p:cNvPr>
          <p:cNvSpPr txBox="1">
            <a:spLocks noGrp="1"/>
          </p:cNvSpPr>
          <p:nvPr>
            <p:ph type="title"/>
          </p:nvPr>
        </p:nvSpPr>
        <p:spPr>
          <a:xfrm>
            <a:off x="187275" y="257200"/>
            <a:ext cx="70209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dirty="0">
                <a:solidFill>
                  <a:srgbClr val="C55911"/>
                </a:solidFill>
                <a:latin typeface="Times New Roman"/>
                <a:ea typeface="Times New Roman"/>
                <a:cs typeface="Times New Roman"/>
                <a:sym typeface="Times New Roman"/>
              </a:rPr>
              <a:t>MCQ</a:t>
            </a:r>
            <a:endParaRPr sz="3020" b="1" dirty="0">
              <a:solidFill>
                <a:srgbClr val="C55911"/>
              </a:solidFill>
              <a:latin typeface="Times New Roman"/>
              <a:ea typeface="Times New Roman"/>
              <a:cs typeface="Times New Roman"/>
              <a:sym typeface="Times New Roman"/>
            </a:endParaRPr>
          </a:p>
        </p:txBody>
      </p:sp>
      <p:cxnSp>
        <p:nvCxnSpPr>
          <p:cNvPr id="150" name="Google Shape;150;p25">
            <a:extLst>
              <a:ext uri="{FF2B5EF4-FFF2-40B4-BE49-F238E27FC236}">
                <a16:creationId xmlns:a16="http://schemas.microsoft.com/office/drawing/2014/main" id="{07B4DE09-3670-07AE-32BA-B22CADE37CBA}"/>
              </a:ext>
            </a:extLst>
          </p:cNvPr>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
        <p:nvSpPr>
          <p:cNvPr id="3" name="TextBox 2">
            <a:extLst>
              <a:ext uri="{FF2B5EF4-FFF2-40B4-BE49-F238E27FC236}">
                <a16:creationId xmlns:a16="http://schemas.microsoft.com/office/drawing/2014/main" id="{608E1851-09DF-106D-8AC9-064B14FF9EEC}"/>
              </a:ext>
            </a:extLst>
          </p:cNvPr>
          <p:cNvSpPr txBox="1"/>
          <p:nvPr/>
        </p:nvSpPr>
        <p:spPr>
          <a:xfrm>
            <a:off x="687977" y="1157026"/>
            <a:ext cx="7537270" cy="3108543"/>
          </a:xfrm>
          <a:prstGeom prst="rect">
            <a:avLst/>
          </a:prstGeom>
          <a:noFill/>
        </p:spPr>
        <p:txBody>
          <a:bodyPr wrap="square">
            <a:spAutoFit/>
          </a:bodyPr>
          <a:lstStyle/>
          <a:p>
            <a:r>
              <a:rPr lang="en-US" dirty="0"/>
              <a:t>In a DMA transfer, the role of the CPU is to:</a:t>
            </a:r>
            <a:br>
              <a:rPr lang="en-US" dirty="0"/>
            </a:br>
            <a:r>
              <a:rPr lang="en-US" dirty="0"/>
              <a:t>a) Transfer data between I/O and memory directly</a:t>
            </a:r>
            <a:br>
              <a:rPr lang="en-US" dirty="0"/>
            </a:br>
            <a:r>
              <a:rPr lang="en-US" dirty="0"/>
              <a:t>b) Provide the starting address and control to the DMA controller, then get interrupted after transfer</a:t>
            </a:r>
            <a:br>
              <a:rPr lang="en-US" dirty="0"/>
            </a:br>
            <a:r>
              <a:rPr lang="en-US" dirty="0"/>
              <a:t>c) Continuously poll the device for data readiness</a:t>
            </a:r>
            <a:br>
              <a:rPr lang="en-US" dirty="0"/>
            </a:br>
            <a:r>
              <a:rPr lang="en-US" dirty="0"/>
              <a:t>d) Perform all I/O operations itself</a:t>
            </a:r>
          </a:p>
          <a:p>
            <a:r>
              <a:rPr lang="en-US" dirty="0"/>
              <a:t> </a:t>
            </a:r>
            <a:endParaRPr lang="en-IN" dirty="0"/>
          </a:p>
          <a:p>
            <a:r>
              <a:rPr lang="en-IN" dirty="0"/>
              <a:t>In a system using </a:t>
            </a:r>
            <a:r>
              <a:rPr lang="en-IN" b="1" dirty="0"/>
              <a:t>cycle stealing DMA</a:t>
            </a:r>
            <a:r>
              <a:rPr lang="en-IN" dirty="0"/>
              <a:t>, which statement is correct?</a:t>
            </a:r>
            <a:br>
              <a:rPr lang="en-IN" dirty="0"/>
            </a:br>
            <a:r>
              <a:rPr lang="en-IN" dirty="0"/>
              <a:t>a) CPU is completely halted during DMA transfer.</a:t>
            </a:r>
            <a:br>
              <a:rPr lang="en-IN" dirty="0"/>
            </a:br>
            <a:r>
              <a:rPr lang="en-IN" dirty="0"/>
              <a:t>b) CPU and DMA share bus cycles — DMA steals one memory cycle at a time.</a:t>
            </a:r>
            <a:br>
              <a:rPr lang="en-IN" dirty="0"/>
            </a:br>
            <a:r>
              <a:rPr lang="en-IN" dirty="0"/>
              <a:t>c) CPU executes only I/O instructions during DMA transfer.</a:t>
            </a:r>
            <a:br>
              <a:rPr lang="en-IN" dirty="0"/>
            </a:br>
            <a:r>
              <a:rPr lang="en-IN" dirty="0"/>
              <a:t>d) DMA controller uses dual-port RAM.</a:t>
            </a:r>
          </a:p>
          <a:p>
            <a:endParaRPr lang="en-US" dirty="0"/>
          </a:p>
          <a:p>
            <a:pPr>
              <a:buNone/>
            </a:pPr>
            <a:endParaRPr lang="en-US" dirty="0"/>
          </a:p>
        </p:txBody>
      </p:sp>
    </p:spTree>
    <p:extLst>
      <p:ext uri="{BB962C8B-B14F-4D97-AF65-F5344CB8AC3E}">
        <p14:creationId xmlns:p14="http://schemas.microsoft.com/office/powerpoint/2010/main" val="534235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AAD76386-E69E-B6C1-2A3C-2660480F5563}"/>
            </a:ext>
          </a:extLst>
        </p:cNvPr>
        <p:cNvGrpSpPr/>
        <p:nvPr/>
      </p:nvGrpSpPr>
      <p:grpSpPr>
        <a:xfrm>
          <a:off x="0" y="0"/>
          <a:ext cx="0" cy="0"/>
          <a:chOff x="0" y="0"/>
          <a:chExt cx="0" cy="0"/>
        </a:xfrm>
      </p:grpSpPr>
      <p:pic>
        <p:nvPicPr>
          <p:cNvPr id="148" name="Google Shape;148;p25" title="PESLogotrasns.png">
            <a:extLst>
              <a:ext uri="{FF2B5EF4-FFF2-40B4-BE49-F238E27FC236}">
                <a16:creationId xmlns:a16="http://schemas.microsoft.com/office/drawing/2014/main" id="{08538EC5-3E28-D525-FD8D-2FA016BE7EF4}"/>
              </a:ext>
            </a:extLst>
          </p:cNvPr>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49" name="Google Shape;149;p25">
            <a:extLst>
              <a:ext uri="{FF2B5EF4-FFF2-40B4-BE49-F238E27FC236}">
                <a16:creationId xmlns:a16="http://schemas.microsoft.com/office/drawing/2014/main" id="{FF88F79B-926D-C92F-520E-5D277F478265}"/>
              </a:ext>
            </a:extLst>
          </p:cNvPr>
          <p:cNvSpPr txBox="1">
            <a:spLocks noGrp="1"/>
          </p:cNvSpPr>
          <p:nvPr>
            <p:ph type="title"/>
          </p:nvPr>
        </p:nvSpPr>
        <p:spPr>
          <a:xfrm>
            <a:off x="187275" y="257200"/>
            <a:ext cx="70209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dirty="0">
                <a:solidFill>
                  <a:srgbClr val="C55911"/>
                </a:solidFill>
                <a:latin typeface="Times New Roman"/>
                <a:ea typeface="Times New Roman"/>
                <a:cs typeface="Times New Roman"/>
                <a:sym typeface="Times New Roman"/>
              </a:rPr>
              <a:t>MCQ</a:t>
            </a:r>
            <a:endParaRPr sz="3020" b="1" dirty="0">
              <a:solidFill>
                <a:srgbClr val="C55911"/>
              </a:solidFill>
              <a:latin typeface="Times New Roman"/>
              <a:ea typeface="Times New Roman"/>
              <a:cs typeface="Times New Roman"/>
              <a:sym typeface="Times New Roman"/>
            </a:endParaRPr>
          </a:p>
        </p:txBody>
      </p:sp>
      <p:cxnSp>
        <p:nvCxnSpPr>
          <p:cNvPr id="150" name="Google Shape;150;p25">
            <a:extLst>
              <a:ext uri="{FF2B5EF4-FFF2-40B4-BE49-F238E27FC236}">
                <a16:creationId xmlns:a16="http://schemas.microsoft.com/office/drawing/2014/main" id="{E83CB60E-932F-ACAC-4881-9AB368B59CB4}"/>
              </a:ext>
            </a:extLst>
          </p:cNvPr>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
        <p:nvSpPr>
          <p:cNvPr id="3" name="TextBox 2">
            <a:extLst>
              <a:ext uri="{FF2B5EF4-FFF2-40B4-BE49-F238E27FC236}">
                <a16:creationId xmlns:a16="http://schemas.microsoft.com/office/drawing/2014/main" id="{32BFDDE9-08C5-31F9-B7B0-BFDD370D970A}"/>
              </a:ext>
            </a:extLst>
          </p:cNvPr>
          <p:cNvSpPr txBox="1"/>
          <p:nvPr/>
        </p:nvSpPr>
        <p:spPr>
          <a:xfrm>
            <a:off x="687977" y="1157026"/>
            <a:ext cx="7537270" cy="4401205"/>
          </a:xfrm>
          <a:prstGeom prst="rect">
            <a:avLst/>
          </a:prstGeom>
          <a:noFill/>
        </p:spPr>
        <p:txBody>
          <a:bodyPr wrap="square">
            <a:spAutoFit/>
          </a:bodyPr>
          <a:lstStyle/>
          <a:p>
            <a:r>
              <a:rPr lang="en-US" dirty="0"/>
              <a:t>In a DMA transfer, the role of the CPU is to:</a:t>
            </a:r>
            <a:br>
              <a:rPr lang="en-US" dirty="0"/>
            </a:br>
            <a:r>
              <a:rPr lang="en-US" dirty="0"/>
              <a:t>a) Transfer data between I/O and memory directly</a:t>
            </a:r>
            <a:br>
              <a:rPr lang="en-US" dirty="0"/>
            </a:br>
            <a:r>
              <a:rPr lang="en-US" dirty="0"/>
              <a:t>b) Provide the starting address and control to the DMA controller, then get interrupted after transfer</a:t>
            </a:r>
            <a:br>
              <a:rPr lang="en-US" dirty="0"/>
            </a:br>
            <a:r>
              <a:rPr lang="en-US" dirty="0"/>
              <a:t>c) Continuously poll the device for data readiness</a:t>
            </a:r>
            <a:br>
              <a:rPr lang="en-US" dirty="0"/>
            </a:br>
            <a:r>
              <a:rPr lang="en-US" dirty="0"/>
              <a:t>d) Perform all I/O operations itself</a:t>
            </a:r>
          </a:p>
          <a:p>
            <a:r>
              <a:rPr lang="en-US" dirty="0"/>
              <a:t> </a:t>
            </a:r>
            <a:r>
              <a:rPr lang="en-US" b="1" dirty="0"/>
              <a:t>Answer:</a:t>
            </a:r>
            <a:r>
              <a:rPr lang="en-US" dirty="0"/>
              <a:t> (b)</a:t>
            </a:r>
            <a:br>
              <a:rPr lang="en-US" dirty="0"/>
            </a:br>
            <a:r>
              <a:rPr lang="en-US" i="1" dirty="0"/>
              <a:t>Explanation:</a:t>
            </a:r>
            <a:r>
              <a:rPr lang="en-US" dirty="0"/>
              <a:t> CPU initializes DMA by giving starting address, word count, and direction. After completion, the DMA controller interrupts the CPU.</a:t>
            </a:r>
          </a:p>
          <a:p>
            <a:endParaRPr lang="en-IN" dirty="0"/>
          </a:p>
          <a:p>
            <a:r>
              <a:rPr lang="en-IN" dirty="0"/>
              <a:t>In a system using </a:t>
            </a:r>
            <a:r>
              <a:rPr lang="en-IN" b="1" dirty="0"/>
              <a:t>cycle stealing DMA</a:t>
            </a:r>
            <a:r>
              <a:rPr lang="en-IN" dirty="0"/>
              <a:t>, which statement is correct?</a:t>
            </a:r>
            <a:br>
              <a:rPr lang="en-IN" dirty="0"/>
            </a:br>
            <a:r>
              <a:rPr lang="en-IN" dirty="0"/>
              <a:t>a) CPU is completely halted during DMA transfer.</a:t>
            </a:r>
            <a:br>
              <a:rPr lang="en-IN" dirty="0"/>
            </a:br>
            <a:r>
              <a:rPr lang="en-IN" dirty="0"/>
              <a:t>b) CPU and DMA share bus cycles — DMA steals one memory cycle at a time.</a:t>
            </a:r>
            <a:br>
              <a:rPr lang="en-IN" dirty="0"/>
            </a:br>
            <a:r>
              <a:rPr lang="en-IN" dirty="0"/>
              <a:t>c) CPU executes only I/O instructions during DMA transfer.</a:t>
            </a:r>
            <a:br>
              <a:rPr lang="en-IN" dirty="0"/>
            </a:br>
            <a:r>
              <a:rPr lang="en-IN" dirty="0"/>
              <a:t>d) DMA controller uses dual-port RAM.</a:t>
            </a:r>
          </a:p>
          <a:p>
            <a:r>
              <a:rPr lang="en-IN" b="1" dirty="0"/>
              <a:t>Answer:</a:t>
            </a:r>
            <a:r>
              <a:rPr lang="en-IN" dirty="0"/>
              <a:t> (b)</a:t>
            </a:r>
            <a:br>
              <a:rPr lang="en-IN" dirty="0"/>
            </a:br>
            <a:r>
              <a:rPr lang="en-IN" dirty="0"/>
              <a:t> </a:t>
            </a:r>
            <a:r>
              <a:rPr lang="en-IN" i="1" dirty="0"/>
              <a:t>Explanation:</a:t>
            </a:r>
            <a:r>
              <a:rPr lang="en-IN" dirty="0"/>
              <a:t> In cycle stealing, DMA “steals” one memory cycle from the CPU, allowing CPU execution in the remaining cycles.</a:t>
            </a:r>
          </a:p>
          <a:p>
            <a:endParaRPr lang="en-US" dirty="0"/>
          </a:p>
          <a:p>
            <a:pPr>
              <a:buNone/>
            </a:pPr>
            <a:endParaRPr lang="en-US" dirty="0"/>
          </a:p>
        </p:txBody>
      </p:sp>
    </p:spTree>
    <p:extLst>
      <p:ext uri="{BB962C8B-B14F-4D97-AF65-F5344CB8AC3E}">
        <p14:creationId xmlns:p14="http://schemas.microsoft.com/office/powerpoint/2010/main" val="1678416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3A7E7183-965A-490D-9626-3092D70A839A}"/>
            </a:ext>
          </a:extLst>
        </p:cNvPr>
        <p:cNvGrpSpPr/>
        <p:nvPr/>
      </p:nvGrpSpPr>
      <p:grpSpPr>
        <a:xfrm>
          <a:off x="0" y="0"/>
          <a:ext cx="0" cy="0"/>
          <a:chOff x="0" y="0"/>
          <a:chExt cx="0" cy="0"/>
        </a:xfrm>
      </p:grpSpPr>
      <p:pic>
        <p:nvPicPr>
          <p:cNvPr id="148" name="Google Shape;148;p25" title="PESLogotrasns.png">
            <a:extLst>
              <a:ext uri="{FF2B5EF4-FFF2-40B4-BE49-F238E27FC236}">
                <a16:creationId xmlns:a16="http://schemas.microsoft.com/office/drawing/2014/main" id="{8EFD496B-B3CF-D84C-3FEB-6C48442EAD92}"/>
              </a:ext>
            </a:extLst>
          </p:cNvPr>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49" name="Google Shape;149;p25">
            <a:extLst>
              <a:ext uri="{FF2B5EF4-FFF2-40B4-BE49-F238E27FC236}">
                <a16:creationId xmlns:a16="http://schemas.microsoft.com/office/drawing/2014/main" id="{F9E476DD-C90A-472D-8D6F-8C5807C8E477}"/>
              </a:ext>
            </a:extLst>
          </p:cNvPr>
          <p:cNvSpPr txBox="1">
            <a:spLocks noGrp="1"/>
          </p:cNvSpPr>
          <p:nvPr>
            <p:ph type="title"/>
          </p:nvPr>
        </p:nvSpPr>
        <p:spPr>
          <a:xfrm>
            <a:off x="187275" y="257200"/>
            <a:ext cx="70209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dirty="0">
                <a:solidFill>
                  <a:srgbClr val="C55911"/>
                </a:solidFill>
                <a:latin typeface="Times New Roman"/>
                <a:ea typeface="Times New Roman"/>
                <a:cs typeface="Times New Roman"/>
                <a:sym typeface="Times New Roman"/>
              </a:rPr>
              <a:t>MCQ</a:t>
            </a:r>
            <a:endParaRPr sz="3020" b="1" dirty="0">
              <a:solidFill>
                <a:srgbClr val="C55911"/>
              </a:solidFill>
              <a:latin typeface="Times New Roman"/>
              <a:ea typeface="Times New Roman"/>
              <a:cs typeface="Times New Roman"/>
              <a:sym typeface="Times New Roman"/>
            </a:endParaRPr>
          </a:p>
        </p:txBody>
      </p:sp>
      <p:cxnSp>
        <p:nvCxnSpPr>
          <p:cNvPr id="150" name="Google Shape;150;p25">
            <a:extLst>
              <a:ext uri="{FF2B5EF4-FFF2-40B4-BE49-F238E27FC236}">
                <a16:creationId xmlns:a16="http://schemas.microsoft.com/office/drawing/2014/main" id="{E9C019BF-8968-62F4-7BA6-1689A6CF53B7}"/>
              </a:ext>
            </a:extLst>
          </p:cNvPr>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
        <p:nvSpPr>
          <p:cNvPr id="3" name="TextBox 2">
            <a:extLst>
              <a:ext uri="{FF2B5EF4-FFF2-40B4-BE49-F238E27FC236}">
                <a16:creationId xmlns:a16="http://schemas.microsoft.com/office/drawing/2014/main" id="{C2786C61-FFE4-2749-0C5C-C8E567CE3A22}"/>
              </a:ext>
            </a:extLst>
          </p:cNvPr>
          <p:cNvSpPr txBox="1"/>
          <p:nvPr/>
        </p:nvSpPr>
        <p:spPr>
          <a:xfrm>
            <a:off x="687977" y="1157026"/>
            <a:ext cx="7537270" cy="2893100"/>
          </a:xfrm>
          <a:prstGeom prst="rect">
            <a:avLst/>
          </a:prstGeom>
          <a:noFill/>
        </p:spPr>
        <p:txBody>
          <a:bodyPr wrap="square">
            <a:spAutoFit/>
          </a:bodyPr>
          <a:lstStyle/>
          <a:p>
            <a:r>
              <a:rPr lang="en-US" dirty="0"/>
              <a:t>In a </a:t>
            </a:r>
            <a:r>
              <a:rPr lang="en-US" b="1" dirty="0"/>
              <a:t>daisy chain</a:t>
            </a:r>
            <a:r>
              <a:rPr lang="en-US" dirty="0"/>
              <a:t> priority scheme used for bus arbitration, which statement is true?</a:t>
            </a:r>
            <a:br>
              <a:rPr lang="en-US" dirty="0"/>
            </a:br>
            <a:r>
              <a:rPr lang="en-US" dirty="0"/>
              <a:t>a) Highest priority device is closest to the processor.</a:t>
            </a:r>
            <a:br>
              <a:rPr lang="en-US" dirty="0"/>
            </a:br>
            <a:r>
              <a:rPr lang="en-US" dirty="0"/>
              <a:t>b) Lowest priority device is closest to the processor.</a:t>
            </a:r>
            <a:br>
              <a:rPr lang="en-US" dirty="0"/>
            </a:br>
            <a:r>
              <a:rPr lang="en-US" dirty="0"/>
              <a:t>c) All devices have equal priority.</a:t>
            </a:r>
            <a:br>
              <a:rPr lang="en-US" dirty="0"/>
            </a:br>
            <a:r>
              <a:rPr lang="en-US" dirty="0"/>
              <a:t>d) Bus grant signal propagates from lowest to highest priority device.</a:t>
            </a:r>
          </a:p>
          <a:p>
            <a:endParaRPr lang="en-US" dirty="0"/>
          </a:p>
          <a:p>
            <a:r>
              <a:rPr lang="en-US" dirty="0"/>
              <a:t>In </a:t>
            </a:r>
            <a:r>
              <a:rPr lang="en-US" b="1" dirty="0"/>
              <a:t>distributed arbitration</a:t>
            </a:r>
            <a:r>
              <a:rPr lang="en-US" dirty="0"/>
              <a:t>,</a:t>
            </a:r>
            <a:br>
              <a:rPr lang="en-US" dirty="0"/>
            </a:br>
            <a:r>
              <a:rPr lang="en-US" dirty="0"/>
              <a:t>a) A single bus arbiter assigns bus mastership.</a:t>
            </a:r>
            <a:br>
              <a:rPr lang="en-US" dirty="0"/>
            </a:br>
            <a:r>
              <a:rPr lang="en-US" dirty="0"/>
              <a:t>b) Each device compares its ID on arbitration lines and highest ID wins.</a:t>
            </a:r>
            <a:br>
              <a:rPr lang="en-US" dirty="0"/>
            </a:br>
            <a:r>
              <a:rPr lang="en-US" dirty="0"/>
              <a:t>c) Lowest ID device wins control.</a:t>
            </a:r>
            <a:br>
              <a:rPr lang="en-US" dirty="0"/>
            </a:br>
            <a:r>
              <a:rPr lang="en-US" dirty="0"/>
              <a:t>d) Arbitration depends on interrupt priority levels.</a:t>
            </a:r>
          </a:p>
          <a:p>
            <a:endParaRPr lang="en-US" dirty="0"/>
          </a:p>
          <a:p>
            <a:pPr>
              <a:buNone/>
            </a:pPr>
            <a:endParaRPr lang="en-US" dirty="0"/>
          </a:p>
        </p:txBody>
      </p:sp>
    </p:spTree>
    <p:extLst>
      <p:ext uri="{BB962C8B-B14F-4D97-AF65-F5344CB8AC3E}">
        <p14:creationId xmlns:p14="http://schemas.microsoft.com/office/powerpoint/2010/main" val="7141451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7">
          <a:extLst>
            <a:ext uri="{FF2B5EF4-FFF2-40B4-BE49-F238E27FC236}">
              <a16:creationId xmlns:a16="http://schemas.microsoft.com/office/drawing/2014/main" id="{9C0D921E-C989-41AD-4DE0-A7B5A5882700}"/>
            </a:ext>
          </a:extLst>
        </p:cNvPr>
        <p:cNvGrpSpPr/>
        <p:nvPr/>
      </p:nvGrpSpPr>
      <p:grpSpPr>
        <a:xfrm>
          <a:off x="0" y="0"/>
          <a:ext cx="0" cy="0"/>
          <a:chOff x="0" y="0"/>
          <a:chExt cx="0" cy="0"/>
        </a:xfrm>
      </p:grpSpPr>
      <p:pic>
        <p:nvPicPr>
          <p:cNvPr id="148" name="Google Shape;148;p25" title="PESLogotrasns.png">
            <a:extLst>
              <a:ext uri="{FF2B5EF4-FFF2-40B4-BE49-F238E27FC236}">
                <a16:creationId xmlns:a16="http://schemas.microsoft.com/office/drawing/2014/main" id="{E2E06064-7D72-F78D-2F88-6652619E23E5}"/>
              </a:ext>
            </a:extLst>
          </p:cNvPr>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49" name="Google Shape;149;p25">
            <a:extLst>
              <a:ext uri="{FF2B5EF4-FFF2-40B4-BE49-F238E27FC236}">
                <a16:creationId xmlns:a16="http://schemas.microsoft.com/office/drawing/2014/main" id="{01E3738F-A6B2-5561-292E-7DBEBABDE06C}"/>
              </a:ext>
            </a:extLst>
          </p:cNvPr>
          <p:cNvSpPr txBox="1">
            <a:spLocks noGrp="1"/>
          </p:cNvSpPr>
          <p:nvPr>
            <p:ph type="title"/>
          </p:nvPr>
        </p:nvSpPr>
        <p:spPr>
          <a:xfrm>
            <a:off x="187275" y="257200"/>
            <a:ext cx="70209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dirty="0">
                <a:solidFill>
                  <a:srgbClr val="C55911"/>
                </a:solidFill>
                <a:latin typeface="Times New Roman"/>
                <a:ea typeface="Times New Roman"/>
                <a:cs typeface="Times New Roman"/>
                <a:sym typeface="Times New Roman"/>
              </a:rPr>
              <a:t>MCQ</a:t>
            </a:r>
            <a:endParaRPr sz="3020" b="1" dirty="0">
              <a:solidFill>
                <a:srgbClr val="C55911"/>
              </a:solidFill>
              <a:latin typeface="Times New Roman"/>
              <a:ea typeface="Times New Roman"/>
              <a:cs typeface="Times New Roman"/>
              <a:sym typeface="Times New Roman"/>
            </a:endParaRPr>
          </a:p>
        </p:txBody>
      </p:sp>
      <p:cxnSp>
        <p:nvCxnSpPr>
          <p:cNvPr id="150" name="Google Shape;150;p25">
            <a:extLst>
              <a:ext uri="{FF2B5EF4-FFF2-40B4-BE49-F238E27FC236}">
                <a16:creationId xmlns:a16="http://schemas.microsoft.com/office/drawing/2014/main" id="{2566178F-C151-C877-98A9-398D0460F5A4}"/>
              </a:ext>
            </a:extLst>
          </p:cNvPr>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
        <p:nvSpPr>
          <p:cNvPr id="3" name="TextBox 2">
            <a:extLst>
              <a:ext uri="{FF2B5EF4-FFF2-40B4-BE49-F238E27FC236}">
                <a16:creationId xmlns:a16="http://schemas.microsoft.com/office/drawing/2014/main" id="{F4D2DD01-6F65-457A-A934-099037996B30}"/>
              </a:ext>
            </a:extLst>
          </p:cNvPr>
          <p:cNvSpPr txBox="1"/>
          <p:nvPr/>
        </p:nvSpPr>
        <p:spPr>
          <a:xfrm>
            <a:off x="687977" y="1157026"/>
            <a:ext cx="7537270" cy="4185761"/>
          </a:xfrm>
          <a:prstGeom prst="rect">
            <a:avLst/>
          </a:prstGeom>
          <a:noFill/>
        </p:spPr>
        <p:txBody>
          <a:bodyPr wrap="square">
            <a:spAutoFit/>
          </a:bodyPr>
          <a:lstStyle/>
          <a:p>
            <a:r>
              <a:rPr lang="en-US" dirty="0"/>
              <a:t>In a </a:t>
            </a:r>
            <a:r>
              <a:rPr lang="en-US" b="1" dirty="0"/>
              <a:t>daisy chain</a:t>
            </a:r>
            <a:r>
              <a:rPr lang="en-US" dirty="0"/>
              <a:t> priority scheme used for bus arbitration, which statement is true?</a:t>
            </a:r>
            <a:br>
              <a:rPr lang="en-US" dirty="0"/>
            </a:br>
            <a:r>
              <a:rPr lang="en-US" dirty="0"/>
              <a:t>a) Highest priority device is closest to the processor.</a:t>
            </a:r>
            <a:br>
              <a:rPr lang="en-US" dirty="0"/>
            </a:br>
            <a:r>
              <a:rPr lang="en-US" dirty="0"/>
              <a:t>b) Lowest priority device is closest to the processor.</a:t>
            </a:r>
            <a:br>
              <a:rPr lang="en-US" dirty="0"/>
            </a:br>
            <a:r>
              <a:rPr lang="en-US" dirty="0"/>
              <a:t>c) All devices have equal priority.</a:t>
            </a:r>
            <a:br>
              <a:rPr lang="en-US" dirty="0"/>
            </a:br>
            <a:r>
              <a:rPr lang="en-US" dirty="0"/>
              <a:t>d) Bus grant signal propagates from lowest to highest priority device.</a:t>
            </a:r>
          </a:p>
          <a:p>
            <a:r>
              <a:rPr lang="en-US" b="1" dirty="0"/>
              <a:t>Answer:</a:t>
            </a:r>
            <a:r>
              <a:rPr lang="en-US" dirty="0"/>
              <a:t> (a)</a:t>
            </a:r>
            <a:br>
              <a:rPr lang="en-US" dirty="0"/>
            </a:br>
            <a:r>
              <a:rPr lang="en-US" dirty="0"/>
              <a:t> </a:t>
            </a:r>
            <a:r>
              <a:rPr lang="en-US" i="1" dirty="0"/>
              <a:t>Explanation:</a:t>
            </a:r>
            <a:r>
              <a:rPr lang="en-US" dirty="0"/>
              <a:t> Bus grant passes sequentially through devices; the nearest device has highest priority.</a:t>
            </a:r>
          </a:p>
          <a:p>
            <a:endParaRPr lang="en-US" dirty="0"/>
          </a:p>
          <a:p>
            <a:r>
              <a:rPr lang="en-US" dirty="0"/>
              <a:t>In </a:t>
            </a:r>
            <a:r>
              <a:rPr lang="en-US" b="1" dirty="0"/>
              <a:t>distributed arbitration</a:t>
            </a:r>
            <a:r>
              <a:rPr lang="en-US" dirty="0"/>
              <a:t>,</a:t>
            </a:r>
            <a:br>
              <a:rPr lang="en-US" dirty="0"/>
            </a:br>
            <a:r>
              <a:rPr lang="en-US" dirty="0"/>
              <a:t>a) A single bus arbiter assigns bus mastership.</a:t>
            </a:r>
            <a:br>
              <a:rPr lang="en-US" dirty="0"/>
            </a:br>
            <a:r>
              <a:rPr lang="en-US" dirty="0"/>
              <a:t>b) Each device compares its ID on arbitration lines and highest ID wins.</a:t>
            </a:r>
            <a:br>
              <a:rPr lang="en-US" dirty="0"/>
            </a:br>
            <a:r>
              <a:rPr lang="en-US" dirty="0"/>
              <a:t>c) Lowest ID device wins control.</a:t>
            </a:r>
            <a:br>
              <a:rPr lang="en-US" dirty="0"/>
            </a:br>
            <a:r>
              <a:rPr lang="en-US" dirty="0"/>
              <a:t>d) Arbitration depends on interrupt priority levels.</a:t>
            </a:r>
          </a:p>
          <a:p>
            <a:r>
              <a:rPr lang="en-US" dirty="0"/>
              <a:t> </a:t>
            </a:r>
            <a:r>
              <a:rPr lang="en-US" b="1" dirty="0"/>
              <a:t>Answer:</a:t>
            </a:r>
            <a:r>
              <a:rPr lang="en-US" dirty="0"/>
              <a:t> (b)</a:t>
            </a:r>
            <a:br>
              <a:rPr lang="en-US" dirty="0"/>
            </a:br>
            <a:r>
              <a:rPr lang="en-US" dirty="0"/>
              <a:t> </a:t>
            </a:r>
            <a:r>
              <a:rPr lang="en-US" i="1" dirty="0"/>
              <a:t>Explanation:</a:t>
            </a:r>
            <a:r>
              <a:rPr lang="en-US" dirty="0"/>
              <a:t> All devices participate by putting their 4-bit IDs on shared arbitration lines. Highest ID wins the bus.</a:t>
            </a:r>
          </a:p>
          <a:p>
            <a:endParaRPr lang="en-US" dirty="0"/>
          </a:p>
          <a:p>
            <a:pPr>
              <a:buNone/>
            </a:pPr>
            <a:endParaRPr lang="en-US" dirty="0"/>
          </a:p>
        </p:txBody>
      </p:sp>
    </p:spTree>
    <p:extLst>
      <p:ext uri="{BB962C8B-B14F-4D97-AF65-F5344CB8AC3E}">
        <p14:creationId xmlns:p14="http://schemas.microsoft.com/office/powerpoint/2010/main" val="1702137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grpSp>
        <p:nvGrpSpPr>
          <p:cNvPr id="156" name="Google Shape;156;p26"/>
          <p:cNvGrpSpPr/>
          <p:nvPr/>
        </p:nvGrpSpPr>
        <p:grpSpPr>
          <a:xfrm>
            <a:off x="275626" y="228273"/>
            <a:ext cx="8592750" cy="4686974"/>
            <a:chOff x="246976" y="233573"/>
            <a:chExt cx="8592750" cy="4686974"/>
          </a:xfrm>
        </p:grpSpPr>
        <p:pic>
          <p:nvPicPr>
            <p:cNvPr id="157" name="Google Shape;157;p26"/>
            <p:cNvPicPr preferRelativeResize="0"/>
            <p:nvPr/>
          </p:nvPicPr>
          <p:blipFill rotWithShape="1">
            <a:blip r:embed="rId3">
              <a:alphaModFix/>
            </a:blip>
            <a:srcRect/>
            <a:stretch/>
          </p:blipFill>
          <p:spPr>
            <a:xfrm>
              <a:off x="481350" y="1424875"/>
              <a:ext cx="2760100" cy="2760100"/>
            </a:xfrm>
            <a:prstGeom prst="rect">
              <a:avLst/>
            </a:prstGeom>
            <a:noFill/>
            <a:ln>
              <a:noFill/>
            </a:ln>
          </p:spPr>
        </p:pic>
        <p:sp>
          <p:nvSpPr>
            <p:cNvPr id="158" name="Google Shape;158;p26"/>
            <p:cNvSpPr/>
            <p:nvPr/>
          </p:nvSpPr>
          <p:spPr>
            <a:xfrm>
              <a:off x="7875464" y="233573"/>
              <a:ext cx="964261" cy="891156"/>
            </a:xfrm>
            <a:custGeom>
              <a:avLst/>
              <a:gdLst/>
              <a:ahLst/>
              <a:cxnLst/>
              <a:rect l="l" t="t" r="r" b="b"/>
              <a:pathLst>
                <a:path w="504189" h="504190" extrusionOk="0">
                  <a:moveTo>
                    <a:pt x="0" y="0"/>
                  </a:moveTo>
                  <a:lnTo>
                    <a:pt x="504006" y="0"/>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b="1">
                <a:solidFill>
                  <a:srgbClr val="000000"/>
                </a:solidFill>
                <a:latin typeface="Calibri"/>
                <a:ea typeface="Calibri"/>
                <a:cs typeface="Calibri"/>
                <a:sym typeface="Calibri"/>
              </a:endParaRPr>
            </a:p>
          </p:txBody>
        </p:sp>
        <p:sp>
          <p:nvSpPr>
            <p:cNvPr id="159" name="Google Shape;159;p26"/>
            <p:cNvSpPr/>
            <p:nvPr/>
          </p:nvSpPr>
          <p:spPr>
            <a:xfrm>
              <a:off x="246976" y="4029393"/>
              <a:ext cx="964263" cy="891154"/>
            </a:xfrm>
            <a:custGeom>
              <a:avLst/>
              <a:gdLst/>
              <a:ahLst/>
              <a:cxnLst/>
              <a:rect l="l" t="t" r="r" b="b"/>
              <a:pathLst>
                <a:path w="504190" h="504189" extrusionOk="0">
                  <a:moveTo>
                    <a:pt x="0" y="0"/>
                  </a:moveTo>
                  <a:lnTo>
                    <a:pt x="0" y="504006"/>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0" name="Google Shape;160;p26"/>
            <p:cNvSpPr txBox="1"/>
            <p:nvPr/>
          </p:nvSpPr>
          <p:spPr>
            <a:xfrm>
              <a:off x="3241450" y="1992050"/>
              <a:ext cx="5061000" cy="585000"/>
            </a:xfrm>
            <a:prstGeom prst="rect">
              <a:avLst/>
            </a:prstGeom>
            <a:noFill/>
            <a:ln>
              <a:noFill/>
            </a:ln>
          </p:spPr>
          <p:txBody>
            <a:bodyPr spcFirstLastPara="1" wrap="square" lIns="91425" tIns="91425" rIns="91425" bIns="91425" anchor="t" anchorCtr="0">
              <a:spAutoFit/>
            </a:bodyPr>
            <a:lstStyle/>
            <a:p>
              <a:pPr marL="12700" marR="5080" lvl="0" indent="0" algn="l" rtl="0">
                <a:lnSpc>
                  <a:spcPct val="117000"/>
                </a:lnSpc>
                <a:spcBef>
                  <a:spcPts val="0"/>
                </a:spcBef>
                <a:spcAft>
                  <a:spcPts val="0"/>
                </a:spcAft>
                <a:buNone/>
              </a:pPr>
              <a:r>
                <a:rPr lang="en" sz="2600" b="1">
                  <a:solidFill>
                    <a:srgbClr val="C55911"/>
                  </a:solidFill>
                  <a:latin typeface="Times New Roman"/>
                  <a:ea typeface="Times New Roman"/>
                  <a:cs typeface="Times New Roman"/>
                  <a:sym typeface="Times New Roman"/>
                </a:rPr>
                <a:t>THANK YOU</a:t>
              </a:r>
              <a:endParaRPr sz="2600">
                <a:solidFill>
                  <a:schemeClr val="dk1"/>
                </a:solidFill>
                <a:latin typeface="Times New Roman"/>
                <a:ea typeface="Times New Roman"/>
                <a:cs typeface="Times New Roman"/>
                <a:sym typeface="Times New Roman"/>
              </a:endParaRPr>
            </a:p>
          </p:txBody>
        </p:sp>
        <p:sp>
          <p:nvSpPr>
            <p:cNvPr id="161" name="Google Shape;161;p26"/>
            <p:cNvSpPr txBox="1"/>
            <p:nvPr/>
          </p:nvSpPr>
          <p:spPr>
            <a:xfrm>
              <a:off x="3241450" y="2904850"/>
              <a:ext cx="5384700" cy="761400"/>
            </a:xfrm>
            <a:prstGeom prst="rect">
              <a:avLst/>
            </a:prstGeom>
            <a:noFill/>
            <a:ln>
              <a:noFill/>
            </a:ln>
          </p:spPr>
          <p:txBody>
            <a:bodyPr spcFirstLastPara="1" wrap="square" lIns="91425" tIns="91425" rIns="91425" bIns="91425" anchor="t" anchorCtr="0">
              <a:spAutoFit/>
            </a:bodyPr>
            <a:lstStyle/>
            <a:p>
              <a:pPr marL="26841" marR="10736" lvl="0" indent="0" algn="l" rtl="0">
                <a:lnSpc>
                  <a:spcPct val="115851"/>
                </a:lnSpc>
                <a:spcBef>
                  <a:spcPts val="1268"/>
                </a:spcBef>
                <a:spcAft>
                  <a:spcPts val="0"/>
                </a:spcAft>
                <a:buNone/>
              </a:pPr>
              <a:r>
                <a:rPr lang="en" sz="1736" b="1">
                  <a:solidFill>
                    <a:schemeClr val="dk1"/>
                  </a:solidFill>
                  <a:latin typeface="Times New Roman"/>
                  <a:ea typeface="Times New Roman"/>
                  <a:cs typeface="Times New Roman"/>
                  <a:sym typeface="Times New Roman"/>
                </a:rPr>
                <a:t>Team DDCO</a:t>
              </a:r>
              <a:br>
                <a:rPr lang="en" sz="600" b="1">
                  <a:solidFill>
                    <a:schemeClr val="dk1"/>
                  </a:solidFill>
                  <a:latin typeface="Times New Roman"/>
                  <a:ea typeface="Times New Roman"/>
                  <a:cs typeface="Times New Roman"/>
                  <a:sym typeface="Times New Roman"/>
                </a:rPr>
              </a:br>
              <a:r>
                <a:rPr lang="en" sz="1736" b="1">
                  <a:solidFill>
                    <a:schemeClr val="dk1"/>
                  </a:solidFill>
                  <a:latin typeface="Times New Roman"/>
                  <a:ea typeface="Times New Roman"/>
                  <a:cs typeface="Times New Roman"/>
                  <a:sym typeface="Times New Roman"/>
                </a:rPr>
                <a:t>Department of Computer Science and Engineering</a:t>
              </a:r>
              <a:endParaRPr sz="1736" b="1">
                <a:solidFill>
                  <a:schemeClr val="dk1"/>
                </a:solidFill>
                <a:latin typeface="Times New Roman"/>
                <a:ea typeface="Times New Roman"/>
                <a:cs typeface="Times New Roman"/>
                <a:sym typeface="Times New Roman"/>
              </a:endParaRPr>
            </a:p>
          </p:txBody>
        </p:sp>
        <p:sp>
          <p:nvSpPr>
            <p:cNvPr id="162" name="Google Shape;162;p26"/>
            <p:cNvSpPr/>
            <p:nvPr/>
          </p:nvSpPr>
          <p:spPr>
            <a:xfrm>
              <a:off x="3311899" y="2740954"/>
              <a:ext cx="4563570" cy="0"/>
            </a:xfrm>
            <a:custGeom>
              <a:avLst/>
              <a:gdLst/>
              <a:ahLst/>
              <a:cxnLst/>
              <a:rect l="l" t="t" r="r" b="b"/>
              <a:pathLst>
                <a:path w="2160270" h="120000" extrusionOk="0">
                  <a:moveTo>
                    <a:pt x="0" y="0"/>
                  </a:moveTo>
                  <a:lnTo>
                    <a:pt x="2160027"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3804">
                <a:solidFill>
                  <a:srgbClr val="000000"/>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327750" y="1211625"/>
            <a:ext cx="8448000" cy="876060"/>
          </a:xfrm>
          <a:prstGeom prst="rect">
            <a:avLst/>
          </a:prstGeom>
          <a:noFill/>
          <a:ln>
            <a:noFill/>
          </a:ln>
        </p:spPr>
        <p:txBody>
          <a:bodyPr spcFirstLastPara="1" wrap="square" lIns="0" tIns="19100" rIns="0" bIns="0" anchor="t" anchorCtr="0">
            <a:spAutoFit/>
          </a:bodyPr>
          <a:lstStyle/>
          <a:p>
            <a:pPr marL="101600" lvl="0" algn="l" rtl="0">
              <a:lnSpc>
                <a:spcPct val="115914"/>
              </a:lnSpc>
              <a:spcBef>
                <a:spcPts val="0"/>
              </a:spcBef>
              <a:spcAft>
                <a:spcPts val="0"/>
              </a:spcAft>
              <a:buClr>
                <a:schemeClr val="dk1"/>
              </a:buClr>
              <a:buSzPts val="2000"/>
            </a:pPr>
            <a:r>
              <a:rPr lang="en" sz="1600" b="1" dirty="0">
                <a:solidFill>
                  <a:schemeClr val="dk1"/>
                </a:solidFill>
                <a:latin typeface="Times New Roman"/>
                <a:ea typeface="Times New Roman"/>
                <a:cs typeface="Times New Roman"/>
                <a:sym typeface="Times New Roman"/>
              </a:rPr>
              <a:t>Direct Memory Access (DMA)</a:t>
            </a:r>
            <a:r>
              <a:rPr lang="en" sz="1600" dirty="0">
                <a:solidFill>
                  <a:schemeClr val="dk1"/>
                </a:solidFill>
                <a:latin typeface="Times New Roman"/>
                <a:ea typeface="Times New Roman"/>
                <a:cs typeface="Times New Roman"/>
                <a:sym typeface="Times New Roman"/>
              </a:rPr>
              <a:t> allows data transfer </a:t>
            </a:r>
            <a:r>
              <a:rPr lang="en" sz="1600" b="1" dirty="0">
                <a:solidFill>
                  <a:schemeClr val="dk1"/>
                </a:solidFill>
                <a:latin typeface="Times New Roman"/>
                <a:ea typeface="Times New Roman"/>
                <a:cs typeface="Times New Roman"/>
                <a:sym typeface="Times New Roman"/>
              </a:rPr>
              <a:t>directly between an I/O device and main memory</a:t>
            </a:r>
            <a:r>
              <a:rPr lang="en" sz="1600" dirty="0">
                <a:solidFill>
                  <a:schemeClr val="dk1"/>
                </a:solidFill>
                <a:latin typeface="Times New Roman"/>
                <a:ea typeface="Times New Roman"/>
                <a:cs typeface="Times New Roman"/>
                <a:sym typeface="Times New Roman"/>
              </a:rPr>
              <a:t> without continuous processor intervention.</a:t>
            </a:r>
            <a:endParaRPr sz="1600" dirty="0">
              <a:solidFill>
                <a:schemeClr val="dk1"/>
              </a:solidFill>
              <a:latin typeface="Times New Roman"/>
              <a:ea typeface="Times New Roman"/>
              <a:cs typeface="Times New Roman"/>
              <a:sym typeface="Times New Roman"/>
            </a:endParaRPr>
          </a:p>
          <a:p>
            <a:pPr marL="457200" lvl="0" indent="0" algn="l" rtl="0">
              <a:lnSpc>
                <a:spcPct val="115914"/>
              </a:lnSpc>
              <a:spcBef>
                <a:spcPts val="0"/>
              </a:spcBef>
              <a:spcAft>
                <a:spcPts val="0"/>
              </a:spcAft>
              <a:buNone/>
            </a:pPr>
            <a:endParaRPr sz="1600" dirty="0">
              <a:solidFill>
                <a:schemeClr val="dk1"/>
              </a:solidFill>
              <a:latin typeface="Times New Roman"/>
              <a:ea typeface="Times New Roman"/>
              <a:cs typeface="Times New Roman"/>
              <a:sym typeface="Times New Roman"/>
            </a:endParaRPr>
          </a:p>
        </p:txBody>
      </p:sp>
      <p:pic>
        <p:nvPicPr>
          <p:cNvPr id="85" name="Google Shape;85;p17" title="PESLogotrasns.png"/>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86" name="Google Shape;86;p17"/>
          <p:cNvSpPr txBox="1">
            <a:spLocks noGrp="1"/>
          </p:cNvSpPr>
          <p:nvPr>
            <p:ph type="title"/>
          </p:nvPr>
        </p:nvSpPr>
        <p:spPr>
          <a:xfrm>
            <a:off x="187275" y="257200"/>
            <a:ext cx="657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a:solidFill>
                  <a:srgbClr val="C55911"/>
                </a:solidFill>
                <a:latin typeface="Times New Roman"/>
                <a:ea typeface="Times New Roman"/>
                <a:cs typeface="Times New Roman"/>
                <a:sym typeface="Times New Roman"/>
              </a:rPr>
              <a:t>Introduction</a:t>
            </a:r>
            <a:endParaRPr sz="3020" b="1">
              <a:solidFill>
                <a:srgbClr val="C55911"/>
              </a:solidFill>
              <a:latin typeface="Times New Roman"/>
              <a:ea typeface="Times New Roman"/>
              <a:cs typeface="Times New Roman"/>
              <a:sym typeface="Times New Roman"/>
            </a:endParaRPr>
          </a:p>
        </p:txBody>
      </p:sp>
      <p:cxnSp>
        <p:nvCxnSpPr>
          <p:cNvPr id="87" name="Google Shape;87;p17"/>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
        <p:nvSpPr>
          <p:cNvPr id="3" name="Rectangle 2">
            <a:extLst>
              <a:ext uri="{FF2B5EF4-FFF2-40B4-BE49-F238E27FC236}">
                <a16:creationId xmlns:a16="http://schemas.microsoft.com/office/drawing/2014/main" id="{5E29E7C4-CC56-5FAA-91DD-97868F9D5FB3}"/>
              </a:ext>
            </a:extLst>
          </p:cNvPr>
          <p:cNvSpPr>
            <a:spLocks noChangeArrowheads="1"/>
          </p:cNvSpPr>
          <p:nvPr/>
        </p:nvSpPr>
        <p:spPr bwMode="auto">
          <a:xfrm>
            <a:off x="78377" y="1897188"/>
            <a:ext cx="899595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DMA transfer</a:t>
            </a:r>
            <a:r>
              <a:rPr kumimoji="0" lang="en-US" altLang="en-US" sz="1800" b="0" i="0" u="none" strike="noStrike" cap="none" normalizeH="0" baseline="0" dirty="0">
                <a:ln>
                  <a:noFill/>
                </a:ln>
                <a:solidFill>
                  <a:schemeClr val="tx1"/>
                </a:solidFill>
                <a:effectLst/>
                <a:latin typeface="Arial" panose="020B0604020202020204" pitchFamily="34" charset="0"/>
              </a:rPr>
              <a:t> is managed by a special control circuit in the I/O interface — the </a:t>
            </a:r>
            <a:r>
              <a:rPr kumimoji="0" lang="en-US" altLang="en-US" sz="1800" b="1" i="0" u="none" strike="noStrike" cap="none" normalizeH="0" baseline="0" dirty="0">
                <a:ln>
                  <a:noFill/>
                </a:ln>
                <a:solidFill>
                  <a:schemeClr val="tx1"/>
                </a:solidFill>
                <a:effectLst/>
                <a:latin typeface="Arial" panose="020B0604020202020204" pitchFamily="34" charset="0"/>
              </a:rPr>
              <a:t>DMA Controller</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DMA controller</a:t>
            </a:r>
            <a:r>
              <a:rPr kumimoji="0" lang="en-US" altLang="en-US" sz="1800" b="0" i="0" u="none" strike="noStrike" cap="none" normalizeH="0" baseline="0" dirty="0">
                <a:ln>
                  <a:noFill/>
                </a:ln>
                <a:solidFill>
                  <a:schemeClr val="tx1"/>
                </a:solidFill>
                <a:effectLst/>
                <a:latin typeface="Arial" panose="020B0604020202020204" pitchFamily="34" charset="0"/>
              </a:rPr>
              <a:t> performs tasks usually handled by the processor when accessing memory.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For each word transferred, it: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Provides the </a:t>
            </a:r>
            <a:r>
              <a:rPr kumimoji="0" lang="en-US" altLang="en-US" sz="1800" b="1" i="0" u="none" strike="noStrike" cap="none" normalizeH="0" baseline="0" dirty="0">
                <a:ln>
                  <a:noFill/>
                </a:ln>
                <a:solidFill>
                  <a:schemeClr val="tx1"/>
                </a:solidFill>
                <a:effectLst/>
                <a:latin typeface="Arial" panose="020B0604020202020204" pitchFamily="34" charset="0"/>
              </a:rPr>
              <a:t>memory address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Generates all </a:t>
            </a:r>
            <a:r>
              <a:rPr kumimoji="0" lang="en-US" altLang="en-US" sz="1800" b="1" i="0" u="none" strike="noStrike" cap="none" normalizeH="0" baseline="0" dirty="0">
                <a:ln>
                  <a:noFill/>
                </a:ln>
                <a:solidFill>
                  <a:schemeClr val="tx1"/>
                </a:solidFill>
                <a:effectLst/>
                <a:latin typeface="Arial" panose="020B0604020202020204" pitchFamily="34" charset="0"/>
              </a:rPr>
              <a:t>bus control signals</a:t>
            </a:r>
            <a:r>
              <a:rPr kumimoji="0" lang="en-US" altLang="en-US" sz="1800" b="0" i="0" u="none" strike="noStrike" cap="none" normalizeH="0" baseline="0" dirty="0">
                <a:ln>
                  <a:noFill/>
                </a:ln>
                <a:solidFill>
                  <a:schemeClr val="tx1"/>
                </a:solidFill>
                <a:effectLst/>
                <a:latin typeface="Arial" panose="020B0604020202020204" pitchFamily="34" charset="0"/>
              </a:rPr>
              <a:t> for data transfer.</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Since data is transferred in </a:t>
            </a:r>
            <a:r>
              <a:rPr kumimoji="0" lang="en-US" altLang="en-US" sz="1800" b="1" i="0" u="none" strike="noStrike" cap="none" normalizeH="0" baseline="0" dirty="0">
                <a:ln>
                  <a:noFill/>
                </a:ln>
                <a:solidFill>
                  <a:schemeClr val="tx1"/>
                </a:solidFill>
                <a:effectLst/>
                <a:latin typeface="Arial" panose="020B0604020202020204" pitchFamily="34" charset="0"/>
              </a:rPr>
              <a:t>blocks</a:t>
            </a:r>
            <a:r>
              <a:rPr kumimoji="0" lang="en-US" altLang="en-US" sz="1800" b="0" i="0" u="none" strike="noStrike" cap="none" normalizeH="0" baseline="0" dirty="0">
                <a:ln>
                  <a:noFill/>
                </a:ln>
                <a:solidFill>
                  <a:schemeClr val="tx1"/>
                </a:solidFill>
                <a:effectLst/>
                <a:latin typeface="Arial" panose="020B0604020202020204" pitchFamily="34" charset="0"/>
              </a:rPr>
              <a:t>, the DMA controller:</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Increments the memory address</a:t>
            </a:r>
            <a:r>
              <a:rPr kumimoji="0" lang="en-US" altLang="en-US" sz="1800" b="0" i="0" u="none" strike="noStrike" cap="none" normalizeH="0" baseline="0" dirty="0">
                <a:ln>
                  <a:noFill/>
                </a:ln>
                <a:solidFill>
                  <a:schemeClr val="tx1"/>
                </a:solidFill>
                <a:effectLst/>
                <a:latin typeface="Arial" panose="020B0604020202020204" pitchFamily="34" charset="0"/>
              </a:rPr>
              <a:t> for each successive word.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1" i="0" u="none" strike="noStrike" cap="none" normalizeH="0" baseline="0" dirty="0">
                <a:ln>
                  <a:noFill/>
                </a:ln>
                <a:solidFill>
                  <a:schemeClr val="tx1"/>
                </a:solidFill>
                <a:effectLst/>
                <a:latin typeface="Arial" panose="020B0604020202020204" pitchFamily="34" charset="0"/>
              </a:rPr>
              <a:t>Keeps count</a:t>
            </a:r>
            <a:r>
              <a:rPr kumimoji="0" lang="en-US" altLang="en-US" sz="1800" b="0" i="0" u="none" strike="noStrike" cap="none" normalizeH="0" baseline="0" dirty="0">
                <a:ln>
                  <a:noFill/>
                </a:ln>
                <a:solidFill>
                  <a:schemeClr val="tx1"/>
                </a:solidFill>
                <a:effectLst/>
                <a:latin typeface="Arial" panose="020B0604020202020204" pitchFamily="34" charset="0"/>
              </a:rPr>
              <a:t> of the number of transfers completed.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327750" y="1211625"/>
            <a:ext cx="8448000" cy="3467400"/>
          </a:xfrm>
          <a:prstGeom prst="rect">
            <a:avLst/>
          </a:prstGeom>
          <a:noFill/>
          <a:ln>
            <a:noFill/>
          </a:ln>
        </p:spPr>
        <p:txBody>
          <a:bodyPr spcFirstLastPara="1" wrap="square" lIns="0" tIns="19100" rIns="0" bIns="0" anchor="t" anchorCtr="0">
            <a:spAutoFit/>
          </a:bodyPr>
          <a:lstStyle/>
          <a:p>
            <a:pPr marL="457200" lvl="0" indent="-355600" algn="l" rtl="0">
              <a:lnSpc>
                <a:spcPct val="115914"/>
              </a:lnSpc>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To initiate a DMA transfer, the processor sends the starting address, word count, and direction of transfer to the DMA controller.</a:t>
            </a:r>
            <a:endParaRPr sz="2000">
              <a:solidFill>
                <a:schemeClr val="dk1"/>
              </a:solidFill>
              <a:latin typeface="Times New Roman"/>
              <a:ea typeface="Times New Roman"/>
              <a:cs typeface="Times New Roman"/>
              <a:sym typeface="Times New Roman"/>
            </a:endParaRPr>
          </a:p>
          <a:p>
            <a:pPr marL="457200" lvl="0" indent="0" algn="l" rtl="0">
              <a:lnSpc>
                <a:spcPct val="115914"/>
              </a:lnSpc>
              <a:spcBef>
                <a:spcPts val="0"/>
              </a:spcBef>
              <a:spcAft>
                <a:spcPts val="0"/>
              </a:spcAft>
              <a:buNone/>
            </a:pPr>
            <a:endParaRPr sz="1200">
              <a:solidFill>
                <a:schemeClr val="dk1"/>
              </a:solidFill>
              <a:latin typeface="Times New Roman"/>
              <a:ea typeface="Times New Roman"/>
              <a:cs typeface="Times New Roman"/>
              <a:sym typeface="Times New Roman"/>
            </a:endParaRPr>
          </a:p>
          <a:p>
            <a:pPr marL="457200" lvl="0" indent="-355600" algn="l" rtl="0">
              <a:lnSpc>
                <a:spcPct val="115914"/>
              </a:lnSpc>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Once started, the DMA controller transfers the entire block of data autonomously.</a:t>
            </a:r>
            <a:endParaRPr sz="2000">
              <a:solidFill>
                <a:schemeClr val="dk1"/>
              </a:solidFill>
              <a:latin typeface="Times New Roman"/>
              <a:ea typeface="Times New Roman"/>
              <a:cs typeface="Times New Roman"/>
              <a:sym typeface="Times New Roman"/>
            </a:endParaRPr>
          </a:p>
          <a:p>
            <a:pPr marL="457200" lvl="0" indent="0" algn="l" rtl="0">
              <a:lnSpc>
                <a:spcPct val="115914"/>
              </a:lnSpc>
              <a:spcBef>
                <a:spcPts val="0"/>
              </a:spcBef>
              <a:spcAft>
                <a:spcPts val="0"/>
              </a:spcAft>
              <a:buNone/>
            </a:pPr>
            <a:endParaRPr sz="1200">
              <a:solidFill>
                <a:schemeClr val="dk1"/>
              </a:solidFill>
              <a:latin typeface="Times New Roman"/>
              <a:ea typeface="Times New Roman"/>
              <a:cs typeface="Times New Roman"/>
              <a:sym typeface="Times New Roman"/>
            </a:endParaRPr>
          </a:p>
          <a:p>
            <a:pPr marL="457200" lvl="0" indent="-355600" algn="l" rtl="0">
              <a:lnSpc>
                <a:spcPct val="115914"/>
              </a:lnSpc>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When the transfer completes, the controller raises an interrupt to inform the processor.</a:t>
            </a:r>
            <a:endParaRPr sz="2000">
              <a:solidFill>
                <a:schemeClr val="dk1"/>
              </a:solidFill>
              <a:latin typeface="Times New Roman"/>
              <a:ea typeface="Times New Roman"/>
              <a:cs typeface="Times New Roman"/>
              <a:sym typeface="Times New Roman"/>
            </a:endParaRPr>
          </a:p>
          <a:p>
            <a:pPr marL="457200" lvl="0" indent="0" algn="l" rtl="0">
              <a:lnSpc>
                <a:spcPct val="115914"/>
              </a:lnSpc>
              <a:spcBef>
                <a:spcPts val="0"/>
              </a:spcBef>
              <a:spcAft>
                <a:spcPts val="0"/>
              </a:spcAft>
              <a:buNone/>
            </a:pPr>
            <a:endParaRPr sz="1200">
              <a:solidFill>
                <a:schemeClr val="dk1"/>
              </a:solidFill>
              <a:latin typeface="Times New Roman"/>
              <a:ea typeface="Times New Roman"/>
              <a:cs typeface="Times New Roman"/>
              <a:sym typeface="Times New Roman"/>
            </a:endParaRPr>
          </a:p>
          <a:p>
            <a:pPr marL="457200" lvl="0" indent="-355600" algn="l" rtl="0">
              <a:lnSpc>
                <a:spcPct val="115914"/>
              </a:lnSpc>
              <a:spcBef>
                <a:spcPts val="0"/>
              </a:spcBef>
              <a:spcAft>
                <a:spcPts val="0"/>
              </a:spcAft>
              <a:buClr>
                <a:schemeClr val="dk1"/>
              </a:buClr>
              <a:buSzPts val="2000"/>
              <a:buChar char="●"/>
            </a:pPr>
            <a:r>
              <a:rPr lang="en" sz="2000">
                <a:solidFill>
                  <a:schemeClr val="dk1"/>
                </a:solidFill>
                <a:latin typeface="Times New Roman"/>
                <a:ea typeface="Times New Roman"/>
                <a:cs typeface="Times New Roman"/>
                <a:sym typeface="Times New Roman"/>
              </a:rPr>
              <a:t>During the DMA transfer, the processor can execute another program, improving system efficiency.</a:t>
            </a:r>
            <a:endParaRPr sz="2000">
              <a:solidFill>
                <a:schemeClr val="dk1"/>
              </a:solidFill>
              <a:latin typeface="Times New Roman"/>
              <a:ea typeface="Times New Roman"/>
              <a:cs typeface="Times New Roman"/>
              <a:sym typeface="Times New Roman"/>
            </a:endParaRPr>
          </a:p>
        </p:txBody>
      </p:sp>
      <p:pic>
        <p:nvPicPr>
          <p:cNvPr id="93" name="Google Shape;93;p18" title="PESLogotrasns.png"/>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94" name="Google Shape;94;p18"/>
          <p:cNvSpPr txBox="1">
            <a:spLocks noGrp="1"/>
          </p:cNvSpPr>
          <p:nvPr>
            <p:ph type="title"/>
          </p:nvPr>
        </p:nvSpPr>
        <p:spPr>
          <a:xfrm>
            <a:off x="187275" y="257200"/>
            <a:ext cx="657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a:solidFill>
                  <a:srgbClr val="C55911"/>
                </a:solidFill>
                <a:latin typeface="Times New Roman"/>
                <a:ea typeface="Times New Roman"/>
                <a:cs typeface="Times New Roman"/>
                <a:sym typeface="Times New Roman"/>
              </a:rPr>
              <a:t>Operation</a:t>
            </a:r>
            <a:endParaRPr sz="3020" b="1">
              <a:solidFill>
                <a:srgbClr val="C55911"/>
              </a:solidFill>
              <a:latin typeface="Times New Roman"/>
              <a:ea typeface="Times New Roman"/>
              <a:cs typeface="Times New Roman"/>
              <a:sym typeface="Times New Roman"/>
            </a:endParaRPr>
          </a:p>
        </p:txBody>
      </p:sp>
      <p:cxnSp>
        <p:nvCxnSpPr>
          <p:cNvPr id="95" name="Google Shape;95;p18"/>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p:nvPr/>
        </p:nvSpPr>
        <p:spPr>
          <a:xfrm>
            <a:off x="327750" y="1211625"/>
            <a:ext cx="8448000" cy="3524700"/>
          </a:xfrm>
          <a:prstGeom prst="rect">
            <a:avLst/>
          </a:prstGeom>
          <a:noFill/>
          <a:ln>
            <a:noFill/>
          </a:ln>
        </p:spPr>
        <p:txBody>
          <a:bodyPr spcFirstLastPara="1" wrap="square" lIns="0" tIns="19100" rIns="0" bIns="0" anchor="t" anchorCtr="0">
            <a:spAutoFit/>
          </a:bodyPr>
          <a:lstStyle/>
          <a:p>
            <a:pPr marL="457200" lvl="0" indent="-355600" algn="l" rtl="0">
              <a:lnSpc>
                <a:spcPct val="115914"/>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DMA controller contains registers for:</a:t>
            </a:r>
            <a:endParaRPr sz="200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Starting address</a:t>
            </a:r>
            <a:endParaRPr sz="200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Word count</a:t>
            </a:r>
            <a:endParaRPr sz="2000">
              <a:solidFill>
                <a:schemeClr val="dk1"/>
              </a:solidFill>
              <a:latin typeface="Times New Roman"/>
              <a:ea typeface="Times New Roman"/>
              <a:cs typeface="Times New Roman"/>
              <a:sym typeface="Times New Roman"/>
            </a:endParaRPr>
          </a:p>
          <a:p>
            <a:pPr marL="914400" lvl="1" indent="-355600" algn="l" rtl="0">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Status and control flags</a:t>
            </a:r>
            <a:endParaRPr sz="2000">
              <a:solidFill>
                <a:schemeClr val="dk1"/>
              </a:solidFill>
              <a:latin typeface="Times New Roman"/>
              <a:ea typeface="Times New Roman"/>
              <a:cs typeface="Times New Roman"/>
              <a:sym typeface="Times New Roman"/>
            </a:endParaRPr>
          </a:p>
          <a:p>
            <a:pPr marL="457200" lvl="0" indent="-355600" algn="l" rtl="0">
              <a:lnSpc>
                <a:spcPct val="115000"/>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a:t>
            </a:r>
            <a:r>
              <a:rPr lang="en" sz="2000" b="1">
                <a:solidFill>
                  <a:schemeClr val="dk1"/>
                </a:solidFill>
                <a:latin typeface="Times New Roman"/>
                <a:ea typeface="Times New Roman"/>
                <a:cs typeface="Times New Roman"/>
                <a:sym typeface="Times New Roman"/>
              </a:rPr>
              <a:t>R/W bit</a:t>
            </a:r>
            <a:r>
              <a:rPr lang="en" sz="2000">
                <a:solidFill>
                  <a:schemeClr val="dk1"/>
                </a:solidFill>
                <a:latin typeface="Times New Roman"/>
                <a:ea typeface="Times New Roman"/>
                <a:cs typeface="Times New Roman"/>
                <a:sym typeface="Times New Roman"/>
              </a:rPr>
              <a:t> determines the direction (read from memory or write to memory).</a:t>
            </a:r>
            <a:endParaRPr sz="2000">
              <a:solidFill>
                <a:schemeClr val="dk1"/>
              </a:solidFill>
              <a:latin typeface="Times New Roman"/>
              <a:ea typeface="Times New Roman"/>
              <a:cs typeface="Times New Roman"/>
              <a:sym typeface="Times New Roman"/>
            </a:endParaRPr>
          </a:p>
          <a:p>
            <a:pPr marL="457200" lvl="0" indent="-355600" algn="l" rtl="0">
              <a:lnSpc>
                <a:spcPct val="115914"/>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a:t>
            </a:r>
            <a:r>
              <a:rPr lang="en" sz="2000" b="1">
                <a:solidFill>
                  <a:schemeClr val="dk1"/>
                </a:solidFill>
                <a:latin typeface="Times New Roman"/>
                <a:ea typeface="Times New Roman"/>
                <a:cs typeface="Times New Roman"/>
                <a:sym typeface="Times New Roman"/>
              </a:rPr>
              <a:t>Interrupt Enable (IE) bit</a:t>
            </a:r>
            <a:r>
              <a:rPr lang="en" sz="2000">
                <a:solidFill>
                  <a:schemeClr val="dk1"/>
                </a:solidFill>
                <a:latin typeface="Times New Roman"/>
                <a:ea typeface="Times New Roman"/>
                <a:cs typeface="Times New Roman"/>
                <a:sym typeface="Times New Roman"/>
              </a:rPr>
              <a:t>, when set, causes the controller to generate an interrupt after the transfer.</a:t>
            </a:r>
            <a:endParaRPr sz="2000">
              <a:solidFill>
                <a:schemeClr val="dk1"/>
              </a:solidFill>
              <a:latin typeface="Times New Roman"/>
              <a:ea typeface="Times New Roman"/>
              <a:cs typeface="Times New Roman"/>
              <a:sym typeface="Times New Roman"/>
            </a:endParaRPr>
          </a:p>
          <a:p>
            <a:pPr marL="457200" lvl="0" indent="-355600" algn="l" rtl="0">
              <a:lnSpc>
                <a:spcPct val="115914"/>
              </a:lnSpc>
              <a:spcBef>
                <a:spcPts val="0"/>
              </a:spcBef>
              <a:spcAft>
                <a:spcPts val="0"/>
              </a:spcAft>
              <a:buClr>
                <a:schemeClr val="dk1"/>
              </a:buClr>
              <a:buSzPts val="2000"/>
              <a:buFont typeface="Times New Roman"/>
              <a:buChar char="●"/>
            </a:pPr>
            <a:r>
              <a:rPr lang="en" sz="2000">
                <a:solidFill>
                  <a:schemeClr val="dk1"/>
                </a:solidFill>
                <a:latin typeface="Times New Roman"/>
                <a:ea typeface="Times New Roman"/>
                <a:cs typeface="Times New Roman"/>
                <a:sym typeface="Times New Roman"/>
              </a:rPr>
              <a:t>The </a:t>
            </a:r>
            <a:r>
              <a:rPr lang="en" sz="2000" b="1">
                <a:solidFill>
                  <a:schemeClr val="dk1"/>
                </a:solidFill>
                <a:latin typeface="Times New Roman"/>
                <a:ea typeface="Times New Roman"/>
                <a:cs typeface="Times New Roman"/>
                <a:sym typeface="Times New Roman"/>
              </a:rPr>
              <a:t>Done flag</a:t>
            </a:r>
            <a:r>
              <a:rPr lang="en" sz="2000">
                <a:solidFill>
                  <a:schemeClr val="dk1"/>
                </a:solidFill>
                <a:latin typeface="Times New Roman"/>
                <a:ea typeface="Times New Roman"/>
                <a:cs typeface="Times New Roman"/>
                <a:sym typeface="Times New Roman"/>
              </a:rPr>
              <a:t> indicates completion, and the </a:t>
            </a:r>
            <a:r>
              <a:rPr lang="en" sz="2000" b="1">
                <a:solidFill>
                  <a:schemeClr val="dk1"/>
                </a:solidFill>
                <a:latin typeface="Times New Roman"/>
                <a:ea typeface="Times New Roman"/>
                <a:cs typeface="Times New Roman"/>
                <a:sym typeface="Times New Roman"/>
              </a:rPr>
              <a:t>IRQ bit</a:t>
            </a:r>
            <a:r>
              <a:rPr lang="en" sz="2000">
                <a:solidFill>
                  <a:schemeClr val="dk1"/>
                </a:solidFill>
                <a:latin typeface="Times New Roman"/>
                <a:ea typeface="Times New Roman"/>
                <a:cs typeface="Times New Roman"/>
                <a:sym typeface="Times New Roman"/>
              </a:rPr>
              <a:t> shows an interrupt request has been sent.</a:t>
            </a:r>
            <a:endParaRPr sz="2000">
              <a:solidFill>
                <a:schemeClr val="dk1"/>
              </a:solidFill>
              <a:latin typeface="Times New Roman"/>
              <a:ea typeface="Times New Roman"/>
              <a:cs typeface="Times New Roman"/>
              <a:sym typeface="Times New Roman"/>
            </a:endParaRPr>
          </a:p>
        </p:txBody>
      </p:sp>
      <p:pic>
        <p:nvPicPr>
          <p:cNvPr id="101" name="Google Shape;101;p19" title="PESLogotrasns.png"/>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02" name="Google Shape;102;p19"/>
          <p:cNvSpPr txBox="1">
            <a:spLocks noGrp="1"/>
          </p:cNvSpPr>
          <p:nvPr>
            <p:ph type="title"/>
          </p:nvPr>
        </p:nvSpPr>
        <p:spPr>
          <a:xfrm>
            <a:off x="187275" y="257200"/>
            <a:ext cx="657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a:solidFill>
                  <a:srgbClr val="C55911"/>
                </a:solidFill>
                <a:latin typeface="Times New Roman"/>
                <a:ea typeface="Times New Roman"/>
                <a:cs typeface="Times New Roman"/>
                <a:sym typeface="Times New Roman"/>
              </a:rPr>
              <a:t>DMA Controller</a:t>
            </a:r>
            <a:endParaRPr sz="3020" b="1">
              <a:solidFill>
                <a:srgbClr val="C55911"/>
              </a:solidFill>
              <a:latin typeface="Times New Roman"/>
              <a:ea typeface="Times New Roman"/>
              <a:cs typeface="Times New Roman"/>
              <a:sym typeface="Times New Roman"/>
            </a:endParaRPr>
          </a:p>
        </p:txBody>
      </p:sp>
      <p:cxnSp>
        <p:nvCxnSpPr>
          <p:cNvPr id="103" name="Google Shape;103;p19"/>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20" title="PESLogotrasns.png"/>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09" name="Google Shape;109;p20"/>
          <p:cNvSpPr txBox="1">
            <a:spLocks noGrp="1"/>
          </p:cNvSpPr>
          <p:nvPr>
            <p:ph type="title"/>
          </p:nvPr>
        </p:nvSpPr>
        <p:spPr>
          <a:xfrm>
            <a:off x="187275" y="257200"/>
            <a:ext cx="657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a:solidFill>
                  <a:srgbClr val="C55911"/>
                </a:solidFill>
                <a:latin typeface="Times New Roman"/>
                <a:ea typeface="Times New Roman"/>
                <a:cs typeface="Times New Roman"/>
                <a:sym typeface="Times New Roman"/>
              </a:rPr>
              <a:t>DMA Controller</a:t>
            </a:r>
            <a:endParaRPr sz="3020" b="1">
              <a:solidFill>
                <a:srgbClr val="C55911"/>
              </a:solidFill>
              <a:latin typeface="Times New Roman"/>
              <a:ea typeface="Times New Roman"/>
              <a:cs typeface="Times New Roman"/>
              <a:sym typeface="Times New Roman"/>
            </a:endParaRPr>
          </a:p>
        </p:txBody>
      </p:sp>
      <p:cxnSp>
        <p:nvCxnSpPr>
          <p:cNvPr id="110" name="Google Shape;110;p20"/>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pic>
        <p:nvPicPr>
          <p:cNvPr id="3" name="Picture 2">
            <a:extLst>
              <a:ext uri="{FF2B5EF4-FFF2-40B4-BE49-F238E27FC236}">
                <a16:creationId xmlns:a16="http://schemas.microsoft.com/office/drawing/2014/main" id="{C4D1A199-8EED-FF4B-8B39-411716D814F0}"/>
              </a:ext>
            </a:extLst>
          </p:cNvPr>
          <p:cNvPicPr>
            <a:picLocks noChangeAspect="1"/>
          </p:cNvPicPr>
          <p:nvPr/>
        </p:nvPicPr>
        <p:blipFill>
          <a:blip r:embed="rId4"/>
          <a:stretch>
            <a:fillRect/>
          </a:stretch>
        </p:blipFill>
        <p:spPr>
          <a:xfrm>
            <a:off x="696820" y="1311836"/>
            <a:ext cx="5773649" cy="383166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21" title="PESLogotrasns.png"/>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17" name="Google Shape;117;p21"/>
          <p:cNvSpPr txBox="1">
            <a:spLocks noGrp="1"/>
          </p:cNvSpPr>
          <p:nvPr>
            <p:ph type="title"/>
          </p:nvPr>
        </p:nvSpPr>
        <p:spPr>
          <a:xfrm>
            <a:off x="187275" y="257200"/>
            <a:ext cx="657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a:solidFill>
                  <a:srgbClr val="C55911"/>
                </a:solidFill>
                <a:latin typeface="Times New Roman"/>
                <a:ea typeface="Times New Roman"/>
                <a:cs typeface="Times New Roman"/>
                <a:sym typeface="Times New Roman"/>
              </a:rPr>
              <a:t>DMA Controller</a:t>
            </a:r>
            <a:endParaRPr sz="3020" b="1">
              <a:solidFill>
                <a:srgbClr val="C55911"/>
              </a:solidFill>
              <a:latin typeface="Times New Roman"/>
              <a:ea typeface="Times New Roman"/>
              <a:cs typeface="Times New Roman"/>
              <a:sym typeface="Times New Roman"/>
            </a:endParaRPr>
          </a:p>
        </p:txBody>
      </p:sp>
      <p:cxnSp>
        <p:nvCxnSpPr>
          <p:cNvPr id="118" name="Google Shape;118;p21"/>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pic>
        <p:nvPicPr>
          <p:cNvPr id="119" name="Google Shape;119;p21"/>
          <p:cNvPicPr preferRelativeResize="0"/>
          <p:nvPr/>
        </p:nvPicPr>
        <p:blipFill>
          <a:blip r:embed="rId4">
            <a:alphaModFix/>
          </a:blip>
          <a:stretch>
            <a:fillRect/>
          </a:stretch>
        </p:blipFill>
        <p:spPr>
          <a:xfrm>
            <a:off x="2169113" y="1116774"/>
            <a:ext cx="4805783" cy="38858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81962B24-229E-161C-E94B-9251941ECC27}"/>
            </a:ext>
          </a:extLst>
        </p:cNvPr>
        <p:cNvGrpSpPr/>
        <p:nvPr/>
      </p:nvGrpSpPr>
      <p:grpSpPr>
        <a:xfrm>
          <a:off x="0" y="0"/>
          <a:ext cx="0" cy="0"/>
          <a:chOff x="0" y="0"/>
          <a:chExt cx="0" cy="0"/>
        </a:xfrm>
      </p:grpSpPr>
      <p:pic>
        <p:nvPicPr>
          <p:cNvPr id="116" name="Google Shape;116;p21" title="PESLogotrasns.png">
            <a:extLst>
              <a:ext uri="{FF2B5EF4-FFF2-40B4-BE49-F238E27FC236}">
                <a16:creationId xmlns:a16="http://schemas.microsoft.com/office/drawing/2014/main" id="{7995DB43-B0AC-D628-EF29-49AE28CCABD8}"/>
              </a:ext>
            </a:extLst>
          </p:cNvPr>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17" name="Google Shape;117;p21">
            <a:extLst>
              <a:ext uri="{FF2B5EF4-FFF2-40B4-BE49-F238E27FC236}">
                <a16:creationId xmlns:a16="http://schemas.microsoft.com/office/drawing/2014/main" id="{0E330D3C-BD7C-74DE-BEC9-D193733F8354}"/>
              </a:ext>
            </a:extLst>
          </p:cNvPr>
          <p:cNvSpPr txBox="1">
            <a:spLocks noGrp="1"/>
          </p:cNvSpPr>
          <p:nvPr>
            <p:ph type="title"/>
          </p:nvPr>
        </p:nvSpPr>
        <p:spPr>
          <a:xfrm>
            <a:off x="187275" y="257200"/>
            <a:ext cx="657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a:solidFill>
                  <a:srgbClr val="C55911"/>
                </a:solidFill>
                <a:latin typeface="Times New Roman"/>
                <a:ea typeface="Times New Roman"/>
                <a:cs typeface="Times New Roman"/>
                <a:sym typeface="Times New Roman"/>
              </a:rPr>
              <a:t>DMA Controller</a:t>
            </a:r>
            <a:endParaRPr sz="3020" b="1">
              <a:solidFill>
                <a:srgbClr val="C55911"/>
              </a:solidFill>
              <a:latin typeface="Times New Roman"/>
              <a:ea typeface="Times New Roman"/>
              <a:cs typeface="Times New Roman"/>
              <a:sym typeface="Times New Roman"/>
            </a:endParaRPr>
          </a:p>
        </p:txBody>
      </p:sp>
      <p:cxnSp>
        <p:nvCxnSpPr>
          <p:cNvPr id="118" name="Google Shape;118;p21">
            <a:extLst>
              <a:ext uri="{FF2B5EF4-FFF2-40B4-BE49-F238E27FC236}">
                <a16:creationId xmlns:a16="http://schemas.microsoft.com/office/drawing/2014/main" id="{3FF5C976-1F08-2619-9B0B-618D3A70AD41}"/>
              </a:ext>
            </a:extLst>
          </p:cNvPr>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
        <p:nvSpPr>
          <p:cNvPr id="3" name="TextBox 2">
            <a:extLst>
              <a:ext uri="{FF2B5EF4-FFF2-40B4-BE49-F238E27FC236}">
                <a16:creationId xmlns:a16="http://schemas.microsoft.com/office/drawing/2014/main" id="{EA31BAE2-42EE-83D5-98C5-3AE80B12A703}"/>
              </a:ext>
            </a:extLst>
          </p:cNvPr>
          <p:cNvSpPr txBox="1"/>
          <p:nvPr/>
        </p:nvSpPr>
        <p:spPr>
          <a:xfrm>
            <a:off x="309153" y="1131001"/>
            <a:ext cx="8242663" cy="2308324"/>
          </a:xfrm>
          <a:prstGeom prst="rect">
            <a:avLst/>
          </a:prstGeom>
          <a:noFill/>
        </p:spPr>
        <p:txBody>
          <a:bodyPr wrap="square">
            <a:spAutoFit/>
          </a:bodyPr>
          <a:lstStyle/>
          <a:p>
            <a:pPr>
              <a:buFont typeface="Arial" panose="020B0604020202020204" pitchFamily="34" charset="0"/>
              <a:buChar char="•"/>
            </a:pPr>
            <a:r>
              <a:rPr lang="en-US" sz="1800" dirty="0"/>
              <a:t>A </a:t>
            </a:r>
            <a:r>
              <a:rPr lang="en-US" sz="1800" b="1" dirty="0"/>
              <a:t>DMA controller</a:t>
            </a:r>
            <a:r>
              <a:rPr lang="en-US" sz="1800" dirty="0"/>
              <a:t> connects high-speed devices (like disks or networks) to the computer bus.</a:t>
            </a:r>
          </a:p>
          <a:p>
            <a:pPr>
              <a:buFont typeface="Arial" panose="020B0604020202020204" pitchFamily="34" charset="0"/>
              <a:buChar char="•"/>
            </a:pPr>
            <a:r>
              <a:rPr lang="en-US" sz="1800" dirty="0"/>
              <a:t>A </a:t>
            </a:r>
            <a:r>
              <a:rPr lang="en-US" sz="1800" b="1" dirty="0"/>
              <a:t>disk controller</a:t>
            </a:r>
            <a:r>
              <a:rPr lang="en-US" sz="1800" dirty="0"/>
              <a:t> may handle </a:t>
            </a:r>
            <a:r>
              <a:rPr lang="en-US" sz="1800" b="1" dirty="0"/>
              <a:t>multiple disks</a:t>
            </a:r>
            <a:r>
              <a:rPr lang="en-US" sz="1800" dirty="0"/>
              <a:t>, each with its own </a:t>
            </a:r>
            <a:r>
              <a:rPr lang="en-US" sz="1800" b="1" dirty="0"/>
              <a:t>DMA channel</a:t>
            </a:r>
            <a:r>
              <a:rPr lang="en-US" sz="1800" dirty="0"/>
              <a:t> — enabling </a:t>
            </a:r>
            <a:r>
              <a:rPr lang="en-US" sz="1800" b="1" dirty="0"/>
              <a:t>independent transfers</a:t>
            </a:r>
            <a:r>
              <a:rPr lang="en-US" sz="1800" dirty="0"/>
              <a:t>.</a:t>
            </a:r>
          </a:p>
          <a:p>
            <a:pPr>
              <a:buFont typeface="Arial" panose="020B0604020202020204" pitchFamily="34" charset="0"/>
              <a:buChar char="•"/>
            </a:pPr>
            <a:r>
              <a:rPr lang="en-US" sz="1800" dirty="0"/>
              <a:t>Each channel has its own </a:t>
            </a:r>
            <a:r>
              <a:rPr lang="en-US" sz="1800" b="1" dirty="0"/>
              <a:t>registers</a:t>
            </a:r>
            <a:r>
              <a:rPr lang="en-US" sz="1800" dirty="0"/>
              <a:t> to store:</a:t>
            </a:r>
          </a:p>
          <a:p>
            <a:pPr marL="742950" lvl="1" indent="-285750">
              <a:buFont typeface="Arial" panose="020B0604020202020204" pitchFamily="34" charset="0"/>
              <a:buChar char="•"/>
            </a:pPr>
            <a:r>
              <a:rPr lang="en-US" sz="1800" dirty="0"/>
              <a:t>Memory address</a:t>
            </a:r>
          </a:p>
          <a:p>
            <a:pPr marL="742950" lvl="1" indent="-285750">
              <a:buFont typeface="Arial" panose="020B0604020202020204" pitchFamily="34" charset="0"/>
              <a:buChar char="•"/>
            </a:pPr>
            <a:r>
              <a:rPr lang="en-US" sz="1800" dirty="0"/>
              <a:t>Word count</a:t>
            </a:r>
          </a:p>
          <a:p>
            <a:pPr marL="742950" lvl="1" indent="-285750">
              <a:buFont typeface="Arial" panose="020B0604020202020204" pitchFamily="34" charset="0"/>
              <a:buChar char="•"/>
            </a:pPr>
            <a:r>
              <a:rPr lang="en-US" sz="1800" dirty="0"/>
              <a:t>Control information</a:t>
            </a:r>
          </a:p>
        </p:txBody>
      </p:sp>
    </p:spTree>
    <p:extLst>
      <p:ext uri="{BB962C8B-B14F-4D97-AF65-F5344CB8AC3E}">
        <p14:creationId xmlns:p14="http://schemas.microsoft.com/office/powerpoint/2010/main" val="591336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34E3B6E1-5520-C644-6F7F-8D8EED232E3A}"/>
            </a:ext>
          </a:extLst>
        </p:cNvPr>
        <p:cNvGrpSpPr/>
        <p:nvPr/>
      </p:nvGrpSpPr>
      <p:grpSpPr>
        <a:xfrm>
          <a:off x="0" y="0"/>
          <a:ext cx="0" cy="0"/>
          <a:chOff x="0" y="0"/>
          <a:chExt cx="0" cy="0"/>
        </a:xfrm>
      </p:grpSpPr>
      <p:pic>
        <p:nvPicPr>
          <p:cNvPr id="116" name="Google Shape;116;p21" title="PESLogotrasns.png">
            <a:extLst>
              <a:ext uri="{FF2B5EF4-FFF2-40B4-BE49-F238E27FC236}">
                <a16:creationId xmlns:a16="http://schemas.microsoft.com/office/drawing/2014/main" id="{656E5F80-11E4-63F3-DD88-CB3FACB2EC1B}"/>
              </a:ext>
            </a:extLst>
          </p:cNvPr>
          <p:cNvPicPr preferRelativeResize="0"/>
          <p:nvPr/>
        </p:nvPicPr>
        <p:blipFill>
          <a:blip r:embed="rId3">
            <a:alphaModFix/>
          </a:blip>
          <a:stretch>
            <a:fillRect/>
          </a:stretch>
        </p:blipFill>
        <p:spPr>
          <a:xfrm>
            <a:off x="7235441" y="134198"/>
            <a:ext cx="1596856" cy="818701"/>
          </a:xfrm>
          <a:prstGeom prst="rect">
            <a:avLst/>
          </a:prstGeom>
          <a:noFill/>
          <a:ln>
            <a:noFill/>
          </a:ln>
        </p:spPr>
      </p:pic>
      <p:sp>
        <p:nvSpPr>
          <p:cNvPr id="117" name="Google Shape;117;p21">
            <a:extLst>
              <a:ext uri="{FF2B5EF4-FFF2-40B4-BE49-F238E27FC236}">
                <a16:creationId xmlns:a16="http://schemas.microsoft.com/office/drawing/2014/main" id="{5889F9B2-CDD5-B88F-1954-23F23D80D9CB}"/>
              </a:ext>
            </a:extLst>
          </p:cNvPr>
          <p:cNvSpPr txBox="1">
            <a:spLocks noGrp="1"/>
          </p:cNvSpPr>
          <p:nvPr>
            <p:ph type="title"/>
          </p:nvPr>
        </p:nvSpPr>
        <p:spPr>
          <a:xfrm>
            <a:off x="187275" y="257200"/>
            <a:ext cx="6570600" cy="572700"/>
          </a:xfrm>
          <a:prstGeom prst="rect">
            <a:avLst/>
          </a:prstGeom>
        </p:spPr>
        <p:txBody>
          <a:bodyPr spcFirstLastPara="1" wrap="square" lIns="68575" tIns="34275" rIns="68575" bIns="34275" anchor="ctr" anchorCtr="0">
            <a:noAutofit/>
          </a:bodyPr>
          <a:lstStyle/>
          <a:p>
            <a:pPr marL="0" lvl="0" indent="0" algn="l" rtl="0">
              <a:spcBef>
                <a:spcPts val="0"/>
              </a:spcBef>
              <a:spcAft>
                <a:spcPts val="0"/>
              </a:spcAft>
              <a:buClr>
                <a:schemeClr val="dk1"/>
              </a:buClr>
              <a:buSzPts val="1100"/>
              <a:buFont typeface="Arial"/>
              <a:buNone/>
            </a:pPr>
            <a:r>
              <a:rPr lang="en" sz="3020" b="1">
                <a:solidFill>
                  <a:srgbClr val="C55911"/>
                </a:solidFill>
                <a:latin typeface="Times New Roman"/>
                <a:ea typeface="Times New Roman"/>
                <a:cs typeface="Times New Roman"/>
                <a:sym typeface="Times New Roman"/>
              </a:rPr>
              <a:t>DMA Controller</a:t>
            </a:r>
            <a:endParaRPr sz="3020" b="1">
              <a:solidFill>
                <a:srgbClr val="C55911"/>
              </a:solidFill>
              <a:latin typeface="Times New Roman"/>
              <a:ea typeface="Times New Roman"/>
              <a:cs typeface="Times New Roman"/>
              <a:sym typeface="Times New Roman"/>
            </a:endParaRPr>
          </a:p>
        </p:txBody>
      </p:sp>
      <p:cxnSp>
        <p:nvCxnSpPr>
          <p:cNvPr id="118" name="Google Shape;118;p21">
            <a:extLst>
              <a:ext uri="{FF2B5EF4-FFF2-40B4-BE49-F238E27FC236}">
                <a16:creationId xmlns:a16="http://schemas.microsoft.com/office/drawing/2014/main" id="{3A204957-553A-397A-6B2B-F527A67D7441}"/>
              </a:ext>
            </a:extLst>
          </p:cNvPr>
          <p:cNvCxnSpPr/>
          <p:nvPr/>
        </p:nvCxnSpPr>
        <p:spPr>
          <a:xfrm rot="10800000" flipH="1">
            <a:off x="-63171" y="912108"/>
            <a:ext cx="7020900" cy="40800"/>
          </a:xfrm>
          <a:prstGeom prst="straightConnector1">
            <a:avLst/>
          </a:prstGeom>
          <a:noFill/>
          <a:ln w="38100" cap="flat" cmpd="sng">
            <a:solidFill>
              <a:srgbClr val="C55A11"/>
            </a:solidFill>
            <a:prstDash val="solid"/>
            <a:miter lim="800000"/>
            <a:headEnd type="none" w="sm" len="sm"/>
            <a:tailEnd type="none" w="sm" len="sm"/>
          </a:ln>
        </p:spPr>
      </p:cxnSp>
      <p:sp>
        <p:nvSpPr>
          <p:cNvPr id="3" name="TextBox 2">
            <a:extLst>
              <a:ext uri="{FF2B5EF4-FFF2-40B4-BE49-F238E27FC236}">
                <a16:creationId xmlns:a16="http://schemas.microsoft.com/office/drawing/2014/main" id="{F0504A84-C943-B254-5FA1-9925E15A2631}"/>
              </a:ext>
            </a:extLst>
          </p:cNvPr>
          <p:cNvSpPr txBox="1"/>
          <p:nvPr/>
        </p:nvSpPr>
        <p:spPr>
          <a:xfrm>
            <a:off x="309153" y="1131001"/>
            <a:ext cx="8242663" cy="2862322"/>
          </a:xfrm>
          <a:prstGeom prst="rect">
            <a:avLst/>
          </a:prstGeom>
          <a:noFill/>
        </p:spPr>
        <p:txBody>
          <a:bodyPr wrap="square">
            <a:spAutoFit/>
          </a:bodyPr>
          <a:lstStyle/>
          <a:p>
            <a:r>
              <a:rPr lang="en-US" sz="1800" b="1" dirty="0"/>
              <a:t>Steps in DMA Operation</a:t>
            </a:r>
          </a:p>
          <a:p>
            <a:pPr marL="285750" indent="-285750">
              <a:buFont typeface="Arial" panose="020B0604020202020204" pitchFamily="34" charset="0"/>
              <a:buChar char="•"/>
            </a:pPr>
            <a:r>
              <a:rPr lang="en-US" sz="1800" b="1" dirty="0"/>
              <a:t>Program initialization:</a:t>
            </a:r>
            <a:endParaRPr lang="en-US" sz="1800" dirty="0"/>
          </a:p>
          <a:p>
            <a:pPr lvl="1"/>
            <a:r>
              <a:rPr lang="en-US" sz="1800" dirty="0"/>
              <a:t>CPU writes memory address and word count into DMA channel registers.</a:t>
            </a:r>
          </a:p>
          <a:p>
            <a:pPr lvl="1"/>
            <a:r>
              <a:rPr lang="en-US" sz="1800" dirty="0"/>
              <a:t>Disk controller also receives identifying info about the data to transfer.</a:t>
            </a:r>
          </a:p>
          <a:p>
            <a:pPr marL="285750" indent="-285750">
              <a:buFont typeface="Arial" panose="020B0604020202020204" pitchFamily="34" charset="0"/>
              <a:buChar char="•"/>
            </a:pPr>
            <a:r>
              <a:rPr lang="en-US" sz="1800" b="1" dirty="0"/>
              <a:t>Independent operation:</a:t>
            </a:r>
            <a:endParaRPr lang="en-US" sz="1800" dirty="0"/>
          </a:p>
          <a:p>
            <a:pPr lvl="1"/>
            <a:r>
              <a:rPr lang="en-US" sz="1800" dirty="0"/>
              <a:t>DMA controller handles data transfer autonomously, without CPU intervention.</a:t>
            </a:r>
          </a:p>
          <a:p>
            <a:pPr marL="285750" indent="-285750">
              <a:buFont typeface="Arial" panose="020B0604020202020204" pitchFamily="34" charset="0"/>
              <a:buChar char="•"/>
            </a:pPr>
            <a:r>
              <a:rPr lang="en-US" sz="1800" b="1" dirty="0"/>
              <a:t>Completion &amp; status update:</a:t>
            </a:r>
            <a:endParaRPr lang="en-US" sz="1800" dirty="0"/>
          </a:p>
          <a:p>
            <a:pPr lvl="1"/>
            <a:r>
              <a:rPr lang="en-US" sz="1800" dirty="0"/>
              <a:t>On completion, the </a:t>
            </a:r>
            <a:r>
              <a:rPr lang="en-US" sz="1800" b="1" dirty="0"/>
              <a:t>Done bit</a:t>
            </a:r>
            <a:r>
              <a:rPr lang="en-US" sz="1800" dirty="0"/>
              <a:t> in the control register is set.</a:t>
            </a:r>
          </a:p>
          <a:p>
            <a:pPr lvl="1"/>
            <a:r>
              <a:rPr lang="en-US" sz="1800" dirty="0"/>
              <a:t>If interrupts are enabled (</a:t>
            </a:r>
            <a:r>
              <a:rPr lang="en-US" sz="1800" b="1" dirty="0"/>
              <a:t>IE bit</a:t>
            </a:r>
            <a:r>
              <a:rPr lang="en-US" sz="1800" dirty="0"/>
              <a:t>), an </a:t>
            </a:r>
            <a:r>
              <a:rPr lang="en-US" sz="1800" b="1" dirty="0"/>
              <a:t>IRQ</a:t>
            </a:r>
            <a:r>
              <a:rPr lang="en-US" sz="1800" dirty="0"/>
              <a:t> signal is sent to notify the processor.</a:t>
            </a:r>
          </a:p>
          <a:p>
            <a:pPr marL="285750" lvl="1" indent="-285750">
              <a:buFont typeface="Arial" panose="020B0604020202020204" pitchFamily="34" charset="0"/>
              <a:buChar char="•"/>
            </a:pPr>
            <a:r>
              <a:rPr lang="en-US" sz="1800" b="1" dirty="0"/>
              <a:t>Status register</a:t>
            </a:r>
            <a:r>
              <a:rPr lang="en-US" sz="1800" dirty="0"/>
              <a:t> logs transfer success or errors.</a:t>
            </a:r>
          </a:p>
        </p:txBody>
      </p:sp>
    </p:spTree>
    <p:extLst>
      <p:ext uri="{BB962C8B-B14F-4D97-AF65-F5344CB8AC3E}">
        <p14:creationId xmlns:p14="http://schemas.microsoft.com/office/powerpoint/2010/main" val="13752326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2139</Words>
  <Application>Microsoft Office PowerPoint</Application>
  <PresentationFormat>On-screen Show (16:9)</PresentationFormat>
  <Paragraphs>161</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Times New Roman</vt:lpstr>
      <vt:lpstr>Wingdings</vt:lpstr>
      <vt:lpstr>Simple Light</vt:lpstr>
      <vt:lpstr>PowerPoint Presentation</vt:lpstr>
      <vt:lpstr>Introduction</vt:lpstr>
      <vt:lpstr>Introduction</vt:lpstr>
      <vt:lpstr>Operation</vt:lpstr>
      <vt:lpstr>DMA Controller</vt:lpstr>
      <vt:lpstr>DMA Controller</vt:lpstr>
      <vt:lpstr>DMA Controller</vt:lpstr>
      <vt:lpstr>DMA Controller</vt:lpstr>
      <vt:lpstr>DMA Controller</vt:lpstr>
      <vt:lpstr>System Integration</vt:lpstr>
      <vt:lpstr>Why do we need DMA?</vt:lpstr>
      <vt:lpstr>Why do we need DMA?</vt:lpstr>
      <vt:lpstr>Bus Arbitration</vt:lpstr>
      <vt:lpstr>Bus Arbitration</vt:lpstr>
      <vt:lpstr>Bus Arbitration- Central Arbitration</vt:lpstr>
      <vt:lpstr>Bus Arbitration- Central Arbitration</vt:lpstr>
      <vt:lpstr>Bus Arbitration- Distributed  Arbitration</vt:lpstr>
      <vt:lpstr>Bus Arbitration- Distributed  Arbitration</vt:lpstr>
      <vt:lpstr>Bus Arbitration- Distributed  Arbitration</vt:lpstr>
      <vt:lpstr>MCQ</vt:lpstr>
      <vt:lpstr>MCQ</vt:lpstr>
      <vt:lpstr>MCQ</vt:lpstr>
      <vt:lpstr>MCQ</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prajwala talanki</cp:lastModifiedBy>
  <cp:revision>8</cp:revision>
  <dcterms:modified xsi:type="dcterms:W3CDTF">2025-10-08T06:27:56Z</dcterms:modified>
</cp:coreProperties>
</file>