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62"/>
  </p:notesMasterIdLst>
  <p:sldIdLst>
    <p:sldId id="256" r:id="rId5"/>
    <p:sldId id="340" r:id="rId6"/>
    <p:sldId id="392" r:id="rId7"/>
    <p:sldId id="393" r:id="rId8"/>
    <p:sldId id="394" r:id="rId9"/>
    <p:sldId id="351" r:id="rId10"/>
    <p:sldId id="388" r:id="rId11"/>
    <p:sldId id="354" r:id="rId12"/>
    <p:sldId id="260" r:id="rId13"/>
    <p:sldId id="355" r:id="rId14"/>
    <p:sldId id="261" r:id="rId15"/>
    <p:sldId id="356" r:id="rId16"/>
    <p:sldId id="309" r:id="rId17"/>
    <p:sldId id="314" r:id="rId18"/>
    <p:sldId id="316" r:id="rId19"/>
    <p:sldId id="320" r:id="rId20"/>
    <p:sldId id="321" r:id="rId21"/>
    <p:sldId id="322" r:id="rId22"/>
    <p:sldId id="323" r:id="rId23"/>
    <p:sldId id="324" r:id="rId24"/>
    <p:sldId id="396" r:id="rId25"/>
    <p:sldId id="397" r:id="rId26"/>
    <p:sldId id="326" r:id="rId27"/>
    <p:sldId id="327" r:id="rId28"/>
    <p:sldId id="330" r:id="rId29"/>
    <p:sldId id="331" r:id="rId30"/>
    <p:sldId id="310" r:id="rId31"/>
    <p:sldId id="410" r:id="rId32"/>
    <p:sldId id="411" r:id="rId33"/>
    <p:sldId id="412" r:id="rId34"/>
    <p:sldId id="333" r:id="rId35"/>
    <p:sldId id="332" r:id="rId36"/>
    <p:sldId id="334" r:id="rId37"/>
    <p:sldId id="335" r:id="rId38"/>
    <p:sldId id="336" r:id="rId39"/>
    <p:sldId id="398" r:id="rId40"/>
    <p:sldId id="399" r:id="rId41"/>
    <p:sldId id="400" r:id="rId42"/>
    <p:sldId id="370" r:id="rId43"/>
    <p:sldId id="371" r:id="rId44"/>
    <p:sldId id="373" r:id="rId45"/>
    <p:sldId id="384" r:id="rId46"/>
    <p:sldId id="375" r:id="rId47"/>
    <p:sldId id="376" r:id="rId48"/>
    <p:sldId id="414" r:id="rId49"/>
    <p:sldId id="402" r:id="rId50"/>
    <p:sldId id="404" r:id="rId51"/>
    <p:sldId id="379" r:id="rId52"/>
    <p:sldId id="380" r:id="rId53"/>
    <p:sldId id="386" r:id="rId54"/>
    <p:sldId id="363" r:id="rId55"/>
    <p:sldId id="377" r:id="rId56"/>
    <p:sldId id="378" r:id="rId57"/>
    <p:sldId id="382" r:id="rId58"/>
    <p:sldId id="401" r:id="rId59"/>
    <p:sldId id="403" r:id="rId60"/>
    <p:sldId id="39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ED7247A-EFB1-4D9A-ACCD-25846986F8CB}"/>
    <pc:docChg chg="modSld">
      <pc:chgData name="" userId="" providerId="" clId="Web-{7ED7247A-EFB1-4D9A-ACCD-25846986F8CB}" dt="2018-08-24T20:55:42.017" v="3" actId="20577"/>
      <pc:docMkLst>
        <pc:docMk/>
      </pc:docMkLst>
      <pc:sldChg chg="modSp">
        <pc:chgData name="" userId="" providerId="" clId="Web-{7ED7247A-EFB1-4D9A-ACCD-25846986F8CB}" dt="2018-08-24T20:55:42.017" v="2" actId="20577"/>
        <pc:sldMkLst>
          <pc:docMk/>
          <pc:sldMk cId="2333972212" sldId="407"/>
        </pc:sldMkLst>
        <pc:spChg chg="mod">
          <ac:chgData name="" userId="" providerId="" clId="Web-{7ED7247A-EFB1-4D9A-ACCD-25846986F8CB}" dt="2018-08-24T20:55:42.017" v="2" actId="20577"/>
          <ac:spMkLst>
            <pc:docMk/>
            <pc:sldMk cId="2333972212" sldId="4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14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93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38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8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12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4B942-0DF0-439E-B5B9-1F88EEEE9F30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43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27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69C7A2-E43E-43EF-8992-4B755E6DA4CF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6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0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CF8FC8-3914-4B09-BAB2-A986D7815ABC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5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2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8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4B942-0DF0-439E-B5B9-1F88EEEE9F30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501650"/>
            <a:ext cx="14103350" cy="7934325"/>
          </a:xfrm>
          <a:solidFill>
            <a:srgbClr val="FFFFFF"/>
          </a:solidFill>
          <a:ln/>
        </p:spPr>
      </p:sp>
      <p:sp>
        <p:nvSpPr>
          <p:cNvPr id="143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21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200-5402-401F-A999-37809A710BF9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FB6C-7A73-4201-B444-6602D0D44D4F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66E-4474-481B-91C1-A0693396C455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2A94-467F-42F5-8270-60F9BAB44EF7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AE5-26E9-4AE7-A8A5-8D75C3A2B141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18E1-73E7-41A0-B0A9-D30CAA903434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6A0-6466-48D3-8440-6D7DB7F40FD1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582-D7B4-4F57-B36B-F3451A5DBA0B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8EFC-B111-4EF8-89FC-BE7EE0C3A33F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254B-C3EC-45ED-A91B-4343A70694A0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D171-233A-453A-8F2C-4325F5A0B187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DC4-93A5-4146-B99B-23611DB5523D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0C11-471C-47A3-981E-651E11C1548B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169A-BFDB-431D-BA38-BB0144656583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FF58-90D8-4153-8EF5-3734B353B3FF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A01-C568-4658-9769-3B069ADB9F84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26A9-C177-4077-9268-A10EB4DC4294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D7AC-6D2A-4D61-9236-B488958972D1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F83-CB64-4F0B-9B73-A84A2AB09957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F46-D053-42B2-89C1-9DE8689E0E07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481-F733-4C40-9159-54E66D3EDE32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D614-3FF4-451D-B508-B1B2A97B4447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93FA-2F9A-4F0B-829E-365A557A5BFD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690A-0607-4D6C-A61D-997A6717D17F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A64D-8F8B-4452-8959-ED2D1B13A689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A5BA-03AB-464C-A667-C76D88E7636D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7F0-F650-4E6F-9DDD-AEED936FD105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BD9D-2393-4089-BF5F-A42547439927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DF51-586A-43DE-A27F-2AB8E77EF3EA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D88A-B583-4478-BA08-10CCF923E50D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4302-A26E-4077-B50E-0B933AEA7A8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08DE-BF41-48E5-BBB6-51E581C7B81F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294-791A-451E-AF76-74F54A63E5E7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2979-5472-495F-A852-749D173332D5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70EE-B631-47A6-BFC5-16533E458D24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69A-B179-4235-9F1F-8D254D9BAB64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AF4-D9C9-4D75-B4B3-098C62890708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C7B0-1845-4BC4-872F-EB4F265E9EB8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EF7-15B5-4520-BAB5-6FDC8B755112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65E2-C893-45A8-B3F4-A31E4A85A9BB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C044-52E7-4E95-82A6-AEABAE859B26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C3E2-257D-4A4C-BF4C-C98EA69992C7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5EDC-11BB-4AAA-BE7F-23F3591E475C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3B-A529-4272-ACD7-BB493E33912C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DE-72B8-49F2-B6B6-6D3C24F9A37D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3F59-1C75-42D1-90C0-0068AE1C2648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BA3F-C946-422F-AD2D-2A11E2F3E2A9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102D-7A7F-420C-B4E7-05931A08897C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2E0A-5069-4D58-9B00-EB579756793E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9A6D-637D-4846-9447-3203459A07C8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https://www.slideshare.net/sujithkumar9212301/introduction-to-python-36647807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learntocodewith.me/programming/python/python-2-vs-python-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ujithkumar9212301/introduction-to-python-36647807" TargetMode="External"/><Relationship Id="rId2" Type="http://schemas.openxmlformats.org/officeDocument/2006/relationships/hyperlink" Target="https://www.slideshare.net/nowells/introduction-to-python-5182313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ocw.mit.edu/courses/electrical-engineering-and-computer-science/6-189-a-gentle-introduction-to-programming-using-python-january-iap-2011/download-course-materials/" TargetMode="External"/><Relationship Id="rId5" Type="http://schemas.openxmlformats.org/officeDocument/2006/relationships/hyperlink" Target="http://www.cse.msu.edu/~cse231/PracticeOfComputingUsingPython/" TargetMode="External"/><Relationship Id="rId4" Type="http://schemas.openxmlformats.org/officeDocument/2006/relationships/hyperlink" Target="https://github.com/galactocalypse/py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Python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0"/>
            <a:ext cx="7632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readable, dynamic, pleasant, flexible, fast and powerful language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384048"/>
            <a:ext cx="4005072" cy="8686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Python 2 vs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22" y="140313"/>
            <a:ext cx="5916596" cy="594045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96112" y="2660904"/>
            <a:ext cx="3712464" cy="239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Learn more from below link:</a:t>
            </a:r>
          </a:p>
          <a:p>
            <a:r>
              <a:rPr lang="en-US" dirty="0">
                <a:hlinkClick r:id="rId4"/>
              </a:rPr>
              <a:t>http://learntocodewith.me/programming/python/python-2-vs-python-3/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Development Environments</a:t>
            </a:r>
            <a:br>
              <a:rPr lang="en-US" altLang="en-US" sz="4000" dirty="0"/>
            </a:br>
            <a:r>
              <a:rPr lang="en-US" altLang="en-US" sz="2400" dirty="0">
                <a:solidFill>
                  <a:schemeClr val="folHlink"/>
                </a:solidFill>
              </a:rPr>
              <a:t>what IDE to use?</a:t>
            </a:r>
            <a:r>
              <a:rPr lang="en-US" altLang="en-US" sz="24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http://stackoverflow.com/questions/81584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05890" y="1634990"/>
            <a:ext cx="9601200" cy="40965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Eclipse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Komodo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TextMate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PIDA (Linux)(VIM Based)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(Windows)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BlueFish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92296" y="5329484"/>
            <a:ext cx="4407408" cy="265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9348" y="522532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choice of IDE !!</a:t>
            </a:r>
          </a:p>
        </p:txBody>
      </p:sp>
      <p:sp>
        <p:nvSpPr>
          <p:cNvPr id="7" name="Footer Placeholder 16"/>
          <p:cNvSpPr txBox="1">
            <a:spLocks/>
          </p:cNvSpPr>
          <p:nvPr/>
        </p:nvSpPr>
        <p:spPr>
          <a:xfrm>
            <a:off x="2455320" y="6279262"/>
            <a:ext cx="6044028" cy="39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https://help.uis.cam.ac.uk/help-support/training/downloads/course-files/programming-student-files/python-courses/pythonab/pythonab-files/python3-slides.pdf</a:t>
            </a:r>
          </a:p>
        </p:txBody>
      </p:sp>
    </p:spTree>
    <p:extLst>
      <p:ext uri="{BB962C8B-B14F-4D97-AF65-F5344CB8AC3E}">
        <p14:creationId xmlns:p14="http://schemas.microsoft.com/office/powerpoint/2010/main" val="92476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Pycharm</a:t>
            </a:r>
            <a:r>
              <a:rPr lang="en-US" sz="4000" dirty="0">
                <a:solidFill>
                  <a:srgbClr val="C00000"/>
                </a:solidFill>
              </a:rPr>
              <a:t> 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30" y="1417638"/>
            <a:ext cx="7468340" cy="4297680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flipV="1">
            <a:off x="985520" y="2225040"/>
            <a:ext cx="1483360" cy="109728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" y="2489200"/>
            <a:ext cx="955040" cy="1249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Name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9357360" y="2093596"/>
            <a:ext cx="1661160" cy="477520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18520" y="2154556"/>
            <a:ext cx="955040" cy="1249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File Name</a:t>
            </a:r>
          </a:p>
        </p:txBody>
      </p:sp>
    </p:spTree>
    <p:extLst>
      <p:ext uri="{BB962C8B-B14F-4D97-AF65-F5344CB8AC3E}">
        <p14:creationId xmlns:p14="http://schemas.microsoft.com/office/powerpoint/2010/main" val="426984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5012267" y="2531533"/>
            <a:ext cx="2794000" cy="922867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Start &gt;&gt;&gt;</a:t>
            </a:r>
          </a:p>
        </p:txBody>
      </p:sp>
    </p:spTree>
    <p:extLst>
      <p:ext uri="{BB962C8B-B14F-4D97-AF65-F5344CB8AC3E}">
        <p14:creationId xmlns:p14="http://schemas.microsoft.com/office/powerpoint/2010/main" val="34180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 err="1">
                <a:solidFill>
                  <a:srgbClr val="C00000"/>
                </a:solidFill>
              </a:rPr>
              <a:t>Usecase</a:t>
            </a:r>
            <a:r>
              <a:rPr lang="en-US" altLang="en-US" sz="4000" dirty="0"/>
              <a:t> 1 - Hello World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" y="1661478"/>
            <a:ext cx="4902398" cy="16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/>
          </p:cNvSpPr>
          <p:nvPr/>
        </p:nvSpPr>
        <p:spPr bwMode="auto">
          <a:xfrm>
            <a:off x="1469523" y="3788013"/>
            <a:ext cx="138018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1687" dirty="0">
                <a:ea typeface="Gill Sans" charset="0"/>
                <a:cs typeface="Gill Sans" charset="0"/>
              </a:rPr>
              <a:t>hello_world.py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8" y="3047602"/>
            <a:ext cx="7073900" cy="2621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8990" y="2298436"/>
            <a:ext cx="841489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6491" y="4358440"/>
            <a:ext cx="2593892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Input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226624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Indentation</a:t>
            </a:r>
          </a:p>
        </p:txBody>
      </p:sp>
      <p:pic>
        <p:nvPicPr>
          <p:cNvPr id="2457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91" y="1748790"/>
            <a:ext cx="5080992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/>
          </p:cNvSpPr>
          <p:nvPr/>
        </p:nvSpPr>
        <p:spPr bwMode="auto">
          <a:xfrm>
            <a:off x="1372195" y="5187473"/>
            <a:ext cx="8867180" cy="5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  <a:ea typeface="Gill Sans" charset="0"/>
                <a:cs typeface="Times New Roman" panose="02020603050405020304" pitchFamily="18" charset="0"/>
              </a:rPr>
              <a:t>The else here actually belongs to the 2nd if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37526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5056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don’t care about indentation</a:t>
            </a:r>
          </a:p>
          <a:p>
            <a:pPr marL="625056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humans do</a:t>
            </a:r>
          </a:p>
          <a:p>
            <a:pPr marL="625056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tend to group similar things together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86628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Indentation</a:t>
            </a:r>
          </a:p>
        </p:txBody>
      </p:sp>
      <p:pic>
        <p:nvPicPr>
          <p:cNvPr id="286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47" y="1446073"/>
            <a:ext cx="4884539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/>
          </p:cNvSpPr>
          <p:nvPr/>
        </p:nvSpPr>
        <p:spPr bwMode="auto">
          <a:xfrm>
            <a:off x="5745203" y="3197325"/>
            <a:ext cx="693780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 dirty="0">
                <a:ea typeface="Gill Sans" charset="0"/>
                <a:cs typeface="Gill Sans" charset="0"/>
              </a:rPr>
              <a:t>Text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4326230" y="4819867"/>
            <a:ext cx="35682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  <a:ea typeface="Gill Sans" charset="0"/>
                <a:cs typeface="Times New Roman" panose="02020603050405020304" pitchFamily="18" charset="0"/>
              </a:rPr>
              <a:t>Python embraces indentation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86203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Comments</a:t>
            </a:r>
          </a:p>
        </p:txBody>
      </p:sp>
      <p:pic>
        <p:nvPicPr>
          <p:cNvPr id="2969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07" y="1551801"/>
            <a:ext cx="781347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18075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86740" y="2252028"/>
            <a:ext cx="10972800" cy="1143000"/>
          </a:xfrm>
          <a:ln/>
        </p:spPr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</a:rPr>
              <a:t>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33141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9570" y="148908"/>
            <a:ext cx="10972800" cy="1143000"/>
          </a:xfrm>
          <a:ln/>
        </p:spPr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</a:rPr>
              <a:t>Strings</a:t>
            </a:r>
          </a:p>
        </p:txBody>
      </p:sp>
      <p:pic>
        <p:nvPicPr>
          <p:cNvPr id="317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98" y="1156930"/>
            <a:ext cx="7983141" cy="486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14133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General</a:t>
            </a:r>
            <a:r>
              <a:rPr lang="en-US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Unlike C/C++ or Java, Python statements do not end in a semicolon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 Python, indentation is the way you indicate the scope of a conditional, function,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Look, no braces!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Python is interpretive.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You can just enter statements into the Python environment and they’ll execute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255793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Numbers</a:t>
            </a:r>
          </a:p>
        </p:txBody>
      </p:sp>
      <p:pic>
        <p:nvPicPr>
          <p:cNvPr id="327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15" y="1332667"/>
            <a:ext cx="6518672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1960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2- Add two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3597" y="4439644"/>
            <a:ext cx="2643969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Taking Input from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35582" y="2985782"/>
            <a:ext cx="1748724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Print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2871" y="3890035"/>
            <a:ext cx="2411483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squar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Python 2 way</a:t>
            </a: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7630160" y="3159020"/>
            <a:ext cx="2505422" cy="20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35854" y="2547905"/>
            <a:ext cx="1550796" cy="18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76606" y="4128692"/>
            <a:ext cx="772668" cy="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r="-179"/>
          <a:stretch/>
        </p:blipFill>
        <p:spPr>
          <a:xfrm>
            <a:off x="128994" y="1322151"/>
            <a:ext cx="7406640" cy="4576762"/>
          </a:xfrm>
        </p:spPr>
      </p:pic>
      <p:sp>
        <p:nvSpPr>
          <p:cNvPr id="12" name="TextBox 11"/>
          <p:cNvSpPr txBox="1"/>
          <p:nvPr/>
        </p:nvSpPr>
        <p:spPr>
          <a:xfrm>
            <a:off x="9064750" y="2372762"/>
            <a:ext cx="2306249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Variable declaration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92207" y="4629200"/>
            <a:ext cx="1674273" cy="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https://github.com/galactocalypse/python</a:t>
            </a:r>
          </a:p>
        </p:txBody>
      </p:sp>
    </p:spTree>
    <p:extLst>
      <p:ext uri="{BB962C8B-B14F-4D97-AF65-F5344CB8AC3E}">
        <p14:creationId xmlns:p14="http://schemas.microsoft.com/office/powerpoint/2010/main" val="135437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2-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4486"/>
            <a:ext cx="10495280" cy="380063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Lists</a:t>
            </a:r>
          </a:p>
        </p:txBody>
      </p:sp>
      <p:pic>
        <p:nvPicPr>
          <p:cNvPr id="348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05" y="1812727"/>
            <a:ext cx="6518672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429434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Lists</a:t>
            </a:r>
          </a:p>
        </p:txBody>
      </p:sp>
      <p:pic>
        <p:nvPicPr>
          <p:cNvPr id="3584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05" y="1509117"/>
            <a:ext cx="651867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08474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83198"/>
            <a:ext cx="10972800" cy="1143000"/>
          </a:xfrm>
          <a:ln/>
        </p:spPr>
        <p:txBody>
          <a:bodyPr/>
          <a:lstStyle/>
          <a:p>
            <a:r>
              <a:rPr lang="en-US" altLang="en-US" dirty="0"/>
              <a:t>Booleans</a:t>
            </a:r>
          </a:p>
        </p:txBody>
      </p:sp>
      <p:pic>
        <p:nvPicPr>
          <p:cNvPr id="389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34" y="1064419"/>
            <a:ext cx="824210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426076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598170" y="2526348"/>
            <a:ext cx="10972800" cy="1143000"/>
          </a:xfrm>
          <a:ln/>
        </p:spPr>
        <p:txBody>
          <a:bodyPr/>
          <a:lstStyle/>
          <a:p>
            <a:r>
              <a:rPr lang="en-US" alt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13546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773237" y="457146"/>
            <a:ext cx="7358063" cy="746306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String Formatting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3781424"/>
          </a:xfrm>
          <a:ln/>
        </p:spPr>
        <p:txBody>
          <a:bodyPr>
            <a:normAutofit/>
          </a:bodyPr>
          <a:lstStyle/>
          <a:p>
            <a:r>
              <a:rPr lang="en-US" dirty="0"/>
              <a:t>uses C-style string formatting to create new, formatted strings</a:t>
            </a:r>
          </a:p>
          <a:p>
            <a:endParaRPr lang="en-US" dirty="0"/>
          </a:p>
          <a:p>
            <a:r>
              <a:rPr lang="en-US" dirty="0"/>
              <a:t>The "%" operator is used to format</a:t>
            </a:r>
          </a:p>
          <a:p>
            <a:endParaRPr lang="en-US" dirty="0"/>
          </a:p>
          <a:p>
            <a:r>
              <a:rPr lang="en-US" dirty="0"/>
              <a:t>Let's say you have a variable called "name" with your user name in it, and you would then like to print</a:t>
            </a:r>
          </a:p>
        </p:txBody>
      </p:sp>
    </p:spTree>
    <p:extLst>
      <p:ext uri="{BB962C8B-B14F-4D97-AF65-F5344CB8AC3E}">
        <p14:creationId xmlns:p14="http://schemas.microsoft.com/office/powerpoint/2010/main" val="112484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3865"/>
            <a:ext cx="7772400" cy="685800"/>
          </a:xfrm>
        </p:spPr>
        <p:txBody>
          <a:bodyPr>
            <a:noAutofit/>
          </a:bodyPr>
          <a:lstStyle/>
          <a:p>
            <a:r>
              <a:rPr lang="en-US" sz="4000" dirty="0"/>
              <a:t>String Formatting: Example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C9DE2-AB09-467A-B76D-8E21F99C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819373"/>
            <a:ext cx="11449050" cy="22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616602" y="1108709"/>
            <a:ext cx="11100915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have variable </a:t>
            </a:r>
            <a:r>
              <a:rPr lang="en-US" sz="2400" dirty="0" err="1"/>
              <a:t>astring</a:t>
            </a:r>
            <a:r>
              <a:rPr lang="en-US" sz="2400" dirty="0"/>
              <a:t> = “Hello World!”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astring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)) 							=&gt;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astring.index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("o"))  				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=&gt;	4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		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astring.count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("l"))  						=&gt;	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440" y="215581"/>
            <a:ext cx="6400800" cy="731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Basic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28133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054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Why do people use Python…?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1379220"/>
            <a:ext cx="1102995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following primary factors cited by Python users seem to be these: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Python is object-oriented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Structure supports such concepts as polymorphism, operation overloading, and multiple inheritance.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Indentation 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Indentation is one of the greatest feature in Python.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It's free (open source)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Downloading and installing Python is free and easy</a:t>
            </a:r>
          </a:p>
          <a:p>
            <a:pPr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Source code is easily accessible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57000"/>
              <a:buBlip>
                <a:blip r:embed="rId2"/>
              </a:buBlip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918648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94735"/>
            <a:ext cx="6400800" cy="731838"/>
          </a:xfrm>
        </p:spPr>
        <p:txBody>
          <a:bodyPr>
            <a:normAutofit/>
          </a:bodyPr>
          <a:lstStyle/>
          <a:p>
            <a:r>
              <a:rPr lang="en-US" sz="4000" dirty="0"/>
              <a:t>Basic String Operations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815" y="1191546"/>
            <a:ext cx="9605913" cy="4492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astring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[3:7])           					 =&gt; lo w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astring.startswith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("Hello"))  			 =&gt; true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astring.endswith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asdfasdfasdf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")) </a:t>
            </a:r>
            <a:r>
              <a:rPr lang="fa-IR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=&gt; false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There is no function to reverse a string but we can do like this: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astring</a:t>
            </a:r>
            <a:r>
              <a:rPr lang="en-US" dirty="0">
                <a:solidFill>
                  <a:srgbClr val="C00000"/>
                </a:solidFill>
              </a:rPr>
              <a:t>[::-1])           			</a:t>
            </a:r>
            <a:r>
              <a:rPr lang="fa-IR" dirty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 =&gt; !</a:t>
            </a:r>
            <a:r>
              <a:rPr lang="en-US" dirty="0" err="1">
                <a:solidFill>
                  <a:srgbClr val="C00000"/>
                </a:solidFill>
              </a:rPr>
              <a:t>dlrow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olleH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13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String Manipulation</a:t>
            </a:r>
          </a:p>
        </p:txBody>
      </p:sp>
      <p:pic>
        <p:nvPicPr>
          <p:cNvPr id="4198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80" y="1275874"/>
            <a:ext cx="8563570" cy="516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256276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390" y="251778"/>
            <a:ext cx="9894570" cy="902652"/>
          </a:xfrm>
          <a:ln/>
        </p:spPr>
        <p:txBody>
          <a:bodyPr/>
          <a:lstStyle/>
          <a:p>
            <a:r>
              <a:rPr lang="en-US" altLang="en-US" dirty="0"/>
              <a:t>Arithmetic</a:t>
            </a:r>
          </a:p>
        </p:txBody>
      </p:sp>
      <p:pic>
        <p:nvPicPr>
          <p:cNvPr id="4096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19" y="1154430"/>
            <a:ext cx="5116711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148195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Logical Comparison</a:t>
            </a:r>
          </a:p>
        </p:txBody>
      </p:sp>
      <p:pic>
        <p:nvPicPr>
          <p:cNvPr id="430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812727"/>
            <a:ext cx="5116711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950263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Identity Comparison</a:t>
            </a:r>
          </a:p>
        </p:txBody>
      </p:sp>
      <p:pic>
        <p:nvPicPr>
          <p:cNvPr id="440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44" y="1249442"/>
            <a:ext cx="5116711" cy="45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343264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4000" dirty="0"/>
              <a:t>Arithmetic Comparison</a:t>
            </a:r>
          </a:p>
        </p:txBody>
      </p:sp>
      <p:pic>
        <p:nvPicPr>
          <p:cNvPr id="450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99116"/>
            <a:ext cx="5116711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https://www.slideshare.net/nowells/introduction-to-python-5182313</a:t>
            </a:r>
          </a:p>
        </p:txBody>
      </p:sp>
    </p:spTree>
    <p:extLst>
      <p:ext uri="{BB962C8B-B14F-4D97-AF65-F5344CB8AC3E}">
        <p14:creationId xmlns:p14="http://schemas.microsoft.com/office/powerpoint/2010/main" val="167002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197301"/>
              </p:ext>
            </p:extLst>
          </p:nvPr>
        </p:nvGraphicFramePr>
        <p:xfrm>
          <a:off x="457200" y="1270000"/>
          <a:ext cx="7853680" cy="4679662"/>
        </p:xfrm>
        <a:graphic>
          <a:graphicData uri="http://schemas.openxmlformats.org/drawingml/2006/table">
            <a:tbl>
              <a:tblPr/>
              <a:tblGrid>
                <a:gridCol w="4159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Operator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**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Exponentiation (raise to the power)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32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~ + -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Complement, unary plus and minus (method names for the last two are +@ and -@)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 / % //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Multiply, divide, modulo and floor division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+ -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Addition and subtraction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&gt;&gt; &lt;&lt;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Right and left bitwise shift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&amp;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'AND'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1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^ |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Bitwise exclusive `OR' and regular `OR'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&lt;= &lt; &gt; &gt;=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Comparison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&lt;&gt; == !=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Equality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= %= /= //= -= += *= **=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Assignment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is is not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Identity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 not in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Membership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75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not or and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Logical operators</a:t>
                      </a:r>
                    </a:p>
                  </a:txBody>
                  <a:tcPr marL="18147" marR="18147" marT="18147" marB="18147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76640" y="1584960"/>
            <a:ext cx="290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order in which operators are executed in any expression</a:t>
            </a:r>
          </a:p>
        </p:txBody>
      </p:sp>
    </p:spTree>
    <p:extLst>
      <p:ext uri="{BB962C8B-B14F-4D97-AF65-F5344CB8AC3E}">
        <p14:creationId xmlns:p14="http://schemas.microsoft.com/office/powerpoint/2010/main" val="34985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3- Basic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3" t="-6384" r="252" b="14891"/>
          <a:stretch/>
        </p:blipFill>
        <p:spPr>
          <a:xfrm>
            <a:off x="223520" y="1280160"/>
            <a:ext cx="7792720" cy="504952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6096000" y="4358640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7710" y="4083857"/>
            <a:ext cx="1981096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Basic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https://github.com/galactocalypse/python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85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3-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554956"/>
            <a:ext cx="9987279" cy="402288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4000" dirty="0"/>
              <a:t>Importing and Modules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5902" y="1085850"/>
            <a:ext cx="11738610" cy="5111496"/>
          </a:xfrm>
        </p:spPr>
        <p:txBody>
          <a:bodyPr vert="horz" lIns="81639" tIns="42452" rIns="81639" bIns="42452" rtlCol="0">
            <a:normAutofit/>
          </a:bodyPr>
          <a:lstStyle/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Use classes &amp; functions defined in another file to get additional </a:t>
            </a:r>
            <a:r>
              <a:rPr lang="en-US" altLang="en-US" sz="2600" dirty="0"/>
              <a:t>functionality</a:t>
            </a:r>
            <a:endParaRPr lang="en-GB" altLang="en-US" sz="2600" dirty="0">
              <a:ea typeface="ＭＳ Ｐゴシック" panose="020B0600070205080204" pitchFamily="34" charset="-128"/>
            </a:endParaRP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A Python module is a file with the same name (plus the 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.</a:t>
            </a:r>
            <a:r>
              <a:rPr lang="en-GB" altLang="en-US" sz="2600" i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py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ea typeface="ＭＳ Ｐゴシック" panose="020B0600070205080204" pitchFamily="34" charset="-128"/>
              </a:rPr>
              <a:t>extension) 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Like Java 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import</a:t>
            </a:r>
            <a:r>
              <a:rPr lang="en-GB" altLang="en-US" sz="2600" dirty="0">
                <a:ea typeface="ＭＳ Ｐゴシック" panose="020B0600070205080204" pitchFamily="34" charset="-128"/>
              </a:rPr>
              <a:t>, C++ </a:t>
            </a:r>
            <a:r>
              <a:rPr lang="en-GB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include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600" dirty="0"/>
              <a:t>modules have private symbol tables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Three formats of the command:</a:t>
            </a:r>
          </a:p>
          <a:p>
            <a:pPr marL="431800" indent="-32385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import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endParaRPr lang="en-GB" altLang="en-US" sz="2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marL="431800" indent="-32385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r>
              <a:rPr lang="en-GB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  <a:endParaRPr lang="en-GB" altLang="en-US" sz="2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600" dirty="0"/>
              <a:t>When a Python program starts it only has access to a basic functions and classes.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</a:rPr>
              <a:t>   (“</a:t>
            </a:r>
            <a:r>
              <a:rPr lang="en-US" altLang="en-US" sz="2600" dirty="0" err="1">
                <a:solidFill>
                  <a:srgbClr val="FF0000"/>
                </a:solidFill>
              </a:rPr>
              <a:t>int</a:t>
            </a:r>
            <a:r>
              <a:rPr lang="en-US" altLang="en-US" sz="2600" dirty="0">
                <a:solidFill>
                  <a:srgbClr val="FF0000"/>
                </a:solidFill>
              </a:rPr>
              <a:t>”, “</a:t>
            </a:r>
            <a:r>
              <a:rPr lang="en-US" altLang="en-US" sz="2600" dirty="0" err="1">
                <a:solidFill>
                  <a:srgbClr val="FF0000"/>
                </a:solidFill>
              </a:rPr>
              <a:t>dict</a:t>
            </a:r>
            <a:r>
              <a:rPr lang="en-US" altLang="en-US" sz="2600" dirty="0">
                <a:solidFill>
                  <a:srgbClr val="FF0000"/>
                </a:solidFill>
              </a:rPr>
              <a:t>”, “</a:t>
            </a:r>
            <a:r>
              <a:rPr lang="en-US" altLang="en-US" sz="2600" dirty="0" err="1">
                <a:solidFill>
                  <a:srgbClr val="FF0000"/>
                </a:solidFill>
              </a:rPr>
              <a:t>len</a:t>
            </a:r>
            <a:r>
              <a:rPr lang="en-US" altLang="en-US" sz="2600" dirty="0">
                <a:solidFill>
                  <a:srgbClr val="FF0000"/>
                </a:solidFill>
              </a:rPr>
              <a:t>”, “sum”, “range”, ...)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</a:p>
        </p:txBody>
      </p:sp>
    </p:spTree>
    <p:extLst>
      <p:ext uri="{BB962C8B-B14F-4D97-AF65-F5344CB8AC3E}">
        <p14:creationId xmlns:p14="http://schemas.microsoft.com/office/powerpoint/2010/main" val="35323150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530" y="643890"/>
            <a:ext cx="8458200" cy="48006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It's powerful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       -  Dynamic typing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Built-in types and tools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Library utilities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Third party utilities (e.g. Numeric, </a:t>
            </a:r>
            <a:r>
              <a:rPr lang="en-GB" sz="2400" dirty="0" err="1"/>
              <a:t>NumPy</a:t>
            </a:r>
            <a:r>
              <a:rPr lang="en-GB" sz="2400" dirty="0"/>
              <a:t>, </a:t>
            </a:r>
            <a:r>
              <a:rPr lang="en-GB" sz="2400" dirty="0" err="1"/>
              <a:t>SciPy</a:t>
            </a:r>
            <a:r>
              <a:rPr lang="en-GB" sz="2400" dirty="0"/>
              <a:t>)</a:t>
            </a:r>
          </a:p>
          <a:p>
            <a:pPr marL="741362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	-  Automatic memory management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</a:rPr>
              <a:t>It's portable</a:t>
            </a:r>
          </a:p>
          <a:p>
            <a:pPr marL="682625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- Python runs virtually every major platform used today</a:t>
            </a:r>
          </a:p>
          <a:p>
            <a:pPr marL="682625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/>
              <a:t>- As long as you have a compatible Python interpreter installed, Python programs will run in exactly the same manner, irrespective of platform.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704807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4000" dirty="0"/>
              <a:t>import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2077" y="1291590"/>
            <a:ext cx="11986260" cy="4573588"/>
          </a:xfrm>
        </p:spPr>
        <p:txBody>
          <a:bodyPr vert="horz" lIns="81639" tIns="42452" rIns="81639" bIns="42452" rtlCol="0">
            <a:normAutofit/>
          </a:bodyPr>
          <a:lstStyle/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endParaRPr lang="en-GB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None/>
            </a:pPr>
            <a:endParaRPr lang="en-GB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 dirty="0">
                <a:ea typeface="ＭＳ Ｐゴシック" panose="020B0600070205080204" pitchFamily="34" charset="-128"/>
              </a:rPr>
              <a:t>Everything</a:t>
            </a:r>
            <a:r>
              <a:rPr lang="en-GB" altLang="en-US" sz="2800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To refer to something in the file, append the text “</a:t>
            </a:r>
            <a:r>
              <a:rPr lang="en-GB" altLang="en-US" dirty="0" err="1">
                <a:ea typeface="ＭＳ Ｐゴシック" panose="020B0600070205080204" pitchFamily="34" charset="-128"/>
              </a:rPr>
              <a:t>somefile</a:t>
            </a:r>
            <a:r>
              <a:rPr lang="en-GB" altLang="en-US" dirty="0">
                <a:ea typeface="ＭＳ Ｐゴシック" panose="020B0600070205080204" pitchFamily="34" charset="-128"/>
              </a:rPr>
              <a:t>.” to the front of its name:</a:t>
            </a:r>
          </a:p>
          <a:p>
            <a:pPr marL="431800" indent="-323850" defTabSz="457200">
              <a:lnSpc>
                <a:spcPct val="87000"/>
              </a:lnSpc>
              <a:buNone/>
            </a:pPr>
            <a:endParaRPr lang="en-GB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somefile.className.method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GB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GB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somefile.myFunction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(34)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637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63600"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from … import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24000"/>
            <a:ext cx="11578590" cy="4591050"/>
          </a:xfrm>
        </p:spPr>
        <p:txBody>
          <a:bodyPr>
            <a:normAutofit/>
          </a:bodyPr>
          <a:lstStyle/>
          <a:p>
            <a:pPr marL="431800" indent="-323850" defTabSz="457200">
              <a:lnSpc>
                <a:spcPct val="87000"/>
              </a:lnSpc>
              <a:buNone/>
            </a:pPr>
            <a:r>
              <a:rPr lang="en-GB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  <a:endParaRPr lang="en-GB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Only the item </a:t>
            </a:r>
            <a:r>
              <a:rPr lang="en-GB" altLang="en-US" i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</a:t>
            </a:r>
            <a:r>
              <a:rPr lang="en-GB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After importing </a:t>
            </a:r>
            <a:r>
              <a:rPr lang="en-GB" altLang="en-US" i="1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</a:t>
            </a:r>
            <a:r>
              <a:rPr lang="en-GB" altLang="en-US" dirty="0">
                <a:ea typeface="ＭＳ Ｐゴシック" panose="020B0600070205080204" pitchFamily="34" charset="-128"/>
              </a:rPr>
              <a:t>, you can just use it without a module prefix. It’s brought into the current namespace.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</a:p>
        </p:txBody>
      </p:sp>
    </p:spTree>
    <p:extLst>
      <p:ext uri="{BB962C8B-B14F-4D97-AF65-F5344CB8AC3E}">
        <p14:creationId xmlns:p14="http://schemas.microsoft.com/office/powerpoint/2010/main" val="837027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import the math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20140" y="14176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import math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math.pi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3.1415926535897931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math.cos</a:t>
            </a:r>
            <a:r>
              <a:rPr lang="en-US" altLang="en-US" sz="2000" dirty="0">
                <a:solidFill>
                  <a:schemeClr val="tx1"/>
                </a:solidFill>
              </a:rPr>
              <a:t>(0)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math.cos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</a:rPr>
              <a:t>math.pi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&gt;&gt;&gt; </a:t>
            </a:r>
            <a:r>
              <a:rPr lang="en-US" altLang="en-US" sz="2000" dirty="0" err="1">
                <a:solidFill>
                  <a:schemeClr val="tx1"/>
                </a:solidFill>
              </a:rPr>
              <a:t>dir</a:t>
            </a:r>
            <a:r>
              <a:rPr lang="en-US" altLang="en-US" sz="2000" dirty="0">
                <a:solidFill>
                  <a:schemeClr val="tx1"/>
                </a:solidFill>
              </a:rPr>
              <a:t>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['__doc__', '__file__', '__name__', '__package__',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acos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acosh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asin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asinh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atan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'atan2',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atanh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'ceil',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copysign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'cos',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cosh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'degrees', 'e',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fabs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'factorial', 'floor',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fmod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frexp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fsum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hypot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isinf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isnan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ldexp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'log', 'log10',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'log1p',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modf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'pi', 'pow', 'radians', 'sin',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sqrt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'tan',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tanh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trunc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http://www.cs.brandeis.edu/~cs134/Python_tutorial.ppt</a:t>
            </a:r>
          </a:p>
        </p:txBody>
      </p:sp>
    </p:spTree>
    <p:extLst>
      <p:ext uri="{BB962C8B-B14F-4D97-AF65-F5344CB8AC3E}">
        <p14:creationId xmlns:p14="http://schemas.microsoft.com/office/powerpoint/2010/main" val="2099962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91197"/>
            <a:ext cx="123901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Basic Statements: The If Statement (1)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82880" y="947211"/>
            <a:ext cx="11192255" cy="44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 have the following basic structure: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condition:       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action  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Subsequent indented lines are assumed to be part of the if statement.  The same is true for most other types of python statements.  A statement typed into an interpreter ends once an empty line is entered, and a statement in a script ends once an </a:t>
            </a:r>
            <a:r>
              <a:rPr lang="en-GB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unindented</a:t>
            </a:r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appears.  The same is true for defining functions.</a:t>
            </a:r>
          </a:p>
          <a:p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 can be combined with else if (</a:t>
            </a:r>
            <a:r>
              <a:rPr lang="en-GB" alt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else statements as follows: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condition1: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condition1 is true, execute action1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action1</a:t>
            </a:r>
          </a:p>
          <a:p>
            <a:pPr>
              <a:lnSpc>
                <a:spcPct val="103000"/>
              </a:lnSpc>
            </a:pP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condition2: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condition1 is not true, but condition2 is, execute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action2     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action2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       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neither condition1 nor condition2 is true, execute </a:t>
            </a:r>
          </a:p>
          <a:p>
            <a:pPr>
              <a:lnSpc>
                <a:spcPct val="103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action3         </a:t>
            </a:r>
            <a:r>
              <a:rPr lang="en-GB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action3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313990" y="1340149"/>
            <a:ext cx="1401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402480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760" y="298357"/>
            <a:ext cx="1133856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Basic Statements: The If Statement (2)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62890" y="1136949"/>
            <a:ext cx="11441430" cy="42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in if statements may be combined using </a:t>
            </a:r>
            <a:r>
              <a:rPr lang="en-GB" altLang="en-US" sz="194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altLang="en-US" sz="194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condition1 and condition2:   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action1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both  condition1 and condition2 are true, execute action1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condition1 or condition2: 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action2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either condition1 or condition2 is true, execute action2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may be expressed using the following operations: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&lt;, &lt;=, &gt;, &gt;=, ==, !=, in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Somewhat unrealistic 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2; y = 3; L = [0,1,2]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(1&lt;x&lt;=3 and 4&gt;y&gt;=2) or (1==1 or 0!=1) or 1 in L: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'Hello world'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79689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304800"/>
            <a:ext cx="7770813" cy="1066800"/>
          </a:xfrm>
        </p:spPr>
        <p:txBody>
          <a:bodyPr vert="horz" lIns="81639" tIns="42452" rIns="81639" bIns="42452" rtlCol="0" anchor="t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/>
              <a:t>If-Else-Statement examples</a:t>
            </a:r>
            <a:endParaRPr lang="en-GB" alt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32874" y="1085850"/>
            <a:ext cx="10531638" cy="5111496"/>
          </a:xfrm>
        </p:spPr>
        <p:txBody>
          <a:bodyPr vert="horz" lIns="81639" tIns="42452" rIns="81639" bIns="42452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if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yearsWorked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&gt; 10 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bonus = 1000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bonus = 500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age &gt;= 65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price = 0.85 * price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numSeniors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else 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nonSeniors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+ 1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543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274638"/>
            <a:ext cx="112471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4 – Import Turtle Graphics and create the two lines. Also calculate angle between them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4" y="1561306"/>
            <a:ext cx="8449945" cy="504269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7162800" y="2026775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01304" y="1881836"/>
            <a:ext cx="2074263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Import statements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63360" y="3712613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03464" y="3519110"/>
            <a:ext cx="942030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If block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https://github.com/galactocalypse/python</a:t>
            </a:r>
          </a:p>
        </p:txBody>
      </p:sp>
    </p:spTree>
    <p:extLst>
      <p:ext uri="{BB962C8B-B14F-4D97-AF65-F5344CB8AC3E}">
        <p14:creationId xmlns:p14="http://schemas.microsoft.com/office/powerpoint/2010/main" val="4293867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92" y="0"/>
            <a:ext cx="10972800" cy="1143000"/>
          </a:xfrm>
        </p:spPr>
        <p:txBody>
          <a:bodyPr/>
          <a:lstStyle/>
          <a:p>
            <a:r>
              <a:rPr lang="en-US" dirty="0"/>
              <a:t>Use Case 4 -Output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0760"/>
            <a:ext cx="10699384" cy="574548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2950" y="424511"/>
            <a:ext cx="1045845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b="1" dirty="0"/>
              <a:t>Basic Statements: The For Statement (1) 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0020" y="1313279"/>
            <a:ext cx="11795759" cy="489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statements have the following basic structure: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item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set s: 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action on item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item and set are not statements here; they are merely intended to clarify the relationships between  </a:t>
            </a:r>
            <a:r>
              <a:rPr lang="en-GB" altLang="en-US" sz="194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range(1,7):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**2,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**3,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**4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1 1 1 1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2 4 8 16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3 9 27 81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4 16 64 256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5 25 125 625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6 36 216 1296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118360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4350" y="239860"/>
            <a:ext cx="11563350" cy="6341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altLang="en-US" dirty="0">
                <a:latin typeface="Helvetica"/>
                <a:cs typeface="Helvetica"/>
              </a:rPr>
              <a:t>Basic Statements: The For Statement (2) 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6528" y="1285539"/>
            <a:ext cx="11391171" cy="428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item </a:t>
            </a:r>
            <a:r>
              <a:rPr lang="en-GB" altLang="en-US" sz="194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often used to refer to an index in a list, tuple, or array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[0,1,2,3]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or, equivalently, range(4)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(L)):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L[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L[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]**2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[0,1,4,9]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we could accomplish this particular task more compactly using arrays: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GB" altLang="en-US" sz="194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L**2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[0,1,4,9,]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3940037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" y="320040"/>
            <a:ext cx="11997690" cy="5867400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rgbClr val="C00000"/>
                </a:solidFill>
              </a:rPr>
              <a:t>It's mixable</a:t>
            </a:r>
          </a:p>
          <a:p>
            <a:pPr marL="5334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can be linked to components written in other languages easily</a:t>
            </a:r>
          </a:p>
          <a:p>
            <a:pPr marL="5334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Linking to fast, compiled code is useful to computationally intensive 	problems</a:t>
            </a:r>
          </a:p>
          <a:p>
            <a:pPr marL="5334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Python/C integration is quite common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rgbClr val="C00000"/>
                </a:solidFill>
              </a:rPr>
              <a:t>It's easy to use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intermediate compile and link steps as in C/ C++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programs are compiled automatically to an intermediate 	form called bytecode, which the interpreter then reads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gives Python the development speed of an interpreter without 	the performance loss inherent in purely interpreted languages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rgbClr val="C00000"/>
                </a:solidFill>
              </a:rPr>
              <a:t>It's easy to learn</a:t>
            </a:r>
          </a:p>
          <a:p>
            <a:pPr marL="419100" algn="just">
              <a:buSzPct val="57000"/>
              <a:buFont typeface="Wingdings" panose="05000000000000000000" pitchFamily="2" charset="2"/>
              <a:buChar char="ü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 and syntax are pretty intuitive and easy to grasp</a:t>
            </a:r>
          </a:p>
          <a:p>
            <a:pPr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1168612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862" y="635854"/>
            <a:ext cx="7040880" cy="6214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7581" cy="4351338"/>
          </a:xfrm>
        </p:spPr>
        <p:txBody>
          <a:bodyPr>
            <a:normAutofit/>
          </a:bodyPr>
          <a:lstStyle/>
          <a:p>
            <a:r>
              <a:rPr lang="en-US" sz="1941" dirty="0">
                <a:solidFill>
                  <a:srgbClr val="0000FF"/>
                </a:solidFill>
                <a:latin typeface="Nimbus Roman No9 L" pitchFamily="16" charset="0"/>
                <a:ea typeface="msmincho" charset="0"/>
                <a:cs typeface="msmincho" charset="0"/>
              </a:rPr>
              <a:t>The range function specifies a range of integers: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stop) </a:t>
            </a:r>
            <a:r>
              <a:rPr lang="en-US" dirty="0"/>
              <a:t>	- the integers between start (inclusive)</a:t>
            </a:r>
          </a:p>
          <a:p>
            <a:pPr marL="0" indent="0">
              <a:buNone/>
            </a:pPr>
            <a:r>
              <a:rPr lang="en-US" dirty="0"/>
              <a:t>					  and stop (exclusive)</a:t>
            </a:r>
          </a:p>
          <a:p>
            <a:endParaRPr lang="en-US" dirty="0"/>
          </a:p>
          <a:p>
            <a:r>
              <a:rPr lang="en-US" sz="1941" dirty="0">
                <a:solidFill>
                  <a:srgbClr val="0000FF"/>
                </a:solidFill>
                <a:latin typeface="Nimbus Roman No9 L" pitchFamily="16" charset="0"/>
                <a:ea typeface="msmincho" charset="0"/>
                <a:cs typeface="msmincho" charset="0"/>
              </a:rPr>
              <a:t>It can also accept a third value specifying the change between values.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stop, step) </a:t>
            </a:r>
            <a:r>
              <a:rPr lang="en-US" dirty="0"/>
              <a:t>- the integers between start (inclusive)</a:t>
            </a:r>
          </a:p>
          <a:p>
            <a:pPr marL="0" indent="0">
              <a:buNone/>
            </a:pPr>
            <a:r>
              <a:rPr lang="en-US" dirty="0"/>
              <a:t>			        		      and stop (exclusive) by step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917022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379" y="377190"/>
            <a:ext cx="9601200" cy="649224"/>
          </a:xfrm>
        </p:spPr>
        <p:txBody>
          <a:bodyPr>
            <a:no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US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Loops: break, continue, else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33379" y="1527048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solidFill>
                  <a:srgbClr val="0000FF"/>
                </a:solidFill>
                <a:ea typeface="msmincho" charset="0"/>
              </a:rPr>
              <a:t>break</a:t>
            </a:r>
            <a:r>
              <a:rPr lang="en-US" altLang="en-US" sz="2800" dirty="0"/>
              <a:t> and </a:t>
            </a:r>
            <a:r>
              <a:rPr lang="en-US" altLang="en-US" sz="2300" dirty="0">
                <a:solidFill>
                  <a:srgbClr val="0000FF"/>
                </a:solidFill>
                <a:ea typeface="msmincho" charset="0"/>
              </a:rPr>
              <a:t>continue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like C</a:t>
            </a:r>
          </a:p>
          <a:p>
            <a:r>
              <a:rPr lang="en-US" altLang="en-US" sz="2400" dirty="0">
                <a:solidFill>
                  <a:srgbClr val="0000FF"/>
                </a:solidFill>
                <a:ea typeface="msmincho" charset="0"/>
              </a:rPr>
              <a:t>else</a:t>
            </a:r>
            <a:r>
              <a:rPr lang="en-US" altLang="en-US" sz="2800" dirty="0"/>
              <a:t> after loop exhaustion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for n in range(2,10):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for x in range(2,n):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  if n % x == 0: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    </a:t>
            </a: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n, 'equals', x, '*', n/x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break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else: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</a:rPr>
              <a:t>    </a:t>
            </a: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loop fell through without finding a factor</a:t>
            </a:r>
          </a:p>
          <a:p>
            <a:pPr lvl="1">
              <a:buNone/>
            </a:pPr>
            <a:r>
              <a:rPr lang="en-US" altLang="en-US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n, 'is prime'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485912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0050" y="118045"/>
            <a:ext cx="1227582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Basic Statements: The While Statement (1) 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035269" y="874059"/>
            <a:ext cx="8150878" cy="426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statements have the following basic structure:</a:t>
            </a:r>
          </a:p>
          <a:p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inside a script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condition: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action                  		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condition is true, the while statement will execute the action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&lt; 4: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as long as x &lt; 4...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x**2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print the square of x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 = x+1   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increment x by +1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only the squares of 1, 2, and 3 are printed, because 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           </a:t>
            </a:r>
            <a:r>
              <a:rPr lang="en-GB" altLang="en-US" sz="194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once x = 4, the condition is false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            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5385828" y="1222842"/>
            <a:ext cx="1400" cy="14231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88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4217019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171450" y="298357"/>
            <a:ext cx="11738610" cy="694458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sz="4000" b="1" dirty="0"/>
              <a:t>Basic Statements: The While Statement (2) 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0030" y="1125519"/>
            <a:ext cx="12504420" cy="391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altLang="en-US" sz="194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Pitfall to avoid:</a:t>
            </a: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statements are intended to be used with changing conditions.  If the condition in a while statement does not change</a:t>
            </a: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program will be stuck in an infinite loop until the user hits ctrl-C.</a:t>
            </a: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== 1: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'Hello world'  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94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x does not change, Python will continue to print “Hello world” until interrupted</a:t>
            </a: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194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64003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1" y="456091"/>
            <a:ext cx="11711939" cy="756014"/>
          </a:xfrm>
          <a:noFill/>
          <a:ln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79729" tIns="39071" rIns="79729" bIns="39071" rtlCol="0" anchor="t">
            <a:spAutoFit/>
          </a:bodyPr>
          <a:lstStyle/>
          <a:p>
            <a:pPr>
              <a:tabLst>
                <a:tab pos="638769" algn="l"/>
                <a:tab pos="1277539" algn="l"/>
                <a:tab pos="1916308" algn="l"/>
                <a:tab pos="2555077" algn="l"/>
                <a:tab pos="3193847" algn="l"/>
                <a:tab pos="3832616" algn="l"/>
                <a:tab pos="4471386" algn="l"/>
                <a:tab pos="5110155" algn="l"/>
                <a:tab pos="5748924" algn="l"/>
                <a:tab pos="6387694" algn="l"/>
                <a:tab pos="7026463" algn="l"/>
                <a:tab pos="7665232" algn="l"/>
              </a:tabLst>
            </a:pPr>
            <a:r>
              <a:rPr lang="en-GB" altLang="en-US" dirty="0">
                <a:latin typeface="Helvetica"/>
                <a:cs typeface="Helvetica"/>
              </a:rPr>
              <a:t>Basic Statements: Combining Statements 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76438" y="1569003"/>
            <a:ext cx="8150878" cy="44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5pPr>
            <a:lvl6pPr marL="15367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6pPr>
            <a:lvl7pPr marL="19939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7pPr>
            <a:lvl8pPr marL="24511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8pPr>
            <a:lvl9pPr marL="2908300" indent="-215900" defTabSz="449263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Nimbus Roman No9 L" pitchFamily="16" charset="0"/>
                <a:ea typeface="msmincho" charset="0"/>
                <a:cs typeface="msmincho" charset="0"/>
              </a:defRPr>
            </a:lvl9pPr>
          </a:lstStyle>
          <a:p>
            <a:r>
              <a:rPr lang="en-GB" altLang="en-US" dirty="0">
                <a:solidFill>
                  <a:srgbClr val="0000FF"/>
                </a:solidFill>
              </a:rPr>
              <a:t>The user may combine statements in a myriad of ways</a:t>
            </a:r>
          </a:p>
          <a:p>
            <a:endParaRPr lang="en-GB" altLang="en-US" dirty="0">
              <a:solidFill>
                <a:srgbClr val="0000FF"/>
              </a:solidFill>
            </a:endParaRPr>
          </a:p>
          <a:p>
            <a:r>
              <a:rPr lang="en-GB" altLang="en-US" dirty="0">
                <a:solidFill>
                  <a:srgbClr val="0000FF"/>
                </a:solidFill>
              </a:rPr>
              <a:t>Example: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L = [0,1,2,3]  </a:t>
            </a:r>
            <a:r>
              <a:rPr lang="en-GB" altLang="en-US" sz="1941" dirty="0">
                <a:solidFill>
                  <a:srgbClr val="008000"/>
                </a:solidFill>
              </a:rPr>
              <a:t># or, equivalently, range(4)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for 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 in range(</a:t>
            </a:r>
            <a:r>
              <a:rPr lang="en-GB" altLang="en-US" sz="1941" dirty="0" err="1">
                <a:latin typeface="Courier New" panose="02070309020205020404" pitchFamily="49" charset="0"/>
              </a:rPr>
              <a:t>len</a:t>
            </a:r>
            <a:r>
              <a:rPr lang="en-GB" altLang="en-US" sz="1941" dirty="0">
                <a:latin typeface="Courier New" panose="02070309020205020404" pitchFamily="49" charset="0"/>
              </a:rPr>
              <a:t>(L)):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j = 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/2.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if j – int(j) == 0.0: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  L[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] = L[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]+1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   else: L[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] = -</a:t>
            </a:r>
            <a:r>
              <a:rPr lang="en-GB" altLang="en-US" sz="1941" dirty="0" err="1">
                <a:latin typeface="Courier New" panose="02070309020205020404" pitchFamily="49" charset="0"/>
              </a:rPr>
              <a:t>i</a:t>
            </a:r>
            <a:r>
              <a:rPr lang="en-GB" altLang="en-US" sz="1941" dirty="0">
                <a:latin typeface="Courier New" panose="02070309020205020404" pitchFamily="49" charset="0"/>
              </a:rPr>
              <a:t>**2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Courier New" panose="02070309020205020404" pitchFamily="49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L</a:t>
            </a:r>
          </a:p>
          <a:p>
            <a:pPr>
              <a:lnSpc>
                <a:spcPct val="103000"/>
              </a:lnSpc>
            </a:pPr>
            <a:r>
              <a:rPr lang="en-GB" altLang="en-US" sz="1941" dirty="0">
                <a:latin typeface="Courier New" panose="02070309020205020404" pitchFamily="49" charset="0"/>
              </a:rPr>
              <a:t>[1,-1,3,-9]</a:t>
            </a:r>
          </a:p>
          <a:p>
            <a:pPr>
              <a:lnSpc>
                <a:spcPct val="103000"/>
              </a:lnSpc>
            </a:pPr>
            <a:endParaRPr lang="en-GB" altLang="en-US" sz="1941" dirty="0">
              <a:latin typeface="Courier New" panose="02070309020205020404" pitchFamily="49" charset="0"/>
            </a:endParaRPr>
          </a:p>
          <a:p>
            <a:pPr>
              <a:lnSpc>
                <a:spcPct val="103000"/>
              </a:lnSpc>
            </a:pPr>
            <a:endParaRPr lang="en-GB" altLang="en-US" sz="1941" dirty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http://hifweb.lbl.gov/public/slides/python.ppt</a:t>
            </a:r>
          </a:p>
        </p:txBody>
      </p:sp>
    </p:spTree>
    <p:extLst>
      <p:ext uri="{BB962C8B-B14F-4D97-AF65-F5344CB8AC3E}">
        <p14:creationId xmlns:p14="http://schemas.microsoft.com/office/powerpoint/2010/main" val="18849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5 – Basic for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4" y="1292066"/>
            <a:ext cx="8437245" cy="489537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7284720" y="2829415"/>
            <a:ext cx="2204720" cy="3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23224" y="2684476"/>
            <a:ext cx="1019935" cy="387006"/>
          </a:xfrm>
          <a:prstGeom prst="rect">
            <a:avLst/>
          </a:prstGeom>
          <a:solidFill>
            <a:srgbClr val="CCFFFF"/>
          </a:solidFill>
          <a:ln w="18000">
            <a:solidFill>
              <a:srgbClr val="00FFFF"/>
            </a:solidFill>
            <a:prstDash val="solid"/>
          </a:ln>
        </p:spPr>
        <p:txBody>
          <a:bodyPr vert="horz" wrap="none" lIns="32659" tIns="32659" rIns="32659" bIns="32659" anchorCtr="0" compatLnSpc="0">
            <a:spAutoFit/>
          </a:bodyPr>
          <a:lstStyle/>
          <a:p>
            <a:pPr hangingPunct="0"/>
            <a:r>
              <a:rPr lang="en-GB" sz="2177" dirty="0">
                <a:latin typeface="Liberation Sans" pitchFamily="18"/>
                <a:ea typeface="WenQuanYi Micro Hei" pitchFamily="2"/>
                <a:cs typeface="Lohit Devanagari" pitchFamily="2"/>
              </a:rPr>
              <a:t>For loop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https://github.com/galactocalypse/python</a:t>
            </a:r>
          </a:p>
        </p:txBody>
      </p:sp>
    </p:spTree>
    <p:extLst>
      <p:ext uri="{BB962C8B-B14F-4D97-AF65-F5344CB8AC3E}">
        <p14:creationId xmlns:p14="http://schemas.microsoft.com/office/powerpoint/2010/main" val="411246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5 –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" y="1642586"/>
            <a:ext cx="9447530" cy="397589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92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https://www.slideshare.net/nowells/introduction-to-python-5182313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https://www.slideshare.net/sujithkumar9212301/introduction-to-python-36647807</a:t>
            </a:r>
            <a:endParaRPr lang="en-US" dirty="0"/>
          </a:p>
          <a:p>
            <a:r>
              <a:rPr lang="en-US" dirty="0">
                <a:hlinkClick r:id="rId4"/>
              </a:rPr>
              <a:t>https://github.com/galactocalypse/python</a:t>
            </a:r>
            <a:endParaRPr lang="en-US" dirty="0"/>
          </a:p>
          <a:p>
            <a:r>
              <a:rPr lang="en-US" u="sng" dirty="0">
                <a:hlinkClick r:id="rId5"/>
              </a:rPr>
              <a:t>http://www.cse.msu.edu/~cse231/PracticeOfComputingUsingPython/</a:t>
            </a:r>
            <a:endParaRPr lang="en-US" u="sng" dirty="0"/>
          </a:p>
          <a:p>
            <a:r>
              <a:rPr lang="en-US" u="sng" dirty="0">
                <a:hlinkClick r:id="rId6"/>
              </a:rPr>
              <a:t>https://ocw.mit.edu/courses/electrical-engineering-and-computer-science/6-189-a-gentle-introduction-to-programming-using-python-january-iap-2011/download-course-materials/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48" t="28634" r="-1448" b="-24272"/>
          <a:stretch/>
        </p:blipFill>
        <p:spPr>
          <a:xfrm>
            <a:off x="5689600" y="2357120"/>
            <a:ext cx="6313206" cy="42976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16603" y="1108709"/>
            <a:ext cx="8229600" cy="472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Bioinformatics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Administration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-Unix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-Web logic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-Web sphere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-CGI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scripts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9440" y="215581"/>
            <a:ext cx="6400800" cy="7318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C00000"/>
                </a:solidFill>
                <a:latin typeface="Helvetica"/>
                <a:cs typeface="Helvetica"/>
              </a:rPr>
              <a:t>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7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0" y="294735"/>
            <a:ext cx="6400800" cy="73183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Who uses python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54" y="1191546"/>
            <a:ext cx="7662672" cy="4998402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 being applied in real revenue-generating products by real companies. For instance: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makes extensive use of Python in its web search system, and employs Python’s creator.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Hewlett-Packard, Seagate, Qualcomm, and IBM use Python for hardware testing.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uses Python as an end-user customization tool for its popular GIS mapping products.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video sharing service is largely written in Python</a:t>
            </a:r>
          </a:p>
          <a:p>
            <a:pPr algn="just"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list goes on…….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26" y="1858518"/>
            <a:ext cx="3871375" cy="30906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42065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Who created Python?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4" y="1428750"/>
            <a:ext cx="3236976" cy="4125957"/>
          </a:xfrm>
        </p:spPr>
      </p:pic>
      <p:sp>
        <p:nvSpPr>
          <p:cNvPr id="5" name="TextBox 4"/>
          <p:cNvSpPr txBox="1"/>
          <p:nvPr/>
        </p:nvSpPr>
        <p:spPr>
          <a:xfrm>
            <a:off x="4137533" y="4723710"/>
            <a:ext cx="336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Creator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96570" y="1531484"/>
            <a:ext cx="6766560" cy="354343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"My original motivation for creating Python was the perceived need for a higher level language in the Amoeba [Operating Systems] project. 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realized that the development of system administration utilities in C was taking too long. Moreover, doing these things in the Bourne shell wouldn't work for a variety of reasons. ... 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So, there was a need for a language that would bridge the gap between C and the shell”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https://www.slideshare.net/sujithkumar9212301/introduction-to-python-36647807</a:t>
            </a:r>
          </a:p>
        </p:txBody>
      </p:sp>
    </p:spTree>
    <p:extLst>
      <p:ext uri="{BB962C8B-B14F-4D97-AF65-F5344CB8AC3E}">
        <p14:creationId xmlns:p14="http://schemas.microsoft.com/office/powerpoint/2010/main" val="9438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96012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00000"/>
                </a:solidFill>
              </a:rPr>
              <a:t>4 Major Versions of Python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64158"/>
            <a:ext cx="9180576" cy="2279142"/>
          </a:xfrm>
        </p:spPr>
        <p:txBody>
          <a:bodyPr/>
          <a:lstStyle/>
          <a:p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“Python” or “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Version 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2.7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Version 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came out in early 2014</a:t>
            </a:r>
          </a:p>
          <a:p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Jython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written in Java for the JVM</a:t>
            </a:r>
          </a:p>
          <a:p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IronPython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is written in C# for the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691890"/>
            <a:ext cx="8774762" cy="26452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https://www.slideshare.net/sujithkumar9212301/introduction-to-python-36647807</a:t>
            </a:r>
          </a:p>
        </p:txBody>
      </p:sp>
      <p:sp>
        <p:nvSpPr>
          <p:cNvPr id="6" name="Footer Placeholder 16"/>
          <p:cNvSpPr txBox="1">
            <a:spLocks/>
          </p:cNvSpPr>
          <p:nvPr/>
        </p:nvSpPr>
        <p:spPr>
          <a:xfrm>
            <a:off x="1982372" y="6356351"/>
            <a:ext cx="6044028" cy="39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https://help.uis.cam.ac.uk/help-support/training/downloads/course-files/programming-student-files/python-courses/pythonab/pythonab-files/python3-slides.pdf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4358</TotalTime>
  <Words>2342</Words>
  <Application>Microsoft Office PowerPoint</Application>
  <PresentationFormat>Widescreen</PresentationFormat>
  <Paragraphs>403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Franklin Gothic Book</vt:lpstr>
      <vt:lpstr>Gill Sans</vt:lpstr>
      <vt:lpstr>Helvetica</vt:lpstr>
      <vt:lpstr>Liberation Sans</vt:lpstr>
      <vt:lpstr>Nimbus Roman No9 L</vt:lpstr>
      <vt:lpstr>Times New Roman</vt:lpstr>
      <vt:lpstr>Wingdings</vt:lpstr>
      <vt:lpstr>Wingdings 2</vt:lpstr>
      <vt:lpstr>UMKC_PPT4</vt:lpstr>
      <vt:lpstr>Custom Design</vt:lpstr>
      <vt:lpstr>UMKC_PPT1</vt:lpstr>
      <vt:lpstr>1_Custom Design</vt:lpstr>
      <vt:lpstr>COMP-SCI 5590 - 0001   Special Topics</vt:lpstr>
      <vt:lpstr>General Information</vt:lpstr>
      <vt:lpstr>Why do people use Python…?</vt:lpstr>
      <vt:lpstr>PowerPoint Presentation</vt:lpstr>
      <vt:lpstr>PowerPoint Presentation</vt:lpstr>
      <vt:lpstr>PowerPoint Presentation</vt:lpstr>
      <vt:lpstr>Who uses python today…</vt:lpstr>
      <vt:lpstr>Who created Python?</vt:lpstr>
      <vt:lpstr>4 Major Versions of Python</vt:lpstr>
      <vt:lpstr>Python 2 vs 3</vt:lpstr>
      <vt:lpstr>Development Environments what IDE to use? http://stackoverflow.com/questions/81584</vt:lpstr>
      <vt:lpstr>Pycharm IDE</vt:lpstr>
      <vt:lpstr>PowerPoint Presentation</vt:lpstr>
      <vt:lpstr>Usecase 1 - Hello World</vt:lpstr>
      <vt:lpstr>Indentation</vt:lpstr>
      <vt:lpstr>Indentation</vt:lpstr>
      <vt:lpstr>Comments</vt:lpstr>
      <vt:lpstr>Types</vt:lpstr>
      <vt:lpstr>Strings</vt:lpstr>
      <vt:lpstr>Numbers</vt:lpstr>
      <vt:lpstr>Use case 2- Add two numbers</vt:lpstr>
      <vt:lpstr>Use case 2- Output</vt:lpstr>
      <vt:lpstr>Lists</vt:lpstr>
      <vt:lpstr>Lists</vt:lpstr>
      <vt:lpstr>Booleans</vt:lpstr>
      <vt:lpstr>Operators</vt:lpstr>
      <vt:lpstr>String Formatting</vt:lpstr>
      <vt:lpstr>String Formatting: Example</vt:lpstr>
      <vt:lpstr>PowerPoint Presentation</vt:lpstr>
      <vt:lpstr>Basic String Operations</vt:lpstr>
      <vt:lpstr>String Manipulation</vt:lpstr>
      <vt:lpstr>Arithmetic</vt:lpstr>
      <vt:lpstr>Logical Comparison</vt:lpstr>
      <vt:lpstr>Identity Comparison</vt:lpstr>
      <vt:lpstr>Arithmetic Comparison</vt:lpstr>
      <vt:lpstr>Operators Precedence</vt:lpstr>
      <vt:lpstr>Use case 3- Basic operations</vt:lpstr>
      <vt:lpstr>Use case 3- Output</vt:lpstr>
      <vt:lpstr>Importing and Modules </vt:lpstr>
      <vt:lpstr>import …</vt:lpstr>
      <vt:lpstr>from … import …</vt:lpstr>
      <vt:lpstr>import the math module</vt:lpstr>
      <vt:lpstr>Basic Statements: The If Statement (1)</vt:lpstr>
      <vt:lpstr>Basic Statements: The If Statement (2)</vt:lpstr>
      <vt:lpstr>If-Else-Statement examples</vt:lpstr>
      <vt:lpstr>Use Case 4 – Import Turtle Graphics and create the two lines. Also calculate angle between them</vt:lpstr>
      <vt:lpstr>Use Case 4 -Output</vt:lpstr>
      <vt:lpstr>Basic Statements: The For Statement (1) </vt:lpstr>
      <vt:lpstr>Basic Statements: The For Statement (2) </vt:lpstr>
      <vt:lpstr>Range</vt:lpstr>
      <vt:lpstr>Loops: break, continue, else</vt:lpstr>
      <vt:lpstr>Basic Statements: The While Statement (1) </vt:lpstr>
      <vt:lpstr>Basic Statements: The While Statement (2) </vt:lpstr>
      <vt:lpstr>Basic Statements: Combining Statements </vt:lpstr>
      <vt:lpstr>Use Case 5 – Basic for loop</vt:lpstr>
      <vt:lpstr>Use Case 5 – Output</vt:lpstr>
      <vt:lpstr>References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saria g</cp:lastModifiedBy>
  <cp:revision>122</cp:revision>
  <dcterms:created xsi:type="dcterms:W3CDTF">2017-05-18T14:44:07Z</dcterms:created>
  <dcterms:modified xsi:type="dcterms:W3CDTF">2019-08-23T17:00:49Z</dcterms:modified>
</cp:coreProperties>
</file>