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1.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2" r:id="rId2"/>
  </p:sldMasterIdLst>
  <p:notesMasterIdLst>
    <p:notesMasterId r:id="rId67"/>
  </p:notesMasterIdLst>
  <p:sldIdLst>
    <p:sldId id="499" r:id="rId3"/>
    <p:sldId id="436" r:id="rId4"/>
    <p:sldId id="503" r:id="rId5"/>
    <p:sldId id="550" r:id="rId6"/>
    <p:sldId id="504" r:id="rId7"/>
    <p:sldId id="263" r:id="rId8"/>
    <p:sldId id="505" r:id="rId9"/>
    <p:sldId id="506" r:id="rId10"/>
    <p:sldId id="507" r:id="rId11"/>
    <p:sldId id="508" r:id="rId12"/>
    <p:sldId id="551" r:id="rId13"/>
    <p:sldId id="552" r:id="rId14"/>
    <p:sldId id="553" r:id="rId15"/>
    <p:sldId id="554" r:id="rId16"/>
    <p:sldId id="555" r:id="rId17"/>
    <p:sldId id="556" r:id="rId18"/>
    <p:sldId id="557" r:id="rId19"/>
    <p:sldId id="558" r:id="rId20"/>
    <p:sldId id="559" r:id="rId21"/>
    <p:sldId id="563" r:id="rId22"/>
    <p:sldId id="560" r:id="rId23"/>
    <p:sldId id="561" r:id="rId24"/>
    <p:sldId id="562" r:id="rId25"/>
    <p:sldId id="265" r:id="rId26"/>
    <p:sldId id="498" r:id="rId27"/>
    <p:sldId id="267" r:id="rId28"/>
    <p:sldId id="266" r:id="rId29"/>
    <p:sldId id="275" r:id="rId30"/>
    <p:sldId id="276" r:id="rId31"/>
    <p:sldId id="372" r:id="rId32"/>
    <p:sldId id="373" r:id="rId33"/>
    <p:sldId id="374" r:id="rId34"/>
    <p:sldId id="375" r:id="rId35"/>
    <p:sldId id="376" r:id="rId36"/>
    <p:sldId id="377" r:id="rId37"/>
    <p:sldId id="378" r:id="rId38"/>
    <p:sldId id="379" r:id="rId39"/>
    <p:sldId id="380" r:id="rId40"/>
    <p:sldId id="381" r:id="rId41"/>
    <p:sldId id="382" r:id="rId42"/>
    <p:sldId id="383" r:id="rId43"/>
    <p:sldId id="384" r:id="rId44"/>
    <p:sldId id="385" r:id="rId45"/>
    <p:sldId id="564" r:id="rId46"/>
    <p:sldId id="565" r:id="rId47"/>
    <p:sldId id="566" r:id="rId48"/>
    <p:sldId id="568" r:id="rId49"/>
    <p:sldId id="569" r:id="rId50"/>
    <p:sldId id="570" r:id="rId51"/>
    <p:sldId id="571" r:id="rId52"/>
    <p:sldId id="572" r:id="rId53"/>
    <p:sldId id="526" r:id="rId54"/>
    <p:sldId id="512" r:id="rId55"/>
    <p:sldId id="546" r:id="rId56"/>
    <p:sldId id="547" r:id="rId57"/>
    <p:sldId id="531" r:id="rId58"/>
    <p:sldId id="532" r:id="rId59"/>
    <p:sldId id="533" r:id="rId60"/>
    <p:sldId id="541" r:id="rId61"/>
    <p:sldId id="542" r:id="rId62"/>
    <p:sldId id="543" r:id="rId63"/>
    <p:sldId id="544" r:id="rId64"/>
    <p:sldId id="545" r:id="rId65"/>
    <p:sldId id="485" r:id="rId6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4"/>
  </p:normalViewPr>
  <p:slideViewPr>
    <p:cSldViewPr>
      <p:cViewPr varScale="1">
        <p:scale>
          <a:sx n="81" d="100"/>
          <a:sy n="81" d="100"/>
        </p:scale>
        <p:origin x="16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74549BB3-E51A-4BA3-BBEE-8B2C608C7DD1}" type="datetimeFigureOut">
              <a:rPr lang="en-US" smtClean="0"/>
              <a:t>10/31/2019</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0DF07736-F237-410A-BB09-6BFABFEECB53}" type="slidenum">
              <a:rPr lang="en-US" smtClean="0"/>
              <a:t>‹#›</a:t>
            </a:fld>
            <a:endParaRPr lang="en-US"/>
          </a:p>
        </p:txBody>
      </p:sp>
    </p:spTree>
    <p:extLst>
      <p:ext uri="{BB962C8B-B14F-4D97-AF65-F5344CB8AC3E}">
        <p14:creationId xmlns:p14="http://schemas.microsoft.com/office/powerpoint/2010/main" val="268321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83879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25516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21683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99862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8424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82464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57435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594575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68701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079374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13004800" h="9753600">
                <a:moveTo>
                  <a:pt x="0" y="9753600"/>
                </a:moveTo>
                <a:lnTo>
                  <a:pt x="13004800" y="9753600"/>
                </a:lnTo>
                <a:lnTo>
                  <a:pt x="13004800" y="0"/>
                </a:lnTo>
                <a:lnTo>
                  <a:pt x="0" y="0"/>
                </a:lnTo>
                <a:lnTo>
                  <a:pt x="0" y="9753600"/>
                </a:lnTo>
                <a:close/>
              </a:path>
            </a:pathLst>
          </a:custGeom>
          <a:solidFill>
            <a:srgbClr val="ECEFF2"/>
          </a:solidFill>
        </p:spPr>
        <p:txBody>
          <a:bodyPr wrap="square" lIns="0" tIns="0" rIns="0" bIns="0" rtlCol="0"/>
          <a:lstStyle/>
          <a:p>
            <a:endParaRPr sz="949"/>
          </a:p>
        </p:txBody>
      </p:sp>
      <p:sp>
        <p:nvSpPr>
          <p:cNvPr id="17" name="bk object 17"/>
          <p:cNvSpPr/>
          <p:nvPr/>
        </p:nvSpPr>
        <p:spPr>
          <a:xfrm>
            <a:off x="151805" y="93761"/>
            <a:ext cx="1803797" cy="442020"/>
          </a:xfrm>
          <a:prstGeom prst="rect">
            <a:avLst/>
          </a:prstGeom>
          <a:blipFill>
            <a:blip r:embed="rId2" cstate="print"/>
            <a:stretch>
              <a:fillRect/>
            </a:stretch>
          </a:blipFill>
        </p:spPr>
        <p:txBody>
          <a:bodyPr wrap="square" lIns="0" tIns="0" rIns="0" bIns="0" rtlCol="0"/>
          <a:lstStyle/>
          <a:p>
            <a:endParaRPr sz="949"/>
          </a:p>
        </p:txBody>
      </p:sp>
      <p:sp>
        <p:nvSpPr>
          <p:cNvPr id="2" name="Holder 2"/>
          <p:cNvSpPr>
            <a:spLocks noGrp="1"/>
          </p:cNvSpPr>
          <p:nvPr>
            <p:ph type="ctrTitle"/>
          </p:nvPr>
        </p:nvSpPr>
        <p:spPr>
          <a:xfrm>
            <a:off x="200918" y="142128"/>
            <a:ext cx="8742164" cy="288092"/>
          </a:xfrm>
          <a:prstGeom prst="rect">
            <a:avLst/>
          </a:prstGeom>
        </p:spPr>
        <p:txBody>
          <a:bodyPr wrap="square" lIns="0" tIns="0" rIns="0" bIns="0">
            <a:spAutoFit/>
          </a:bodyPr>
          <a:lstStyle>
            <a:lvl1pPr>
              <a:defRPr sz="1872" b="1" i="0" u="heavy">
                <a:solidFill>
                  <a:srgbClr val="0365C0"/>
                </a:solidFill>
                <a:latin typeface="Arial"/>
                <a:cs typeface="Arial"/>
              </a:defRPr>
            </a:lvl1pPr>
          </a:lstStyle>
          <a:p>
            <a:endParaRPr/>
          </a:p>
        </p:txBody>
      </p:sp>
      <p:sp>
        <p:nvSpPr>
          <p:cNvPr id="3" name="Holder 3"/>
          <p:cNvSpPr>
            <a:spLocks noGrp="1"/>
          </p:cNvSpPr>
          <p:nvPr>
            <p:ph type="subTitle" idx="4"/>
          </p:nvPr>
        </p:nvSpPr>
        <p:spPr>
          <a:xfrm>
            <a:off x="1371600" y="2880360"/>
            <a:ext cx="64008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1576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6"/>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446145"/>
          </a:xfrm>
          <a:prstGeom prst="rect">
            <a:avLst/>
          </a:prstGeom>
        </p:spPr>
        <p:txBody>
          <a:bodyPr spcFirstLastPara="1" wrap="square" lIns="91425" tIns="91425" rIns="91425" bIns="91425" anchor="t" anchorCtr="0"/>
          <a:lstStyle>
            <a:lvl1pPr marL="456805" lvl="0" indent="-342604">
              <a:spcBef>
                <a:spcPts val="0"/>
              </a:spcBef>
              <a:spcAft>
                <a:spcPts val="0"/>
              </a:spcAft>
              <a:buSzPts val="1800"/>
              <a:buChar char="●"/>
              <a:defRPr/>
            </a:lvl1pPr>
            <a:lvl2pPr marL="913610" lvl="1" indent="-317226">
              <a:spcBef>
                <a:spcPts val="1598"/>
              </a:spcBef>
              <a:spcAft>
                <a:spcPts val="0"/>
              </a:spcAft>
              <a:buSzPts val="1400"/>
              <a:buChar char="○"/>
              <a:defRPr/>
            </a:lvl2pPr>
            <a:lvl3pPr marL="1370416" lvl="2" indent="-317226">
              <a:spcBef>
                <a:spcPts val="1598"/>
              </a:spcBef>
              <a:spcAft>
                <a:spcPts val="0"/>
              </a:spcAft>
              <a:buSzPts val="1400"/>
              <a:buChar char="■"/>
              <a:defRPr/>
            </a:lvl3pPr>
            <a:lvl4pPr marL="1827222" lvl="3" indent="-317226">
              <a:spcBef>
                <a:spcPts val="1598"/>
              </a:spcBef>
              <a:spcAft>
                <a:spcPts val="0"/>
              </a:spcAft>
              <a:buSzPts val="1400"/>
              <a:buChar char="●"/>
              <a:defRPr/>
            </a:lvl4pPr>
            <a:lvl5pPr marL="2284027" lvl="4" indent="-317226">
              <a:spcBef>
                <a:spcPts val="1598"/>
              </a:spcBef>
              <a:spcAft>
                <a:spcPts val="0"/>
              </a:spcAft>
              <a:buSzPts val="1400"/>
              <a:buChar char="○"/>
              <a:defRPr/>
            </a:lvl5pPr>
            <a:lvl6pPr marL="2740832" lvl="5" indent="-317226">
              <a:spcBef>
                <a:spcPts val="1598"/>
              </a:spcBef>
              <a:spcAft>
                <a:spcPts val="0"/>
              </a:spcAft>
              <a:buSzPts val="1400"/>
              <a:buChar char="■"/>
              <a:defRPr/>
            </a:lvl6pPr>
            <a:lvl7pPr marL="3197637" lvl="6" indent="-317226">
              <a:spcBef>
                <a:spcPts val="1598"/>
              </a:spcBef>
              <a:spcAft>
                <a:spcPts val="0"/>
              </a:spcAft>
              <a:buSzPts val="1400"/>
              <a:buChar char="●"/>
              <a:defRPr/>
            </a:lvl7pPr>
            <a:lvl8pPr marL="3654443" lvl="7" indent="-317226">
              <a:spcBef>
                <a:spcPts val="1598"/>
              </a:spcBef>
              <a:spcAft>
                <a:spcPts val="0"/>
              </a:spcAft>
              <a:buSzPts val="1400"/>
              <a:buChar char="○"/>
              <a:defRPr/>
            </a:lvl8pPr>
            <a:lvl9pPr marL="4111248" lvl="8" indent="-317226">
              <a:spcBef>
                <a:spcPts val="1598"/>
              </a:spcBef>
              <a:spcAft>
                <a:spcPts val="1598"/>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3700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solidFill>
                  <a:srgbClr val="FFFFFF"/>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rgbClr val="FFFFFF"/>
                </a:solidFill>
                <a:latin typeface="Helvetica"/>
                <a:cs typeface="Helvetica"/>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579051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659000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592937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617685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3091951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11413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4259227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125687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1197892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2767188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0189137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408949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406477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875587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09515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6329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564902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84012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180198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10/31/2019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55712931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14" r:id="rId12"/>
    <p:sldLayoutId id="2147483715" r:id="rId13"/>
  </p:sldLayoutIdLst>
  <p:txStyles>
    <p:titleStyle>
      <a:lvl1pPr algn="ctr" defTabSz="342900" rtl="0" eaLnBrk="1" latinLnBrk="0" hangingPunct="1">
        <a:spcBef>
          <a:spcPct val="0"/>
        </a:spcBef>
        <a:buNone/>
        <a:defRPr sz="3300" kern="1200">
          <a:solidFill>
            <a:schemeClr val="tx1"/>
          </a:solidFill>
          <a:latin typeface="Helvetica"/>
          <a:ea typeface="+mj-ea"/>
          <a:cs typeface="Helvetica"/>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Helvetica"/>
          <a:ea typeface="+mn-ea"/>
          <a:cs typeface="Helvetica"/>
        </a:defRPr>
      </a:lvl1pPr>
      <a:lvl2pPr marL="557213" indent="-214313" algn="l" defTabSz="342900" rtl="0" eaLnBrk="1" latinLnBrk="0" hangingPunct="1">
        <a:spcBef>
          <a:spcPct val="20000"/>
        </a:spcBef>
        <a:buFont typeface="Arial"/>
        <a:buChar char="–"/>
        <a:defRPr sz="2100" kern="1200">
          <a:solidFill>
            <a:schemeClr val="tx1"/>
          </a:solidFill>
          <a:latin typeface="Helvetica"/>
          <a:ea typeface="+mn-ea"/>
          <a:cs typeface="Helvetica"/>
        </a:defRPr>
      </a:lvl2pPr>
      <a:lvl3pPr marL="857250" indent="-171450" algn="l" defTabSz="342900" rtl="0" eaLnBrk="1" latinLnBrk="0" hangingPunct="1">
        <a:spcBef>
          <a:spcPct val="20000"/>
        </a:spcBef>
        <a:buFont typeface="Arial"/>
        <a:buChar char="•"/>
        <a:defRPr sz="1800" kern="1200">
          <a:solidFill>
            <a:schemeClr val="tx1"/>
          </a:solidFill>
          <a:latin typeface="Helvetica"/>
          <a:ea typeface="+mn-ea"/>
          <a:cs typeface="Helvetica"/>
        </a:defRPr>
      </a:lvl3pPr>
      <a:lvl4pPr marL="12001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4pPr>
      <a:lvl5pPr marL="15430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10/31/2019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89929874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5.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www.udemy.com/complete-guide-to-tensorflow-for-deep-learning-with-python/learn/v4/overview"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analyticsvidhya.com/blog/2017/06/word-embeddings-count-word2veec/"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analyticsvidhya.com/blog/2017/06/word-embeddings-count-word2veec/"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www.analyticsvidhya.com/blog/2017/06/word-embeddings-count-word2veec/"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udemy.com/complete-guide-to-tensorflow-for-deep-learning-with-python/learn/v4/overview"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hyperlink" Target="https://machinelearningmastery.com/introduction-to-regularization-to-reduce-overfitting-and-improve-generalization-error/"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udemy.com/complete-guide-to-tensorflow-for-deep-learning-with-python/learn/v4/overview"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udemy.com/complete-guide-to-tensorflow-for-deep-learning-with-python/learn/v4/overview"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keras.io/preprocessing/text/#tokenizer"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hyperlink" Target="https://becominghuman.ai/how-does-word2vecs-skip-gram-work-f92e0525def4" TargetMode="External"/><Relationship Id="rId3" Type="http://schemas.openxmlformats.org/officeDocument/2006/relationships/hyperlink" Target="https://towardsdatascience.com/tagged/word2vec" TargetMode="External"/><Relationship Id="rId7" Type="http://schemas.openxmlformats.org/officeDocument/2006/relationships/hyperlink" Target="http://mccormickml.com/2016/04/19/word2vec-tutorial-the-skip-gram-model/" TargetMode="External"/><Relationship Id="rId2" Type="http://schemas.openxmlformats.org/officeDocument/2006/relationships/hyperlink" Target="https://deeplearning4j.org/word2vec.html" TargetMode="External"/><Relationship Id="rId1" Type="http://schemas.openxmlformats.org/officeDocument/2006/relationships/slideLayout" Target="../slideLayouts/slideLayout2.xml"/><Relationship Id="rId6" Type="http://schemas.openxmlformats.org/officeDocument/2006/relationships/hyperlink" Target="https://www.analyticsvidhya.com/blog/2017/06/word-embeddings-count-word2veec/" TargetMode="External"/><Relationship Id="rId5" Type="http://schemas.openxmlformats.org/officeDocument/2006/relationships/hyperlink" Target="https://medium.com/tag/word2vec" TargetMode="External"/><Relationship Id="rId4" Type="http://schemas.openxmlformats.org/officeDocument/2006/relationships/hyperlink" Target="https://medium.com/@Aj.Cheng/word2vec-3b2cc79d674"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udemy.com/complete-guide-to-tensorflow-for-deep-learning-with-python/learn/v4/overview"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udemy.com/complete-guide-to-tensorflow-for-deep-learning-with-python/learn/v4/overview"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udemy.com/complete-guide-to-tensorflow-for-deep-learning-with-python/learn/v4/overview"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948" y="1890519"/>
            <a:ext cx="5639052" cy="800219"/>
          </a:xfrm>
          <a:prstGeom prst="rect">
            <a:avLst/>
          </a:prstGeom>
        </p:spPr>
        <p:txBody>
          <a:bodyPr vert="horz" wrap="square" lIns="0" tIns="0" rIns="0" bIns="0" rtlCol="0">
            <a:spAutoFit/>
          </a:bodyPr>
          <a:lstStyle/>
          <a:p>
            <a:pPr marL="12700">
              <a:lnSpc>
                <a:spcPct val="100000"/>
              </a:lnSpc>
            </a:pPr>
            <a:r>
              <a:rPr lang="en-US" sz="5200" b="0" spc="-5" dirty="0">
                <a:solidFill>
                  <a:schemeClr val="bg1"/>
                </a:solidFill>
                <a:latin typeface="Georgia" panose="02040502050405020303" pitchFamily="18" charset="0"/>
                <a:cs typeface="Georgia"/>
              </a:rPr>
              <a:t>Word Embedding</a:t>
            </a:r>
            <a:endParaRPr sz="5200" dirty="0">
              <a:solidFill>
                <a:schemeClr val="bg1"/>
              </a:solidFill>
              <a:latin typeface="Georgia"/>
              <a:cs typeface="Georgia"/>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95885" marR="0" lvl="0" indent="0" algn="r" defTabSz="914400" rtl="0" eaLnBrk="1" fontAlgn="auto" latinLnBrk="0" hangingPunct="1">
              <a:lnSpc>
                <a:spcPts val="1110"/>
              </a:lnSpc>
              <a:spcBef>
                <a:spcPts val="0"/>
              </a:spcBef>
              <a:spcAft>
                <a:spcPts val="0"/>
              </a:spcAft>
              <a:buClrTx/>
              <a:buSzTx/>
              <a:buFontTx/>
              <a:buNone/>
              <a:tabLst/>
              <a:defRPr/>
            </a:pPr>
            <a:fld id="{81D60167-4931-47E6-BA6A-407CBD079E47}" type="slidenum">
              <a:rPr kumimoji="0" sz="900" b="0" i="0" u="none" strike="noStrike" kern="1200" cap="none" spc="-5" normalizeH="0" baseline="0" noProof="0" dirty="0">
                <a:ln>
                  <a:noFill/>
                </a:ln>
                <a:solidFill>
                  <a:prstClr val="black">
                    <a:tint val="75000"/>
                  </a:prstClr>
                </a:solidFill>
                <a:effectLst/>
                <a:uLnTx/>
                <a:uFillTx/>
                <a:latin typeface="Calibri"/>
                <a:ea typeface="+mn-ea"/>
                <a:cs typeface="+mn-cs"/>
              </a:rPr>
              <a:pPr marL="95885" marR="0" lvl="0" indent="0" algn="r" defTabSz="914400" rtl="0" eaLnBrk="1" fontAlgn="auto" latinLnBrk="0" hangingPunct="1">
                <a:lnSpc>
                  <a:spcPts val="1110"/>
                </a:lnSpc>
                <a:spcBef>
                  <a:spcPts val="0"/>
                </a:spcBef>
                <a:spcAft>
                  <a:spcPts val="0"/>
                </a:spcAft>
                <a:buClrTx/>
                <a:buSzTx/>
                <a:buFontTx/>
                <a:buNone/>
                <a:tabLst/>
                <a:defRPr/>
              </a:pPr>
              <a:t>1</a:t>
            </a:fld>
            <a:endParaRPr kumimoji="0" sz="900" b="0" i="0" u="none" strike="noStrike" kern="1200" cap="none" spc="-5" normalizeH="0" baseline="0" noProof="0" dirty="0">
              <a:ln>
                <a:noFill/>
              </a:ln>
              <a:solidFill>
                <a:prstClr val="black">
                  <a:tint val="75000"/>
                </a:prstClr>
              </a:solidFill>
              <a:effectLst/>
              <a:uLnTx/>
              <a:uFillTx/>
              <a:latin typeface="Calibri"/>
              <a:ea typeface="+mn-ea"/>
              <a:cs typeface="+mn-cs"/>
            </a:endParaRPr>
          </a:p>
        </p:txBody>
      </p:sp>
      <p:sp>
        <p:nvSpPr>
          <p:cNvPr id="3" name="object 3"/>
          <p:cNvSpPr txBox="1"/>
          <p:nvPr/>
        </p:nvSpPr>
        <p:spPr>
          <a:xfrm>
            <a:off x="2209800" y="3244503"/>
            <a:ext cx="5105400" cy="559512"/>
          </a:xfrm>
          <a:prstGeom prst="rect">
            <a:avLst/>
          </a:prstGeom>
        </p:spPr>
        <p:txBody>
          <a:bodyPr vert="horz" wrap="square" lIns="0" tIns="0" rIns="0" bIns="0" rtlCol="0">
            <a:spAutoFit/>
          </a:bodyPr>
          <a:lstStyle/>
          <a:p>
            <a:pPr marL="12065" marR="5080" lvl="0" indent="0" algn="ctr" defTabSz="914400" rtl="0" eaLnBrk="1" fontAlgn="auto" latinLnBrk="0" hangingPunct="1">
              <a:lnSpc>
                <a:spcPct val="100699"/>
              </a:lnSpc>
              <a:spcBef>
                <a:spcPts val="0"/>
              </a:spcBef>
              <a:spcAft>
                <a:spcPts val="0"/>
              </a:spcAft>
              <a:buClrTx/>
              <a:buSzTx/>
              <a:buFontTx/>
              <a:buNone/>
              <a:tabLst/>
              <a:defRPr/>
            </a:pPr>
            <a:r>
              <a:rPr lang="en-US" spc="-5" dirty="0" err="1">
                <a:solidFill>
                  <a:prstClr val="white"/>
                </a:solidFill>
                <a:latin typeface="Georgia"/>
                <a:cs typeface="Georgia"/>
              </a:rPr>
              <a:t>Keras</a:t>
            </a:r>
            <a:r>
              <a:rPr kumimoji="0" sz="1800" b="0" i="0" u="none" strike="noStrike" kern="1200" cap="none" spc="-5" normalizeH="0" baseline="0" noProof="0" dirty="0">
                <a:ln>
                  <a:noFill/>
                </a:ln>
                <a:solidFill>
                  <a:prstClr val="white"/>
                </a:solidFill>
                <a:effectLst/>
                <a:uLnTx/>
                <a:uFillTx/>
                <a:latin typeface="Georgia"/>
                <a:ea typeface="+mn-ea"/>
                <a:cs typeface="Georgia"/>
              </a:rPr>
              <a:t> for Deep Learning Research  </a:t>
            </a:r>
            <a:endParaRPr kumimoji="0" lang="en-US" sz="1800" b="0" i="0" u="none" strike="noStrike" kern="1200" cap="none" spc="-5" normalizeH="0" baseline="0" noProof="0" dirty="0">
              <a:ln>
                <a:noFill/>
              </a:ln>
              <a:solidFill>
                <a:prstClr val="white"/>
              </a:solidFill>
              <a:effectLst/>
              <a:uLnTx/>
              <a:uFillTx/>
              <a:latin typeface="Georgia"/>
              <a:ea typeface="+mn-ea"/>
              <a:cs typeface="Georgia"/>
            </a:endParaRPr>
          </a:p>
          <a:p>
            <a:pPr marL="12065" marR="5080" lvl="0" indent="0" algn="ctr" defTabSz="914400" rtl="0" eaLnBrk="1" fontAlgn="auto" latinLnBrk="0" hangingPunct="1">
              <a:lnSpc>
                <a:spcPct val="100699"/>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Georgia"/>
              <a:ea typeface="+mn-ea"/>
              <a:cs typeface="Georgia"/>
            </a:endParaRPr>
          </a:p>
        </p:txBody>
      </p:sp>
      <p:sp>
        <p:nvSpPr>
          <p:cNvPr id="4" name="object 4"/>
          <p:cNvSpPr/>
          <p:nvPr/>
        </p:nvSpPr>
        <p:spPr>
          <a:xfrm>
            <a:off x="3820967" y="384424"/>
            <a:ext cx="1339197" cy="1339197"/>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6" name="Title 1">
            <a:extLst>
              <a:ext uri="{FF2B5EF4-FFF2-40B4-BE49-F238E27FC236}">
                <a16:creationId xmlns:a16="http://schemas.microsoft.com/office/drawing/2014/main" id="{5DBB5DCF-E86C-4C3B-A802-F12E4D9949AD}"/>
              </a:ext>
            </a:extLst>
          </p:cNvPr>
          <p:cNvSpPr>
            <a:spLocks noGrp="1"/>
          </p:cNvSpPr>
          <p:nvPr>
            <p:ph type="title"/>
          </p:nvPr>
        </p:nvSpPr>
        <p:spPr>
          <a:xfrm>
            <a:off x="460652" y="207963"/>
            <a:ext cx="8222696" cy="856531"/>
          </a:xfrm>
        </p:spPr>
        <p:txBody>
          <a:bodyPr>
            <a:normAutofit/>
          </a:bodyPr>
          <a:lstStyle/>
          <a:p>
            <a:pPr algn="l"/>
            <a:r>
              <a:rPr lang="en-US" sz="3597" dirty="0">
                <a:latin typeface="Georgia" panose="02040502050405020303" pitchFamily="18" charset="0"/>
              </a:rPr>
              <a:t>Deep Learning</a:t>
            </a:r>
          </a:p>
        </p:txBody>
      </p:sp>
      <p:sp>
        <p:nvSpPr>
          <p:cNvPr id="2" name="Rectangle 1">
            <a:extLst>
              <a:ext uri="{FF2B5EF4-FFF2-40B4-BE49-F238E27FC236}">
                <a16:creationId xmlns:a16="http://schemas.microsoft.com/office/drawing/2014/main" id="{5D38AD96-FD4D-445F-A585-693FF7A2C58B}"/>
              </a:ext>
            </a:extLst>
          </p:cNvPr>
          <p:cNvSpPr/>
          <p:nvPr/>
        </p:nvSpPr>
        <p:spPr>
          <a:xfrm>
            <a:off x="536789" y="1277437"/>
            <a:ext cx="8451104" cy="1384033"/>
          </a:xfrm>
          <a:prstGeom prst="rect">
            <a:avLst/>
          </a:prstGeom>
        </p:spPr>
        <p:txBody>
          <a:bodyPr wrap="square">
            <a:spAutoFit/>
          </a:bodyPr>
          <a:lstStyle/>
          <a:p>
            <a:pPr marL="342604" indent="-342604">
              <a:buFont typeface="Arial" panose="020B0604020202020204" pitchFamily="34" charset="0"/>
              <a:buChar char="•"/>
            </a:pPr>
            <a:r>
              <a:rPr lang="en-US" sz="2798" dirty="0">
                <a:latin typeface="Georgia" panose="02040502050405020303" pitchFamily="18" charset="0"/>
              </a:rPr>
              <a:t>We can then backpropagate the gradient descent through multiple layers, from the output layer back to the input layer.</a:t>
            </a:r>
            <a:endParaRPr lang="fr-FR" sz="2798" dirty="0">
              <a:latin typeface="Georgia" panose="02040502050405020303" pitchFamily="18" charset="0"/>
            </a:endParaRPr>
          </a:p>
        </p:txBody>
      </p:sp>
      <p:sp>
        <p:nvSpPr>
          <p:cNvPr id="3" name="Rectangle 2">
            <a:extLst>
              <a:ext uri="{FF2B5EF4-FFF2-40B4-BE49-F238E27FC236}">
                <a16:creationId xmlns:a16="http://schemas.microsoft.com/office/drawing/2014/main" id="{4E63491F-9F56-45A9-87FD-8646FC268547}"/>
              </a:ext>
            </a:extLst>
          </p:cNvPr>
          <p:cNvSpPr/>
          <p:nvPr/>
        </p:nvSpPr>
        <p:spPr>
          <a:xfrm>
            <a:off x="384516" y="4627424"/>
            <a:ext cx="7537471" cy="215315"/>
          </a:xfrm>
          <a:prstGeom prst="rect">
            <a:avLst/>
          </a:prstGeom>
        </p:spPr>
        <p:txBody>
          <a:bodyPr wrap="square">
            <a:spAutoFit/>
          </a:bodyPr>
          <a:lstStyle/>
          <a:p>
            <a:r>
              <a:rPr lang="en-US" sz="799" dirty="0"/>
              <a:t>Source: </a:t>
            </a:r>
            <a:r>
              <a:rPr lang="en-US" sz="799" dirty="0">
                <a:hlinkClick r:id="rId3"/>
              </a:rPr>
              <a:t>https://www.udemy.com/complete-guide-to-tensorflow-for-deep-learning-with-python/learn/v4/overview</a:t>
            </a:r>
            <a:r>
              <a:rPr lang="en-US" sz="799" dirty="0"/>
              <a:t> </a:t>
            </a:r>
          </a:p>
        </p:txBody>
      </p:sp>
    </p:spTree>
    <p:extLst>
      <p:ext uri="{BB962C8B-B14F-4D97-AF65-F5344CB8AC3E}">
        <p14:creationId xmlns:p14="http://schemas.microsoft.com/office/powerpoint/2010/main" val="3012603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95728-289C-41E9-BD1E-78DC16DD0F62}"/>
              </a:ext>
            </a:extLst>
          </p:cNvPr>
          <p:cNvSpPr>
            <a:spLocks noGrp="1"/>
          </p:cNvSpPr>
          <p:nvPr>
            <p:ph type="title"/>
          </p:nvPr>
        </p:nvSpPr>
        <p:spPr/>
        <p:txBody>
          <a:bodyPr>
            <a:normAutofit/>
          </a:bodyPr>
          <a:lstStyle/>
          <a:p>
            <a:r>
              <a:rPr lang="en-US" dirty="0"/>
              <a:t>Why do we use word embeddings in NLP?</a:t>
            </a:r>
          </a:p>
        </p:txBody>
      </p:sp>
      <p:sp>
        <p:nvSpPr>
          <p:cNvPr id="5" name="Content Placeholder 4">
            <a:extLst>
              <a:ext uri="{FF2B5EF4-FFF2-40B4-BE49-F238E27FC236}">
                <a16:creationId xmlns:a16="http://schemas.microsoft.com/office/drawing/2014/main" id="{6B6FD0F8-2733-4A9D-8AE5-C3F09F079E6A}"/>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Natural language processing (NLP) is a sub-field of machine learning (ML) that deals with natural language, often in the form of text, which is itself composed of smaller units like words and characters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Dealing with text data is problematic, since our computers, scripts and machine learning models can’t read and understand text in any human sense</a:t>
            </a:r>
          </a:p>
        </p:txBody>
      </p:sp>
    </p:spTree>
    <p:extLst>
      <p:ext uri="{BB962C8B-B14F-4D97-AF65-F5344CB8AC3E}">
        <p14:creationId xmlns:p14="http://schemas.microsoft.com/office/powerpoint/2010/main" val="570108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CAF74-6C7E-4138-9A7C-5469F7B2B08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12B31CD-3A22-4D21-A5B0-BCB1BF82C5E7}"/>
              </a:ext>
            </a:extLst>
          </p:cNvPr>
          <p:cNvSpPr>
            <a:spLocks noGrp="1"/>
          </p:cNvSpPr>
          <p:nvPr>
            <p:ph idx="1"/>
          </p:nvPr>
        </p:nvSpPr>
        <p:spPr/>
        <p:txBody>
          <a:bodyPr/>
          <a:lstStyle/>
          <a:p>
            <a:r>
              <a:rPr lang="en-US" dirty="0"/>
              <a:t>So, how should textual input be sent to our models? Computers can handle numerical input well, so let’s rephrase the question to:</a:t>
            </a:r>
          </a:p>
          <a:p>
            <a:endParaRPr lang="en-US" dirty="0"/>
          </a:p>
          <a:p>
            <a:r>
              <a:rPr lang="en-US" b="1" i="1" dirty="0"/>
              <a:t>How can we best numerically represent textual input?</a:t>
            </a:r>
            <a:endParaRPr lang="en-US" dirty="0"/>
          </a:p>
        </p:txBody>
      </p:sp>
    </p:spTree>
    <p:extLst>
      <p:ext uri="{BB962C8B-B14F-4D97-AF65-F5344CB8AC3E}">
        <p14:creationId xmlns:p14="http://schemas.microsoft.com/office/powerpoint/2010/main" val="2886248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39CB-AA5D-4C7A-948C-76B51640E228}"/>
              </a:ext>
            </a:extLst>
          </p:cNvPr>
          <p:cNvSpPr>
            <a:spLocks noGrp="1"/>
          </p:cNvSpPr>
          <p:nvPr>
            <p:ph type="title"/>
          </p:nvPr>
        </p:nvSpPr>
        <p:spPr/>
        <p:txBody>
          <a:bodyPr/>
          <a:lstStyle/>
          <a:p>
            <a:r>
              <a:rPr lang="en-US" dirty="0"/>
              <a:t>Word Embedding</a:t>
            </a:r>
          </a:p>
        </p:txBody>
      </p:sp>
      <p:sp>
        <p:nvSpPr>
          <p:cNvPr id="3" name="Content Placeholder 2">
            <a:extLst>
              <a:ext uri="{FF2B5EF4-FFF2-40B4-BE49-F238E27FC236}">
                <a16:creationId xmlns:a16="http://schemas.microsoft.com/office/drawing/2014/main" id="{01DFF7CD-57C6-4B1E-AB3A-F35DF2779981}"/>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Why do we need any complex methods to represent words at all?</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What is the simplest way to represent words numerically, and why isn’t this sufficient?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What exactly do we mean by embeddings “mapping words to a high-dimensional semantic space”?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How can word embeddings be </a:t>
            </a:r>
            <a:r>
              <a:rPr lang="en-US" sz="2000" dirty="0" err="1">
                <a:latin typeface="Times New Roman" panose="02020603050405020304" pitchFamily="18" charset="0"/>
                <a:cs typeface="Times New Roman" panose="02020603050405020304" pitchFamily="18" charset="0"/>
              </a:rPr>
              <a:t>visualised</a:t>
            </a:r>
            <a:r>
              <a:rPr lang="en-US" sz="2000" dirty="0">
                <a:latin typeface="Times New Roman" panose="02020603050405020304" pitchFamily="18" charset="0"/>
                <a:cs typeface="Times New Roman" panose="02020603050405020304" pitchFamily="18" charset="0"/>
              </a:rPr>
              <a:t> and intuitively understood?</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869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27653-5ACC-4AAE-B94D-8B1E4E0647D3}"/>
              </a:ext>
            </a:extLst>
          </p:cNvPr>
          <p:cNvSpPr>
            <a:spLocks noGrp="1"/>
          </p:cNvSpPr>
          <p:nvPr>
            <p:ph type="title"/>
          </p:nvPr>
        </p:nvSpPr>
        <p:spPr>
          <a:xfrm>
            <a:off x="457201" y="204787"/>
            <a:ext cx="5410199" cy="871538"/>
          </a:xfrm>
          <a:prstGeom prst="rect">
            <a:avLst/>
          </a:prstGeom>
        </p:spPr>
        <p:txBody>
          <a:bodyPr anchor="b">
            <a:normAutofit/>
          </a:bodyPr>
          <a:lstStyle/>
          <a:p>
            <a:r>
              <a:rPr lang="en-US" sz="2400" b="0" dirty="0">
                <a:solidFill>
                  <a:schemeClr val="tx1"/>
                </a:solidFill>
              </a:rPr>
              <a:t>A world without word embeddings</a:t>
            </a:r>
          </a:p>
        </p:txBody>
      </p:sp>
      <p:pic>
        <p:nvPicPr>
          <p:cNvPr id="5" name="Picture 4" descr="A screenshot of a cell phone&#10;&#10;Description automatically generated">
            <a:extLst>
              <a:ext uri="{FF2B5EF4-FFF2-40B4-BE49-F238E27FC236}">
                <a16:creationId xmlns:a16="http://schemas.microsoft.com/office/drawing/2014/main" id="{CC5F8258-C5C1-4C6C-8C18-13416A63A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98875"/>
            <a:ext cx="2666823" cy="4389835"/>
          </a:xfrm>
          <a:prstGeom prst="rect">
            <a:avLst/>
          </a:prstGeom>
          <a:noFill/>
        </p:spPr>
      </p:pic>
      <p:sp>
        <p:nvSpPr>
          <p:cNvPr id="3" name="Content Placeholder 2">
            <a:extLst>
              <a:ext uri="{FF2B5EF4-FFF2-40B4-BE49-F238E27FC236}">
                <a16:creationId xmlns:a16="http://schemas.microsoft.com/office/drawing/2014/main" id="{F95EB5B9-2619-4001-8CDF-25FDAA08F24A}"/>
              </a:ext>
            </a:extLst>
          </p:cNvPr>
          <p:cNvSpPr>
            <a:spLocks noGrp="1"/>
          </p:cNvSpPr>
          <p:nvPr>
            <p:ph type="body" sz="half" idx="2"/>
          </p:nvPr>
        </p:nvSpPr>
        <p:spPr>
          <a:xfrm>
            <a:off x="457201" y="1076326"/>
            <a:ext cx="3008313" cy="3518297"/>
          </a:xfrm>
          <a:prstGeom prst="rect">
            <a:avLst/>
          </a:prstGeom>
        </p:spPr>
        <p:txBody>
          <a:bodyPr>
            <a:normAutofit/>
          </a:bodyPr>
          <a:lstStyle/>
          <a:p>
            <a:r>
              <a:rPr lang="en-US" sz="2000" dirty="0">
                <a:solidFill>
                  <a:schemeClr val="tx1"/>
                </a:solidFill>
              </a:rPr>
              <a:t>Given this vocabulary of 10,000 words, what’s the simplest way to represent each word numerically?</a:t>
            </a:r>
          </a:p>
          <a:p>
            <a:endParaRPr lang="en-US" sz="2000" dirty="0">
              <a:solidFill>
                <a:schemeClr val="tx1"/>
              </a:solidFill>
            </a:endParaRPr>
          </a:p>
          <a:p>
            <a:endParaRPr lang="en-US" sz="2000" dirty="0">
              <a:solidFill>
                <a:schemeClr val="tx1"/>
              </a:solidFill>
            </a:endParaRPr>
          </a:p>
        </p:txBody>
      </p:sp>
    </p:spTree>
    <p:extLst>
      <p:ext uri="{BB962C8B-B14F-4D97-AF65-F5344CB8AC3E}">
        <p14:creationId xmlns:p14="http://schemas.microsoft.com/office/powerpoint/2010/main" val="238303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ell phone&#10;&#10;Description automatically generated">
            <a:extLst>
              <a:ext uri="{FF2B5EF4-FFF2-40B4-BE49-F238E27FC236}">
                <a16:creationId xmlns:a16="http://schemas.microsoft.com/office/drawing/2014/main" id="{DD4AD41E-4A70-4985-A826-30C85A05D2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5124" y="204788"/>
            <a:ext cx="2671601" cy="4389437"/>
          </a:xfrm>
        </p:spPr>
      </p:pic>
      <p:sp>
        <p:nvSpPr>
          <p:cNvPr id="9" name="Text Placeholder 8">
            <a:extLst>
              <a:ext uri="{FF2B5EF4-FFF2-40B4-BE49-F238E27FC236}">
                <a16:creationId xmlns:a16="http://schemas.microsoft.com/office/drawing/2014/main" id="{458B0872-2E26-497A-AE8F-A8CD6F456C26}"/>
              </a:ext>
            </a:extLst>
          </p:cNvPr>
          <p:cNvSpPr>
            <a:spLocks noGrp="1"/>
          </p:cNvSpPr>
          <p:nvPr>
            <p:ph type="body" sz="half" idx="2"/>
          </p:nvPr>
        </p:nvSpPr>
        <p:spPr>
          <a:xfrm>
            <a:off x="457201" y="285750"/>
            <a:ext cx="3891676" cy="4495800"/>
          </a:xfrm>
        </p:spPr>
        <p:txBody>
          <a:bodyPr>
            <a:no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Well, you could simply assign an integer index to each word:</a:t>
            </a:r>
          </a:p>
          <a:p>
            <a:pPr marL="171450" indent="-1714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Given this word-to-integer mapping, we could then represent a word as a vector of numbers as follows:</a:t>
            </a:r>
          </a:p>
          <a:p>
            <a:pPr marL="171450" indent="-1714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word will be represented as an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-dimensional vector, where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is the vocabulary size</a:t>
            </a:r>
          </a:p>
          <a:p>
            <a:pPr marL="171450" indent="-1714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word’s vector representation will be mostly “0”, except there will be a single “1” entry in the position corresponding to the word’s index in the vocabulary.</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12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8EB99F-97C9-462E-820B-0DFBBD02CBD5}"/>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C4E60622-3DEA-486D-95D2-CACEFFFD5A1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vector representation for our first vocabulary word “aardvark” will be [1, 0, 0, 0, …, 0], which is a “1” in the first position followed by 9,999 zeroes.</a:t>
            </a:r>
          </a:p>
          <a:p>
            <a:r>
              <a:rPr lang="en-US" dirty="0">
                <a:latin typeface="Times New Roman" panose="02020603050405020304" pitchFamily="18" charset="0"/>
                <a:cs typeface="Times New Roman" panose="02020603050405020304" pitchFamily="18" charset="0"/>
              </a:rPr>
              <a:t>This process is called </a:t>
            </a:r>
            <a:r>
              <a:rPr lang="en-US" b="1" dirty="0">
                <a:latin typeface="Times New Roman" panose="02020603050405020304" pitchFamily="18" charset="0"/>
                <a:cs typeface="Times New Roman" panose="02020603050405020304" pitchFamily="18" charset="0"/>
              </a:rPr>
              <a:t>one-hot vector encoding</a:t>
            </a:r>
            <a:r>
              <a:rPr lang="en-US"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507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AECF-61DA-41AD-915F-0A4099FEF5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99D29E-2EF7-4F43-B433-56FFB7571290}"/>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Now, say our NLP project is building a translation model and we want to translate the English input sentence “the cat is black” into another language.</a:t>
            </a:r>
          </a:p>
          <a:p>
            <a:r>
              <a:rPr lang="en-US" sz="2000" dirty="0">
                <a:latin typeface="Times New Roman" panose="02020603050405020304" pitchFamily="18" charset="0"/>
                <a:cs typeface="Times New Roman" panose="02020603050405020304" pitchFamily="18" charset="0"/>
              </a:rPr>
              <a:t>We first need to represent each word with a one-hot encoding</a:t>
            </a:r>
          </a:p>
          <a:p>
            <a:r>
              <a:rPr lang="en-US" sz="2000" dirty="0">
                <a:latin typeface="Times New Roman" panose="02020603050405020304" pitchFamily="18" charset="0"/>
                <a:cs typeface="Times New Roman" panose="02020603050405020304" pitchFamily="18" charset="0"/>
              </a:rPr>
              <a:t>We would first look up the index of the first word, “the”, and find that its index in our 10,000-long vocabulary list is 8676.</a:t>
            </a:r>
          </a:p>
        </p:txBody>
      </p:sp>
    </p:spTree>
    <p:extLst>
      <p:ext uri="{BB962C8B-B14F-4D97-AF65-F5344CB8AC3E}">
        <p14:creationId xmlns:p14="http://schemas.microsoft.com/office/powerpoint/2010/main" val="780741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32FD146F-5E67-4639-9F25-51EB303D21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879472"/>
            <a:ext cx="4806950" cy="3384555"/>
          </a:xfrm>
        </p:spPr>
      </p:pic>
      <p:sp>
        <p:nvSpPr>
          <p:cNvPr id="11" name="Text Placeholder 10">
            <a:extLst>
              <a:ext uri="{FF2B5EF4-FFF2-40B4-BE49-F238E27FC236}">
                <a16:creationId xmlns:a16="http://schemas.microsoft.com/office/drawing/2014/main" id="{CB65C9BC-775D-4365-A56B-F1C6048D963B}"/>
              </a:ext>
            </a:extLst>
          </p:cNvPr>
          <p:cNvSpPr>
            <a:spLocks noGrp="1"/>
          </p:cNvSpPr>
          <p:nvPr>
            <p:ph type="body" sz="half" idx="2"/>
          </p:nvPr>
        </p:nvSpPr>
        <p:spPr>
          <a:xfrm>
            <a:off x="381000" y="361950"/>
            <a:ext cx="3352799" cy="4724400"/>
          </a:xfrm>
        </p:spPr>
        <p:txBody>
          <a:bodyPr>
            <a:no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could then represent the word “the” using a length 10,000 vector, where every entry is a 0 aside from the entry at position 8676, which is a 1.</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do this index look-up for every word in the input sentence, and create a vector to represent each input word.</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one-hot vectors are a quick and easy way to represent words as vectors of real-valued numbers.</a:t>
            </a:r>
          </a:p>
        </p:txBody>
      </p:sp>
    </p:spTree>
    <p:extLst>
      <p:ext uri="{BB962C8B-B14F-4D97-AF65-F5344CB8AC3E}">
        <p14:creationId xmlns:p14="http://schemas.microsoft.com/office/powerpoint/2010/main" val="2187222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7909F9-FBEA-4B82-B46C-62DE56505992}"/>
              </a:ext>
            </a:extLst>
          </p:cNvPr>
          <p:cNvSpPr>
            <a:spLocks noGrp="1"/>
          </p:cNvSpPr>
          <p:nvPr>
            <p:ph type="title"/>
          </p:nvPr>
        </p:nvSpPr>
        <p:spPr/>
        <p:txBody>
          <a:bodyPr>
            <a:normAutofit fontScale="90000"/>
          </a:bodyPr>
          <a:lstStyle/>
          <a:p>
            <a:r>
              <a:rPr lang="en-US" dirty="0"/>
              <a:t>The problems with sparse one-hot encodings</a:t>
            </a:r>
          </a:p>
        </p:txBody>
      </p:sp>
      <p:sp>
        <p:nvSpPr>
          <p:cNvPr id="6" name="Content Placeholder 5">
            <a:extLst>
              <a:ext uri="{FF2B5EF4-FFF2-40B4-BE49-F238E27FC236}">
                <a16:creationId xmlns:a16="http://schemas.microsoft.com/office/drawing/2014/main" id="{29416E21-DEE5-4837-A2C1-1ED1BC4DFD6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similarity issue. </a:t>
            </a:r>
          </a:p>
          <a:p>
            <a:r>
              <a:rPr lang="en-US" dirty="0">
                <a:latin typeface="Times New Roman" panose="02020603050405020304" pitchFamily="18" charset="0"/>
                <a:cs typeface="Times New Roman" panose="02020603050405020304" pitchFamily="18" charset="0"/>
              </a:rPr>
              <a:t>The vocabulary size issue.</a:t>
            </a:r>
          </a:p>
          <a:p>
            <a:r>
              <a:rPr lang="en-US" dirty="0">
                <a:latin typeface="Times New Roman" panose="02020603050405020304" pitchFamily="18" charset="0"/>
                <a:cs typeface="Times New Roman" panose="02020603050405020304" pitchFamily="18" charset="0"/>
              </a:rPr>
              <a:t>The computational issue.</a:t>
            </a:r>
          </a:p>
        </p:txBody>
      </p:sp>
    </p:spTree>
    <p:extLst>
      <p:ext uri="{BB962C8B-B14F-4D97-AF65-F5344CB8AC3E}">
        <p14:creationId xmlns:p14="http://schemas.microsoft.com/office/powerpoint/2010/main" val="82581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62150"/>
            <a:ext cx="7467600" cy="973931"/>
          </a:xfrm>
        </p:spPr>
        <p:txBody>
          <a:bodyPr>
            <a:normAutofit/>
          </a:bodyPr>
          <a:lstStyle/>
          <a:p>
            <a:r>
              <a:rPr lang="en-US" dirty="0">
                <a:latin typeface="Georgia" charset="0"/>
                <a:ea typeface="Georgia" charset="0"/>
                <a:cs typeface="Georgia" charset="0"/>
              </a:rPr>
              <a:t>Feedback is greatly appreciated!</a:t>
            </a:r>
            <a:endParaRPr lang="en-US" dirty="0"/>
          </a:p>
        </p:txBody>
      </p:sp>
    </p:spTree>
    <p:extLst>
      <p:ext uri="{BB962C8B-B14F-4D97-AF65-F5344CB8AC3E}">
        <p14:creationId xmlns:p14="http://schemas.microsoft.com/office/powerpoint/2010/main" val="1943210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AECF-61DA-41AD-915F-0A4099FEF5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99D29E-2EF7-4F43-B433-56FFB7571290}"/>
              </a:ext>
            </a:extLst>
          </p:cNvPr>
          <p:cNvSpPr>
            <a:spLocks noGrp="1"/>
          </p:cNvSpPr>
          <p:nvPr>
            <p:ph idx="1"/>
          </p:nvPr>
        </p:nvSpPr>
        <p:spPr/>
        <p:txBody>
          <a:bodyPr>
            <a:normAutofit/>
          </a:bodyPr>
          <a:lstStyle/>
          <a:p>
            <a:pPr marL="12700" marR="5080">
              <a:lnSpc>
                <a:spcPct val="100600"/>
              </a:lnSpc>
              <a:spcBef>
                <a:spcPts val="110"/>
              </a:spcBef>
            </a:pPr>
            <a:r>
              <a:rPr lang="en-US" sz="2000" spc="20" dirty="0">
                <a:solidFill>
                  <a:srgbClr val="333333"/>
                </a:solidFill>
                <a:latin typeface="Times New Roman" panose="02020603050405020304" pitchFamily="18" charset="0"/>
                <a:cs typeface="Times New Roman" panose="02020603050405020304" pitchFamily="18" charset="0"/>
              </a:rPr>
              <a:t>1.One-hot </a:t>
            </a:r>
            <a:r>
              <a:rPr lang="en-US" sz="2000" spc="10" dirty="0">
                <a:solidFill>
                  <a:srgbClr val="333333"/>
                </a:solidFill>
                <a:latin typeface="Times New Roman" panose="02020603050405020304" pitchFamily="18" charset="0"/>
                <a:cs typeface="Times New Roman" panose="02020603050405020304" pitchFamily="18" charset="0"/>
              </a:rPr>
              <a:t>vectors </a:t>
            </a:r>
            <a:r>
              <a:rPr lang="en-US" sz="2000" spc="15" dirty="0">
                <a:solidFill>
                  <a:srgbClr val="333333"/>
                </a:solidFill>
                <a:latin typeface="Times New Roman" panose="02020603050405020304" pitchFamily="18" charset="0"/>
                <a:cs typeface="Times New Roman" panose="02020603050405020304" pitchFamily="18" charset="0"/>
              </a:rPr>
              <a:t>are </a:t>
            </a:r>
            <a:r>
              <a:rPr lang="en-US" sz="2000" spc="10" dirty="0">
                <a:solidFill>
                  <a:srgbClr val="333333"/>
                </a:solidFill>
                <a:latin typeface="Times New Roman" panose="02020603050405020304" pitchFamily="18" charset="0"/>
                <a:cs typeface="Times New Roman" panose="02020603050405020304" pitchFamily="18" charset="0"/>
              </a:rPr>
              <a:t>high-dimensional </a:t>
            </a:r>
            <a:r>
              <a:rPr lang="en-US" sz="2000" spc="15" dirty="0">
                <a:solidFill>
                  <a:srgbClr val="333333"/>
                </a:solidFill>
                <a:latin typeface="Times New Roman" panose="02020603050405020304" pitchFamily="18" charset="0"/>
                <a:cs typeface="Times New Roman" panose="02020603050405020304" pitchFamily="18" charset="0"/>
              </a:rPr>
              <a:t>and sparse  </a:t>
            </a:r>
          </a:p>
          <a:p>
            <a:pPr marL="12700" marR="5080">
              <a:lnSpc>
                <a:spcPct val="100600"/>
              </a:lnSpc>
              <a:spcBef>
                <a:spcPts val="110"/>
              </a:spcBef>
            </a:pPr>
            <a:r>
              <a:rPr lang="en-US" sz="2000" spc="20" dirty="0">
                <a:solidFill>
                  <a:srgbClr val="333333"/>
                </a:solidFill>
                <a:latin typeface="Times New Roman" panose="02020603050405020304" pitchFamily="18" charset="0"/>
                <a:cs typeface="Times New Roman" panose="02020603050405020304" pitchFamily="18" charset="0"/>
              </a:rPr>
              <a:t>2.Feature </a:t>
            </a:r>
            <a:r>
              <a:rPr lang="en-US" sz="2000" spc="10" dirty="0">
                <a:solidFill>
                  <a:srgbClr val="333333"/>
                </a:solidFill>
                <a:latin typeface="Times New Roman" panose="02020603050405020304" pitchFamily="18" charset="0"/>
                <a:cs typeface="Times New Roman" panose="02020603050405020304" pitchFamily="18" charset="0"/>
              </a:rPr>
              <a:t>vector grows with the vocabulary size  </a:t>
            </a:r>
          </a:p>
          <a:p>
            <a:pPr marL="12700" marR="5080">
              <a:lnSpc>
                <a:spcPct val="100600"/>
              </a:lnSpc>
              <a:spcBef>
                <a:spcPts val="110"/>
              </a:spcBef>
            </a:pPr>
            <a:r>
              <a:rPr lang="en-US" sz="2000" spc="20" dirty="0">
                <a:solidFill>
                  <a:srgbClr val="333333"/>
                </a:solidFill>
                <a:latin typeface="Times New Roman" panose="02020603050405020304" pitchFamily="18" charset="0"/>
                <a:cs typeface="Times New Roman" panose="02020603050405020304" pitchFamily="18" charset="0"/>
              </a:rPr>
              <a:t>3.Semantic </a:t>
            </a:r>
            <a:r>
              <a:rPr lang="en-US" sz="2000" spc="15" dirty="0">
                <a:solidFill>
                  <a:srgbClr val="333333"/>
                </a:solidFill>
                <a:latin typeface="Times New Roman" panose="02020603050405020304" pitchFamily="18" charset="0"/>
                <a:cs typeface="Times New Roman" panose="02020603050405020304" pitchFamily="18" charset="0"/>
              </a:rPr>
              <a:t>and </a:t>
            </a:r>
            <a:r>
              <a:rPr lang="en-US" sz="2000" spc="10" dirty="0">
                <a:solidFill>
                  <a:srgbClr val="333333"/>
                </a:solidFill>
                <a:latin typeface="Times New Roman" panose="02020603050405020304" pitchFamily="18" charset="0"/>
                <a:cs typeface="Times New Roman" panose="02020603050405020304" pitchFamily="18" charset="0"/>
              </a:rPr>
              <a:t>syntactic information </a:t>
            </a:r>
            <a:r>
              <a:rPr lang="en-US" sz="2000" spc="15" dirty="0">
                <a:solidFill>
                  <a:srgbClr val="333333"/>
                </a:solidFill>
                <a:latin typeface="Times New Roman" panose="02020603050405020304" pitchFamily="18" charset="0"/>
                <a:cs typeface="Times New Roman" panose="02020603050405020304" pitchFamily="18" charset="0"/>
              </a:rPr>
              <a:t>are</a:t>
            </a:r>
            <a:r>
              <a:rPr lang="en-US" sz="2000" spc="-30" dirty="0">
                <a:solidFill>
                  <a:srgbClr val="333333"/>
                </a:solidFill>
                <a:latin typeface="Times New Roman" panose="02020603050405020304" pitchFamily="18" charset="0"/>
                <a:cs typeface="Times New Roman" panose="02020603050405020304" pitchFamily="18" charset="0"/>
              </a:rPr>
              <a:t> </a:t>
            </a:r>
            <a:r>
              <a:rPr lang="en-US" sz="2000" spc="10" dirty="0">
                <a:solidFill>
                  <a:srgbClr val="333333"/>
                </a:solidFill>
                <a:latin typeface="Times New Roman" panose="02020603050405020304" pitchFamily="18" charset="0"/>
                <a:cs typeface="Times New Roman" panose="02020603050405020304" pitchFamily="18" charset="0"/>
              </a:rPr>
              <a:t>lost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398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74BFA-CEEB-420B-99AC-AF8398C6E2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64BBDE-C87A-4ECF-B1F2-ADC83A0331A3}"/>
              </a:ext>
            </a:extLst>
          </p:cNvPr>
          <p:cNvSpPr>
            <a:spLocks noGrp="1"/>
          </p:cNvSpPr>
          <p:nvPr>
            <p:ph idx="1"/>
          </p:nvPr>
        </p:nvSpPr>
        <p:spPr/>
        <p:txBody>
          <a:bodyPr/>
          <a:lstStyle/>
          <a:p>
            <a:r>
              <a:rPr lang="en-US" dirty="0"/>
              <a:t>the core idea is that words that are used in similar contexts will be given similar representations. That is, words that are used in similar ways will be placed close together within the high-dimensional semantic space–these points will cluster together, and their distance to each other will be low.</a:t>
            </a:r>
          </a:p>
        </p:txBody>
      </p:sp>
    </p:spTree>
    <p:extLst>
      <p:ext uri="{BB962C8B-B14F-4D97-AF65-F5344CB8AC3E}">
        <p14:creationId xmlns:p14="http://schemas.microsoft.com/office/powerpoint/2010/main" val="2421348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87F7-FF73-47A1-83E7-28BF0F615597}"/>
              </a:ext>
            </a:extLst>
          </p:cNvPr>
          <p:cNvSpPr>
            <a:spLocks noGrp="1"/>
          </p:cNvSpPr>
          <p:nvPr>
            <p:ph type="title"/>
          </p:nvPr>
        </p:nvSpPr>
        <p:spPr/>
        <p:txBody>
          <a:bodyPr>
            <a:normAutofit/>
          </a:bodyPr>
          <a:lstStyle/>
          <a:p>
            <a:r>
              <a:rPr lang="en-US" dirty="0"/>
              <a:t>Example on one hot encoding</a:t>
            </a:r>
          </a:p>
        </p:txBody>
      </p:sp>
      <p:pic>
        <p:nvPicPr>
          <p:cNvPr id="5" name="Content Placeholder 4" descr="A picture containing clock&#10;&#10;Description automatically generated">
            <a:extLst>
              <a:ext uri="{FF2B5EF4-FFF2-40B4-BE49-F238E27FC236}">
                <a16:creationId xmlns:a16="http://schemas.microsoft.com/office/drawing/2014/main" id="{EA257361-D070-4608-AFFD-283DDE92B4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51377"/>
            <a:ext cx="8229600" cy="3201573"/>
          </a:xfrm>
        </p:spPr>
      </p:pic>
    </p:spTree>
    <p:extLst>
      <p:ext uri="{BB962C8B-B14F-4D97-AF65-F5344CB8AC3E}">
        <p14:creationId xmlns:p14="http://schemas.microsoft.com/office/powerpoint/2010/main" val="3814308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E0EF-DB15-4566-841D-D2470AD72F63}"/>
              </a:ext>
            </a:extLst>
          </p:cNvPr>
          <p:cNvSpPr>
            <a:spLocks noGrp="1"/>
          </p:cNvSpPr>
          <p:nvPr>
            <p:ph type="title"/>
          </p:nvPr>
        </p:nvSpPr>
        <p:spPr/>
        <p:txBody>
          <a:bodyPr/>
          <a:lstStyle/>
          <a:p>
            <a:r>
              <a:rPr lang="en-US" dirty="0"/>
              <a:t>Equivalent Word embedding</a:t>
            </a:r>
          </a:p>
        </p:txBody>
      </p:sp>
      <p:pic>
        <p:nvPicPr>
          <p:cNvPr id="5" name="Content Placeholder 4" descr="A screenshot of a cell phone&#10;&#10;Description automatically generated">
            <a:extLst>
              <a:ext uri="{FF2B5EF4-FFF2-40B4-BE49-F238E27FC236}">
                <a16:creationId xmlns:a16="http://schemas.microsoft.com/office/drawing/2014/main" id="{4E4C9281-641B-4704-B40A-19F92FBC2D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9425" y="1200150"/>
            <a:ext cx="6365149" cy="3394075"/>
          </a:xfrm>
        </p:spPr>
      </p:pic>
    </p:spTree>
    <p:extLst>
      <p:ext uri="{BB962C8B-B14F-4D97-AF65-F5344CB8AC3E}">
        <p14:creationId xmlns:p14="http://schemas.microsoft.com/office/powerpoint/2010/main" val="477413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7150-4727-4CE6-A508-66F9C65B8295}"/>
              </a:ext>
            </a:extLst>
          </p:cNvPr>
          <p:cNvSpPr>
            <a:spLocks noGrp="1"/>
          </p:cNvSpPr>
          <p:nvPr>
            <p:ph type="title"/>
          </p:nvPr>
        </p:nvSpPr>
        <p:spPr/>
        <p:txBody>
          <a:bodyPr/>
          <a:lstStyle/>
          <a:p>
            <a:pPr algn="l"/>
            <a:r>
              <a:rPr lang="en-US" dirty="0">
                <a:latin typeface="Georgia" panose="02040502050405020303" pitchFamily="18" charset="0"/>
              </a:rPr>
              <a:t>Types of Word Embeddings</a:t>
            </a:r>
          </a:p>
        </p:txBody>
      </p:sp>
      <p:sp>
        <p:nvSpPr>
          <p:cNvPr id="3" name="Content Placeholder 2">
            <a:extLst>
              <a:ext uri="{FF2B5EF4-FFF2-40B4-BE49-F238E27FC236}">
                <a16:creationId xmlns:a16="http://schemas.microsoft.com/office/drawing/2014/main" id="{E3A74305-B567-41D4-A755-2EAEC29389E1}"/>
              </a:ext>
            </a:extLst>
          </p:cNvPr>
          <p:cNvSpPr>
            <a:spLocks noGrp="1"/>
          </p:cNvSpPr>
          <p:nvPr>
            <p:ph idx="1"/>
          </p:nvPr>
        </p:nvSpPr>
        <p:spPr/>
        <p:txBody>
          <a:bodyPr>
            <a:normAutofit/>
          </a:bodyPr>
          <a:lstStyle/>
          <a:p>
            <a:pPr marL="0" indent="0">
              <a:buNone/>
            </a:pPr>
            <a:r>
              <a:rPr lang="en-US" sz="2100" dirty="0">
                <a:latin typeface="Georgia" panose="02040502050405020303" pitchFamily="18" charset="0"/>
              </a:rPr>
              <a:t>Word embeddings can be broadly classified into two categories</a:t>
            </a:r>
          </a:p>
          <a:p>
            <a:r>
              <a:rPr lang="en-US" sz="1800" dirty="0">
                <a:latin typeface="Georgia" panose="02040502050405020303" pitchFamily="18" charset="0"/>
              </a:rPr>
              <a:t>Frequency based Embedding</a:t>
            </a:r>
          </a:p>
          <a:p>
            <a:pPr lvl="1"/>
            <a:r>
              <a:rPr lang="en-US" sz="1650" dirty="0">
                <a:latin typeface="Georgia" panose="02040502050405020303" pitchFamily="18" charset="0"/>
              </a:rPr>
              <a:t>Count Vector</a:t>
            </a:r>
          </a:p>
          <a:p>
            <a:pPr lvl="1"/>
            <a:r>
              <a:rPr lang="en-US" sz="1650" dirty="0">
                <a:latin typeface="Georgia" panose="02040502050405020303" pitchFamily="18" charset="0"/>
              </a:rPr>
              <a:t>TF-IDF Vector</a:t>
            </a:r>
          </a:p>
          <a:p>
            <a:pPr lvl="1"/>
            <a:r>
              <a:rPr lang="en-US" sz="1650" dirty="0">
                <a:latin typeface="Georgia" panose="02040502050405020303" pitchFamily="18" charset="0"/>
              </a:rPr>
              <a:t>Co-Occurrence Vector</a:t>
            </a:r>
          </a:p>
          <a:p>
            <a:r>
              <a:rPr lang="en-US" sz="1800" dirty="0">
                <a:latin typeface="Georgia" panose="02040502050405020303" pitchFamily="18" charset="0"/>
              </a:rPr>
              <a:t>Prediction based Embedding</a:t>
            </a:r>
          </a:p>
          <a:p>
            <a:pPr lvl="1"/>
            <a:r>
              <a:rPr lang="en-US" sz="1650" dirty="0">
                <a:solidFill>
                  <a:schemeClr val="accent6">
                    <a:lumMod val="75000"/>
                  </a:schemeClr>
                </a:solidFill>
                <a:latin typeface="Georgia" panose="02040502050405020303" pitchFamily="18" charset="0"/>
              </a:rPr>
              <a:t>word2vec</a:t>
            </a:r>
          </a:p>
          <a:p>
            <a:pPr lvl="2"/>
            <a:r>
              <a:rPr lang="en-US" sz="1350" dirty="0">
                <a:latin typeface="Georgia" panose="02040502050405020303" pitchFamily="18" charset="0"/>
              </a:rPr>
              <a:t>CBOW (Continuous Bag of words)</a:t>
            </a:r>
          </a:p>
          <a:p>
            <a:pPr lvl="2"/>
            <a:r>
              <a:rPr lang="en-US" sz="1350" dirty="0">
                <a:solidFill>
                  <a:schemeClr val="accent6">
                    <a:lumMod val="75000"/>
                  </a:schemeClr>
                </a:solidFill>
                <a:latin typeface="Georgia" panose="02040502050405020303" pitchFamily="18" charset="0"/>
              </a:rPr>
              <a:t>Skip-Gram Model</a:t>
            </a:r>
          </a:p>
          <a:p>
            <a:pPr lvl="1"/>
            <a:r>
              <a:rPr lang="en-US" sz="1650" dirty="0">
                <a:latin typeface="Georgia" panose="02040502050405020303" pitchFamily="18" charset="0"/>
              </a:rPr>
              <a:t>GloVe: Global Vectors for Word Representation</a:t>
            </a:r>
          </a:p>
        </p:txBody>
      </p:sp>
      <p:sp>
        <p:nvSpPr>
          <p:cNvPr id="4" name="Rectangle 3">
            <a:extLst>
              <a:ext uri="{FF2B5EF4-FFF2-40B4-BE49-F238E27FC236}">
                <a16:creationId xmlns:a16="http://schemas.microsoft.com/office/drawing/2014/main" id="{D8A2F7D2-3472-411C-9528-5580A4A300E1}"/>
              </a:ext>
            </a:extLst>
          </p:cNvPr>
          <p:cNvSpPr/>
          <p:nvPr/>
        </p:nvSpPr>
        <p:spPr>
          <a:xfrm>
            <a:off x="457200" y="4601217"/>
            <a:ext cx="4658868" cy="230832"/>
          </a:xfrm>
          <a:prstGeom prst="rect">
            <a:avLst/>
          </a:prstGeom>
        </p:spPr>
        <p:txBody>
          <a:bodyPr wrap="square">
            <a:spAutoFit/>
          </a:bodyPr>
          <a:lstStyle/>
          <a:p>
            <a:r>
              <a:rPr lang="en-US" sz="900" dirty="0"/>
              <a:t>Source: </a:t>
            </a:r>
            <a:r>
              <a:rPr lang="en-US" sz="900" dirty="0">
                <a:hlinkClick r:id="rId2"/>
              </a:rPr>
              <a:t>https://www.analyticsvidhya.com/blog/2017/06/word-embeddings-count-word2veec/</a:t>
            </a:r>
            <a:r>
              <a:rPr lang="en-US" sz="900" dirty="0"/>
              <a:t> </a:t>
            </a:r>
          </a:p>
        </p:txBody>
      </p:sp>
    </p:spTree>
    <p:extLst>
      <p:ext uri="{BB962C8B-B14F-4D97-AF65-F5344CB8AC3E}">
        <p14:creationId xmlns:p14="http://schemas.microsoft.com/office/powerpoint/2010/main" val="335364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BE9F17-6C29-4D0B-ACE5-1FD3DACB9BC3}"/>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algn="l"/>
            <a:r>
              <a:rPr lang="en-US" dirty="0">
                <a:latin typeface="Georgia" panose="02040502050405020303" pitchFamily="18" charset="0"/>
              </a:rPr>
              <a:t>Two different architecture for word2vec</a:t>
            </a:r>
          </a:p>
        </p:txBody>
      </p:sp>
      <p:sp>
        <p:nvSpPr>
          <p:cNvPr id="5" name="Rectangle 4">
            <a:extLst>
              <a:ext uri="{FF2B5EF4-FFF2-40B4-BE49-F238E27FC236}">
                <a16:creationId xmlns:a16="http://schemas.microsoft.com/office/drawing/2014/main" id="{38C22FDA-478B-4F42-BC32-EFE8D9B0EABD}"/>
              </a:ext>
            </a:extLst>
          </p:cNvPr>
          <p:cNvSpPr/>
          <p:nvPr/>
        </p:nvSpPr>
        <p:spPr>
          <a:xfrm>
            <a:off x="533400" y="1200150"/>
            <a:ext cx="8382000" cy="2677656"/>
          </a:xfrm>
          <a:prstGeom prst="rect">
            <a:avLst/>
          </a:prstGeom>
        </p:spPr>
        <p:txBody>
          <a:bodyPr wrap="square">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CBOW: </a:t>
            </a:r>
          </a:p>
          <a:p>
            <a:pPr marL="800100" lvl="1" indent="-342900">
              <a:buFont typeface="Wingdings" pitchFamily="2" charset="2"/>
              <a:buChar char="ü"/>
            </a:pPr>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input</a:t>
            </a:r>
            <a:r>
              <a:rPr lang="en-US" sz="2400" dirty="0">
                <a:latin typeface="Times New Roman" panose="02020603050405020304" pitchFamily="18" charset="0"/>
                <a:cs typeface="Times New Roman" panose="02020603050405020304" pitchFamily="18" charset="0"/>
              </a:rPr>
              <a:t> to the model is the </a:t>
            </a:r>
            <a:r>
              <a:rPr lang="en-US" sz="2400" i="1" dirty="0">
                <a:latin typeface="Times New Roman" panose="02020603050405020304" pitchFamily="18" charset="0"/>
                <a:cs typeface="Times New Roman" panose="02020603050405020304" pitchFamily="18" charset="0"/>
              </a:rPr>
              <a:t>preceding and following words of the current word</a:t>
            </a:r>
            <a:endParaRPr lang="en-US" sz="2400" dirty="0">
              <a:latin typeface="Times New Roman" panose="02020603050405020304" pitchFamily="18" charset="0"/>
              <a:cs typeface="Times New Roman" panose="02020603050405020304" pitchFamily="18" charset="0"/>
            </a:endParaRPr>
          </a:p>
          <a:p>
            <a:pPr marL="800100" lvl="1" indent="-342900">
              <a:buFont typeface="Wingdings" pitchFamily="2" charset="2"/>
              <a:buChar char="ü"/>
            </a:pPr>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output</a:t>
            </a:r>
            <a:r>
              <a:rPr lang="en-US" sz="2400" dirty="0">
                <a:latin typeface="Times New Roman" panose="02020603050405020304" pitchFamily="18" charset="0"/>
                <a:cs typeface="Times New Roman" panose="02020603050405020304" pitchFamily="18" charset="0"/>
              </a:rPr>
              <a:t> of the neural network will be </a:t>
            </a:r>
            <a:r>
              <a:rPr lang="en-US" sz="2400" b="1" i="1" dirty="0">
                <a:latin typeface="Times New Roman" panose="02020603050405020304" pitchFamily="18" charset="0"/>
                <a:cs typeface="Times New Roman" panose="02020603050405020304" pitchFamily="18" charset="0"/>
              </a:rPr>
              <a:t>Wi</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Skip-gram: </a:t>
            </a:r>
          </a:p>
          <a:p>
            <a:pPr marL="800100" lvl="1" indent="-342900">
              <a:buFont typeface="Wingdings" pitchFamily="2" charset="2"/>
              <a:buChar char="ü"/>
            </a:pPr>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input</a:t>
            </a:r>
            <a:r>
              <a:rPr lang="en-US" sz="2400" dirty="0">
                <a:latin typeface="Times New Roman" panose="02020603050405020304" pitchFamily="18" charset="0"/>
                <a:cs typeface="Times New Roman" panose="02020603050405020304" pitchFamily="18" charset="0"/>
              </a:rPr>
              <a:t> to the model is </a:t>
            </a:r>
            <a:r>
              <a:rPr lang="en-US" sz="2400" b="1" i="1" dirty="0" err="1">
                <a:latin typeface="Times New Roman" panose="02020603050405020304" pitchFamily="18" charset="0"/>
                <a:cs typeface="Times New Roman" panose="02020603050405020304" pitchFamily="18" charset="0"/>
              </a:rPr>
              <a:t>wi</a:t>
            </a:r>
            <a:r>
              <a:rPr lang="en-US" sz="2400" dirty="0">
                <a:latin typeface="Times New Roman" panose="02020603050405020304" pitchFamily="18" charset="0"/>
                <a:cs typeface="Times New Roman" panose="02020603050405020304" pitchFamily="18" charset="0"/>
              </a:rPr>
              <a:t> and </a:t>
            </a:r>
          </a:p>
          <a:p>
            <a:pPr marL="800100" lvl="1" indent="-342900">
              <a:buFont typeface="Wingdings" pitchFamily="2" charset="2"/>
              <a:buChar char="ü"/>
            </a:pPr>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output</a:t>
            </a:r>
            <a:r>
              <a:rPr lang="en-US" sz="2400" dirty="0">
                <a:latin typeface="Times New Roman" panose="02020603050405020304" pitchFamily="18" charset="0"/>
                <a:cs typeface="Times New Roman" panose="02020603050405020304" pitchFamily="18" charset="0"/>
              </a:rPr>
              <a:t> is the </a:t>
            </a:r>
            <a:r>
              <a:rPr lang="en-US" sz="2400" i="1" dirty="0">
                <a:latin typeface="Times New Roman" panose="02020603050405020304" pitchFamily="18" charset="0"/>
                <a:cs typeface="Times New Roman" panose="02020603050405020304" pitchFamily="18" charset="0"/>
              </a:rPr>
              <a:t>words around it</a:t>
            </a:r>
          </a:p>
        </p:txBody>
      </p:sp>
    </p:spTree>
    <p:extLst>
      <p:ext uri="{BB962C8B-B14F-4D97-AF65-F5344CB8AC3E}">
        <p14:creationId xmlns:p14="http://schemas.microsoft.com/office/powerpoint/2010/main" val="3401687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7150-4727-4CE6-A508-66F9C65B8295}"/>
              </a:ext>
            </a:extLst>
          </p:cNvPr>
          <p:cNvSpPr>
            <a:spLocks noGrp="1"/>
          </p:cNvSpPr>
          <p:nvPr>
            <p:ph type="title"/>
          </p:nvPr>
        </p:nvSpPr>
        <p:spPr/>
        <p:txBody>
          <a:bodyPr>
            <a:normAutofit/>
          </a:bodyPr>
          <a:lstStyle/>
          <a:p>
            <a:pPr lvl="2"/>
            <a:r>
              <a:rPr lang="en-US" sz="3000" dirty="0">
                <a:latin typeface="Georgia" panose="02040502050405020303" pitchFamily="18" charset="0"/>
              </a:rPr>
              <a:t>Word2vec - CBOW (Continuous Bag of words)</a:t>
            </a:r>
          </a:p>
        </p:txBody>
      </p:sp>
      <p:sp>
        <p:nvSpPr>
          <p:cNvPr id="8" name="Rectangle 7">
            <a:extLst>
              <a:ext uri="{FF2B5EF4-FFF2-40B4-BE49-F238E27FC236}">
                <a16:creationId xmlns:a16="http://schemas.microsoft.com/office/drawing/2014/main" id="{9320DDEF-94D9-45FA-A74B-86A5885D6806}"/>
              </a:ext>
            </a:extLst>
          </p:cNvPr>
          <p:cNvSpPr/>
          <p:nvPr/>
        </p:nvSpPr>
        <p:spPr>
          <a:xfrm>
            <a:off x="3730132" y="1580710"/>
            <a:ext cx="5062172" cy="2400657"/>
          </a:xfrm>
          <a:prstGeom prst="rect">
            <a:avLst/>
          </a:prstGeom>
        </p:spPr>
        <p:txBody>
          <a:bodyPr wrap="square">
            <a:spAutoFit/>
          </a:bodyPr>
          <a:lstStyle/>
          <a:p>
            <a:r>
              <a:rPr lang="en-US" sz="1500" dirty="0">
                <a:latin typeface="Georgia" panose="02040502050405020303" pitchFamily="18" charset="0"/>
              </a:rPr>
              <a:t>The way CBOW work is that it tends to predict the probability of a word given a context. </a:t>
            </a:r>
          </a:p>
          <a:p>
            <a:endParaRPr lang="en-US" sz="1500" dirty="0">
              <a:latin typeface="Georgia" panose="02040502050405020303" pitchFamily="18" charset="0"/>
            </a:endParaRPr>
          </a:p>
          <a:p>
            <a:r>
              <a:rPr lang="en-US" sz="1500" dirty="0">
                <a:latin typeface="Georgia" panose="02040502050405020303" pitchFamily="18" charset="0"/>
              </a:rPr>
              <a:t>Let us start with an example (</a:t>
            </a:r>
            <a:r>
              <a:rPr lang="en-US" sz="1500" i="1" dirty="0">
                <a:latin typeface="Georgia" panose="02040502050405020303" pitchFamily="18" charset="0"/>
              </a:rPr>
              <a:t>Tweet</a:t>
            </a:r>
            <a:r>
              <a:rPr lang="en-US" sz="1500" dirty="0">
                <a:latin typeface="Georgia" panose="02040502050405020303" pitchFamily="18" charset="0"/>
              </a:rPr>
              <a:t>):</a:t>
            </a:r>
          </a:p>
          <a:p>
            <a:r>
              <a:rPr lang="en-US" sz="1500" dirty="0">
                <a:solidFill>
                  <a:schemeClr val="accent6">
                    <a:lumMod val="75000"/>
                  </a:schemeClr>
                </a:solidFill>
                <a:latin typeface="Georgia" panose="02040502050405020303" pitchFamily="18" charset="0"/>
              </a:rPr>
              <a:t>"When your dream becomes reality"</a:t>
            </a:r>
          </a:p>
          <a:p>
            <a:endParaRPr lang="en-US" sz="1500" dirty="0">
              <a:latin typeface="Georgia" panose="02040502050405020303" pitchFamily="18" charset="0"/>
            </a:endParaRPr>
          </a:p>
          <a:p>
            <a:r>
              <a:rPr lang="en-US" sz="1500" dirty="0">
                <a:latin typeface="Georgia" panose="02040502050405020303" pitchFamily="18" charset="0"/>
              </a:rPr>
              <a:t>One approach is to treat ("When", "your", "becomes", "reality“) as a context and from these words, be able to predict or generate the center word </a:t>
            </a:r>
            <a:r>
              <a:rPr lang="en-US" sz="1500" dirty="0">
                <a:solidFill>
                  <a:schemeClr val="accent6">
                    <a:lumMod val="75000"/>
                  </a:schemeClr>
                </a:solidFill>
                <a:latin typeface="Georgia" panose="02040502050405020303" pitchFamily="18" charset="0"/>
              </a:rPr>
              <a:t>"dream".</a:t>
            </a:r>
          </a:p>
          <a:p>
            <a:endParaRPr lang="en-US" sz="1500" dirty="0">
              <a:latin typeface="Georgia" panose="02040502050405020303" pitchFamily="18" charset="0"/>
            </a:endParaRPr>
          </a:p>
        </p:txBody>
      </p:sp>
      <p:sp>
        <p:nvSpPr>
          <p:cNvPr id="5" name="Rectangle 4">
            <a:extLst>
              <a:ext uri="{FF2B5EF4-FFF2-40B4-BE49-F238E27FC236}">
                <a16:creationId xmlns:a16="http://schemas.microsoft.com/office/drawing/2014/main" id="{803D7B01-31F8-4B0D-A8A9-64BDC3AF8172}"/>
              </a:ext>
            </a:extLst>
          </p:cNvPr>
          <p:cNvSpPr/>
          <p:nvPr/>
        </p:nvSpPr>
        <p:spPr>
          <a:xfrm>
            <a:off x="457200" y="4601217"/>
            <a:ext cx="5410200" cy="230832"/>
          </a:xfrm>
          <a:prstGeom prst="rect">
            <a:avLst/>
          </a:prstGeom>
        </p:spPr>
        <p:txBody>
          <a:bodyPr wrap="square">
            <a:spAutoFit/>
          </a:bodyPr>
          <a:lstStyle/>
          <a:p>
            <a:r>
              <a:rPr lang="en-US" sz="900" dirty="0">
                <a:latin typeface="Georgia" panose="02040502050405020303" pitchFamily="18" charset="0"/>
              </a:rPr>
              <a:t>Source: </a:t>
            </a:r>
            <a:r>
              <a:rPr lang="en-US" sz="900" dirty="0">
                <a:latin typeface="Georgia" panose="02040502050405020303" pitchFamily="18" charset="0"/>
                <a:hlinkClick r:id="rId2"/>
              </a:rPr>
              <a:t>https://www.analyticsvidhya.com/blog/2017/06/word-embeddings-count-word2veec/</a:t>
            </a:r>
            <a:r>
              <a:rPr lang="en-US" sz="900" dirty="0">
                <a:latin typeface="Georgia" panose="02040502050405020303" pitchFamily="18" charset="0"/>
              </a:rPr>
              <a:t> </a:t>
            </a:r>
          </a:p>
        </p:txBody>
      </p:sp>
      <p:pic>
        <p:nvPicPr>
          <p:cNvPr id="6" name="Picture 5" descr="A close up of a logo&#10;&#10;Description generated with very high confidence">
            <a:extLst>
              <a:ext uri="{FF2B5EF4-FFF2-40B4-BE49-F238E27FC236}">
                <a16:creationId xmlns:a16="http://schemas.microsoft.com/office/drawing/2014/main" id="{DEC20674-CFD9-43ED-A84B-26CD0F4FD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415" y="1290300"/>
            <a:ext cx="2657612" cy="2981478"/>
          </a:xfrm>
          <a:prstGeom prst="rect">
            <a:avLst/>
          </a:prstGeom>
        </p:spPr>
      </p:pic>
      <p:sp>
        <p:nvSpPr>
          <p:cNvPr id="3" name="Slide Number Placeholder 2">
            <a:extLst>
              <a:ext uri="{FF2B5EF4-FFF2-40B4-BE49-F238E27FC236}">
                <a16:creationId xmlns:a16="http://schemas.microsoft.com/office/drawing/2014/main" id="{3708657D-7773-4473-B1A5-474A631C7A5A}"/>
              </a:ext>
            </a:extLst>
          </p:cNvPr>
          <p:cNvSpPr>
            <a:spLocks noGrp="1"/>
          </p:cNvSpPr>
          <p:nvPr>
            <p:ph type="sldNum" sz="quarter" idx="12"/>
          </p:nvPr>
        </p:nvSpPr>
        <p:spPr/>
        <p:txBody>
          <a:bodyPr/>
          <a:lstStyle/>
          <a:p>
            <a:fld id="{837E1DD7-84D5-47B4-B376-E146078DC1AB}" type="slidenum">
              <a:rPr lang="en-US" smtClean="0">
                <a:latin typeface="Georgia" panose="02040502050405020303" pitchFamily="18" charset="0"/>
              </a:rPr>
              <a:t>26</a:t>
            </a:fld>
            <a:endParaRPr lang="en-US" dirty="0">
              <a:latin typeface="Georgia" panose="02040502050405020303" pitchFamily="18" charset="0"/>
            </a:endParaRPr>
          </a:p>
        </p:txBody>
      </p:sp>
      <p:sp>
        <p:nvSpPr>
          <p:cNvPr id="4" name="TextBox 3">
            <a:extLst>
              <a:ext uri="{FF2B5EF4-FFF2-40B4-BE49-F238E27FC236}">
                <a16:creationId xmlns:a16="http://schemas.microsoft.com/office/drawing/2014/main" id="{6845C99D-B8CA-41A3-B1EB-1F4ECA79DFB9}"/>
              </a:ext>
            </a:extLst>
          </p:cNvPr>
          <p:cNvSpPr txBox="1"/>
          <p:nvPr/>
        </p:nvSpPr>
        <p:spPr>
          <a:xfrm>
            <a:off x="268741" y="1755601"/>
            <a:ext cx="540533" cy="253916"/>
          </a:xfrm>
          <a:prstGeom prst="rect">
            <a:avLst/>
          </a:prstGeom>
          <a:noFill/>
        </p:spPr>
        <p:txBody>
          <a:bodyPr wrap="none" rtlCol="0">
            <a:spAutoFit/>
          </a:bodyPr>
          <a:lstStyle/>
          <a:p>
            <a:r>
              <a:rPr lang="en-US" sz="1050" dirty="0">
                <a:solidFill>
                  <a:schemeClr val="accent6">
                    <a:lumMod val="75000"/>
                  </a:schemeClr>
                </a:solidFill>
                <a:latin typeface="Georgia" panose="02040502050405020303" pitchFamily="18" charset="0"/>
              </a:rPr>
              <a:t>When</a:t>
            </a:r>
          </a:p>
        </p:txBody>
      </p:sp>
      <p:sp>
        <p:nvSpPr>
          <p:cNvPr id="9" name="TextBox 8">
            <a:extLst>
              <a:ext uri="{FF2B5EF4-FFF2-40B4-BE49-F238E27FC236}">
                <a16:creationId xmlns:a16="http://schemas.microsoft.com/office/drawing/2014/main" id="{A415E733-BF41-45F0-9363-DACF9F5CD310}"/>
              </a:ext>
            </a:extLst>
          </p:cNvPr>
          <p:cNvSpPr txBox="1"/>
          <p:nvPr/>
        </p:nvSpPr>
        <p:spPr>
          <a:xfrm>
            <a:off x="161868" y="3311222"/>
            <a:ext cx="700833" cy="253916"/>
          </a:xfrm>
          <a:prstGeom prst="rect">
            <a:avLst/>
          </a:prstGeom>
          <a:noFill/>
        </p:spPr>
        <p:txBody>
          <a:bodyPr wrap="none" rtlCol="0">
            <a:spAutoFit/>
          </a:bodyPr>
          <a:lstStyle/>
          <a:p>
            <a:r>
              <a:rPr lang="en-US" sz="1050" dirty="0">
                <a:solidFill>
                  <a:schemeClr val="accent6">
                    <a:lumMod val="75000"/>
                  </a:schemeClr>
                </a:solidFill>
                <a:latin typeface="Georgia" panose="02040502050405020303" pitchFamily="18" charset="0"/>
              </a:rPr>
              <a:t>becomes</a:t>
            </a:r>
          </a:p>
        </p:txBody>
      </p:sp>
      <p:sp>
        <p:nvSpPr>
          <p:cNvPr id="10" name="TextBox 9">
            <a:extLst>
              <a:ext uri="{FF2B5EF4-FFF2-40B4-BE49-F238E27FC236}">
                <a16:creationId xmlns:a16="http://schemas.microsoft.com/office/drawing/2014/main" id="{4D5E7991-B999-47F6-9966-6EE517FDDD7B}"/>
              </a:ext>
            </a:extLst>
          </p:cNvPr>
          <p:cNvSpPr txBox="1"/>
          <p:nvPr/>
        </p:nvSpPr>
        <p:spPr>
          <a:xfrm>
            <a:off x="351696" y="2276765"/>
            <a:ext cx="453970" cy="253916"/>
          </a:xfrm>
          <a:prstGeom prst="rect">
            <a:avLst/>
          </a:prstGeom>
          <a:noFill/>
        </p:spPr>
        <p:txBody>
          <a:bodyPr wrap="none" rtlCol="0">
            <a:spAutoFit/>
          </a:bodyPr>
          <a:lstStyle/>
          <a:p>
            <a:r>
              <a:rPr lang="en-US" sz="1050" dirty="0">
                <a:solidFill>
                  <a:schemeClr val="accent6">
                    <a:lumMod val="75000"/>
                  </a:schemeClr>
                </a:solidFill>
                <a:latin typeface="Georgia" panose="02040502050405020303" pitchFamily="18" charset="0"/>
              </a:rPr>
              <a:t>your</a:t>
            </a:r>
          </a:p>
        </p:txBody>
      </p:sp>
      <p:sp>
        <p:nvSpPr>
          <p:cNvPr id="11" name="TextBox 10">
            <a:extLst>
              <a:ext uri="{FF2B5EF4-FFF2-40B4-BE49-F238E27FC236}">
                <a16:creationId xmlns:a16="http://schemas.microsoft.com/office/drawing/2014/main" id="{B07F9F9F-D873-4D64-B9C7-54AE8976E240}"/>
              </a:ext>
            </a:extLst>
          </p:cNvPr>
          <p:cNvSpPr txBox="1"/>
          <p:nvPr/>
        </p:nvSpPr>
        <p:spPr>
          <a:xfrm>
            <a:off x="256117" y="3840803"/>
            <a:ext cx="562975" cy="253916"/>
          </a:xfrm>
          <a:prstGeom prst="rect">
            <a:avLst/>
          </a:prstGeom>
          <a:noFill/>
        </p:spPr>
        <p:txBody>
          <a:bodyPr wrap="none" rtlCol="0">
            <a:spAutoFit/>
          </a:bodyPr>
          <a:lstStyle/>
          <a:p>
            <a:r>
              <a:rPr lang="en-US" sz="1050" dirty="0">
                <a:solidFill>
                  <a:schemeClr val="accent6">
                    <a:lumMod val="75000"/>
                  </a:schemeClr>
                </a:solidFill>
                <a:latin typeface="Georgia" panose="02040502050405020303" pitchFamily="18" charset="0"/>
              </a:rPr>
              <a:t>reality</a:t>
            </a:r>
          </a:p>
        </p:txBody>
      </p:sp>
      <p:sp>
        <p:nvSpPr>
          <p:cNvPr id="13" name="TextBox 12">
            <a:extLst>
              <a:ext uri="{FF2B5EF4-FFF2-40B4-BE49-F238E27FC236}">
                <a16:creationId xmlns:a16="http://schemas.microsoft.com/office/drawing/2014/main" id="{E7CCFAB9-ACDA-45CE-91F8-A3723041D3B7}"/>
              </a:ext>
            </a:extLst>
          </p:cNvPr>
          <p:cNvSpPr txBox="1"/>
          <p:nvPr/>
        </p:nvSpPr>
        <p:spPr>
          <a:xfrm>
            <a:off x="2677785" y="2456333"/>
            <a:ext cx="567784" cy="253916"/>
          </a:xfrm>
          <a:prstGeom prst="rect">
            <a:avLst/>
          </a:prstGeom>
          <a:noFill/>
        </p:spPr>
        <p:txBody>
          <a:bodyPr wrap="none" rtlCol="0">
            <a:spAutoFit/>
          </a:bodyPr>
          <a:lstStyle/>
          <a:p>
            <a:r>
              <a:rPr lang="en-US" sz="1050" dirty="0">
                <a:solidFill>
                  <a:schemeClr val="accent6">
                    <a:lumMod val="75000"/>
                  </a:schemeClr>
                </a:solidFill>
                <a:latin typeface="Georgia" panose="02040502050405020303" pitchFamily="18" charset="0"/>
              </a:rPr>
              <a:t>dream</a:t>
            </a:r>
          </a:p>
        </p:txBody>
      </p:sp>
      <p:sp>
        <p:nvSpPr>
          <p:cNvPr id="7" name="TextBox 6">
            <a:extLst>
              <a:ext uri="{FF2B5EF4-FFF2-40B4-BE49-F238E27FC236}">
                <a16:creationId xmlns:a16="http://schemas.microsoft.com/office/drawing/2014/main" id="{844117AD-234D-4AA5-8270-2BDAA5987F7C}"/>
              </a:ext>
            </a:extLst>
          </p:cNvPr>
          <p:cNvSpPr txBox="1"/>
          <p:nvPr/>
        </p:nvSpPr>
        <p:spPr>
          <a:xfrm>
            <a:off x="1671260" y="3974832"/>
            <a:ext cx="1051891" cy="253916"/>
          </a:xfrm>
          <a:prstGeom prst="rect">
            <a:avLst/>
          </a:prstGeom>
          <a:noFill/>
        </p:spPr>
        <p:txBody>
          <a:bodyPr wrap="none" rtlCol="0">
            <a:spAutoFit/>
          </a:bodyPr>
          <a:lstStyle/>
          <a:p>
            <a:r>
              <a:rPr lang="en-US" sz="1050" dirty="0">
                <a:latin typeface="Georgia" panose="02040502050405020303" pitchFamily="18" charset="0"/>
              </a:rPr>
              <a:t>window size: 5</a:t>
            </a:r>
          </a:p>
        </p:txBody>
      </p:sp>
    </p:spTree>
    <p:extLst>
      <p:ext uri="{BB962C8B-B14F-4D97-AF65-F5344CB8AC3E}">
        <p14:creationId xmlns:p14="http://schemas.microsoft.com/office/powerpoint/2010/main" val="479885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7150-4727-4CE6-A508-66F9C65B8295}"/>
              </a:ext>
            </a:extLst>
          </p:cNvPr>
          <p:cNvSpPr>
            <a:spLocks noGrp="1"/>
          </p:cNvSpPr>
          <p:nvPr>
            <p:ph type="title"/>
          </p:nvPr>
        </p:nvSpPr>
        <p:spPr/>
        <p:txBody>
          <a:bodyPr>
            <a:normAutofit/>
          </a:bodyPr>
          <a:lstStyle/>
          <a:p>
            <a:pPr lvl="2"/>
            <a:r>
              <a:rPr lang="en-US" sz="3300" dirty="0">
                <a:latin typeface="Georgia" panose="02040502050405020303" pitchFamily="18" charset="0"/>
              </a:rPr>
              <a:t>Word2vec - Skip-Gram Model</a:t>
            </a:r>
          </a:p>
        </p:txBody>
      </p:sp>
      <p:sp>
        <p:nvSpPr>
          <p:cNvPr id="8" name="Rectangle 7">
            <a:extLst>
              <a:ext uri="{FF2B5EF4-FFF2-40B4-BE49-F238E27FC236}">
                <a16:creationId xmlns:a16="http://schemas.microsoft.com/office/drawing/2014/main" id="{9320DDEF-94D9-45FA-A74B-86A5885D6806}"/>
              </a:ext>
            </a:extLst>
          </p:cNvPr>
          <p:cNvSpPr/>
          <p:nvPr/>
        </p:nvSpPr>
        <p:spPr>
          <a:xfrm>
            <a:off x="4114800" y="1063230"/>
            <a:ext cx="4684014" cy="2631490"/>
          </a:xfrm>
          <a:prstGeom prst="rect">
            <a:avLst/>
          </a:prstGeom>
        </p:spPr>
        <p:txBody>
          <a:bodyPr wrap="square">
            <a:spAutoFit/>
          </a:bodyPr>
          <a:lstStyle/>
          <a:p>
            <a:r>
              <a:rPr lang="en-US" sz="1500" dirty="0">
                <a:latin typeface="Georgia" panose="02040502050405020303" pitchFamily="18" charset="0"/>
              </a:rPr>
              <a:t>The aim of skip-gram is to predict the context given a word.</a:t>
            </a:r>
          </a:p>
          <a:p>
            <a:endParaRPr lang="en-US" sz="1500" dirty="0">
              <a:latin typeface="Georgia" panose="02040502050405020303" pitchFamily="18" charset="0"/>
            </a:endParaRPr>
          </a:p>
          <a:p>
            <a:r>
              <a:rPr lang="en-US" sz="1500" dirty="0">
                <a:latin typeface="Georgia" panose="02040502050405020303" pitchFamily="18" charset="0"/>
              </a:rPr>
              <a:t>Let us check with same example (</a:t>
            </a:r>
            <a:r>
              <a:rPr lang="en-US" sz="1500" i="1" dirty="0">
                <a:latin typeface="Georgia" panose="02040502050405020303" pitchFamily="18" charset="0"/>
              </a:rPr>
              <a:t>Tweet</a:t>
            </a:r>
            <a:r>
              <a:rPr lang="en-US" sz="1500" dirty="0">
                <a:latin typeface="Georgia" panose="02040502050405020303" pitchFamily="18" charset="0"/>
              </a:rPr>
              <a:t>):</a:t>
            </a:r>
          </a:p>
          <a:p>
            <a:r>
              <a:rPr lang="en-US" sz="1500" dirty="0">
                <a:solidFill>
                  <a:schemeClr val="accent6">
                    <a:lumMod val="75000"/>
                  </a:schemeClr>
                </a:solidFill>
                <a:latin typeface="Georgia" panose="02040502050405020303" pitchFamily="18" charset="0"/>
              </a:rPr>
              <a:t>"When your dream becomes reality"</a:t>
            </a:r>
          </a:p>
          <a:p>
            <a:r>
              <a:rPr lang="en-US" sz="1500" dirty="0">
                <a:latin typeface="Georgia" panose="02040502050405020303" pitchFamily="18" charset="0"/>
              </a:rPr>
              <a:t> </a:t>
            </a:r>
          </a:p>
          <a:p>
            <a:r>
              <a:rPr lang="en-US" sz="1500" dirty="0">
                <a:latin typeface="Georgia" panose="02040502050405020303" pitchFamily="18" charset="0"/>
              </a:rPr>
              <a:t>The approach is to create a model such that given the center word </a:t>
            </a:r>
            <a:r>
              <a:rPr lang="en-US" sz="1500" dirty="0">
                <a:solidFill>
                  <a:schemeClr val="accent6">
                    <a:lumMod val="75000"/>
                  </a:schemeClr>
                </a:solidFill>
                <a:latin typeface="Georgia" panose="02040502050405020303" pitchFamily="18" charset="0"/>
              </a:rPr>
              <a:t>"dream"</a:t>
            </a:r>
            <a:r>
              <a:rPr lang="en-US" sz="1500" dirty="0">
                <a:latin typeface="Georgia" panose="02040502050405020303" pitchFamily="18" charset="0"/>
              </a:rPr>
              <a:t>, the model will be able to predict or generate the surrounding words ("When", "your", "becomes", "reality"). Here we call the word </a:t>
            </a:r>
            <a:r>
              <a:rPr lang="en-US" sz="1500" dirty="0">
                <a:solidFill>
                  <a:schemeClr val="accent6">
                    <a:lumMod val="75000"/>
                  </a:schemeClr>
                </a:solidFill>
                <a:latin typeface="Georgia" panose="02040502050405020303" pitchFamily="18" charset="0"/>
              </a:rPr>
              <a:t>"dream" </a:t>
            </a:r>
            <a:r>
              <a:rPr lang="en-US" sz="1500" dirty="0">
                <a:latin typeface="Georgia" panose="02040502050405020303" pitchFamily="18" charset="0"/>
              </a:rPr>
              <a:t>the context. </a:t>
            </a:r>
          </a:p>
        </p:txBody>
      </p:sp>
      <p:sp>
        <p:nvSpPr>
          <p:cNvPr id="11" name="Rectangle 10">
            <a:extLst>
              <a:ext uri="{FF2B5EF4-FFF2-40B4-BE49-F238E27FC236}">
                <a16:creationId xmlns:a16="http://schemas.microsoft.com/office/drawing/2014/main" id="{F9813FBA-5BA1-4F35-9352-718775F7C54C}"/>
              </a:ext>
            </a:extLst>
          </p:cNvPr>
          <p:cNvSpPr/>
          <p:nvPr/>
        </p:nvSpPr>
        <p:spPr>
          <a:xfrm>
            <a:off x="325316" y="4594623"/>
            <a:ext cx="4684014" cy="230832"/>
          </a:xfrm>
          <a:prstGeom prst="rect">
            <a:avLst/>
          </a:prstGeom>
        </p:spPr>
        <p:txBody>
          <a:bodyPr wrap="square">
            <a:spAutoFit/>
          </a:bodyPr>
          <a:lstStyle/>
          <a:p>
            <a:r>
              <a:rPr lang="en-US" sz="900" dirty="0"/>
              <a:t>Source: </a:t>
            </a:r>
            <a:r>
              <a:rPr lang="en-US" sz="900" dirty="0">
                <a:hlinkClick r:id="rId2"/>
              </a:rPr>
              <a:t>https://www.analyticsvidhya.com/blog/2017/06/word-embeddings-count-word2veec/</a:t>
            </a:r>
            <a:r>
              <a:rPr lang="en-US" sz="900" dirty="0"/>
              <a:t> </a:t>
            </a:r>
          </a:p>
        </p:txBody>
      </p:sp>
      <p:sp>
        <p:nvSpPr>
          <p:cNvPr id="6" name="object 4">
            <a:extLst>
              <a:ext uri="{FF2B5EF4-FFF2-40B4-BE49-F238E27FC236}">
                <a16:creationId xmlns:a16="http://schemas.microsoft.com/office/drawing/2014/main" id="{5AB61FD9-CD58-45C6-86B0-A6C9F62D238F}"/>
              </a:ext>
            </a:extLst>
          </p:cNvPr>
          <p:cNvSpPr/>
          <p:nvPr/>
        </p:nvSpPr>
        <p:spPr>
          <a:xfrm>
            <a:off x="646233" y="1273923"/>
            <a:ext cx="2578345" cy="2985950"/>
          </a:xfrm>
          <a:prstGeom prst="rect">
            <a:avLst/>
          </a:prstGeom>
          <a:blipFill>
            <a:blip r:embed="rId3" cstate="print"/>
            <a:stretch>
              <a:fillRect/>
            </a:stretch>
          </a:blipFill>
        </p:spPr>
        <p:txBody>
          <a:bodyPr wrap="square" lIns="0" tIns="0" rIns="0" bIns="0" rtlCol="0"/>
          <a:lstStyle/>
          <a:p>
            <a:endParaRPr dirty="0"/>
          </a:p>
        </p:txBody>
      </p:sp>
      <p:sp>
        <p:nvSpPr>
          <p:cNvPr id="3" name="Slide Number Placeholder 2">
            <a:extLst>
              <a:ext uri="{FF2B5EF4-FFF2-40B4-BE49-F238E27FC236}">
                <a16:creationId xmlns:a16="http://schemas.microsoft.com/office/drawing/2014/main" id="{3FA67706-10AD-475F-8F02-B455C6B9CAF0}"/>
              </a:ext>
            </a:extLst>
          </p:cNvPr>
          <p:cNvSpPr>
            <a:spLocks noGrp="1"/>
          </p:cNvSpPr>
          <p:nvPr>
            <p:ph type="sldNum" sz="quarter" idx="12"/>
          </p:nvPr>
        </p:nvSpPr>
        <p:spPr/>
        <p:txBody>
          <a:bodyPr/>
          <a:lstStyle/>
          <a:p>
            <a:fld id="{837E1DD7-84D5-47B4-B376-E146078DC1AB}" type="slidenum">
              <a:rPr lang="en-US" smtClean="0"/>
              <a:t>27</a:t>
            </a:fld>
            <a:endParaRPr lang="en-US" dirty="0"/>
          </a:p>
        </p:txBody>
      </p:sp>
      <p:sp>
        <p:nvSpPr>
          <p:cNvPr id="7" name="TextBox 6">
            <a:extLst>
              <a:ext uri="{FF2B5EF4-FFF2-40B4-BE49-F238E27FC236}">
                <a16:creationId xmlns:a16="http://schemas.microsoft.com/office/drawing/2014/main" id="{11F77A5A-AA06-447F-B4CD-D9015BE9398E}"/>
              </a:ext>
            </a:extLst>
          </p:cNvPr>
          <p:cNvSpPr txBox="1"/>
          <p:nvPr/>
        </p:nvSpPr>
        <p:spPr>
          <a:xfrm>
            <a:off x="3215953" y="2278758"/>
            <a:ext cx="453970" cy="253916"/>
          </a:xfrm>
          <a:prstGeom prst="rect">
            <a:avLst/>
          </a:prstGeom>
          <a:noFill/>
        </p:spPr>
        <p:txBody>
          <a:bodyPr wrap="none" rtlCol="0">
            <a:spAutoFit/>
          </a:bodyPr>
          <a:lstStyle/>
          <a:p>
            <a:r>
              <a:rPr lang="en-US" sz="1050" dirty="0">
                <a:solidFill>
                  <a:schemeClr val="accent6">
                    <a:lumMod val="75000"/>
                  </a:schemeClr>
                </a:solidFill>
                <a:latin typeface="Georgia" panose="02040502050405020303" pitchFamily="18" charset="0"/>
              </a:rPr>
              <a:t>your</a:t>
            </a:r>
          </a:p>
        </p:txBody>
      </p:sp>
      <p:sp>
        <p:nvSpPr>
          <p:cNvPr id="9" name="TextBox 8">
            <a:extLst>
              <a:ext uri="{FF2B5EF4-FFF2-40B4-BE49-F238E27FC236}">
                <a16:creationId xmlns:a16="http://schemas.microsoft.com/office/drawing/2014/main" id="{9DFFA8CD-31C3-4A6E-AACF-CA04B724FFCD}"/>
              </a:ext>
            </a:extLst>
          </p:cNvPr>
          <p:cNvSpPr txBox="1"/>
          <p:nvPr/>
        </p:nvSpPr>
        <p:spPr>
          <a:xfrm>
            <a:off x="234350" y="2808779"/>
            <a:ext cx="567784" cy="253916"/>
          </a:xfrm>
          <a:prstGeom prst="rect">
            <a:avLst/>
          </a:prstGeom>
          <a:noFill/>
        </p:spPr>
        <p:txBody>
          <a:bodyPr wrap="none" rtlCol="0">
            <a:spAutoFit/>
          </a:bodyPr>
          <a:lstStyle/>
          <a:p>
            <a:r>
              <a:rPr lang="en-US" sz="1050" dirty="0">
                <a:solidFill>
                  <a:schemeClr val="accent6">
                    <a:lumMod val="75000"/>
                  </a:schemeClr>
                </a:solidFill>
                <a:latin typeface="Georgia" panose="02040502050405020303" pitchFamily="18" charset="0"/>
              </a:rPr>
              <a:t>dream</a:t>
            </a:r>
          </a:p>
        </p:txBody>
      </p:sp>
      <p:sp>
        <p:nvSpPr>
          <p:cNvPr id="10" name="TextBox 9">
            <a:extLst>
              <a:ext uri="{FF2B5EF4-FFF2-40B4-BE49-F238E27FC236}">
                <a16:creationId xmlns:a16="http://schemas.microsoft.com/office/drawing/2014/main" id="{C0389AA7-13E9-4A8D-9CBD-D4E28D495125}"/>
              </a:ext>
            </a:extLst>
          </p:cNvPr>
          <p:cNvSpPr txBox="1"/>
          <p:nvPr/>
        </p:nvSpPr>
        <p:spPr>
          <a:xfrm>
            <a:off x="3224578" y="3898899"/>
            <a:ext cx="562975" cy="253916"/>
          </a:xfrm>
          <a:prstGeom prst="rect">
            <a:avLst/>
          </a:prstGeom>
          <a:noFill/>
        </p:spPr>
        <p:txBody>
          <a:bodyPr wrap="none" rtlCol="0">
            <a:spAutoFit/>
          </a:bodyPr>
          <a:lstStyle/>
          <a:p>
            <a:r>
              <a:rPr lang="en-US" sz="1050" dirty="0">
                <a:solidFill>
                  <a:schemeClr val="accent6">
                    <a:lumMod val="75000"/>
                  </a:schemeClr>
                </a:solidFill>
                <a:latin typeface="Georgia" panose="02040502050405020303" pitchFamily="18" charset="0"/>
              </a:rPr>
              <a:t>reality</a:t>
            </a:r>
          </a:p>
        </p:txBody>
      </p:sp>
      <p:sp>
        <p:nvSpPr>
          <p:cNvPr id="12" name="TextBox 11">
            <a:extLst>
              <a:ext uri="{FF2B5EF4-FFF2-40B4-BE49-F238E27FC236}">
                <a16:creationId xmlns:a16="http://schemas.microsoft.com/office/drawing/2014/main" id="{6954F8F6-8C8D-45D2-A622-E9F8956AF28E}"/>
              </a:ext>
            </a:extLst>
          </p:cNvPr>
          <p:cNvSpPr txBox="1"/>
          <p:nvPr/>
        </p:nvSpPr>
        <p:spPr>
          <a:xfrm>
            <a:off x="3209563" y="3317162"/>
            <a:ext cx="700833" cy="253916"/>
          </a:xfrm>
          <a:prstGeom prst="rect">
            <a:avLst/>
          </a:prstGeom>
          <a:noFill/>
        </p:spPr>
        <p:txBody>
          <a:bodyPr wrap="none" rtlCol="0">
            <a:spAutoFit/>
          </a:bodyPr>
          <a:lstStyle/>
          <a:p>
            <a:r>
              <a:rPr lang="en-US" sz="1050" dirty="0">
                <a:solidFill>
                  <a:schemeClr val="accent6">
                    <a:lumMod val="75000"/>
                  </a:schemeClr>
                </a:solidFill>
                <a:latin typeface="Georgia" panose="02040502050405020303" pitchFamily="18" charset="0"/>
              </a:rPr>
              <a:t>becomes</a:t>
            </a:r>
          </a:p>
        </p:txBody>
      </p:sp>
      <p:sp>
        <p:nvSpPr>
          <p:cNvPr id="13" name="TextBox 12">
            <a:extLst>
              <a:ext uri="{FF2B5EF4-FFF2-40B4-BE49-F238E27FC236}">
                <a16:creationId xmlns:a16="http://schemas.microsoft.com/office/drawing/2014/main" id="{A534F5C7-A7F2-4CE7-B8AE-3827E987BB94}"/>
              </a:ext>
            </a:extLst>
          </p:cNvPr>
          <p:cNvSpPr txBox="1"/>
          <p:nvPr/>
        </p:nvSpPr>
        <p:spPr>
          <a:xfrm>
            <a:off x="3215954" y="1698451"/>
            <a:ext cx="540533" cy="253916"/>
          </a:xfrm>
          <a:prstGeom prst="rect">
            <a:avLst/>
          </a:prstGeom>
          <a:noFill/>
        </p:spPr>
        <p:txBody>
          <a:bodyPr wrap="none" rtlCol="0">
            <a:spAutoFit/>
          </a:bodyPr>
          <a:lstStyle/>
          <a:p>
            <a:r>
              <a:rPr lang="en-US" sz="1050" dirty="0">
                <a:solidFill>
                  <a:schemeClr val="accent6">
                    <a:lumMod val="75000"/>
                  </a:schemeClr>
                </a:solidFill>
                <a:latin typeface="Georgia" panose="02040502050405020303" pitchFamily="18" charset="0"/>
              </a:rPr>
              <a:t>When</a:t>
            </a:r>
          </a:p>
        </p:txBody>
      </p:sp>
      <p:sp>
        <p:nvSpPr>
          <p:cNvPr id="14" name="TextBox 13">
            <a:extLst>
              <a:ext uri="{FF2B5EF4-FFF2-40B4-BE49-F238E27FC236}">
                <a16:creationId xmlns:a16="http://schemas.microsoft.com/office/drawing/2014/main" id="{8B81065B-BEEB-4CBE-A172-40F95D84ADEB}"/>
              </a:ext>
            </a:extLst>
          </p:cNvPr>
          <p:cNvSpPr txBox="1"/>
          <p:nvPr/>
        </p:nvSpPr>
        <p:spPr>
          <a:xfrm>
            <a:off x="1333229" y="4080998"/>
            <a:ext cx="1051891" cy="253916"/>
          </a:xfrm>
          <a:prstGeom prst="rect">
            <a:avLst/>
          </a:prstGeom>
          <a:noFill/>
        </p:spPr>
        <p:txBody>
          <a:bodyPr wrap="none" rtlCol="0">
            <a:spAutoFit/>
          </a:bodyPr>
          <a:lstStyle/>
          <a:p>
            <a:r>
              <a:rPr lang="en-US" sz="1050" dirty="0">
                <a:latin typeface="Georgia" panose="02040502050405020303" pitchFamily="18" charset="0"/>
              </a:rPr>
              <a:t>window size: 5</a:t>
            </a:r>
          </a:p>
        </p:txBody>
      </p:sp>
    </p:spTree>
    <p:extLst>
      <p:ext uri="{BB962C8B-B14F-4D97-AF65-F5344CB8AC3E}">
        <p14:creationId xmlns:p14="http://schemas.microsoft.com/office/powerpoint/2010/main" val="2734077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42067" y="1885950"/>
            <a:ext cx="4659865" cy="373069"/>
          </a:xfrm>
          <a:prstGeom prst="rect">
            <a:avLst/>
          </a:prstGeom>
        </p:spPr>
        <p:txBody>
          <a:bodyPr vert="horz" wrap="square" lIns="0" tIns="4018" rIns="0" bIns="0" rtlCol="0" anchor="ctr">
            <a:spAutoFit/>
          </a:bodyPr>
          <a:lstStyle/>
          <a:p>
            <a:pPr marL="1138441" marR="2679" indent="-1131744">
              <a:lnSpc>
                <a:spcPct val="100699"/>
              </a:lnSpc>
              <a:spcBef>
                <a:spcPts val="32"/>
              </a:spcBef>
              <a:tabLst>
                <a:tab pos="1644377" algn="l"/>
              </a:tabLst>
            </a:pPr>
            <a:r>
              <a:rPr sz="2531" spc="-45" dirty="0"/>
              <a:t>W</a:t>
            </a:r>
            <a:r>
              <a:rPr sz="2531" spc="-3" dirty="0"/>
              <a:t>o</a:t>
            </a:r>
            <a:r>
              <a:rPr sz="2531" dirty="0"/>
              <a:t>r</a:t>
            </a:r>
            <a:r>
              <a:rPr sz="2531" spc="-3" dirty="0"/>
              <a:t>d</a:t>
            </a:r>
            <a:r>
              <a:rPr sz="2531" dirty="0"/>
              <a:t>2</a:t>
            </a:r>
            <a:r>
              <a:rPr sz="2531" spc="-140" dirty="0"/>
              <a:t>V</a:t>
            </a:r>
            <a:r>
              <a:rPr sz="2531" dirty="0"/>
              <a:t>ec	Sk</a:t>
            </a:r>
            <a:r>
              <a:rPr sz="2531" spc="-3" dirty="0"/>
              <a:t>ip</a:t>
            </a:r>
            <a:r>
              <a:rPr sz="2531" dirty="0"/>
              <a:t>-</a:t>
            </a:r>
            <a:r>
              <a:rPr sz="2531" spc="-3" dirty="0"/>
              <a:t>g</a:t>
            </a:r>
            <a:r>
              <a:rPr sz="2531" dirty="0"/>
              <a:t>ram  model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19400" y="226943"/>
            <a:ext cx="3164458" cy="296208"/>
          </a:xfrm>
          <a:prstGeom prst="rect">
            <a:avLst/>
          </a:prstGeom>
        </p:spPr>
        <p:txBody>
          <a:bodyPr vert="horz" wrap="square" lIns="0" tIns="8037" rIns="0" bIns="0" rtlCol="0" anchor="ctr">
            <a:spAutoFit/>
          </a:bodyPr>
          <a:lstStyle/>
          <a:p>
            <a:pPr marL="6697">
              <a:spcBef>
                <a:spcPts val="63"/>
              </a:spcBef>
            </a:pPr>
            <a:r>
              <a:rPr sz="1872" spc="5" dirty="0"/>
              <a:t>word2vec. skip-gram</a:t>
            </a:r>
            <a:r>
              <a:rPr sz="1872" spc="-47" dirty="0"/>
              <a:t> </a:t>
            </a:r>
            <a:r>
              <a:rPr sz="1872" spc="5" dirty="0"/>
              <a:t>model</a:t>
            </a:r>
            <a:endParaRPr sz="1872" dirty="0"/>
          </a:p>
        </p:txBody>
      </p:sp>
      <p:sp>
        <p:nvSpPr>
          <p:cNvPr id="4" name="object 4"/>
          <p:cNvSpPr/>
          <p:nvPr/>
        </p:nvSpPr>
        <p:spPr>
          <a:xfrm>
            <a:off x="1350615" y="736699"/>
            <a:ext cx="6442770" cy="4031754"/>
          </a:xfrm>
          <a:prstGeom prst="rect">
            <a:avLst/>
          </a:prstGeom>
          <a:blipFill>
            <a:blip r:embed="rId2" cstate="print"/>
            <a:stretch>
              <a:fillRect/>
            </a:stretch>
          </a:blipFill>
        </p:spPr>
        <p:txBody>
          <a:bodyPr wrap="square" lIns="0" tIns="0" rIns="0" bIns="0" rtlCol="0"/>
          <a:lstStyle/>
          <a:p>
            <a:endParaRPr sz="949"/>
          </a:p>
        </p:txBody>
      </p:sp>
      <p:sp>
        <p:nvSpPr>
          <p:cNvPr id="5" name="object 5"/>
          <p:cNvSpPr/>
          <p:nvPr/>
        </p:nvSpPr>
        <p:spPr>
          <a:xfrm>
            <a:off x="1350614" y="736699"/>
            <a:ext cx="6442770" cy="4031754"/>
          </a:xfrm>
          <a:custGeom>
            <a:avLst/>
            <a:gdLst/>
            <a:ahLst/>
            <a:cxnLst/>
            <a:rect l="l" t="t" r="r" b="b"/>
            <a:pathLst>
              <a:path w="12217400" h="7645400">
                <a:moveTo>
                  <a:pt x="0" y="0"/>
                </a:moveTo>
                <a:lnTo>
                  <a:pt x="12217400" y="0"/>
                </a:lnTo>
                <a:lnTo>
                  <a:pt x="12217400" y="7645400"/>
                </a:lnTo>
                <a:lnTo>
                  <a:pt x="0" y="7645400"/>
                </a:lnTo>
                <a:lnTo>
                  <a:pt x="0" y="0"/>
                </a:lnTo>
                <a:close/>
              </a:path>
            </a:pathLst>
          </a:custGeom>
          <a:ln w="25400">
            <a:solidFill>
              <a:srgbClr val="000000"/>
            </a:solidFill>
          </a:ln>
        </p:spPr>
        <p:txBody>
          <a:bodyPr wrap="square" lIns="0" tIns="0" rIns="0" bIns="0" rtlCol="0"/>
          <a:lstStyle/>
          <a:p>
            <a:endParaRPr sz="949"/>
          </a:p>
        </p:txBody>
      </p:sp>
    </p:spTree>
    <p:extLst>
      <p:ext uri="{BB962C8B-B14F-4D97-AF65-F5344CB8AC3E}">
        <p14:creationId xmlns:p14="http://schemas.microsoft.com/office/powerpoint/2010/main" val="289007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4EF141-858F-45C2-9D07-1BC159EE2FF4}"/>
              </a:ext>
            </a:extLst>
          </p:cNvPr>
          <p:cNvSpPr>
            <a:spLocks noGrp="1"/>
          </p:cNvSpPr>
          <p:nvPr>
            <p:ph idx="1"/>
          </p:nvPr>
        </p:nvSpPr>
        <p:spPr>
          <a:xfrm>
            <a:off x="1007193" y="2038799"/>
            <a:ext cx="7371611" cy="1522721"/>
          </a:xfrm>
        </p:spPr>
        <p:txBody>
          <a:bodyPr>
            <a:noAutofit/>
          </a:bodyPr>
          <a:lstStyle/>
          <a:p>
            <a:pPr algn="ctr"/>
            <a:r>
              <a:rPr lang="en-US" sz="3597" dirty="0">
                <a:latin typeface="Georgia" panose="02040502050405020303" pitchFamily="18" charset="0"/>
              </a:rPr>
              <a:t>Let's quickly review what we've covered so far!</a:t>
            </a:r>
          </a:p>
        </p:txBody>
      </p:sp>
      <p:sp>
        <p:nvSpPr>
          <p:cNvPr id="2" name="Slide Number Placeholder 1">
            <a:extLst>
              <a:ext uri="{FF2B5EF4-FFF2-40B4-BE49-F238E27FC236}">
                <a16:creationId xmlns:a16="http://schemas.microsoft.com/office/drawing/2014/main" id="{3B2732DC-2A13-419D-B02D-5057441BF2AD}"/>
              </a:ext>
            </a:extLst>
          </p:cNvPr>
          <p:cNvSpPr>
            <a:spLocks noGrp="1"/>
          </p:cNvSpPr>
          <p:nvPr>
            <p:ph type="sldNum" sz="quarter" idx="12"/>
          </p:nvPr>
        </p:nvSpPr>
        <p:spPr>
          <a:prstGeom prst="rect">
            <a:avLst/>
          </a:prstGeom>
        </p:spPr>
        <p:txBody>
          <a:bodyPr vert="horz" lIns="82848" tIns="41424" rIns="82848" bIns="41424" rtlCol="0" anchor="ctr"/>
          <a:lstStyle>
            <a:defPPr>
              <a:defRPr lang="en-US"/>
            </a:defPPr>
            <a:lvl1pPr marL="0" algn="r" defTabSz="828446" rtl="0" eaLnBrk="1" latinLnBrk="0" hangingPunct="1">
              <a:defRPr sz="815" kern="1200">
                <a:solidFill>
                  <a:schemeClr val="tx1">
                    <a:tint val="75000"/>
                  </a:schemeClr>
                </a:solidFill>
                <a:latin typeface="+mn-lt"/>
                <a:ea typeface="+mn-ea"/>
                <a:cs typeface="+mn-cs"/>
              </a:defRPr>
            </a:lvl1pPr>
            <a:lvl2pPr marL="414223" algn="l" defTabSz="828446" rtl="0" eaLnBrk="1" latinLnBrk="0" hangingPunct="1">
              <a:defRPr sz="1631" kern="1200">
                <a:solidFill>
                  <a:schemeClr val="tx1"/>
                </a:solidFill>
                <a:latin typeface="+mn-lt"/>
                <a:ea typeface="+mn-ea"/>
                <a:cs typeface="+mn-cs"/>
              </a:defRPr>
            </a:lvl2pPr>
            <a:lvl3pPr marL="828446" algn="l" defTabSz="828446" rtl="0" eaLnBrk="1" latinLnBrk="0" hangingPunct="1">
              <a:defRPr sz="1631" kern="1200">
                <a:solidFill>
                  <a:schemeClr val="tx1"/>
                </a:solidFill>
                <a:latin typeface="+mn-lt"/>
                <a:ea typeface="+mn-ea"/>
                <a:cs typeface="+mn-cs"/>
              </a:defRPr>
            </a:lvl3pPr>
            <a:lvl4pPr marL="1242670" algn="l" defTabSz="828446" rtl="0" eaLnBrk="1" latinLnBrk="0" hangingPunct="1">
              <a:defRPr sz="1631" kern="1200">
                <a:solidFill>
                  <a:schemeClr val="tx1"/>
                </a:solidFill>
                <a:latin typeface="+mn-lt"/>
                <a:ea typeface="+mn-ea"/>
                <a:cs typeface="+mn-cs"/>
              </a:defRPr>
            </a:lvl4pPr>
            <a:lvl5pPr marL="1656893" algn="l" defTabSz="828446" rtl="0" eaLnBrk="1" latinLnBrk="0" hangingPunct="1">
              <a:defRPr sz="1631" kern="1200">
                <a:solidFill>
                  <a:schemeClr val="tx1"/>
                </a:solidFill>
                <a:latin typeface="+mn-lt"/>
                <a:ea typeface="+mn-ea"/>
                <a:cs typeface="+mn-cs"/>
              </a:defRPr>
            </a:lvl5pPr>
            <a:lvl6pPr marL="2071116" algn="l" defTabSz="828446" rtl="0" eaLnBrk="1" latinLnBrk="0" hangingPunct="1">
              <a:defRPr sz="1631" kern="1200">
                <a:solidFill>
                  <a:schemeClr val="tx1"/>
                </a:solidFill>
                <a:latin typeface="+mn-lt"/>
                <a:ea typeface="+mn-ea"/>
                <a:cs typeface="+mn-cs"/>
              </a:defRPr>
            </a:lvl6pPr>
            <a:lvl7pPr marL="2485339" algn="l" defTabSz="828446" rtl="0" eaLnBrk="1" latinLnBrk="0" hangingPunct="1">
              <a:defRPr sz="1631" kern="1200">
                <a:solidFill>
                  <a:schemeClr val="tx1"/>
                </a:solidFill>
                <a:latin typeface="+mn-lt"/>
                <a:ea typeface="+mn-ea"/>
                <a:cs typeface="+mn-cs"/>
              </a:defRPr>
            </a:lvl7pPr>
            <a:lvl8pPr marL="2899562" algn="l" defTabSz="828446" rtl="0" eaLnBrk="1" latinLnBrk="0" hangingPunct="1">
              <a:defRPr sz="1631" kern="1200">
                <a:solidFill>
                  <a:schemeClr val="tx1"/>
                </a:solidFill>
                <a:latin typeface="+mn-lt"/>
                <a:ea typeface="+mn-ea"/>
                <a:cs typeface="+mn-cs"/>
              </a:defRPr>
            </a:lvl8pPr>
            <a:lvl9pPr marL="3313786" algn="l" defTabSz="828446" rtl="0" eaLnBrk="1" latinLnBrk="0" hangingPunct="1">
              <a:defRPr sz="1631" kern="1200">
                <a:solidFill>
                  <a:schemeClr val="tx1"/>
                </a:solidFill>
                <a:latin typeface="+mn-lt"/>
                <a:ea typeface="+mn-ea"/>
                <a:cs typeface="+mn-cs"/>
              </a:defRPr>
            </a:lvl9pPr>
          </a:lstStyle>
          <a:p>
            <a:pPr marL="86872" defTabSz="913610">
              <a:lnSpc>
                <a:spcPts val="1006"/>
              </a:lnSpc>
              <a:defRPr/>
            </a:pPr>
            <a:fld id="{81D60167-4931-47E6-BA6A-407CBD079E47}" type="slidenum">
              <a:rPr lang="en-US" spc="-5"/>
              <a:pPr marL="86872" defTabSz="913610">
                <a:lnSpc>
                  <a:spcPts val="1006"/>
                </a:lnSpc>
                <a:defRPr/>
              </a:pPr>
              <a:t>3</a:t>
            </a:fld>
            <a:endParaRPr lang="en-US" sz="900">
              <a:solidFill>
                <a:prstClr val="black">
                  <a:tint val="75000"/>
                </a:prstClr>
              </a:solidFill>
              <a:latin typeface="Calibri"/>
            </a:endParaRPr>
          </a:p>
        </p:txBody>
      </p:sp>
    </p:spTree>
    <p:extLst>
      <p:ext uri="{BB962C8B-B14F-4D97-AF65-F5344CB8AC3E}">
        <p14:creationId xmlns:p14="http://schemas.microsoft.com/office/powerpoint/2010/main" val="3810716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76079" y="1008219"/>
            <a:ext cx="3083275" cy="3115845"/>
          </a:xfrm>
          <a:prstGeom prst="rect">
            <a:avLst/>
          </a:prstGeom>
          <a:blipFill>
            <a:blip r:embed="rId2" cstate="print"/>
            <a:stretch>
              <a:fillRect/>
            </a:stretch>
          </a:blipFill>
        </p:spPr>
        <p:txBody>
          <a:bodyPr wrap="square" lIns="0" tIns="0" rIns="0" bIns="0" rtlCol="0"/>
          <a:lstStyle/>
          <a:p>
            <a:endParaRPr sz="819"/>
          </a:p>
        </p:txBody>
      </p:sp>
      <p:sp>
        <p:nvSpPr>
          <p:cNvPr id="3" name="Title 2">
            <a:extLst>
              <a:ext uri="{FF2B5EF4-FFF2-40B4-BE49-F238E27FC236}">
                <a16:creationId xmlns:a16="http://schemas.microsoft.com/office/drawing/2014/main" id="{D3CBD079-F48A-4B68-AC10-8DAF0AAFB39E}"/>
              </a:ext>
            </a:extLst>
          </p:cNvPr>
          <p:cNvSpPr>
            <a:spLocks noGrp="1"/>
          </p:cNvSpPr>
          <p:nvPr>
            <p:ph type="title"/>
          </p:nvPr>
        </p:nvSpPr>
        <p:spPr>
          <a:xfrm>
            <a:off x="457200" y="205979"/>
            <a:ext cx="8229600" cy="689371"/>
          </a:xfrm>
        </p:spPr>
        <p:txBody>
          <a:bodyPr/>
          <a:lstStyle/>
          <a:p>
            <a:r>
              <a:rPr lang="en-US" dirty="0"/>
              <a:t>Properties of word2vec</a:t>
            </a:r>
          </a:p>
        </p:txBody>
      </p:sp>
      <p:sp>
        <p:nvSpPr>
          <p:cNvPr id="4" name="Content Placeholder 3">
            <a:extLst>
              <a:ext uri="{FF2B5EF4-FFF2-40B4-BE49-F238E27FC236}">
                <a16:creationId xmlns:a16="http://schemas.microsoft.com/office/drawing/2014/main" id="{D4CE4E93-DAE5-4974-A641-1D1F8828C19F}"/>
              </a:ext>
            </a:extLst>
          </p:cNvPr>
          <p:cNvSpPr>
            <a:spLocks noGrp="1"/>
          </p:cNvSpPr>
          <p:nvPr>
            <p:ph idx="1"/>
          </p:nvPr>
        </p:nvSpPr>
        <p:spPr/>
        <p:txBody>
          <a:bodyPr/>
          <a:lstStyle/>
          <a:p>
            <a:r>
              <a:rPr lang="en-US" dirty="0"/>
              <a:t>.</a:t>
            </a:r>
          </a:p>
        </p:txBody>
      </p:sp>
    </p:spTree>
    <p:extLst>
      <p:ext uri="{BB962C8B-B14F-4D97-AF65-F5344CB8AC3E}">
        <p14:creationId xmlns:p14="http://schemas.microsoft.com/office/powerpoint/2010/main" val="2328974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76079" y="1008219"/>
            <a:ext cx="3083275"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2946148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76079" y="1008219"/>
            <a:ext cx="3083275"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821471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65222" y="1008219"/>
            <a:ext cx="3094132"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3943756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65222" y="1008219"/>
            <a:ext cx="3094132"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48264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65222" y="1008219"/>
            <a:ext cx="3094132"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2013821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76079" y="1008219"/>
            <a:ext cx="3083275"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1709909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76079" y="1008219"/>
            <a:ext cx="3159272"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3666352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76079" y="1008219"/>
            <a:ext cx="3159272"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3386787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76079" y="1008219"/>
            <a:ext cx="3256981"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169176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6" name="Title 1">
            <a:extLst>
              <a:ext uri="{FF2B5EF4-FFF2-40B4-BE49-F238E27FC236}">
                <a16:creationId xmlns:a16="http://schemas.microsoft.com/office/drawing/2014/main" id="{5DBB5DCF-E86C-4C3B-A802-F12E4D9949AD}"/>
              </a:ext>
            </a:extLst>
          </p:cNvPr>
          <p:cNvSpPr>
            <a:spLocks noGrp="1"/>
          </p:cNvSpPr>
          <p:nvPr>
            <p:ph type="title"/>
          </p:nvPr>
        </p:nvSpPr>
        <p:spPr>
          <a:xfrm>
            <a:off x="460652" y="207963"/>
            <a:ext cx="8222696" cy="856531"/>
          </a:xfrm>
        </p:spPr>
        <p:txBody>
          <a:bodyPr>
            <a:normAutofit/>
          </a:bodyPr>
          <a:lstStyle/>
          <a:p>
            <a:pPr algn="l"/>
            <a:r>
              <a:rPr lang="en-US" sz="3597" dirty="0">
                <a:latin typeface="Georgia" panose="02040502050405020303" pitchFamily="18" charset="0"/>
              </a:rPr>
              <a:t>Deep Learning</a:t>
            </a:r>
          </a:p>
        </p:txBody>
      </p:sp>
      <p:sp>
        <p:nvSpPr>
          <p:cNvPr id="2" name="Rectangle 1">
            <a:extLst>
              <a:ext uri="{FF2B5EF4-FFF2-40B4-BE49-F238E27FC236}">
                <a16:creationId xmlns:a16="http://schemas.microsoft.com/office/drawing/2014/main" id="{5D38AD96-FD4D-445F-A585-693FF7A2C58B}"/>
              </a:ext>
            </a:extLst>
          </p:cNvPr>
          <p:cNvSpPr/>
          <p:nvPr/>
        </p:nvSpPr>
        <p:spPr>
          <a:xfrm>
            <a:off x="536789" y="1277437"/>
            <a:ext cx="7994288" cy="2245166"/>
          </a:xfrm>
          <a:prstGeom prst="rect">
            <a:avLst/>
          </a:prstGeom>
        </p:spPr>
        <p:txBody>
          <a:bodyPr wrap="square">
            <a:spAutoFit/>
          </a:bodyPr>
          <a:lstStyle/>
          <a:p>
            <a:pPr marL="342604" indent="-342604">
              <a:buFont typeface="Arial" panose="020B0604020202020204" pitchFamily="34" charset="0"/>
              <a:buChar char="•"/>
            </a:pPr>
            <a:r>
              <a:rPr lang="en-US" sz="2798" dirty="0">
                <a:latin typeface="Georgia" panose="02040502050405020303" pitchFamily="18" charset="0"/>
              </a:rPr>
              <a:t>Single Neuron</a:t>
            </a:r>
          </a:p>
          <a:p>
            <a:pPr marL="342604" indent="-342604">
              <a:buFont typeface="Arial" panose="020B0604020202020204" pitchFamily="34" charset="0"/>
              <a:buChar char="•"/>
            </a:pPr>
            <a:r>
              <a:rPr lang="en-US" sz="2798" dirty="0">
                <a:latin typeface="Georgia" panose="02040502050405020303" pitchFamily="18" charset="0"/>
              </a:rPr>
              <a:t>We now understand how to perform a calculation in a neuron</a:t>
            </a:r>
          </a:p>
          <a:p>
            <a:pPr marL="799409" lvl="1" indent="-342604">
              <a:buFont typeface="Arial" panose="020B0604020202020204" pitchFamily="34" charset="0"/>
              <a:buChar char="•"/>
            </a:pPr>
            <a:r>
              <a:rPr lang="en-US" sz="2798" dirty="0">
                <a:solidFill>
                  <a:schemeClr val="accent6">
                    <a:lumMod val="75000"/>
                  </a:schemeClr>
                </a:solidFill>
                <a:latin typeface="Georgia" panose="02040502050405020303" pitchFamily="18" charset="0"/>
              </a:rPr>
              <a:t>w · x + b = z</a:t>
            </a:r>
          </a:p>
          <a:p>
            <a:pPr marL="799409" lvl="1" indent="-342604">
              <a:buFont typeface="Arial" panose="020B0604020202020204" pitchFamily="34" charset="0"/>
              <a:buChar char="•"/>
            </a:pPr>
            <a:r>
              <a:rPr lang="en-US" sz="2798" dirty="0">
                <a:solidFill>
                  <a:schemeClr val="accent6">
                    <a:lumMod val="75000"/>
                  </a:schemeClr>
                </a:solidFill>
                <a:latin typeface="Georgia" panose="02040502050405020303" pitchFamily="18" charset="0"/>
              </a:rPr>
              <a:t>a = σ(z)</a:t>
            </a:r>
          </a:p>
        </p:txBody>
      </p:sp>
      <p:sp>
        <p:nvSpPr>
          <p:cNvPr id="3" name="Rectangle 2">
            <a:extLst>
              <a:ext uri="{FF2B5EF4-FFF2-40B4-BE49-F238E27FC236}">
                <a16:creationId xmlns:a16="http://schemas.microsoft.com/office/drawing/2014/main" id="{4E63491F-9F56-45A9-87FD-8646FC268547}"/>
              </a:ext>
            </a:extLst>
          </p:cNvPr>
          <p:cNvSpPr/>
          <p:nvPr/>
        </p:nvSpPr>
        <p:spPr>
          <a:xfrm>
            <a:off x="384516" y="4627424"/>
            <a:ext cx="7537471" cy="215315"/>
          </a:xfrm>
          <a:prstGeom prst="rect">
            <a:avLst/>
          </a:prstGeom>
        </p:spPr>
        <p:txBody>
          <a:bodyPr wrap="square">
            <a:spAutoFit/>
          </a:bodyPr>
          <a:lstStyle/>
          <a:p>
            <a:r>
              <a:rPr lang="en-US" sz="799" dirty="0"/>
              <a:t>Source: </a:t>
            </a:r>
            <a:r>
              <a:rPr lang="en-US" sz="799" dirty="0">
                <a:hlinkClick r:id="rId3"/>
              </a:rPr>
              <a:t>https://www.udemy.com/complete-guide-to-tensorflow-for-deep-learning-with-python/learn/v4/overview</a:t>
            </a:r>
            <a:r>
              <a:rPr lang="en-US" sz="799" dirty="0"/>
              <a:t> </a:t>
            </a:r>
          </a:p>
        </p:txBody>
      </p:sp>
      <p:pic>
        <p:nvPicPr>
          <p:cNvPr id="5" name="Picture 4" descr="A close up of a logo&#10;&#10;Description generated with very high confidence">
            <a:extLst>
              <a:ext uri="{FF2B5EF4-FFF2-40B4-BE49-F238E27FC236}">
                <a16:creationId xmlns:a16="http://schemas.microsoft.com/office/drawing/2014/main" id="{4815C1F1-C634-44ED-AD37-AA13D738A4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2681" y="2571750"/>
            <a:ext cx="3578395" cy="169984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65222" y="1008219"/>
            <a:ext cx="3094132"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794043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65223" y="1008218"/>
            <a:ext cx="3246124" cy="3126702"/>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29898792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65223" y="1008219"/>
            <a:ext cx="3246124"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3440770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65222" y="1008219"/>
            <a:ext cx="3094132"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4274373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31A7-F8F9-4199-AD13-CAF196F567A8}"/>
              </a:ext>
            </a:extLst>
          </p:cNvPr>
          <p:cNvSpPr>
            <a:spLocks noGrp="1"/>
          </p:cNvSpPr>
          <p:nvPr>
            <p:ph type="title"/>
          </p:nvPr>
        </p:nvSpPr>
        <p:spPr/>
        <p:txBody>
          <a:bodyPr/>
          <a:lstStyle/>
          <a:p>
            <a:r>
              <a:rPr lang="en-US" dirty="0"/>
              <a:t>Overfitting in machine learning</a:t>
            </a:r>
          </a:p>
        </p:txBody>
      </p:sp>
      <p:sp>
        <p:nvSpPr>
          <p:cNvPr id="3" name="Content Placeholder 2">
            <a:extLst>
              <a:ext uri="{FF2B5EF4-FFF2-40B4-BE49-F238E27FC236}">
                <a16:creationId xmlns:a16="http://schemas.microsoft.com/office/drawing/2014/main" id="{8E0B6DA7-F6AF-4B82-847E-334D72FC002D}"/>
              </a:ext>
            </a:extLst>
          </p:cNvPr>
          <p:cNvSpPr>
            <a:spLocks noGrp="1"/>
          </p:cNvSpPr>
          <p:nvPr>
            <p:ph idx="1"/>
          </p:nvPr>
        </p:nvSpPr>
        <p:spPr/>
        <p:txBody>
          <a:bodyPr/>
          <a:lstStyle/>
          <a:p>
            <a:r>
              <a:rPr lang="en-US" u="sng" dirty="0">
                <a:hlinkClick r:id="rId2"/>
              </a:rPr>
              <a:t>Overfitting</a:t>
            </a:r>
            <a:r>
              <a:rPr lang="en-US" dirty="0"/>
              <a:t> refers to a model that models the training data too well.</a:t>
            </a:r>
          </a:p>
          <a:p>
            <a:r>
              <a:rPr lang="en-US" dirty="0"/>
              <a:t>Overfitting happens when a model learns the detail and noise in the training data to the extent that it negatively impacts the performance of the model on new data</a:t>
            </a:r>
          </a:p>
        </p:txBody>
      </p:sp>
    </p:spTree>
    <p:extLst>
      <p:ext uri="{BB962C8B-B14F-4D97-AF65-F5344CB8AC3E}">
        <p14:creationId xmlns:p14="http://schemas.microsoft.com/office/powerpoint/2010/main" val="793973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EC81-AEAF-44C7-9226-F09EECCF9811}"/>
              </a:ext>
            </a:extLst>
          </p:cNvPr>
          <p:cNvSpPr>
            <a:spLocks noGrp="1"/>
          </p:cNvSpPr>
          <p:nvPr>
            <p:ph type="title"/>
          </p:nvPr>
        </p:nvSpPr>
        <p:spPr/>
        <p:txBody>
          <a:bodyPr>
            <a:normAutofit fontScale="90000"/>
          </a:bodyPr>
          <a:lstStyle/>
          <a:p>
            <a:r>
              <a:rPr lang="en-US" dirty="0"/>
              <a:t>Underfitting in Machine Learning</a:t>
            </a:r>
            <a:br>
              <a:rPr lang="en-US" dirty="0"/>
            </a:br>
            <a:endParaRPr lang="en-US" dirty="0"/>
          </a:p>
        </p:txBody>
      </p:sp>
      <p:sp>
        <p:nvSpPr>
          <p:cNvPr id="3" name="Content Placeholder 2">
            <a:extLst>
              <a:ext uri="{FF2B5EF4-FFF2-40B4-BE49-F238E27FC236}">
                <a16:creationId xmlns:a16="http://schemas.microsoft.com/office/drawing/2014/main" id="{DE4D59F5-6A40-4439-B07C-7F5A90B6442F}"/>
              </a:ext>
            </a:extLst>
          </p:cNvPr>
          <p:cNvSpPr>
            <a:spLocks noGrp="1"/>
          </p:cNvSpPr>
          <p:nvPr>
            <p:ph idx="1"/>
          </p:nvPr>
        </p:nvSpPr>
        <p:spPr/>
        <p:txBody>
          <a:bodyPr/>
          <a:lstStyle/>
          <a:p>
            <a:r>
              <a:rPr lang="en-US" dirty="0"/>
              <a:t>Underfitting refers to a model that can neither model the training data nor generalize to new data.</a:t>
            </a:r>
          </a:p>
          <a:p>
            <a:r>
              <a:rPr lang="en-US" dirty="0"/>
              <a:t>An underfit machine learning model is not a suitable model and will be obvious as it will have poor performance on the training data.</a:t>
            </a:r>
          </a:p>
        </p:txBody>
      </p:sp>
    </p:spTree>
    <p:extLst>
      <p:ext uri="{BB962C8B-B14F-4D97-AF65-F5344CB8AC3E}">
        <p14:creationId xmlns:p14="http://schemas.microsoft.com/office/powerpoint/2010/main" val="935204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5675-0BE5-4CAE-AD39-47C3930ED0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58C2BE-6DB0-4B8C-9351-752EEC929B5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Arguably, Machine Learning models have one sole purpose; to generalize well</a:t>
            </a:r>
          </a:p>
          <a:p>
            <a:r>
              <a:rPr lang="en-US" i="1" dirty="0"/>
              <a:t>Generalization is the model’s ability to give sensible outputs to sets of input that it has never seen before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2786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68F1-B96F-4464-AA8E-887BAE911579}"/>
              </a:ext>
            </a:extLst>
          </p:cNvPr>
          <p:cNvSpPr>
            <a:spLocks noGrp="1"/>
          </p:cNvSpPr>
          <p:nvPr>
            <p:ph type="title"/>
          </p:nvPr>
        </p:nvSpPr>
        <p:spPr/>
        <p:txBody>
          <a:bodyPr/>
          <a:lstStyle/>
          <a:p>
            <a:r>
              <a:rPr lang="en-US" dirty="0"/>
              <a:t>Overfitting</a:t>
            </a:r>
          </a:p>
        </p:txBody>
      </p:sp>
      <p:sp>
        <p:nvSpPr>
          <p:cNvPr id="4" name="Text Placeholder 3">
            <a:extLst>
              <a:ext uri="{FF2B5EF4-FFF2-40B4-BE49-F238E27FC236}">
                <a16:creationId xmlns:a16="http://schemas.microsoft.com/office/drawing/2014/main" id="{A4531E5B-0872-4D4F-9522-605289EEF5B9}"/>
              </a:ext>
            </a:extLst>
          </p:cNvPr>
          <p:cNvSpPr>
            <a:spLocks noGrp="1"/>
          </p:cNvSpPr>
          <p:nvPr>
            <p:ph type="body" sz="half" idx="2"/>
          </p:nvPr>
        </p:nvSpPr>
        <p:spPr/>
        <p:txBody>
          <a:bodyPr>
            <a:normAutofit/>
          </a:bodyPr>
          <a:lstStyle/>
          <a:p>
            <a:r>
              <a:rPr lang="en-US" sz="2000" dirty="0">
                <a:latin typeface="Times New Roman" panose="02020603050405020304" pitchFamily="18" charset="0"/>
                <a:cs typeface="Times New Roman" panose="02020603050405020304" pitchFamily="18" charset="0"/>
              </a:rPr>
              <a:t>Overfitting is the case where the overall cost is really small, but the generalization of the model is unreliable. This is due to the model learning “too much” from the training data set.</a:t>
            </a:r>
          </a:p>
          <a:p>
            <a:endParaRPr lang="en-US" sz="2000" dirty="0"/>
          </a:p>
        </p:txBody>
      </p:sp>
      <p:pic>
        <p:nvPicPr>
          <p:cNvPr id="10" name="Content Placeholder 9" descr="A picture containing food&#10;&#10;Description automatically generated">
            <a:extLst>
              <a:ext uri="{FF2B5EF4-FFF2-40B4-BE49-F238E27FC236}">
                <a16:creationId xmlns:a16="http://schemas.microsoft.com/office/drawing/2014/main" id="{C30421C3-7DF3-45E2-8D78-D1C0D90864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1006" y="1154842"/>
            <a:ext cx="2679838" cy="2489328"/>
          </a:xfrm>
        </p:spPr>
      </p:pic>
    </p:spTree>
    <p:extLst>
      <p:ext uri="{BB962C8B-B14F-4D97-AF65-F5344CB8AC3E}">
        <p14:creationId xmlns:p14="http://schemas.microsoft.com/office/powerpoint/2010/main" val="1065458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D04F-C756-4222-9932-448ED805FFDF}"/>
              </a:ext>
            </a:extLst>
          </p:cNvPr>
          <p:cNvSpPr>
            <a:spLocks noGrp="1"/>
          </p:cNvSpPr>
          <p:nvPr>
            <p:ph type="title"/>
          </p:nvPr>
        </p:nvSpPr>
        <p:spPr/>
        <p:txBody>
          <a:bodyPr/>
          <a:lstStyle/>
          <a:p>
            <a:r>
              <a:rPr lang="en-US" dirty="0"/>
              <a:t>Underfitting</a:t>
            </a:r>
          </a:p>
        </p:txBody>
      </p:sp>
      <p:sp>
        <p:nvSpPr>
          <p:cNvPr id="4" name="Text Placeholder 3">
            <a:extLst>
              <a:ext uri="{FF2B5EF4-FFF2-40B4-BE49-F238E27FC236}">
                <a16:creationId xmlns:a16="http://schemas.microsoft.com/office/drawing/2014/main" id="{26A2156E-9572-41CD-9F23-34C282C2E684}"/>
              </a:ext>
            </a:extLst>
          </p:cNvPr>
          <p:cNvSpPr>
            <a:spLocks noGrp="1"/>
          </p:cNvSpPr>
          <p:nvPr>
            <p:ph type="body" sz="half" idx="2"/>
          </p:nvPr>
        </p:nvSpPr>
        <p:spPr>
          <a:xfrm>
            <a:off x="457201" y="1076326"/>
            <a:ext cx="3581399" cy="3518297"/>
          </a:xfrm>
        </p:spPr>
        <p:txBody>
          <a:bodyPr>
            <a:normAutofit/>
          </a:bodyPr>
          <a:lstStyle/>
          <a:p>
            <a:endParaRPr lang="en-US" sz="2000" dirty="0">
              <a:latin typeface="Times New Roman" panose="02020603050405020304" pitchFamily="18" charset="0"/>
              <a:cs typeface="Times New Roman" panose="02020603050405020304" pitchFamily="18" charset="0"/>
            </a:endParaRPr>
          </a:p>
        </p:txBody>
      </p:sp>
      <p:pic>
        <p:nvPicPr>
          <p:cNvPr id="14" name="Content Placeholder 13" descr="A picture containing meter&#10;&#10;Description automatically generated">
            <a:extLst>
              <a:ext uri="{FF2B5EF4-FFF2-40B4-BE49-F238E27FC236}">
                <a16:creationId xmlns:a16="http://schemas.microsoft.com/office/drawing/2014/main" id="{473A3E3A-A4A5-4AAC-B2C5-8FBDD173A5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5968" y="1237397"/>
            <a:ext cx="2209914" cy="2324219"/>
          </a:xfrm>
        </p:spPr>
      </p:pic>
    </p:spTree>
    <p:extLst>
      <p:ext uri="{BB962C8B-B14F-4D97-AF65-F5344CB8AC3E}">
        <p14:creationId xmlns:p14="http://schemas.microsoft.com/office/powerpoint/2010/main" val="3760420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0A55C-5AAD-493A-B332-897FF43670B5}"/>
              </a:ext>
            </a:extLst>
          </p:cNvPr>
          <p:cNvSpPr>
            <a:spLocks noGrp="1"/>
          </p:cNvSpPr>
          <p:nvPr>
            <p:ph type="title"/>
          </p:nvPr>
        </p:nvSpPr>
        <p:spPr/>
        <p:txBody>
          <a:bodyPr/>
          <a:lstStyle/>
          <a:p>
            <a:r>
              <a:rPr lang="en-US" dirty="0"/>
              <a:t>Best fitted</a:t>
            </a:r>
          </a:p>
        </p:txBody>
      </p:sp>
      <p:sp>
        <p:nvSpPr>
          <p:cNvPr id="4" name="Text Placeholder 3">
            <a:extLst>
              <a:ext uri="{FF2B5EF4-FFF2-40B4-BE49-F238E27FC236}">
                <a16:creationId xmlns:a16="http://schemas.microsoft.com/office/drawing/2014/main" id="{2DD35520-8553-473F-80E2-47BCE5153418}"/>
              </a:ext>
            </a:extLst>
          </p:cNvPr>
          <p:cNvSpPr>
            <a:spLocks noGrp="1"/>
          </p:cNvSpPr>
          <p:nvPr>
            <p:ph type="body" sz="half" idx="2"/>
          </p:nvPr>
        </p:nvSpPr>
        <p:spPr/>
        <p:txBody>
          <a:bodyPr/>
          <a:lstStyle/>
          <a:p>
            <a:endParaRPr lang="en-US"/>
          </a:p>
        </p:txBody>
      </p:sp>
      <p:pic>
        <p:nvPicPr>
          <p:cNvPr id="10" name="Content Placeholder 9" descr="A picture containing food, clock&#10;&#10;Description automatically generated">
            <a:extLst>
              <a:ext uri="{FF2B5EF4-FFF2-40B4-BE49-F238E27FC236}">
                <a16:creationId xmlns:a16="http://schemas.microsoft.com/office/drawing/2014/main" id="{3B0CE3FB-45D4-4034-B9DD-C2EEBA9F23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4837" y="1180244"/>
            <a:ext cx="2432175" cy="2438525"/>
          </a:xfrm>
        </p:spPr>
      </p:pic>
    </p:spTree>
    <p:extLst>
      <p:ext uri="{BB962C8B-B14F-4D97-AF65-F5344CB8AC3E}">
        <p14:creationId xmlns:p14="http://schemas.microsoft.com/office/powerpoint/2010/main" val="51648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6" name="Title 1">
            <a:extLst>
              <a:ext uri="{FF2B5EF4-FFF2-40B4-BE49-F238E27FC236}">
                <a16:creationId xmlns:a16="http://schemas.microsoft.com/office/drawing/2014/main" id="{5DBB5DCF-E86C-4C3B-A802-F12E4D9949AD}"/>
              </a:ext>
            </a:extLst>
          </p:cNvPr>
          <p:cNvSpPr>
            <a:spLocks noGrp="1"/>
          </p:cNvSpPr>
          <p:nvPr>
            <p:ph type="title"/>
          </p:nvPr>
        </p:nvSpPr>
        <p:spPr>
          <a:xfrm>
            <a:off x="460652" y="207963"/>
            <a:ext cx="8222696" cy="856531"/>
          </a:xfrm>
        </p:spPr>
        <p:txBody>
          <a:bodyPr>
            <a:normAutofit/>
          </a:bodyPr>
          <a:lstStyle/>
          <a:p>
            <a:pPr algn="l"/>
            <a:r>
              <a:rPr lang="en-US" sz="3597" dirty="0">
                <a:latin typeface="Georgia" panose="02040502050405020303" pitchFamily="18" charset="0"/>
              </a:rPr>
              <a:t>Deep Learning</a:t>
            </a:r>
          </a:p>
        </p:txBody>
      </p:sp>
      <p:sp>
        <p:nvSpPr>
          <p:cNvPr id="2" name="Rectangle 1">
            <a:extLst>
              <a:ext uri="{FF2B5EF4-FFF2-40B4-BE49-F238E27FC236}">
                <a16:creationId xmlns:a16="http://schemas.microsoft.com/office/drawing/2014/main" id="{5D38AD96-FD4D-445F-A585-693FF7A2C58B}"/>
              </a:ext>
            </a:extLst>
          </p:cNvPr>
          <p:cNvSpPr/>
          <p:nvPr/>
        </p:nvSpPr>
        <p:spPr>
          <a:xfrm>
            <a:off x="536789" y="1277438"/>
            <a:ext cx="7994288" cy="2306593"/>
          </a:xfrm>
          <a:prstGeom prst="rect">
            <a:avLst/>
          </a:prstGeom>
        </p:spPr>
        <p:txBody>
          <a:bodyPr wrap="square">
            <a:spAutoFit/>
          </a:bodyPr>
          <a:lstStyle/>
          <a:p>
            <a:pPr marL="342604" indent="-342604">
              <a:buFont typeface="Arial" panose="020B0604020202020204" pitchFamily="34" charset="0"/>
              <a:buChar char="•"/>
            </a:pPr>
            <a:r>
              <a:rPr lang="fr-FR" sz="3197" dirty="0">
                <a:latin typeface="Georgia" panose="02040502050405020303" pitchFamily="18" charset="0"/>
              </a:rPr>
              <a:t>Activation Functions</a:t>
            </a:r>
          </a:p>
          <a:p>
            <a:pPr marL="799409" lvl="1" indent="-342604">
              <a:buFont typeface="Arial" panose="020B0604020202020204" pitchFamily="34" charset="0"/>
              <a:buChar char="•"/>
            </a:pPr>
            <a:r>
              <a:rPr lang="en-US" sz="2798" dirty="0">
                <a:latin typeface="Georgia" panose="02040502050405020303" pitchFamily="18" charset="0"/>
              </a:rPr>
              <a:t>Threshold Function/Step Function</a:t>
            </a:r>
          </a:p>
          <a:p>
            <a:pPr marL="799409" lvl="1" indent="-342604">
              <a:buFont typeface="Arial" panose="020B0604020202020204" pitchFamily="34" charset="0"/>
              <a:buChar char="•"/>
            </a:pPr>
            <a:r>
              <a:rPr lang="en-US" sz="2798" dirty="0">
                <a:latin typeface="Georgia" panose="02040502050405020303" pitchFamily="18" charset="0"/>
              </a:rPr>
              <a:t>Sigmoid</a:t>
            </a:r>
          </a:p>
          <a:p>
            <a:pPr marL="799409" lvl="1" indent="-342604">
              <a:buFont typeface="Arial" panose="020B0604020202020204" pitchFamily="34" charset="0"/>
              <a:buChar char="•"/>
            </a:pPr>
            <a:r>
              <a:rPr lang="en-US" sz="2798" dirty="0">
                <a:latin typeface="Georgia" panose="02040502050405020303" pitchFamily="18" charset="0"/>
              </a:rPr>
              <a:t>Rectifier</a:t>
            </a:r>
          </a:p>
          <a:p>
            <a:pPr marL="799409" lvl="1" indent="-342604">
              <a:buFont typeface="Arial" panose="020B0604020202020204" pitchFamily="34" charset="0"/>
              <a:buChar char="•"/>
            </a:pPr>
            <a:r>
              <a:rPr lang="en-US" sz="2798" dirty="0">
                <a:latin typeface="Georgia" panose="02040502050405020303" pitchFamily="18" charset="0"/>
              </a:rPr>
              <a:t>Hyperbolic Tangent(tanh)</a:t>
            </a:r>
            <a:endParaRPr lang="fr-FR" sz="2798" dirty="0">
              <a:latin typeface="Georgia" panose="02040502050405020303" pitchFamily="18" charset="0"/>
            </a:endParaRPr>
          </a:p>
        </p:txBody>
      </p:sp>
      <p:sp>
        <p:nvSpPr>
          <p:cNvPr id="3" name="Rectangle 2">
            <a:extLst>
              <a:ext uri="{FF2B5EF4-FFF2-40B4-BE49-F238E27FC236}">
                <a16:creationId xmlns:a16="http://schemas.microsoft.com/office/drawing/2014/main" id="{4E63491F-9F56-45A9-87FD-8646FC268547}"/>
              </a:ext>
            </a:extLst>
          </p:cNvPr>
          <p:cNvSpPr/>
          <p:nvPr/>
        </p:nvSpPr>
        <p:spPr>
          <a:xfrm>
            <a:off x="384516" y="4627424"/>
            <a:ext cx="7537471" cy="215315"/>
          </a:xfrm>
          <a:prstGeom prst="rect">
            <a:avLst/>
          </a:prstGeom>
        </p:spPr>
        <p:txBody>
          <a:bodyPr wrap="square">
            <a:spAutoFit/>
          </a:bodyPr>
          <a:lstStyle/>
          <a:p>
            <a:r>
              <a:rPr lang="en-US" sz="799" dirty="0"/>
              <a:t>Source: </a:t>
            </a:r>
            <a:r>
              <a:rPr lang="en-US" sz="799" dirty="0">
                <a:hlinkClick r:id="rId3"/>
              </a:rPr>
              <a:t>https://www.udemy.com/complete-guide-to-tensorflow-for-deep-learning-with-python/learn/v4/overview</a:t>
            </a:r>
            <a:r>
              <a:rPr lang="en-US" sz="799" dirty="0"/>
              <a:t> </a:t>
            </a:r>
          </a:p>
        </p:txBody>
      </p:sp>
    </p:spTree>
    <p:extLst>
      <p:ext uri="{BB962C8B-B14F-4D97-AF65-F5344CB8AC3E}">
        <p14:creationId xmlns:p14="http://schemas.microsoft.com/office/powerpoint/2010/main" val="3498511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2EEB7E-DFAB-4007-9010-360A12C489EF}"/>
              </a:ext>
            </a:extLst>
          </p:cNvPr>
          <p:cNvSpPr>
            <a:spLocks noGrp="1"/>
          </p:cNvSpPr>
          <p:nvPr>
            <p:ph type="title"/>
          </p:nvPr>
        </p:nvSpPr>
        <p:spPr/>
        <p:txBody>
          <a:bodyPr/>
          <a:lstStyle/>
          <a:p>
            <a:r>
              <a:rPr lang="en-US" dirty="0"/>
              <a:t>How to overcome it?</a:t>
            </a:r>
          </a:p>
        </p:txBody>
      </p:sp>
      <p:sp>
        <p:nvSpPr>
          <p:cNvPr id="6" name="Content Placeholder 5">
            <a:extLst>
              <a:ext uri="{FF2B5EF4-FFF2-40B4-BE49-F238E27FC236}">
                <a16:creationId xmlns:a16="http://schemas.microsoft.com/office/drawing/2014/main" id="{9B52BA8A-6BA6-4A9A-8C2F-16C7B30B4B37}"/>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Cross-validation (K-fold cross validation)</a:t>
            </a:r>
          </a:p>
          <a:p>
            <a:r>
              <a:rPr lang="en-US" sz="2000" dirty="0">
                <a:latin typeface="Times New Roman" panose="02020603050405020304" pitchFamily="18" charset="0"/>
                <a:cs typeface="Times New Roman" panose="02020603050405020304" pitchFamily="18" charset="0"/>
              </a:rPr>
              <a:t>Train with more data</a:t>
            </a:r>
          </a:p>
          <a:p>
            <a:r>
              <a:rPr lang="en-US" sz="2000" dirty="0">
                <a:latin typeface="Times New Roman" panose="02020603050405020304" pitchFamily="18" charset="0"/>
                <a:cs typeface="Times New Roman" panose="02020603050405020304" pitchFamily="18" charset="0"/>
              </a:rPr>
              <a:t>Early stopping (mostly in deep learning model)</a:t>
            </a:r>
          </a:p>
          <a:p>
            <a:r>
              <a:rPr lang="en-US" sz="2000" dirty="0">
                <a:latin typeface="Times New Roman" panose="02020603050405020304" pitchFamily="18" charset="0"/>
                <a:cs typeface="Times New Roman" panose="02020603050405020304" pitchFamily="18" charset="0"/>
              </a:rPr>
              <a:t>Regularization: Regularization refers to a broad range of techniques for artificially forcing your model to be simpler.(The method will depend on the type of learner you’re using. For example, you could prune a decision tree, use dropout on a neural network, or add a penalty parameter to the cost function in regression.)</a:t>
            </a:r>
          </a:p>
          <a:p>
            <a:r>
              <a:rPr lang="en-US" sz="2000" dirty="0" err="1">
                <a:latin typeface="Times New Roman" panose="02020603050405020304" pitchFamily="18" charset="0"/>
                <a:cs typeface="Times New Roman" panose="02020603050405020304" pitchFamily="18" charset="0"/>
              </a:rPr>
              <a:t>Ensembling</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193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72F5-7416-45FB-8668-EE12B3220DA4}"/>
              </a:ext>
            </a:extLst>
          </p:cNvPr>
          <p:cNvSpPr>
            <a:spLocks noGrp="1"/>
          </p:cNvSpPr>
          <p:nvPr>
            <p:ph type="title"/>
          </p:nvPr>
        </p:nvSpPr>
        <p:spPr/>
        <p:txBody>
          <a:bodyPr/>
          <a:lstStyle/>
          <a:p>
            <a:r>
              <a:rPr lang="en-US" dirty="0"/>
              <a:t>Early stopping</a:t>
            </a:r>
          </a:p>
        </p:txBody>
      </p:sp>
      <p:pic>
        <p:nvPicPr>
          <p:cNvPr id="5" name="Content Placeholder 4" descr="A close up of text on a white background&#10;&#10;Description automatically generated">
            <a:extLst>
              <a:ext uri="{FF2B5EF4-FFF2-40B4-BE49-F238E27FC236}">
                <a16:creationId xmlns:a16="http://schemas.microsoft.com/office/drawing/2014/main" id="{60AD32ED-79E6-4D5F-AD39-505A709BAB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9819" y="1519166"/>
            <a:ext cx="3124361" cy="2756042"/>
          </a:xfrm>
        </p:spPr>
      </p:pic>
    </p:spTree>
    <p:extLst>
      <p:ext uri="{BB962C8B-B14F-4D97-AF65-F5344CB8AC3E}">
        <p14:creationId xmlns:p14="http://schemas.microsoft.com/office/powerpoint/2010/main" val="2248952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75639"/>
            <a:ext cx="8229600" cy="517930"/>
          </a:xfrm>
          <a:prstGeom prst="rect">
            <a:avLst/>
          </a:prstGeom>
        </p:spPr>
        <p:txBody>
          <a:bodyPr vert="horz" wrap="square" lIns="0" tIns="10001" rIns="0" bIns="0" rtlCol="0" anchor="ctr">
            <a:spAutoFit/>
          </a:bodyPr>
          <a:lstStyle/>
          <a:p>
            <a:pPr marL="9525">
              <a:spcBef>
                <a:spcPts val="79"/>
              </a:spcBef>
            </a:pPr>
            <a:r>
              <a:rPr lang="en-US" spc="-113" dirty="0" err="1"/>
              <a:t>Regulizer</a:t>
            </a:r>
            <a:r>
              <a:rPr lang="en-US" spc="-113" dirty="0"/>
              <a:t>: </a:t>
            </a:r>
            <a:r>
              <a:rPr spc="-113" dirty="0"/>
              <a:t>Dropout</a:t>
            </a:r>
          </a:p>
        </p:txBody>
      </p:sp>
      <p:sp>
        <p:nvSpPr>
          <p:cNvPr id="77" name="Content Placeholder 76">
            <a:extLst>
              <a:ext uri="{FF2B5EF4-FFF2-40B4-BE49-F238E27FC236}">
                <a16:creationId xmlns:a16="http://schemas.microsoft.com/office/drawing/2014/main" id="{E1A1F934-48CC-4DF7-917F-6ACC934CFC0D}"/>
              </a:ext>
            </a:extLst>
          </p:cNvPr>
          <p:cNvSpPr>
            <a:spLocks noGrp="1"/>
          </p:cNvSpPr>
          <p:nvPr>
            <p:ph idx="1"/>
          </p:nvPr>
        </p:nvSpPr>
        <p:spPr/>
        <p:txBody>
          <a:bodyPr/>
          <a:lstStyle/>
          <a:p>
            <a:r>
              <a:rPr lang="en-US" dirty="0"/>
              <a:t>.</a:t>
            </a:r>
          </a:p>
        </p:txBody>
      </p:sp>
      <p:sp>
        <p:nvSpPr>
          <p:cNvPr id="3" name="object 3"/>
          <p:cNvSpPr txBox="1"/>
          <p:nvPr/>
        </p:nvSpPr>
        <p:spPr>
          <a:xfrm>
            <a:off x="1535811" y="1133474"/>
            <a:ext cx="973455" cy="332303"/>
          </a:xfrm>
          <a:prstGeom prst="rect">
            <a:avLst/>
          </a:prstGeom>
        </p:spPr>
        <p:txBody>
          <a:bodyPr vert="horz" wrap="square" lIns="0" tIns="9049" rIns="0" bIns="0" rtlCol="0">
            <a:spAutoFit/>
          </a:bodyPr>
          <a:lstStyle/>
          <a:p>
            <a:pPr marL="9525">
              <a:spcBef>
                <a:spcPts val="71"/>
              </a:spcBef>
            </a:pPr>
            <a:r>
              <a:rPr sz="2100" b="1" u="sng" spc="-153" dirty="0">
                <a:solidFill>
                  <a:srgbClr val="0000FF"/>
                </a:solidFill>
                <a:uFill>
                  <a:solidFill>
                    <a:srgbClr val="0000FF"/>
                  </a:solidFill>
                </a:uFill>
                <a:latin typeface="Times New Roman" panose="02020603050405020304" pitchFamily="18" charset="0"/>
                <a:cs typeface="Times New Roman" panose="02020603050405020304" pitchFamily="18" charset="0"/>
              </a:rPr>
              <a:t>Training:</a:t>
            </a:r>
            <a:endParaRPr sz="2100" dirty="0">
              <a:latin typeface="Times New Roman" panose="02020603050405020304" pitchFamily="18" charset="0"/>
              <a:cs typeface="Times New Roman" panose="02020603050405020304" pitchFamily="18" charset="0"/>
            </a:endParaRPr>
          </a:p>
        </p:txBody>
      </p:sp>
      <p:sp>
        <p:nvSpPr>
          <p:cNvPr id="4" name="object 4"/>
          <p:cNvSpPr/>
          <p:nvPr/>
        </p:nvSpPr>
        <p:spPr>
          <a:xfrm>
            <a:off x="4064508" y="1155572"/>
            <a:ext cx="381953" cy="381953"/>
          </a:xfrm>
          <a:custGeom>
            <a:avLst/>
            <a:gdLst/>
            <a:ahLst/>
            <a:cxnLst/>
            <a:rect l="l" t="t" r="r" b="b"/>
            <a:pathLst>
              <a:path w="509270" h="509269">
                <a:moveTo>
                  <a:pt x="0" y="254508"/>
                </a:moveTo>
                <a:lnTo>
                  <a:pt x="4099" y="208752"/>
                </a:lnTo>
                <a:lnTo>
                  <a:pt x="15919" y="165690"/>
                </a:lnTo>
                <a:lnTo>
                  <a:pt x="34741" y="126040"/>
                </a:lnTo>
                <a:lnTo>
                  <a:pt x="59847" y="90520"/>
                </a:lnTo>
                <a:lnTo>
                  <a:pt x="90520" y="59847"/>
                </a:lnTo>
                <a:lnTo>
                  <a:pt x="126040" y="34741"/>
                </a:lnTo>
                <a:lnTo>
                  <a:pt x="165690" y="15919"/>
                </a:lnTo>
                <a:lnTo>
                  <a:pt x="208752" y="4099"/>
                </a:lnTo>
                <a:lnTo>
                  <a:pt x="254507"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8"/>
                </a:lnTo>
                <a:lnTo>
                  <a:pt x="504916" y="300263"/>
                </a:lnTo>
                <a:lnTo>
                  <a:pt x="493096" y="343325"/>
                </a:lnTo>
                <a:lnTo>
                  <a:pt x="474274" y="382975"/>
                </a:lnTo>
                <a:lnTo>
                  <a:pt x="449168" y="418495"/>
                </a:lnTo>
                <a:lnTo>
                  <a:pt x="418495" y="449168"/>
                </a:lnTo>
                <a:lnTo>
                  <a:pt x="382975" y="474274"/>
                </a:lnTo>
                <a:lnTo>
                  <a:pt x="343325" y="493096"/>
                </a:lnTo>
                <a:lnTo>
                  <a:pt x="300263" y="504916"/>
                </a:lnTo>
                <a:lnTo>
                  <a:pt x="254507"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8"/>
                </a:lnTo>
                <a:close/>
              </a:path>
            </a:pathLst>
          </a:custGeom>
          <a:ln w="12192">
            <a:solidFill>
              <a:srgbClr val="000000"/>
            </a:solidFill>
          </a:ln>
        </p:spPr>
        <p:txBody>
          <a:bodyPr wrap="square" lIns="0" tIns="0" rIns="0" bIns="0" rtlCol="0"/>
          <a:lstStyle/>
          <a:p>
            <a:endParaRPr sz="1350"/>
          </a:p>
        </p:txBody>
      </p:sp>
      <p:sp>
        <p:nvSpPr>
          <p:cNvPr id="5" name="object 5"/>
          <p:cNvSpPr/>
          <p:nvPr/>
        </p:nvSpPr>
        <p:spPr>
          <a:xfrm>
            <a:off x="4064508" y="1680209"/>
            <a:ext cx="381953" cy="382905"/>
          </a:xfrm>
          <a:custGeom>
            <a:avLst/>
            <a:gdLst/>
            <a:ahLst/>
            <a:cxnLst/>
            <a:rect l="l" t="t" r="r" b="b"/>
            <a:pathLst>
              <a:path w="509270" h="510539">
                <a:moveTo>
                  <a:pt x="0" y="255270"/>
                </a:moveTo>
                <a:lnTo>
                  <a:pt x="4099" y="209387"/>
                </a:lnTo>
                <a:lnTo>
                  <a:pt x="15919" y="166202"/>
                </a:lnTo>
                <a:lnTo>
                  <a:pt x="34741" y="126435"/>
                </a:lnTo>
                <a:lnTo>
                  <a:pt x="59847" y="90807"/>
                </a:lnTo>
                <a:lnTo>
                  <a:pt x="90520" y="60040"/>
                </a:lnTo>
                <a:lnTo>
                  <a:pt x="126040" y="34854"/>
                </a:lnTo>
                <a:lnTo>
                  <a:pt x="165690" y="15971"/>
                </a:lnTo>
                <a:lnTo>
                  <a:pt x="208752" y="4113"/>
                </a:lnTo>
                <a:lnTo>
                  <a:pt x="254507" y="0"/>
                </a:lnTo>
                <a:lnTo>
                  <a:pt x="300263" y="4113"/>
                </a:lnTo>
                <a:lnTo>
                  <a:pt x="343325" y="15971"/>
                </a:lnTo>
                <a:lnTo>
                  <a:pt x="382975" y="34854"/>
                </a:lnTo>
                <a:lnTo>
                  <a:pt x="418495" y="60040"/>
                </a:lnTo>
                <a:lnTo>
                  <a:pt x="449168" y="90807"/>
                </a:lnTo>
                <a:lnTo>
                  <a:pt x="474274" y="126435"/>
                </a:lnTo>
                <a:lnTo>
                  <a:pt x="493096" y="166202"/>
                </a:lnTo>
                <a:lnTo>
                  <a:pt x="504916" y="209387"/>
                </a:lnTo>
                <a:lnTo>
                  <a:pt x="509015" y="255270"/>
                </a:lnTo>
                <a:lnTo>
                  <a:pt x="504916" y="301152"/>
                </a:lnTo>
                <a:lnTo>
                  <a:pt x="493096" y="344337"/>
                </a:lnTo>
                <a:lnTo>
                  <a:pt x="474274" y="384104"/>
                </a:lnTo>
                <a:lnTo>
                  <a:pt x="449168" y="419732"/>
                </a:lnTo>
                <a:lnTo>
                  <a:pt x="418495" y="450499"/>
                </a:lnTo>
                <a:lnTo>
                  <a:pt x="382975" y="475685"/>
                </a:lnTo>
                <a:lnTo>
                  <a:pt x="343325" y="494568"/>
                </a:lnTo>
                <a:lnTo>
                  <a:pt x="300263" y="506426"/>
                </a:lnTo>
                <a:lnTo>
                  <a:pt x="254507" y="510540"/>
                </a:lnTo>
                <a:lnTo>
                  <a:pt x="208752" y="506426"/>
                </a:lnTo>
                <a:lnTo>
                  <a:pt x="165690" y="494568"/>
                </a:lnTo>
                <a:lnTo>
                  <a:pt x="126040" y="475685"/>
                </a:lnTo>
                <a:lnTo>
                  <a:pt x="90520" y="450499"/>
                </a:lnTo>
                <a:lnTo>
                  <a:pt x="59847" y="419732"/>
                </a:lnTo>
                <a:lnTo>
                  <a:pt x="34741" y="384104"/>
                </a:lnTo>
                <a:lnTo>
                  <a:pt x="15919" y="344337"/>
                </a:lnTo>
                <a:lnTo>
                  <a:pt x="4099" y="301152"/>
                </a:lnTo>
                <a:lnTo>
                  <a:pt x="0" y="255270"/>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4064508" y="2204846"/>
            <a:ext cx="381953" cy="381953"/>
          </a:xfrm>
          <a:custGeom>
            <a:avLst/>
            <a:gdLst/>
            <a:ahLst/>
            <a:cxnLst/>
            <a:rect l="l" t="t" r="r" b="b"/>
            <a:pathLst>
              <a:path w="509270" h="509270">
                <a:moveTo>
                  <a:pt x="0" y="254507"/>
                </a:moveTo>
                <a:lnTo>
                  <a:pt x="4099" y="208752"/>
                </a:lnTo>
                <a:lnTo>
                  <a:pt x="15919" y="165690"/>
                </a:lnTo>
                <a:lnTo>
                  <a:pt x="34741" y="126040"/>
                </a:lnTo>
                <a:lnTo>
                  <a:pt x="59847" y="90520"/>
                </a:lnTo>
                <a:lnTo>
                  <a:pt x="90520" y="59847"/>
                </a:lnTo>
                <a:lnTo>
                  <a:pt x="126040" y="34741"/>
                </a:lnTo>
                <a:lnTo>
                  <a:pt x="165690" y="15919"/>
                </a:lnTo>
                <a:lnTo>
                  <a:pt x="208752" y="4099"/>
                </a:lnTo>
                <a:lnTo>
                  <a:pt x="254507"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7"/>
                </a:lnTo>
                <a:lnTo>
                  <a:pt x="504916" y="300263"/>
                </a:lnTo>
                <a:lnTo>
                  <a:pt x="493096" y="343325"/>
                </a:lnTo>
                <a:lnTo>
                  <a:pt x="474274" y="382975"/>
                </a:lnTo>
                <a:lnTo>
                  <a:pt x="449168" y="418495"/>
                </a:lnTo>
                <a:lnTo>
                  <a:pt x="418495" y="449168"/>
                </a:lnTo>
                <a:lnTo>
                  <a:pt x="382975" y="474274"/>
                </a:lnTo>
                <a:lnTo>
                  <a:pt x="343325" y="493096"/>
                </a:lnTo>
                <a:lnTo>
                  <a:pt x="300263" y="504916"/>
                </a:lnTo>
                <a:lnTo>
                  <a:pt x="254507"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7"/>
                </a:lnTo>
                <a:close/>
              </a:path>
            </a:pathLst>
          </a:custGeom>
          <a:ln w="12192">
            <a:solidFill>
              <a:srgbClr val="000000"/>
            </a:solidFill>
          </a:ln>
        </p:spPr>
        <p:txBody>
          <a:bodyPr wrap="square" lIns="0" tIns="0" rIns="0" bIns="0" rtlCol="0"/>
          <a:lstStyle/>
          <a:p>
            <a:endParaRPr sz="1350"/>
          </a:p>
        </p:txBody>
      </p:sp>
      <p:sp>
        <p:nvSpPr>
          <p:cNvPr id="7" name="object 7"/>
          <p:cNvSpPr/>
          <p:nvPr/>
        </p:nvSpPr>
        <p:spPr>
          <a:xfrm>
            <a:off x="4064508" y="2728341"/>
            <a:ext cx="381953" cy="381953"/>
          </a:xfrm>
          <a:custGeom>
            <a:avLst/>
            <a:gdLst/>
            <a:ahLst/>
            <a:cxnLst/>
            <a:rect l="l" t="t" r="r" b="b"/>
            <a:pathLst>
              <a:path w="509270" h="509270">
                <a:moveTo>
                  <a:pt x="0" y="254507"/>
                </a:moveTo>
                <a:lnTo>
                  <a:pt x="4099" y="208752"/>
                </a:lnTo>
                <a:lnTo>
                  <a:pt x="15919" y="165690"/>
                </a:lnTo>
                <a:lnTo>
                  <a:pt x="34741" y="126040"/>
                </a:lnTo>
                <a:lnTo>
                  <a:pt x="59847" y="90520"/>
                </a:lnTo>
                <a:lnTo>
                  <a:pt x="90520" y="59847"/>
                </a:lnTo>
                <a:lnTo>
                  <a:pt x="126040" y="34741"/>
                </a:lnTo>
                <a:lnTo>
                  <a:pt x="165690" y="15919"/>
                </a:lnTo>
                <a:lnTo>
                  <a:pt x="208752" y="4099"/>
                </a:lnTo>
                <a:lnTo>
                  <a:pt x="254507"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7"/>
                </a:lnTo>
                <a:lnTo>
                  <a:pt x="504916" y="300263"/>
                </a:lnTo>
                <a:lnTo>
                  <a:pt x="493096" y="343325"/>
                </a:lnTo>
                <a:lnTo>
                  <a:pt x="474274" y="382975"/>
                </a:lnTo>
                <a:lnTo>
                  <a:pt x="449168" y="418495"/>
                </a:lnTo>
                <a:lnTo>
                  <a:pt x="418495" y="449168"/>
                </a:lnTo>
                <a:lnTo>
                  <a:pt x="382975" y="474274"/>
                </a:lnTo>
                <a:lnTo>
                  <a:pt x="343325" y="493096"/>
                </a:lnTo>
                <a:lnTo>
                  <a:pt x="300263" y="504916"/>
                </a:lnTo>
                <a:lnTo>
                  <a:pt x="254507" y="509016"/>
                </a:lnTo>
                <a:lnTo>
                  <a:pt x="208752" y="504916"/>
                </a:lnTo>
                <a:lnTo>
                  <a:pt x="165690" y="493096"/>
                </a:lnTo>
                <a:lnTo>
                  <a:pt x="126040" y="474274"/>
                </a:lnTo>
                <a:lnTo>
                  <a:pt x="90520" y="449168"/>
                </a:lnTo>
                <a:lnTo>
                  <a:pt x="59847" y="418495"/>
                </a:lnTo>
                <a:lnTo>
                  <a:pt x="34741" y="382975"/>
                </a:lnTo>
                <a:lnTo>
                  <a:pt x="15919" y="343325"/>
                </a:lnTo>
                <a:lnTo>
                  <a:pt x="4099" y="300263"/>
                </a:lnTo>
                <a:lnTo>
                  <a:pt x="0" y="25450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6469380" y="1615058"/>
            <a:ext cx="382905" cy="381953"/>
          </a:xfrm>
          <a:custGeom>
            <a:avLst/>
            <a:gdLst/>
            <a:ahLst/>
            <a:cxnLst/>
            <a:rect l="l" t="t" r="r" b="b"/>
            <a:pathLst>
              <a:path w="510540" h="509269">
                <a:moveTo>
                  <a:pt x="0" y="254508"/>
                </a:moveTo>
                <a:lnTo>
                  <a:pt x="4113" y="208752"/>
                </a:lnTo>
                <a:lnTo>
                  <a:pt x="15971" y="165690"/>
                </a:lnTo>
                <a:lnTo>
                  <a:pt x="34854" y="126040"/>
                </a:lnTo>
                <a:lnTo>
                  <a:pt x="60040" y="90520"/>
                </a:lnTo>
                <a:lnTo>
                  <a:pt x="90807" y="59847"/>
                </a:lnTo>
                <a:lnTo>
                  <a:pt x="126435" y="34741"/>
                </a:lnTo>
                <a:lnTo>
                  <a:pt x="166202" y="15919"/>
                </a:lnTo>
                <a:lnTo>
                  <a:pt x="209387" y="4099"/>
                </a:lnTo>
                <a:lnTo>
                  <a:pt x="255269" y="0"/>
                </a:lnTo>
                <a:lnTo>
                  <a:pt x="301152" y="4099"/>
                </a:lnTo>
                <a:lnTo>
                  <a:pt x="344337" y="15919"/>
                </a:lnTo>
                <a:lnTo>
                  <a:pt x="384104" y="34741"/>
                </a:lnTo>
                <a:lnTo>
                  <a:pt x="419732" y="59847"/>
                </a:lnTo>
                <a:lnTo>
                  <a:pt x="450499" y="90520"/>
                </a:lnTo>
                <a:lnTo>
                  <a:pt x="475685" y="126040"/>
                </a:lnTo>
                <a:lnTo>
                  <a:pt x="494568" y="165690"/>
                </a:lnTo>
                <a:lnTo>
                  <a:pt x="506426" y="208752"/>
                </a:lnTo>
                <a:lnTo>
                  <a:pt x="510539" y="254508"/>
                </a:lnTo>
                <a:lnTo>
                  <a:pt x="506426" y="300263"/>
                </a:lnTo>
                <a:lnTo>
                  <a:pt x="494568" y="343325"/>
                </a:lnTo>
                <a:lnTo>
                  <a:pt x="475685" y="382975"/>
                </a:lnTo>
                <a:lnTo>
                  <a:pt x="450499" y="418495"/>
                </a:lnTo>
                <a:lnTo>
                  <a:pt x="419732" y="449168"/>
                </a:lnTo>
                <a:lnTo>
                  <a:pt x="384104" y="474274"/>
                </a:lnTo>
                <a:lnTo>
                  <a:pt x="344337" y="493096"/>
                </a:lnTo>
                <a:lnTo>
                  <a:pt x="301152" y="504916"/>
                </a:lnTo>
                <a:lnTo>
                  <a:pt x="255269" y="509015"/>
                </a:lnTo>
                <a:lnTo>
                  <a:pt x="209387" y="504916"/>
                </a:lnTo>
                <a:lnTo>
                  <a:pt x="166202" y="493096"/>
                </a:lnTo>
                <a:lnTo>
                  <a:pt x="126435" y="474274"/>
                </a:lnTo>
                <a:lnTo>
                  <a:pt x="90807" y="449168"/>
                </a:lnTo>
                <a:lnTo>
                  <a:pt x="60040" y="418495"/>
                </a:lnTo>
                <a:lnTo>
                  <a:pt x="34854" y="382975"/>
                </a:lnTo>
                <a:lnTo>
                  <a:pt x="15971" y="343325"/>
                </a:lnTo>
                <a:lnTo>
                  <a:pt x="4113" y="300263"/>
                </a:lnTo>
                <a:lnTo>
                  <a:pt x="0" y="254508"/>
                </a:lnTo>
                <a:close/>
              </a:path>
            </a:pathLst>
          </a:custGeom>
          <a:ln w="12192">
            <a:solidFill>
              <a:srgbClr val="000000"/>
            </a:solidFill>
          </a:ln>
        </p:spPr>
        <p:txBody>
          <a:bodyPr wrap="square" lIns="0" tIns="0" rIns="0" bIns="0" rtlCol="0"/>
          <a:lstStyle/>
          <a:p>
            <a:endParaRPr sz="1350"/>
          </a:p>
        </p:txBody>
      </p:sp>
      <p:sp>
        <p:nvSpPr>
          <p:cNvPr id="9" name="object 9"/>
          <p:cNvSpPr/>
          <p:nvPr/>
        </p:nvSpPr>
        <p:spPr>
          <a:xfrm>
            <a:off x="6469380" y="2243708"/>
            <a:ext cx="382905" cy="382905"/>
          </a:xfrm>
          <a:custGeom>
            <a:avLst/>
            <a:gdLst/>
            <a:ahLst/>
            <a:cxnLst/>
            <a:rect l="l" t="t" r="r" b="b"/>
            <a:pathLst>
              <a:path w="510540" h="510539">
                <a:moveTo>
                  <a:pt x="0" y="255270"/>
                </a:moveTo>
                <a:lnTo>
                  <a:pt x="4113" y="209387"/>
                </a:lnTo>
                <a:lnTo>
                  <a:pt x="15971" y="166202"/>
                </a:lnTo>
                <a:lnTo>
                  <a:pt x="34854" y="126435"/>
                </a:lnTo>
                <a:lnTo>
                  <a:pt x="60040" y="90807"/>
                </a:lnTo>
                <a:lnTo>
                  <a:pt x="90807" y="60040"/>
                </a:lnTo>
                <a:lnTo>
                  <a:pt x="126435" y="34854"/>
                </a:lnTo>
                <a:lnTo>
                  <a:pt x="166202" y="15971"/>
                </a:lnTo>
                <a:lnTo>
                  <a:pt x="209387" y="4113"/>
                </a:lnTo>
                <a:lnTo>
                  <a:pt x="255269" y="0"/>
                </a:lnTo>
                <a:lnTo>
                  <a:pt x="301152" y="4113"/>
                </a:lnTo>
                <a:lnTo>
                  <a:pt x="344337" y="15971"/>
                </a:lnTo>
                <a:lnTo>
                  <a:pt x="384104" y="34854"/>
                </a:lnTo>
                <a:lnTo>
                  <a:pt x="419732" y="60040"/>
                </a:lnTo>
                <a:lnTo>
                  <a:pt x="450499" y="90807"/>
                </a:lnTo>
                <a:lnTo>
                  <a:pt x="475685" y="126435"/>
                </a:lnTo>
                <a:lnTo>
                  <a:pt x="494568" y="166202"/>
                </a:lnTo>
                <a:lnTo>
                  <a:pt x="506426" y="209387"/>
                </a:lnTo>
                <a:lnTo>
                  <a:pt x="510539" y="255270"/>
                </a:lnTo>
                <a:lnTo>
                  <a:pt x="506426" y="301152"/>
                </a:lnTo>
                <a:lnTo>
                  <a:pt x="494568" y="344337"/>
                </a:lnTo>
                <a:lnTo>
                  <a:pt x="475685" y="384104"/>
                </a:lnTo>
                <a:lnTo>
                  <a:pt x="450499" y="419732"/>
                </a:lnTo>
                <a:lnTo>
                  <a:pt x="419732" y="450499"/>
                </a:lnTo>
                <a:lnTo>
                  <a:pt x="384104" y="475685"/>
                </a:lnTo>
                <a:lnTo>
                  <a:pt x="344337" y="494568"/>
                </a:lnTo>
                <a:lnTo>
                  <a:pt x="301152" y="506426"/>
                </a:lnTo>
                <a:lnTo>
                  <a:pt x="255269" y="510539"/>
                </a:lnTo>
                <a:lnTo>
                  <a:pt x="209387" y="506426"/>
                </a:lnTo>
                <a:lnTo>
                  <a:pt x="166202" y="494568"/>
                </a:lnTo>
                <a:lnTo>
                  <a:pt x="126435" y="475685"/>
                </a:lnTo>
                <a:lnTo>
                  <a:pt x="90807" y="450499"/>
                </a:lnTo>
                <a:lnTo>
                  <a:pt x="60040" y="419732"/>
                </a:lnTo>
                <a:lnTo>
                  <a:pt x="34854" y="384104"/>
                </a:lnTo>
                <a:lnTo>
                  <a:pt x="15971" y="344337"/>
                </a:lnTo>
                <a:lnTo>
                  <a:pt x="4113" y="301152"/>
                </a:lnTo>
                <a:lnTo>
                  <a:pt x="0" y="255270"/>
                </a:lnTo>
                <a:close/>
              </a:path>
            </a:pathLst>
          </a:custGeom>
          <a:ln w="12192">
            <a:solidFill>
              <a:srgbClr val="000000"/>
            </a:solidFill>
          </a:ln>
        </p:spPr>
        <p:txBody>
          <a:bodyPr wrap="square" lIns="0" tIns="0" rIns="0" bIns="0" rtlCol="0"/>
          <a:lstStyle/>
          <a:p>
            <a:endParaRPr sz="1350"/>
          </a:p>
        </p:txBody>
      </p:sp>
      <p:sp>
        <p:nvSpPr>
          <p:cNvPr id="10" name="object 10"/>
          <p:cNvSpPr/>
          <p:nvPr/>
        </p:nvSpPr>
        <p:spPr>
          <a:xfrm>
            <a:off x="2920365" y="1229867"/>
            <a:ext cx="200025" cy="200025"/>
          </a:xfrm>
          <a:prstGeom prst="rect">
            <a:avLst/>
          </a:prstGeom>
          <a:blipFill>
            <a:blip r:embed="rId2" cstate="print"/>
            <a:stretch>
              <a:fillRect/>
            </a:stretch>
          </a:blipFill>
        </p:spPr>
        <p:txBody>
          <a:bodyPr wrap="square" lIns="0" tIns="0" rIns="0" bIns="0" rtlCol="0"/>
          <a:lstStyle/>
          <a:p>
            <a:endParaRPr sz="1350"/>
          </a:p>
        </p:txBody>
      </p:sp>
      <p:sp>
        <p:nvSpPr>
          <p:cNvPr id="11" name="object 11"/>
          <p:cNvSpPr/>
          <p:nvPr/>
        </p:nvSpPr>
        <p:spPr>
          <a:xfrm>
            <a:off x="2920365" y="1229867"/>
            <a:ext cx="200025" cy="200025"/>
          </a:xfrm>
          <a:custGeom>
            <a:avLst/>
            <a:gdLst/>
            <a:ahLst/>
            <a:cxnLst/>
            <a:rect l="l" t="t" r="r" b="b"/>
            <a:pathLst>
              <a:path w="266700" h="266700">
                <a:moveTo>
                  <a:pt x="0" y="266700"/>
                </a:moveTo>
                <a:lnTo>
                  <a:pt x="266700" y="266700"/>
                </a:lnTo>
                <a:lnTo>
                  <a:pt x="266700" y="0"/>
                </a:lnTo>
                <a:lnTo>
                  <a:pt x="0" y="0"/>
                </a:lnTo>
                <a:lnTo>
                  <a:pt x="0" y="266700"/>
                </a:lnTo>
                <a:close/>
              </a:path>
            </a:pathLst>
          </a:custGeom>
          <a:ln w="6096">
            <a:solidFill>
              <a:srgbClr val="A4A4A4"/>
            </a:solidFill>
          </a:ln>
        </p:spPr>
        <p:txBody>
          <a:bodyPr wrap="square" lIns="0" tIns="0" rIns="0" bIns="0" rtlCol="0"/>
          <a:lstStyle/>
          <a:p>
            <a:endParaRPr sz="1350"/>
          </a:p>
        </p:txBody>
      </p:sp>
      <p:sp>
        <p:nvSpPr>
          <p:cNvPr id="12" name="object 12"/>
          <p:cNvSpPr/>
          <p:nvPr/>
        </p:nvSpPr>
        <p:spPr>
          <a:xfrm>
            <a:off x="3120771" y="1317117"/>
            <a:ext cx="944404" cy="58579"/>
          </a:xfrm>
          <a:custGeom>
            <a:avLst/>
            <a:gdLst/>
            <a:ahLst/>
            <a:cxnLst/>
            <a:rect l="l" t="t" r="r" b="b"/>
            <a:pathLst>
              <a:path w="1259204" h="78105">
                <a:moveTo>
                  <a:pt x="1181989" y="0"/>
                </a:moveTo>
                <a:lnTo>
                  <a:pt x="1181565" y="25938"/>
                </a:lnTo>
                <a:lnTo>
                  <a:pt x="1194562" y="26162"/>
                </a:lnTo>
                <a:lnTo>
                  <a:pt x="1194054" y="51943"/>
                </a:lnTo>
                <a:lnTo>
                  <a:pt x="1181140" y="51943"/>
                </a:lnTo>
                <a:lnTo>
                  <a:pt x="1180719" y="77724"/>
                </a:lnTo>
                <a:lnTo>
                  <a:pt x="1234458" y="51943"/>
                </a:lnTo>
                <a:lnTo>
                  <a:pt x="1194054" y="51943"/>
                </a:lnTo>
                <a:lnTo>
                  <a:pt x="1181143" y="51721"/>
                </a:lnTo>
                <a:lnTo>
                  <a:pt x="1234919" y="51721"/>
                </a:lnTo>
                <a:lnTo>
                  <a:pt x="1259077" y="40132"/>
                </a:lnTo>
                <a:lnTo>
                  <a:pt x="1181989" y="0"/>
                </a:lnTo>
                <a:close/>
              </a:path>
              <a:path w="1259204" h="78105">
                <a:moveTo>
                  <a:pt x="1181565" y="25938"/>
                </a:moveTo>
                <a:lnTo>
                  <a:pt x="1181143" y="51721"/>
                </a:lnTo>
                <a:lnTo>
                  <a:pt x="1194054" y="51943"/>
                </a:lnTo>
                <a:lnTo>
                  <a:pt x="1194562" y="26162"/>
                </a:lnTo>
                <a:lnTo>
                  <a:pt x="1181565" y="25938"/>
                </a:lnTo>
                <a:close/>
              </a:path>
              <a:path w="1259204" h="78105">
                <a:moveTo>
                  <a:pt x="508" y="5588"/>
                </a:moveTo>
                <a:lnTo>
                  <a:pt x="0" y="31496"/>
                </a:lnTo>
                <a:lnTo>
                  <a:pt x="1181143" y="51721"/>
                </a:lnTo>
                <a:lnTo>
                  <a:pt x="1181565" y="25938"/>
                </a:lnTo>
                <a:lnTo>
                  <a:pt x="508" y="5588"/>
                </a:lnTo>
                <a:close/>
              </a:path>
            </a:pathLst>
          </a:custGeom>
          <a:solidFill>
            <a:srgbClr val="000000"/>
          </a:solidFill>
        </p:spPr>
        <p:txBody>
          <a:bodyPr wrap="square" lIns="0" tIns="0" rIns="0" bIns="0" rtlCol="0"/>
          <a:lstStyle/>
          <a:p>
            <a:endParaRPr sz="1350"/>
          </a:p>
        </p:txBody>
      </p:sp>
      <p:sp>
        <p:nvSpPr>
          <p:cNvPr id="13" name="object 13"/>
          <p:cNvSpPr/>
          <p:nvPr/>
        </p:nvSpPr>
        <p:spPr>
          <a:xfrm>
            <a:off x="3116104" y="1322642"/>
            <a:ext cx="949166" cy="550545"/>
          </a:xfrm>
          <a:custGeom>
            <a:avLst/>
            <a:gdLst/>
            <a:ahLst/>
            <a:cxnLst/>
            <a:rect l="l" t="t" r="r" b="b"/>
            <a:pathLst>
              <a:path w="1265554" h="734060">
                <a:moveTo>
                  <a:pt x="1191423" y="706130"/>
                </a:moveTo>
                <a:lnTo>
                  <a:pt x="1178559" y="728599"/>
                </a:lnTo>
                <a:lnTo>
                  <a:pt x="1265300" y="733678"/>
                </a:lnTo>
                <a:lnTo>
                  <a:pt x="1251307" y="712597"/>
                </a:lnTo>
                <a:lnTo>
                  <a:pt x="1202690" y="712597"/>
                </a:lnTo>
                <a:lnTo>
                  <a:pt x="1191423" y="706130"/>
                </a:lnTo>
                <a:close/>
              </a:path>
              <a:path w="1265554" h="734060">
                <a:moveTo>
                  <a:pt x="1204281" y="683670"/>
                </a:moveTo>
                <a:lnTo>
                  <a:pt x="1191423" y="706130"/>
                </a:lnTo>
                <a:lnTo>
                  <a:pt x="1202690" y="712597"/>
                </a:lnTo>
                <a:lnTo>
                  <a:pt x="1215517" y="690117"/>
                </a:lnTo>
                <a:lnTo>
                  <a:pt x="1204281" y="683670"/>
                </a:lnTo>
                <a:close/>
              </a:path>
              <a:path w="1265554" h="734060">
                <a:moveTo>
                  <a:pt x="1217168" y="661162"/>
                </a:moveTo>
                <a:lnTo>
                  <a:pt x="1204281" y="683670"/>
                </a:lnTo>
                <a:lnTo>
                  <a:pt x="1215517" y="690117"/>
                </a:lnTo>
                <a:lnTo>
                  <a:pt x="1202690" y="712597"/>
                </a:lnTo>
                <a:lnTo>
                  <a:pt x="1251307" y="712597"/>
                </a:lnTo>
                <a:lnTo>
                  <a:pt x="1217168" y="661162"/>
                </a:lnTo>
                <a:close/>
              </a:path>
              <a:path w="1265554" h="734060">
                <a:moveTo>
                  <a:pt x="12953" y="0"/>
                </a:moveTo>
                <a:lnTo>
                  <a:pt x="0" y="22351"/>
                </a:lnTo>
                <a:lnTo>
                  <a:pt x="1191423" y="706130"/>
                </a:lnTo>
                <a:lnTo>
                  <a:pt x="1204281" y="683670"/>
                </a:lnTo>
                <a:lnTo>
                  <a:pt x="12953" y="0"/>
                </a:lnTo>
                <a:close/>
              </a:path>
            </a:pathLst>
          </a:custGeom>
          <a:solidFill>
            <a:srgbClr val="000000"/>
          </a:solidFill>
        </p:spPr>
        <p:txBody>
          <a:bodyPr wrap="square" lIns="0" tIns="0" rIns="0" bIns="0" rtlCol="0"/>
          <a:lstStyle/>
          <a:p>
            <a:endParaRPr sz="1350"/>
          </a:p>
        </p:txBody>
      </p:sp>
      <p:sp>
        <p:nvSpPr>
          <p:cNvPr id="14" name="object 14"/>
          <p:cNvSpPr/>
          <p:nvPr/>
        </p:nvSpPr>
        <p:spPr>
          <a:xfrm>
            <a:off x="3113722" y="1324546"/>
            <a:ext cx="951548" cy="1072039"/>
          </a:xfrm>
          <a:custGeom>
            <a:avLst/>
            <a:gdLst/>
            <a:ahLst/>
            <a:cxnLst/>
            <a:rect l="l" t="t" r="r" b="b"/>
            <a:pathLst>
              <a:path w="1268729" h="1429385">
                <a:moveTo>
                  <a:pt x="1207156" y="1379783"/>
                </a:moveTo>
                <a:lnTo>
                  <a:pt x="1187831" y="1396873"/>
                </a:lnTo>
                <a:lnTo>
                  <a:pt x="1268475" y="1429385"/>
                </a:lnTo>
                <a:lnTo>
                  <a:pt x="1257797" y="1389507"/>
                </a:lnTo>
                <a:lnTo>
                  <a:pt x="1215770" y="1389507"/>
                </a:lnTo>
                <a:lnTo>
                  <a:pt x="1207156" y="1379783"/>
                </a:lnTo>
                <a:close/>
              </a:path>
              <a:path w="1268729" h="1429385">
                <a:moveTo>
                  <a:pt x="1226631" y="1362562"/>
                </a:moveTo>
                <a:lnTo>
                  <a:pt x="1207156" y="1379783"/>
                </a:lnTo>
                <a:lnTo>
                  <a:pt x="1215770" y="1389507"/>
                </a:lnTo>
                <a:lnTo>
                  <a:pt x="1235202" y="1372235"/>
                </a:lnTo>
                <a:lnTo>
                  <a:pt x="1226631" y="1362562"/>
                </a:lnTo>
                <a:close/>
              </a:path>
              <a:path w="1268729" h="1429385">
                <a:moveTo>
                  <a:pt x="1245996" y="1345438"/>
                </a:moveTo>
                <a:lnTo>
                  <a:pt x="1226631" y="1362562"/>
                </a:lnTo>
                <a:lnTo>
                  <a:pt x="1235202" y="1372235"/>
                </a:lnTo>
                <a:lnTo>
                  <a:pt x="1215770" y="1389507"/>
                </a:lnTo>
                <a:lnTo>
                  <a:pt x="1257797" y="1389507"/>
                </a:lnTo>
                <a:lnTo>
                  <a:pt x="1245996" y="1345438"/>
                </a:lnTo>
                <a:close/>
              </a:path>
              <a:path w="1268729" h="1429385">
                <a:moveTo>
                  <a:pt x="19303" y="0"/>
                </a:moveTo>
                <a:lnTo>
                  <a:pt x="0" y="17272"/>
                </a:lnTo>
                <a:lnTo>
                  <a:pt x="1207156" y="1379783"/>
                </a:lnTo>
                <a:lnTo>
                  <a:pt x="1226631" y="1362562"/>
                </a:lnTo>
                <a:lnTo>
                  <a:pt x="19303" y="0"/>
                </a:lnTo>
                <a:close/>
              </a:path>
            </a:pathLst>
          </a:custGeom>
          <a:solidFill>
            <a:srgbClr val="000000"/>
          </a:solidFill>
        </p:spPr>
        <p:txBody>
          <a:bodyPr wrap="square" lIns="0" tIns="0" rIns="0" bIns="0" rtlCol="0"/>
          <a:lstStyle/>
          <a:p>
            <a:endParaRPr sz="1350"/>
          </a:p>
        </p:txBody>
      </p:sp>
      <p:sp>
        <p:nvSpPr>
          <p:cNvPr id="15" name="object 15"/>
          <p:cNvSpPr/>
          <p:nvPr/>
        </p:nvSpPr>
        <p:spPr>
          <a:xfrm>
            <a:off x="3112579" y="1326071"/>
            <a:ext cx="952500" cy="1594485"/>
          </a:xfrm>
          <a:custGeom>
            <a:avLst/>
            <a:gdLst/>
            <a:ahLst/>
            <a:cxnLst/>
            <a:rect l="l" t="t" r="r" b="b"/>
            <a:pathLst>
              <a:path w="1270000" h="2125979">
                <a:moveTo>
                  <a:pt x="1219188" y="2065315"/>
                </a:moveTo>
                <a:lnTo>
                  <a:pt x="1196847" y="2078608"/>
                </a:lnTo>
                <a:lnTo>
                  <a:pt x="1269999" y="2125598"/>
                </a:lnTo>
                <a:lnTo>
                  <a:pt x="1266401" y="2076449"/>
                </a:lnTo>
                <a:lnTo>
                  <a:pt x="1225804" y="2076449"/>
                </a:lnTo>
                <a:lnTo>
                  <a:pt x="1219188" y="2065315"/>
                </a:lnTo>
                <a:close/>
              </a:path>
              <a:path w="1270000" h="2125979">
                <a:moveTo>
                  <a:pt x="1241406" y="2052094"/>
                </a:moveTo>
                <a:lnTo>
                  <a:pt x="1219188" y="2065315"/>
                </a:lnTo>
                <a:lnTo>
                  <a:pt x="1225804" y="2076449"/>
                </a:lnTo>
                <a:lnTo>
                  <a:pt x="1248029" y="2063241"/>
                </a:lnTo>
                <a:lnTo>
                  <a:pt x="1241406" y="2052094"/>
                </a:lnTo>
                <a:close/>
              </a:path>
              <a:path w="1270000" h="2125979">
                <a:moveTo>
                  <a:pt x="1263649" y="2038857"/>
                </a:moveTo>
                <a:lnTo>
                  <a:pt x="1241406" y="2052094"/>
                </a:lnTo>
                <a:lnTo>
                  <a:pt x="1248029" y="2063241"/>
                </a:lnTo>
                <a:lnTo>
                  <a:pt x="1225804" y="2076449"/>
                </a:lnTo>
                <a:lnTo>
                  <a:pt x="1266401" y="2076449"/>
                </a:lnTo>
                <a:lnTo>
                  <a:pt x="1263649" y="2038857"/>
                </a:lnTo>
                <a:close/>
              </a:path>
              <a:path w="1270000" h="2125979">
                <a:moveTo>
                  <a:pt x="22351" y="0"/>
                </a:moveTo>
                <a:lnTo>
                  <a:pt x="0" y="13207"/>
                </a:lnTo>
                <a:lnTo>
                  <a:pt x="1219188" y="2065315"/>
                </a:lnTo>
                <a:lnTo>
                  <a:pt x="1241406" y="2052094"/>
                </a:lnTo>
                <a:lnTo>
                  <a:pt x="22351" y="0"/>
                </a:lnTo>
                <a:close/>
              </a:path>
            </a:pathLst>
          </a:custGeom>
          <a:solidFill>
            <a:srgbClr val="000000"/>
          </a:solidFill>
        </p:spPr>
        <p:txBody>
          <a:bodyPr wrap="square" lIns="0" tIns="0" rIns="0" bIns="0" rtlCol="0"/>
          <a:lstStyle/>
          <a:p>
            <a:endParaRPr sz="1350"/>
          </a:p>
        </p:txBody>
      </p:sp>
      <p:sp>
        <p:nvSpPr>
          <p:cNvPr id="16" name="object 16"/>
          <p:cNvSpPr/>
          <p:nvPr/>
        </p:nvSpPr>
        <p:spPr>
          <a:xfrm>
            <a:off x="5769292" y="1784127"/>
            <a:ext cx="700088" cy="111919"/>
          </a:xfrm>
          <a:custGeom>
            <a:avLst/>
            <a:gdLst/>
            <a:ahLst/>
            <a:cxnLst/>
            <a:rect l="l" t="t" r="r" b="b"/>
            <a:pathLst>
              <a:path w="933450" h="149225">
                <a:moveTo>
                  <a:pt x="854849" y="25847"/>
                </a:moveTo>
                <a:lnTo>
                  <a:pt x="0" y="123443"/>
                </a:lnTo>
                <a:lnTo>
                  <a:pt x="3048" y="149098"/>
                </a:lnTo>
                <a:lnTo>
                  <a:pt x="857760" y="51502"/>
                </a:lnTo>
                <a:lnTo>
                  <a:pt x="854849" y="25847"/>
                </a:lnTo>
                <a:close/>
              </a:path>
              <a:path w="933450" h="149225">
                <a:moveTo>
                  <a:pt x="918531" y="24384"/>
                </a:moveTo>
                <a:lnTo>
                  <a:pt x="867663" y="24384"/>
                </a:lnTo>
                <a:lnTo>
                  <a:pt x="870585" y="50037"/>
                </a:lnTo>
                <a:lnTo>
                  <a:pt x="857760" y="51502"/>
                </a:lnTo>
                <a:lnTo>
                  <a:pt x="860679" y="77215"/>
                </a:lnTo>
                <a:lnTo>
                  <a:pt x="933450" y="29845"/>
                </a:lnTo>
                <a:lnTo>
                  <a:pt x="918531" y="24384"/>
                </a:lnTo>
                <a:close/>
              </a:path>
              <a:path w="933450" h="149225">
                <a:moveTo>
                  <a:pt x="867663" y="24384"/>
                </a:moveTo>
                <a:lnTo>
                  <a:pt x="854849" y="25847"/>
                </a:lnTo>
                <a:lnTo>
                  <a:pt x="857760" y="51502"/>
                </a:lnTo>
                <a:lnTo>
                  <a:pt x="870585" y="50037"/>
                </a:lnTo>
                <a:lnTo>
                  <a:pt x="867663" y="24384"/>
                </a:lnTo>
                <a:close/>
              </a:path>
              <a:path w="933450" h="149225">
                <a:moveTo>
                  <a:pt x="851915" y="0"/>
                </a:moveTo>
                <a:lnTo>
                  <a:pt x="854849" y="25847"/>
                </a:lnTo>
                <a:lnTo>
                  <a:pt x="867663" y="24384"/>
                </a:lnTo>
                <a:lnTo>
                  <a:pt x="918531" y="24384"/>
                </a:lnTo>
                <a:lnTo>
                  <a:pt x="851915" y="0"/>
                </a:lnTo>
                <a:close/>
              </a:path>
            </a:pathLst>
          </a:custGeom>
          <a:solidFill>
            <a:srgbClr val="000000"/>
          </a:solidFill>
        </p:spPr>
        <p:txBody>
          <a:bodyPr wrap="square" lIns="0" tIns="0" rIns="0" bIns="0" rtlCol="0"/>
          <a:lstStyle/>
          <a:p>
            <a:endParaRPr sz="1350"/>
          </a:p>
        </p:txBody>
      </p:sp>
      <p:sp>
        <p:nvSpPr>
          <p:cNvPr id="17" name="object 17"/>
          <p:cNvSpPr/>
          <p:nvPr/>
        </p:nvSpPr>
        <p:spPr>
          <a:xfrm>
            <a:off x="5764816" y="1305973"/>
            <a:ext cx="704850" cy="500539"/>
          </a:xfrm>
          <a:custGeom>
            <a:avLst/>
            <a:gdLst/>
            <a:ahLst/>
            <a:cxnLst/>
            <a:rect l="l" t="t" r="r" b="b"/>
            <a:pathLst>
              <a:path w="939800" h="667385">
                <a:moveTo>
                  <a:pt x="868494" y="633244"/>
                </a:moveTo>
                <a:lnTo>
                  <a:pt x="853567" y="654430"/>
                </a:lnTo>
                <a:lnTo>
                  <a:pt x="939419" y="667385"/>
                </a:lnTo>
                <a:lnTo>
                  <a:pt x="925133" y="640714"/>
                </a:lnTo>
                <a:lnTo>
                  <a:pt x="879094" y="640714"/>
                </a:lnTo>
                <a:lnTo>
                  <a:pt x="868494" y="633244"/>
                </a:lnTo>
                <a:close/>
              </a:path>
              <a:path w="939800" h="667385">
                <a:moveTo>
                  <a:pt x="883410" y="612075"/>
                </a:moveTo>
                <a:lnTo>
                  <a:pt x="868494" y="633244"/>
                </a:lnTo>
                <a:lnTo>
                  <a:pt x="879094" y="640714"/>
                </a:lnTo>
                <a:lnTo>
                  <a:pt x="893952" y="619505"/>
                </a:lnTo>
                <a:lnTo>
                  <a:pt x="883410" y="612075"/>
                </a:lnTo>
                <a:close/>
              </a:path>
              <a:path w="939800" h="667385">
                <a:moveTo>
                  <a:pt x="898398" y="590803"/>
                </a:moveTo>
                <a:lnTo>
                  <a:pt x="883410" y="612075"/>
                </a:lnTo>
                <a:lnTo>
                  <a:pt x="893952" y="619505"/>
                </a:lnTo>
                <a:lnTo>
                  <a:pt x="879094" y="640714"/>
                </a:lnTo>
                <a:lnTo>
                  <a:pt x="925133" y="640714"/>
                </a:lnTo>
                <a:lnTo>
                  <a:pt x="898398" y="590803"/>
                </a:lnTo>
                <a:close/>
              </a:path>
              <a:path w="939800" h="667385">
                <a:moveTo>
                  <a:pt x="14986" y="0"/>
                </a:moveTo>
                <a:lnTo>
                  <a:pt x="0" y="21081"/>
                </a:lnTo>
                <a:lnTo>
                  <a:pt x="868494" y="633244"/>
                </a:lnTo>
                <a:lnTo>
                  <a:pt x="883410" y="612075"/>
                </a:lnTo>
                <a:lnTo>
                  <a:pt x="14986" y="0"/>
                </a:lnTo>
                <a:close/>
              </a:path>
            </a:pathLst>
          </a:custGeom>
          <a:solidFill>
            <a:srgbClr val="000000"/>
          </a:solidFill>
        </p:spPr>
        <p:txBody>
          <a:bodyPr wrap="square" lIns="0" tIns="0" rIns="0" bIns="0" rtlCol="0"/>
          <a:lstStyle/>
          <a:p>
            <a:endParaRPr sz="1350"/>
          </a:p>
        </p:txBody>
      </p:sp>
      <p:sp>
        <p:nvSpPr>
          <p:cNvPr id="18" name="object 18"/>
          <p:cNvSpPr/>
          <p:nvPr/>
        </p:nvSpPr>
        <p:spPr>
          <a:xfrm>
            <a:off x="5762244" y="1341786"/>
            <a:ext cx="707231" cy="1094423"/>
          </a:xfrm>
          <a:custGeom>
            <a:avLst/>
            <a:gdLst/>
            <a:ahLst/>
            <a:cxnLst/>
            <a:rect l="l" t="t" r="r" b="b"/>
            <a:pathLst>
              <a:path w="942975" h="1459230">
                <a:moveTo>
                  <a:pt x="889965" y="1400391"/>
                </a:moveTo>
                <a:lnTo>
                  <a:pt x="868172" y="1414399"/>
                </a:lnTo>
                <a:lnTo>
                  <a:pt x="942848" y="1458849"/>
                </a:lnTo>
                <a:lnTo>
                  <a:pt x="937756" y="1411351"/>
                </a:lnTo>
                <a:lnTo>
                  <a:pt x="897001" y="1411351"/>
                </a:lnTo>
                <a:lnTo>
                  <a:pt x="889965" y="1400391"/>
                </a:lnTo>
                <a:close/>
              </a:path>
              <a:path w="942975" h="1459230">
                <a:moveTo>
                  <a:pt x="911835" y="1386335"/>
                </a:moveTo>
                <a:lnTo>
                  <a:pt x="889965" y="1400391"/>
                </a:lnTo>
                <a:lnTo>
                  <a:pt x="897001" y="1411351"/>
                </a:lnTo>
                <a:lnTo>
                  <a:pt x="918844" y="1397253"/>
                </a:lnTo>
                <a:lnTo>
                  <a:pt x="911835" y="1386335"/>
                </a:lnTo>
                <a:close/>
              </a:path>
              <a:path w="942975" h="1459230">
                <a:moveTo>
                  <a:pt x="933577" y="1372362"/>
                </a:moveTo>
                <a:lnTo>
                  <a:pt x="911835" y="1386335"/>
                </a:lnTo>
                <a:lnTo>
                  <a:pt x="918844" y="1397253"/>
                </a:lnTo>
                <a:lnTo>
                  <a:pt x="897001" y="1411351"/>
                </a:lnTo>
                <a:lnTo>
                  <a:pt x="937756" y="1411351"/>
                </a:lnTo>
                <a:lnTo>
                  <a:pt x="933577" y="1372362"/>
                </a:lnTo>
                <a:close/>
              </a:path>
              <a:path w="942975" h="1459230">
                <a:moveTo>
                  <a:pt x="21844" y="0"/>
                </a:moveTo>
                <a:lnTo>
                  <a:pt x="0" y="13970"/>
                </a:lnTo>
                <a:lnTo>
                  <a:pt x="889965" y="1400391"/>
                </a:lnTo>
                <a:lnTo>
                  <a:pt x="911835" y="1386335"/>
                </a:lnTo>
                <a:lnTo>
                  <a:pt x="21844" y="0"/>
                </a:lnTo>
                <a:close/>
              </a:path>
            </a:pathLst>
          </a:custGeom>
          <a:solidFill>
            <a:srgbClr val="000000"/>
          </a:solidFill>
        </p:spPr>
        <p:txBody>
          <a:bodyPr wrap="square" lIns="0" tIns="0" rIns="0" bIns="0" rtlCol="0"/>
          <a:lstStyle/>
          <a:p>
            <a:endParaRPr sz="1350"/>
          </a:p>
        </p:txBody>
      </p:sp>
      <p:sp>
        <p:nvSpPr>
          <p:cNvPr id="19" name="object 19"/>
          <p:cNvSpPr/>
          <p:nvPr/>
        </p:nvSpPr>
        <p:spPr>
          <a:xfrm>
            <a:off x="5764625" y="1905000"/>
            <a:ext cx="704850" cy="530543"/>
          </a:xfrm>
          <a:custGeom>
            <a:avLst/>
            <a:gdLst/>
            <a:ahLst/>
            <a:cxnLst/>
            <a:rect l="l" t="t" r="r" b="b"/>
            <a:pathLst>
              <a:path w="939800" h="707389">
                <a:moveTo>
                  <a:pt x="869762" y="671204"/>
                </a:moveTo>
                <a:lnTo>
                  <a:pt x="854202" y="692023"/>
                </a:lnTo>
                <a:lnTo>
                  <a:pt x="939673" y="707389"/>
                </a:lnTo>
                <a:lnTo>
                  <a:pt x="925449" y="678941"/>
                </a:lnTo>
                <a:lnTo>
                  <a:pt x="880110" y="678941"/>
                </a:lnTo>
                <a:lnTo>
                  <a:pt x="869762" y="671204"/>
                </a:lnTo>
                <a:close/>
              </a:path>
              <a:path w="939800" h="707389">
                <a:moveTo>
                  <a:pt x="885244" y="650492"/>
                </a:moveTo>
                <a:lnTo>
                  <a:pt x="869762" y="671204"/>
                </a:lnTo>
                <a:lnTo>
                  <a:pt x="880110" y="678941"/>
                </a:lnTo>
                <a:lnTo>
                  <a:pt x="895604" y="658240"/>
                </a:lnTo>
                <a:lnTo>
                  <a:pt x="885244" y="650492"/>
                </a:lnTo>
                <a:close/>
              </a:path>
              <a:path w="939800" h="707389">
                <a:moveTo>
                  <a:pt x="900811" y="629665"/>
                </a:moveTo>
                <a:lnTo>
                  <a:pt x="885244" y="650492"/>
                </a:lnTo>
                <a:lnTo>
                  <a:pt x="895604" y="658240"/>
                </a:lnTo>
                <a:lnTo>
                  <a:pt x="880110" y="678941"/>
                </a:lnTo>
                <a:lnTo>
                  <a:pt x="925449" y="678941"/>
                </a:lnTo>
                <a:lnTo>
                  <a:pt x="900811" y="629665"/>
                </a:lnTo>
                <a:close/>
              </a:path>
              <a:path w="939800" h="707389">
                <a:moveTo>
                  <a:pt x="15494" y="0"/>
                </a:moveTo>
                <a:lnTo>
                  <a:pt x="0" y="20827"/>
                </a:lnTo>
                <a:lnTo>
                  <a:pt x="869762" y="671204"/>
                </a:lnTo>
                <a:lnTo>
                  <a:pt x="885244" y="650492"/>
                </a:lnTo>
                <a:lnTo>
                  <a:pt x="15494" y="0"/>
                </a:lnTo>
                <a:close/>
              </a:path>
            </a:pathLst>
          </a:custGeom>
          <a:solidFill>
            <a:srgbClr val="000000"/>
          </a:solidFill>
        </p:spPr>
        <p:txBody>
          <a:bodyPr wrap="square" lIns="0" tIns="0" rIns="0" bIns="0" rtlCol="0"/>
          <a:lstStyle/>
          <a:p>
            <a:endParaRPr sz="1350"/>
          </a:p>
        </p:txBody>
      </p:sp>
      <p:sp>
        <p:nvSpPr>
          <p:cNvPr id="20" name="object 20"/>
          <p:cNvSpPr/>
          <p:nvPr/>
        </p:nvSpPr>
        <p:spPr>
          <a:xfrm>
            <a:off x="5764150" y="1806511"/>
            <a:ext cx="705326" cy="597218"/>
          </a:xfrm>
          <a:custGeom>
            <a:avLst/>
            <a:gdLst/>
            <a:ahLst/>
            <a:cxnLst/>
            <a:rect l="l" t="t" r="r" b="b"/>
            <a:pathLst>
              <a:path w="940434" h="796289">
                <a:moveTo>
                  <a:pt x="872578" y="40264"/>
                </a:moveTo>
                <a:lnTo>
                  <a:pt x="0" y="776223"/>
                </a:lnTo>
                <a:lnTo>
                  <a:pt x="16763" y="796035"/>
                </a:lnTo>
                <a:lnTo>
                  <a:pt x="889266" y="60035"/>
                </a:lnTo>
                <a:lnTo>
                  <a:pt x="872578" y="40264"/>
                </a:lnTo>
                <a:close/>
              </a:path>
              <a:path w="940434" h="796289">
                <a:moveTo>
                  <a:pt x="926624" y="31876"/>
                </a:moveTo>
                <a:lnTo>
                  <a:pt x="882522" y="31876"/>
                </a:lnTo>
                <a:lnTo>
                  <a:pt x="899160" y="51688"/>
                </a:lnTo>
                <a:lnTo>
                  <a:pt x="889266" y="60035"/>
                </a:lnTo>
                <a:lnTo>
                  <a:pt x="906017" y="79882"/>
                </a:lnTo>
                <a:lnTo>
                  <a:pt x="926624" y="31876"/>
                </a:lnTo>
                <a:close/>
              </a:path>
              <a:path w="940434" h="796289">
                <a:moveTo>
                  <a:pt x="882522" y="31876"/>
                </a:moveTo>
                <a:lnTo>
                  <a:pt x="872578" y="40264"/>
                </a:lnTo>
                <a:lnTo>
                  <a:pt x="889266" y="60035"/>
                </a:lnTo>
                <a:lnTo>
                  <a:pt x="899160" y="51688"/>
                </a:lnTo>
                <a:lnTo>
                  <a:pt x="882522" y="31876"/>
                </a:lnTo>
                <a:close/>
              </a:path>
              <a:path w="940434" h="796289">
                <a:moveTo>
                  <a:pt x="940308" y="0"/>
                </a:moveTo>
                <a:lnTo>
                  <a:pt x="855852" y="20446"/>
                </a:lnTo>
                <a:lnTo>
                  <a:pt x="872578" y="40264"/>
                </a:lnTo>
                <a:lnTo>
                  <a:pt x="882522" y="31876"/>
                </a:lnTo>
                <a:lnTo>
                  <a:pt x="926624" y="31876"/>
                </a:lnTo>
                <a:lnTo>
                  <a:pt x="940308" y="0"/>
                </a:lnTo>
                <a:close/>
              </a:path>
            </a:pathLst>
          </a:custGeom>
          <a:solidFill>
            <a:srgbClr val="000000"/>
          </a:solidFill>
        </p:spPr>
        <p:txBody>
          <a:bodyPr wrap="square" lIns="0" tIns="0" rIns="0" bIns="0" rtlCol="0"/>
          <a:lstStyle/>
          <a:p>
            <a:endParaRPr sz="1350"/>
          </a:p>
        </p:txBody>
      </p:sp>
      <p:sp>
        <p:nvSpPr>
          <p:cNvPr id="21" name="object 21"/>
          <p:cNvSpPr/>
          <p:nvPr/>
        </p:nvSpPr>
        <p:spPr>
          <a:xfrm>
            <a:off x="5769865" y="2386583"/>
            <a:ext cx="699611" cy="75248"/>
          </a:xfrm>
          <a:custGeom>
            <a:avLst/>
            <a:gdLst/>
            <a:ahLst/>
            <a:cxnLst/>
            <a:rect l="l" t="t" r="r" b="b"/>
            <a:pathLst>
              <a:path w="932815" h="100329">
                <a:moveTo>
                  <a:pt x="857376" y="22478"/>
                </a:moveTo>
                <a:lnTo>
                  <a:pt x="855891" y="48417"/>
                </a:lnTo>
                <a:lnTo>
                  <a:pt x="868806" y="49149"/>
                </a:lnTo>
                <a:lnTo>
                  <a:pt x="867282" y="74929"/>
                </a:lnTo>
                <a:lnTo>
                  <a:pt x="854372" y="74929"/>
                </a:lnTo>
                <a:lnTo>
                  <a:pt x="852931" y="100075"/>
                </a:lnTo>
                <a:lnTo>
                  <a:pt x="911203" y="74929"/>
                </a:lnTo>
                <a:lnTo>
                  <a:pt x="867282" y="74929"/>
                </a:lnTo>
                <a:lnTo>
                  <a:pt x="854414" y="74202"/>
                </a:lnTo>
                <a:lnTo>
                  <a:pt x="912889" y="74202"/>
                </a:lnTo>
                <a:lnTo>
                  <a:pt x="932688" y="65659"/>
                </a:lnTo>
                <a:lnTo>
                  <a:pt x="857376" y="22478"/>
                </a:lnTo>
                <a:close/>
              </a:path>
              <a:path w="932815" h="100329">
                <a:moveTo>
                  <a:pt x="855891" y="48417"/>
                </a:moveTo>
                <a:lnTo>
                  <a:pt x="854414" y="74202"/>
                </a:lnTo>
                <a:lnTo>
                  <a:pt x="867282" y="74929"/>
                </a:lnTo>
                <a:lnTo>
                  <a:pt x="868806" y="49149"/>
                </a:lnTo>
                <a:lnTo>
                  <a:pt x="855891" y="48417"/>
                </a:lnTo>
                <a:close/>
              </a:path>
              <a:path w="932815" h="100329">
                <a:moveTo>
                  <a:pt x="1524" y="0"/>
                </a:moveTo>
                <a:lnTo>
                  <a:pt x="0" y="25908"/>
                </a:lnTo>
                <a:lnTo>
                  <a:pt x="854414" y="74202"/>
                </a:lnTo>
                <a:lnTo>
                  <a:pt x="855891" y="48417"/>
                </a:lnTo>
                <a:lnTo>
                  <a:pt x="1524" y="0"/>
                </a:lnTo>
                <a:close/>
              </a:path>
            </a:pathLst>
          </a:custGeom>
          <a:solidFill>
            <a:srgbClr val="000000"/>
          </a:solidFill>
        </p:spPr>
        <p:txBody>
          <a:bodyPr wrap="square" lIns="0" tIns="0" rIns="0" bIns="0" rtlCol="0"/>
          <a:lstStyle/>
          <a:p>
            <a:endParaRPr sz="1350"/>
          </a:p>
        </p:txBody>
      </p:sp>
      <p:sp>
        <p:nvSpPr>
          <p:cNvPr id="22" name="object 22"/>
          <p:cNvSpPr/>
          <p:nvPr/>
        </p:nvSpPr>
        <p:spPr>
          <a:xfrm>
            <a:off x="5762244" y="1806511"/>
            <a:ext cx="707231" cy="1098233"/>
          </a:xfrm>
          <a:custGeom>
            <a:avLst/>
            <a:gdLst/>
            <a:ahLst/>
            <a:cxnLst/>
            <a:rect l="l" t="t" r="r" b="b"/>
            <a:pathLst>
              <a:path w="942975" h="1464310">
                <a:moveTo>
                  <a:pt x="890147" y="58534"/>
                </a:moveTo>
                <a:lnTo>
                  <a:pt x="0" y="1449831"/>
                </a:lnTo>
                <a:lnTo>
                  <a:pt x="21844" y="1463801"/>
                </a:lnTo>
                <a:lnTo>
                  <a:pt x="911998" y="72493"/>
                </a:lnTo>
                <a:lnTo>
                  <a:pt x="890147" y="58534"/>
                </a:lnTo>
                <a:close/>
              </a:path>
              <a:path w="942975" h="1464310">
                <a:moveTo>
                  <a:pt x="937805" y="47625"/>
                </a:moveTo>
                <a:lnTo>
                  <a:pt x="897128" y="47625"/>
                </a:lnTo>
                <a:lnTo>
                  <a:pt x="918972" y="61594"/>
                </a:lnTo>
                <a:lnTo>
                  <a:pt x="911998" y="72493"/>
                </a:lnTo>
                <a:lnTo>
                  <a:pt x="933704" y="86359"/>
                </a:lnTo>
                <a:lnTo>
                  <a:pt x="937805" y="47625"/>
                </a:lnTo>
                <a:close/>
              </a:path>
              <a:path w="942975" h="1464310">
                <a:moveTo>
                  <a:pt x="897128" y="47625"/>
                </a:moveTo>
                <a:lnTo>
                  <a:pt x="890147" y="58534"/>
                </a:lnTo>
                <a:lnTo>
                  <a:pt x="911998" y="72493"/>
                </a:lnTo>
                <a:lnTo>
                  <a:pt x="918972" y="61594"/>
                </a:lnTo>
                <a:lnTo>
                  <a:pt x="897128" y="47625"/>
                </a:lnTo>
                <a:close/>
              </a:path>
              <a:path w="942975" h="1464310">
                <a:moveTo>
                  <a:pt x="942848" y="0"/>
                </a:moveTo>
                <a:lnTo>
                  <a:pt x="868299" y="44576"/>
                </a:lnTo>
                <a:lnTo>
                  <a:pt x="890147" y="58534"/>
                </a:lnTo>
                <a:lnTo>
                  <a:pt x="897128" y="47625"/>
                </a:lnTo>
                <a:lnTo>
                  <a:pt x="937805" y="47625"/>
                </a:lnTo>
                <a:lnTo>
                  <a:pt x="942848" y="0"/>
                </a:lnTo>
                <a:close/>
              </a:path>
            </a:pathLst>
          </a:custGeom>
          <a:solidFill>
            <a:srgbClr val="000000"/>
          </a:solidFill>
        </p:spPr>
        <p:txBody>
          <a:bodyPr wrap="square" lIns="0" tIns="0" rIns="0" bIns="0" rtlCol="0"/>
          <a:lstStyle/>
          <a:p>
            <a:endParaRPr sz="1350"/>
          </a:p>
        </p:txBody>
      </p:sp>
      <p:sp>
        <p:nvSpPr>
          <p:cNvPr id="23" name="object 23"/>
          <p:cNvSpPr/>
          <p:nvPr/>
        </p:nvSpPr>
        <p:spPr>
          <a:xfrm>
            <a:off x="5764910" y="2436304"/>
            <a:ext cx="704850" cy="492443"/>
          </a:xfrm>
          <a:custGeom>
            <a:avLst/>
            <a:gdLst/>
            <a:ahLst/>
            <a:cxnLst/>
            <a:rect l="l" t="t" r="r" b="b"/>
            <a:pathLst>
              <a:path w="939800" h="656589">
                <a:moveTo>
                  <a:pt x="868103" y="33636"/>
                </a:moveTo>
                <a:lnTo>
                  <a:pt x="0" y="634873"/>
                </a:lnTo>
                <a:lnTo>
                  <a:pt x="14731" y="656209"/>
                </a:lnTo>
                <a:lnTo>
                  <a:pt x="882825" y="54854"/>
                </a:lnTo>
                <a:lnTo>
                  <a:pt x="868103" y="33636"/>
                </a:lnTo>
                <a:close/>
              </a:path>
              <a:path w="939800" h="656589">
                <a:moveTo>
                  <a:pt x="924920" y="26289"/>
                </a:moveTo>
                <a:lnTo>
                  <a:pt x="878712" y="26289"/>
                </a:lnTo>
                <a:lnTo>
                  <a:pt x="893445" y="47498"/>
                </a:lnTo>
                <a:lnTo>
                  <a:pt x="882825" y="54854"/>
                </a:lnTo>
                <a:lnTo>
                  <a:pt x="897635" y="76200"/>
                </a:lnTo>
                <a:lnTo>
                  <a:pt x="924920" y="26289"/>
                </a:lnTo>
                <a:close/>
              </a:path>
              <a:path w="939800" h="656589">
                <a:moveTo>
                  <a:pt x="878712" y="26289"/>
                </a:moveTo>
                <a:lnTo>
                  <a:pt x="868103" y="33636"/>
                </a:lnTo>
                <a:lnTo>
                  <a:pt x="882825" y="54854"/>
                </a:lnTo>
                <a:lnTo>
                  <a:pt x="893445" y="47498"/>
                </a:lnTo>
                <a:lnTo>
                  <a:pt x="878712" y="26289"/>
                </a:lnTo>
                <a:close/>
              </a:path>
              <a:path w="939800" h="656589">
                <a:moveTo>
                  <a:pt x="939292" y="0"/>
                </a:moveTo>
                <a:lnTo>
                  <a:pt x="853312" y="12319"/>
                </a:lnTo>
                <a:lnTo>
                  <a:pt x="868103" y="33636"/>
                </a:lnTo>
                <a:lnTo>
                  <a:pt x="878712" y="26289"/>
                </a:lnTo>
                <a:lnTo>
                  <a:pt x="924920" y="26289"/>
                </a:lnTo>
                <a:lnTo>
                  <a:pt x="939292" y="0"/>
                </a:lnTo>
                <a:close/>
              </a:path>
            </a:pathLst>
          </a:custGeom>
          <a:solidFill>
            <a:srgbClr val="000000"/>
          </a:solidFill>
        </p:spPr>
        <p:txBody>
          <a:bodyPr wrap="square" lIns="0" tIns="0" rIns="0" bIns="0" rtlCol="0"/>
          <a:lstStyle/>
          <a:p>
            <a:endParaRPr sz="1350"/>
          </a:p>
        </p:txBody>
      </p:sp>
      <p:sp>
        <p:nvSpPr>
          <p:cNvPr id="24" name="object 24"/>
          <p:cNvSpPr/>
          <p:nvPr/>
        </p:nvSpPr>
        <p:spPr>
          <a:xfrm>
            <a:off x="3116389" y="1347025"/>
            <a:ext cx="948690" cy="508159"/>
          </a:xfrm>
          <a:custGeom>
            <a:avLst/>
            <a:gdLst/>
            <a:ahLst/>
            <a:cxnLst/>
            <a:rect l="l" t="t" r="r" b="b"/>
            <a:pathLst>
              <a:path w="1264920" h="677544">
                <a:moveTo>
                  <a:pt x="1190113" y="24847"/>
                </a:moveTo>
                <a:lnTo>
                  <a:pt x="0" y="654685"/>
                </a:lnTo>
                <a:lnTo>
                  <a:pt x="12191" y="677544"/>
                </a:lnTo>
                <a:lnTo>
                  <a:pt x="1202273" y="47849"/>
                </a:lnTo>
                <a:lnTo>
                  <a:pt x="1190113" y="24847"/>
                </a:lnTo>
                <a:close/>
              </a:path>
              <a:path w="1264920" h="677544">
                <a:moveTo>
                  <a:pt x="1251489" y="18795"/>
                </a:moveTo>
                <a:lnTo>
                  <a:pt x="1201547" y="18795"/>
                </a:lnTo>
                <a:lnTo>
                  <a:pt x="1213739" y="41782"/>
                </a:lnTo>
                <a:lnTo>
                  <a:pt x="1202273" y="47849"/>
                </a:lnTo>
                <a:lnTo>
                  <a:pt x="1214374" y="70738"/>
                </a:lnTo>
                <a:lnTo>
                  <a:pt x="1251489" y="18795"/>
                </a:lnTo>
                <a:close/>
              </a:path>
              <a:path w="1264920" h="677544">
                <a:moveTo>
                  <a:pt x="1201547" y="18795"/>
                </a:moveTo>
                <a:lnTo>
                  <a:pt x="1190113" y="24847"/>
                </a:lnTo>
                <a:lnTo>
                  <a:pt x="1202273" y="47849"/>
                </a:lnTo>
                <a:lnTo>
                  <a:pt x="1213739" y="41782"/>
                </a:lnTo>
                <a:lnTo>
                  <a:pt x="1201547" y="18795"/>
                </a:lnTo>
                <a:close/>
              </a:path>
              <a:path w="1264920" h="677544">
                <a:moveTo>
                  <a:pt x="1264919" y="0"/>
                </a:moveTo>
                <a:lnTo>
                  <a:pt x="1178052" y="2031"/>
                </a:lnTo>
                <a:lnTo>
                  <a:pt x="1190113" y="24847"/>
                </a:lnTo>
                <a:lnTo>
                  <a:pt x="1201547" y="18795"/>
                </a:lnTo>
                <a:lnTo>
                  <a:pt x="1251489" y="18795"/>
                </a:lnTo>
                <a:lnTo>
                  <a:pt x="1264919" y="0"/>
                </a:lnTo>
                <a:close/>
              </a:path>
            </a:pathLst>
          </a:custGeom>
          <a:solidFill>
            <a:srgbClr val="000000"/>
          </a:solidFill>
        </p:spPr>
        <p:txBody>
          <a:bodyPr wrap="square" lIns="0" tIns="0" rIns="0" bIns="0" rtlCol="0"/>
          <a:lstStyle/>
          <a:p>
            <a:endParaRPr sz="1350"/>
          </a:p>
        </p:txBody>
      </p:sp>
      <p:sp>
        <p:nvSpPr>
          <p:cNvPr id="25" name="object 25"/>
          <p:cNvSpPr/>
          <p:nvPr/>
        </p:nvSpPr>
        <p:spPr>
          <a:xfrm>
            <a:off x="3120676" y="1836801"/>
            <a:ext cx="944404" cy="63341"/>
          </a:xfrm>
          <a:custGeom>
            <a:avLst/>
            <a:gdLst/>
            <a:ahLst/>
            <a:cxnLst/>
            <a:rect l="l" t="t" r="r" b="b"/>
            <a:pathLst>
              <a:path w="1259204" h="84455">
                <a:moveTo>
                  <a:pt x="1182624" y="6731"/>
                </a:moveTo>
                <a:lnTo>
                  <a:pt x="1181905" y="32537"/>
                </a:lnTo>
                <a:lnTo>
                  <a:pt x="1194815" y="32893"/>
                </a:lnTo>
                <a:lnTo>
                  <a:pt x="1194053" y="58801"/>
                </a:lnTo>
                <a:lnTo>
                  <a:pt x="1181175" y="58801"/>
                </a:lnTo>
                <a:lnTo>
                  <a:pt x="1180464" y="84328"/>
                </a:lnTo>
                <a:lnTo>
                  <a:pt x="1235228" y="58801"/>
                </a:lnTo>
                <a:lnTo>
                  <a:pt x="1194053" y="58801"/>
                </a:lnTo>
                <a:lnTo>
                  <a:pt x="1181185" y="58446"/>
                </a:lnTo>
                <a:lnTo>
                  <a:pt x="1235989" y="58446"/>
                </a:lnTo>
                <a:lnTo>
                  <a:pt x="1259204" y="47625"/>
                </a:lnTo>
                <a:lnTo>
                  <a:pt x="1182624" y="6731"/>
                </a:lnTo>
                <a:close/>
              </a:path>
              <a:path w="1259204" h="84455">
                <a:moveTo>
                  <a:pt x="1181905" y="32537"/>
                </a:moveTo>
                <a:lnTo>
                  <a:pt x="1181185" y="58446"/>
                </a:lnTo>
                <a:lnTo>
                  <a:pt x="1194053" y="58801"/>
                </a:lnTo>
                <a:lnTo>
                  <a:pt x="1194815" y="32893"/>
                </a:lnTo>
                <a:lnTo>
                  <a:pt x="1181905" y="32537"/>
                </a:lnTo>
                <a:close/>
              </a:path>
              <a:path w="1259204" h="84455">
                <a:moveTo>
                  <a:pt x="762" y="0"/>
                </a:moveTo>
                <a:lnTo>
                  <a:pt x="0" y="25908"/>
                </a:lnTo>
                <a:lnTo>
                  <a:pt x="1181185" y="58446"/>
                </a:lnTo>
                <a:lnTo>
                  <a:pt x="1181905" y="32537"/>
                </a:lnTo>
                <a:lnTo>
                  <a:pt x="762" y="0"/>
                </a:lnTo>
                <a:close/>
              </a:path>
            </a:pathLst>
          </a:custGeom>
          <a:solidFill>
            <a:srgbClr val="000000"/>
          </a:solidFill>
        </p:spPr>
        <p:txBody>
          <a:bodyPr wrap="square" lIns="0" tIns="0" rIns="0" bIns="0" rtlCol="0"/>
          <a:lstStyle/>
          <a:p>
            <a:endParaRPr sz="1350"/>
          </a:p>
        </p:txBody>
      </p:sp>
      <p:sp>
        <p:nvSpPr>
          <p:cNvPr id="26" name="object 26"/>
          <p:cNvSpPr/>
          <p:nvPr/>
        </p:nvSpPr>
        <p:spPr>
          <a:xfrm>
            <a:off x="3116104" y="1838134"/>
            <a:ext cx="949166" cy="558165"/>
          </a:xfrm>
          <a:custGeom>
            <a:avLst/>
            <a:gdLst/>
            <a:ahLst/>
            <a:cxnLst/>
            <a:rect l="l" t="t" r="r" b="b"/>
            <a:pathLst>
              <a:path w="1265554" h="744219">
                <a:moveTo>
                  <a:pt x="1191604" y="716227"/>
                </a:moveTo>
                <a:lnTo>
                  <a:pt x="1178559" y="738631"/>
                </a:lnTo>
                <a:lnTo>
                  <a:pt x="1265300" y="744092"/>
                </a:lnTo>
                <a:lnTo>
                  <a:pt x="1251313" y="722756"/>
                </a:lnTo>
                <a:lnTo>
                  <a:pt x="1202817" y="722756"/>
                </a:lnTo>
                <a:lnTo>
                  <a:pt x="1191604" y="716227"/>
                </a:lnTo>
                <a:close/>
              </a:path>
              <a:path w="1265554" h="744219">
                <a:moveTo>
                  <a:pt x="1204635" y="693847"/>
                </a:moveTo>
                <a:lnTo>
                  <a:pt x="1191604" y="716227"/>
                </a:lnTo>
                <a:lnTo>
                  <a:pt x="1202817" y="722756"/>
                </a:lnTo>
                <a:lnTo>
                  <a:pt x="1215897" y="700404"/>
                </a:lnTo>
                <a:lnTo>
                  <a:pt x="1204635" y="693847"/>
                </a:lnTo>
                <a:close/>
              </a:path>
              <a:path w="1265554" h="744219">
                <a:moveTo>
                  <a:pt x="1217675" y="671449"/>
                </a:moveTo>
                <a:lnTo>
                  <a:pt x="1204635" y="693847"/>
                </a:lnTo>
                <a:lnTo>
                  <a:pt x="1215897" y="700404"/>
                </a:lnTo>
                <a:lnTo>
                  <a:pt x="1202817" y="722756"/>
                </a:lnTo>
                <a:lnTo>
                  <a:pt x="1251313" y="722756"/>
                </a:lnTo>
                <a:lnTo>
                  <a:pt x="1217675" y="671449"/>
                </a:lnTo>
                <a:close/>
              </a:path>
              <a:path w="1265554" h="744219">
                <a:moveTo>
                  <a:pt x="12953" y="0"/>
                </a:moveTo>
                <a:lnTo>
                  <a:pt x="0" y="22351"/>
                </a:lnTo>
                <a:lnTo>
                  <a:pt x="1191604" y="716227"/>
                </a:lnTo>
                <a:lnTo>
                  <a:pt x="1204635" y="693847"/>
                </a:lnTo>
                <a:lnTo>
                  <a:pt x="12953" y="0"/>
                </a:lnTo>
                <a:close/>
              </a:path>
            </a:pathLst>
          </a:custGeom>
          <a:solidFill>
            <a:srgbClr val="000000"/>
          </a:solidFill>
        </p:spPr>
        <p:txBody>
          <a:bodyPr wrap="square" lIns="0" tIns="0" rIns="0" bIns="0" rtlCol="0"/>
          <a:lstStyle/>
          <a:p>
            <a:endParaRPr sz="1350"/>
          </a:p>
        </p:txBody>
      </p:sp>
      <p:sp>
        <p:nvSpPr>
          <p:cNvPr id="27" name="object 27"/>
          <p:cNvSpPr/>
          <p:nvPr/>
        </p:nvSpPr>
        <p:spPr>
          <a:xfrm>
            <a:off x="3113626" y="1840135"/>
            <a:ext cx="951548" cy="1080135"/>
          </a:xfrm>
          <a:custGeom>
            <a:avLst/>
            <a:gdLst/>
            <a:ahLst/>
            <a:cxnLst/>
            <a:rect l="l" t="t" r="r" b="b"/>
            <a:pathLst>
              <a:path w="1268729" h="1440179">
                <a:moveTo>
                  <a:pt x="1207574" y="1389915"/>
                </a:moveTo>
                <a:lnTo>
                  <a:pt x="1188085" y="1407033"/>
                </a:lnTo>
                <a:lnTo>
                  <a:pt x="1268602" y="1439672"/>
                </a:lnTo>
                <a:lnTo>
                  <a:pt x="1258072" y="1399667"/>
                </a:lnTo>
                <a:lnTo>
                  <a:pt x="1216152" y="1399667"/>
                </a:lnTo>
                <a:lnTo>
                  <a:pt x="1207574" y="1389915"/>
                </a:lnTo>
                <a:close/>
              </a:path>
              <a:path w="1268729" h="1440179">
                <a:moveTo>
                  <a:pt x="1227045" y="1372815"/>
                </a:moveTo>
                <a:lnTo>
                  <a:pt x="1207574" y="1389915"/>
                </a:lnTo>
                <a:lnTo>
                  <a:pt x="1216152" y="1399667"/>
                </a:lnTo>
                <a:lnTo>
                  <a:pt x="1235583" y="1382522"/>
                </a:lnTo>
                <a:lnTo>
                  <a:pt x="1227045" y="1372815"/>
                </a:lnTo>
                <a:close/>
              </a:path>
              <a:path w="1268729" h="1440179">
                <a:moveTo>
                  <a:pt x="1246505" y="1355725"/>
                </a:moveTo>
                <a:lnTo>
                  <a:pt x="1227045" y="1372815"/>
                </a:lnTo>
                <a:lnTo>
                  <a:pt x="1235583" y="1382522"/>
                </a:lnTo>
                <a:lnTo>
                  <a:pt x="1216152" y="1399667"/>
                </a:lnTo>
                <a:lnTo>
                  <a:pt x="1258072" y="1399667"/>
                </a:lnTo>
                <a:lnTo>
                  <a:pt x="1246505" y="1355725"/>
                </a:lnTo>
                <a:close/>
              </a:path>
              <a:path w="1268729" h="1440179">
                <a:moveTo>
                  <a:pt x="19558" y="0"/>
                </a:moveTo>
                <a:lnTo>
                  <a:pt x="0" y="17017"/>
                </a:lnTo>
                <a:lnTo>
                  <a:pt x="1207574" y="1389915"/>
                </a:lnTo>
                <a:lnTo>
                  <a:pt x="1227045" y="1372815"/>
                </a:lnTo>
                <a:lnTo>
                  <a:pt x="19558" y="0"/>
                </a:lnTo>
                <a:close/>
              </a:path>
            </a:pathLst>
          </a:custGeom>
          <a:solidFill>
            <a:srgbClr val="000000"/>
          </a:solidFill>
        </p:spPr>
        <p:txBody>
          <a:bodyPr wrap="square" lIns="0" tIns="0" rIns="0" bIns="0" rtlCol="0"/>
          <a:lstStyle/>
          <a:p>
            <a:endParaRPr sz="1350"/>
          </a:p>
        </p:txBody>
      </p:sp>
      <p:sp>
        <p:nvSpPr>
          <p:cNvPr id="28" name="object 28"/>
          <p:cNvSpPr/>
          <p:nvPr/>
        </p:nvSpPr>
        <p:spPr>
          <a:xfrm>
            <a:off x="2920365" y="1746505"/>
            <a:ext cx="200025" cy="198881"/>
          </a:xfrm>
          <a:prstGeom prst="rect">
            <a:avLst/>
          </a:prstGeom>
          <a:blipFill>
            <a:blip r:embed="rId3" cstate="print"/>
            <a:stretch>
              <a:fillRect/>
            </a:stretch>
          </a:blipFill>
        </p:spPr>
        <p:txBody>
          <a:bodyPr wrap="square" lIns="0" tIns="0" rIns="0" bIns="0" rtlCol="0"/>
          <a:lstStyle/>
          <a:p>
            <a:endParaRPr sz="1350"/>
          </a:p>
        </p:txBody>
      </p:sp>
      <p:sp>
        <p:nvSpPr>
          <p:cNvPr id="29" name="object 29"/>
          <p:cNvSpPr/>
          <p:nvPr/>
        </p:nvSpPr>
        <p:spPr>
          <a:xfrm>
            <a:off x="2920365" y="1746504"/>
            <a:ext cx="200025" cy="199073"/>
          </a:xfrm>
          <a:custGeom>
            <a:avLst/>
            <a:gdLst/>
            <a:ahLst/>
            <a:cxnLst/>
            <a:rect l="l" t="t" r="r" b="b"/>
            <a:pathLst>
              <a:path w="266700" h="265430">
                <a:moveTo>
                  <a:pt x="0" y="265175"/>
                </a:moveTo>
                <a:lnTo>
                  <a:pt x="266700" y="265175"/>
                </a:lnTo>
                <a:lnTo>
                  <a:pt x="266700" y="0"/>
                </a:lnTo>
                <a:lnTo>
                  <a:pt x="0" y="0"/>
                </a:lnTo>
                <a:lnTo>
                  <a:pt x="0" y="265175"/>
                </a:lnTo>
                <a:close/>
              </a:path>
            </a:pathLst>
          </a:custGeom>
          <a:ln w="6096">
            <a:solidFill>
              <a:srgbClr val="A4A4A4"/>
            </a:solidFill>
          </a:ln>
        </p:spPr>
        <p:txBody>
          <a:bodyPr wrap="square" lIns="0" tIns="0" rIns="0" bIns="0" rtlCol="0"/>
          <a:lstStyle/>
          <a:p>
            <a:endParaRPr sz="1350"/>
          </a:p>
        </p:txBody>
      </p:sp>
      <p:sp>
        <p:nvSpPr>
          <p:cNvPr id="30" name="object 30"/>
          <p:cNvSpPr/>
          <p:nvPr/>
        </p:nvSpPr>
        <p:spPr>
          <a:xfrm>
            <a:off x="5388101" y="1129283"/>
            <a:ext cx="381953" cy="381953"/>
          </a:xfrm>
          <a:custGeom>
            <a:avLst/>
            <a:gdLst/>
            <a:ahLst/>
            <a:cxnLst/>
            <a:rect l="l" t="t" r="r" b="b"/>
            <a:pathLst>
              <a:path w="509270" h="509269">
                <a:moveTo>
                  <a:pt x="0" y="254508"/>
                </a:moveTo>
                <a:lnTo>
                  <a:pt x="4099" y="208752"/>
                </a:lnTo>
                <a:lnTo>
                  <a:pt x="15919" y="165690"/>
                </a:lnTo>
                <a:lnTo>
                  <a:pt x="34741" y="126040"/>
                </a:lnTo>
                <a:lnTo>
                  <a:pt x="59847" y="90520"/>
                </a:lnTo>
                <a:lnTo>
                  <a:pt x="90520" y="59847"/>
                </a:lnTo>
                <a:lnTo>
                  <a:pt x="126040" y="34741"/>
                </a:lnTo>
                <a:lnTo>
                  <a:pt x="165690" y="15919"/>
                </a:lnTo>
                <a:lnTo>
                  <a:pt x="208752" y="4099"/>
                </a:lnTo>
                <a:lnTo>
                  <a:pt x="254508"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8"/>
                </a:lnTo>
                <a:lnTo>
                  <a:pt x="504916" y="300263"/>
                </a:lnTo>
                <a:lnTo>
                  <a:pt x="493096" y="343325"/>
                </a:lnTo>
                <a:lnTo>
                  <a:pt x="474274" y="382975"/>
                </a:lnTo>
                <a:lnTo>
                  <a:pt x="449168" y="418495"/>
                </a:lnTo>
                <a:lnTo>
                  <a:pt x="418495" y="449168"/>
                </a:lnTo>
                <a:lnTo>
                  <a:pt x="382975" y="474274"/>
                </a:lnTo>
                <a:lnTo>
                  <a:pt x="343325" y="493096"/>
                </a:lnTo>
                <a:lnTo>
                  <a:pt x="300263" y="504916"/>
                </a:lnTo>
                <a:lnTo>
                  <a:pt x="254508"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8"/>
                </a:lnTo>
                <a:close/>
              </a:path>
            </a:pathLst>
          </a:custGeom>
          <a:ln w="12192">
            <a:solidFill>
              <a:srgbClr val="000000"/>
            </a:solidFill>
          </a:ln>
        </p:spPr>
        <p:txBody>
          <a:bodyPr wrap="square" lIns="0" tIns="0" rIns="0" bIns="0" rtlCol="0"/>
          <a:lstStyle/>
          <a:p>
            <a:endParaRPr sz="1350"/>
          </a:p>
        </p:txBody>
      </p:sp>
      <p:sp>
        <p:nvSpPr>
          <p:cNvPr id="31" name="object 31"/>
          <p:cNvSpPr/>
          <p:nvPr/>
        </p:nvSpPr>
        <p:spPr>
          <a:xfrm>
            <a:off x="5388101" y="1655063"/>
            <a:ext cx="381953" cy="381953"/>
          </a:xfrm>
          <a:custGeom>
            <a:avLst/>
            <a:gdLst/>
            <a:ahLst/>
            <a:cxnLst/>
            <a:rect l="l" t="t" r="r" b="b"/>
            <a:pathLst>
              <a:path w="509270" h="509269">
                <a:moveTo>
                  <a:pt x="0" y="254508"/>
                </a:moveTo>
                <a:lnTo>
                  <a:pt x="4099" y="208752"/>
                </a:lnTo>
                <a:lnTo>
                  <a:pt x="15919" y="165690"/>
                </a:lnTo>
                <a:lnTo>
                  <a:pt x="34741" y="126040"/>
                </a:lnTo>
                <a:lnTo>
                  <a:pt x="59847" y="90520"/>
                </a:lnTo>
                <a:lnTo>
                  <a:pt x="90520" y="59847"/>
                </a:lnTo>
                <a:lnTo>
                  <a:pt x="126040" y="34741"/>
                </a:lnTo>
                <a:lnTo>
                  <a:pt x="165690" y="15919"/>
                </a:lnTo>
                <a:lnTo>
                  <a:pt x="208752" y="4099"/>
                </a:lnTo>
                <a:lnTo>
                  <a:pt x="254508"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8"/>
                </a:lnTo>
                <a:lnTo>
                  <a:pt x="504916" y="300263"/>
                </a:lnTo>
                <a:lnTo>
                  <a:pt x="493096" y="343325"/>
                </a:lnTo>
                <a:lnTo>
                  <a:pt x="474274" y="382975"/>
                </a:lnTo>
                <a:lnTo>
                  <a:pt x="449168" y="418495"/>
                </a:lnTo>
                <a:lnTo>
                  <a:pt x="418495" y="449168"/>
                </a:lnTo>
                <a:lnTo>
                  <a:pt x="382975" y="474274"/>
                </a:lnTo>
                <a:lnTo>
                  <a:pt x="343325" y="493096"/>
                </a:lnTo>
                <a:lnTo>
                  <a:pt x="300263" y="504916"/>
                </a:lnTo>
                <a:lnTo>
                  <a:pt x="254508"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8"/>
                </a:lnTo>
                <a:close/>
              </a:path>
            </a:pathLst>
          </a:custGeom>
          <a:ln w="12192">
            <a:solidFill>
              <a:srgbClr val="000000"/>
            </a:solidFill>
          </a:ln>
        </p:spPr>
        <p:txBody>
          <a:bodyPr wrap="square" lIns="0" tIns="0" rIns="0" bIns="0" rtlCol="0"/>
          <a:lstStyle/>
          <a:p>
            <a:endParaRPr sz="1350"/>
          </a:p>
        </p:txBody>
      </p:sp>
      <p:sp>
        <p:nvSpPr>
          <p:cNvPr id="32" name="object 32"/>
          <p:cNvSpPr/>
          <p:nvPr/>
        </p:nvSpPr>
        <p:spPr>
          <a:xfrm>
            <a:off x="5388101" y="2178558"/>
            <a:ext cx="381953" cy="381953"/>
          </a:xfrm>
          <a:custGeom>
            <a:avLst/>
            <a:gdLst/>
            <a:ahLst/>
            <a:cxnLst/>
            <a:rect l="l" t="t" r="r" b="b"/>
            <a:pathLst>
              <a:path w="509270" h="509270">
                <a:moveTo>
                  <a:pt x="0" y="254507"/>
                </a:moveTo>
                <a:lnTo>
                  <a:pt x="4099" y="208752"/>
                </a:lnTo>
                <a:lnTo>
                  <a:pt x="15919" y="165690"/>
                </a:lnTo>
                <a:lnTo>
                  <a:pt x="34741" y="126040"/>
                </a:lnTo>
                <a:lnTo>
                  <a:pt x="59847" y="90520"/>
                </a:lnTo>
                <a:lnTo>
                  <a:pt x="90520" y="59847"/>
                </a:lnTo>
                <a:lnTo>
                  <a:pt x="126040" y="34741"/>
                </a:lnTo>
                <a:lnTo>
                  <a:pt x="165690" y="15919"/>
                </a:lnTo>
                <a:lnTo>
                  <a:pt x="208752" y="4099"/>
                </a:lnTo>
                <a:lnTo>
                  <a:pt x="254508"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7"/>
                </a:lnTo>
                <a:lnTo>
                  <a:pt x="504916" y="300263"/>
                </a:lnTo>
                <a:lnTo>
                  <a:pt x="493096" y="343325"/>
                </a:lnTo>
                <a:lnTo>
                  <a:pt x="474274" y="382975"/>
                </a:lnTo>
                <a:lnTo>
                  <a:pt x="449168" y="418495"/>
                </a:lnTo>
                <a:lnTo>
                  <a:pt x="418495" y="449168"/>
                </a:lnTo>
                <a:lnTo>
                  <a:pt x="382975" y="474274"/>
                </a:lnTo>
                <a:lnTo>
                  <a:pt x="343325" y="493096"/>
                </a:lnTo>
                <a:lnTo>
                  <a:pt x="300263" y="504916"/>
                </a:lnTo>
                <a:lnTo>
                  <a:pt x="254508"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5388101" y="2702051"/>
            <a:ext cx="381953" cy="382905"/>
          </a:xfrm>
          <a:custGeom>
            <a:avLst/>
            <a:gdLst/>
            <a:ahLst/>
            <a:cxnLst/>
            <a:rect l="l" t="t" r="r" b="b"/>
            <a:pathLst>
              <a:path w="509270" h="510539">
                <a:moveTo>
                  <a:pt x="0" y="255269"/>
                </a:moveTo>
                <a:lnTo>
                  <a:pt x="4099" y="209387"/>
                </a:lnTo>
                <a:lnTo>
                  <a:pt x="15919" y="166202"/>
                </a:lnTo>
                <a:lnTo>
                  <a:pt x="34741" y="126435"/>
                </a:lnTo>
                <a:lnTo>
                  <a:pt x="59847" y="90807"/>
                </a:lnTo>
                <a:lnTo>
                  <a:pt x="90520" y="60040"/>
                </a:lnTo>
                <a:lnTo>
                  <a:pt x="126040" y="34854"/>
                </a:lnTo>
                <a:lnTo>
                  <a:pt x="165690" y="15971"/>
                </a:lnTo>
                <a:lnTo>
                  <a:pt x="208752" y="4113"/>
                </a:lnTo>
                <a:lnTo>
                  <a:pt x="254508" y="0"/>
                </a:lnTo>
                <a:lnTo>
                  <a:pt x="300263" y="4113"/>
                </a:lnTo>
                <a:lnTo>
                  <a:pt x="343325" y="15971"/>
                </a:lnTo>
                <a:lnTo>
                  <a:pt x="382975" y="34854"/>
                </a:lnTo>
                <a:lnTo>
                  <a:pt x="418495" y="60040"/>
                </a:lnTo>
                <a:lnTo>
                  <a:pt x="449168" y="90807"/>
                </a:lnTo>
                <a:lnTo>
                  <a:pt x="474274" y="126435"/>
                </a:lnTo>
                <a:lnTo>
                  <a:pt x="493096" y="166202"/>
                </a:lnTo>
                <a:lnTo>
                  <a:pt x="504916" y="209387"/>
                </a:lnTo>
                <a:lnTo>
                  <a:pt x="509015" y="255269"/>
                </a:lnTo>
                <a:lnTo>
                  <a:pt x="504916" y="301152"/>
                </a:lnTo>
                <a:lnTo>
                  <a:pt x="493096" y="344337"/>
                </a:lnTo>
                <a:lnTo>
                  <a:pt x="474274" y="384104"/>
                </a:lnTo>
                <a:lnTo>
                  <a:pt x="449168" y="419732"/>
                </a:lnTo>
                <a:lnTo>
                  <a:pt x="418495" y="450499"/>
                </a:lnTo>
                <a:lnTo>
                  <a:pt x="382975" y="475685"/>
                </a:lnTo>
                <a:lnTo>
                  <a:pt x="343325" y="494568"/>
                </a:lnTo>
                <a:lnTo>
                  <a:pt x="300263" y="506426"/>
                </a:lnTo>
                <a:lnTo>
                  <a:pt x="254508" y="510539"/>
                </a:lnTo>
                <a:lnTo>
                  <a:pt x="208752" y="506426"/>
                </a:lnTo>
                <a:lnTo>
                  <a:pt x="165690" y="494568"/>
                </a:lnTo>
                <a:lnTo>
                  <a:pt x="126040" y="475685"/>
                </a:lnTo>
                <a:lnTo>
                  <a:pt x="90520" y="450499"/>
                </a:lnTo>
                <a:lnTo>
                  <a:pt x="59847" y="419732"/>
                </a:lnTo>
                <a:lnTo>
                  <a:pt x="34741" y="384104"/>
                </a:lnTo>
                <a:lnTo>
                  <a:pt x="15919" y="344337"/>
                </a:lnTo>
                <a:lnTo>
                  <a:pt x="4099" y="301152"/>
                </a:lnTo>
                <a:lnTo>
                  <a:pt x="0" y="255269"/>
                </a:lnTo>
                <a:close/>
              </a:path>
            </a:pathLst>
          </a:custGeom>
          <a:ln w="12191">
            <a:solidFill>
              <a:srgbClr val="000000"/>
            </a:solidFill>
          </a:ln>
        </p:spPr>
        <p:txBody>
          <a:bodyPr wrap="square" lIns="0" tIns="0" rIns="0" bIns="0" rtlCol="0"/>
          <a:lstStyle/>
          <a:p>
            <a:endParaRPr sz="1350"/>
          </a:p>
        </p:txBody>
      </p:sp>
      <p:sp>
        <p:nvSpPr>
          <p:cNvPr id="34" name="object 34"/>
          <p:cNvSpPr/>
          <p:nvPr/>
        </p:nvSpPr>
        <p:spPr>
          <a:xfrm>
            <a:off x="2920365" y="2312289"/>
            <a:ext cx="200025" cy="198881"/>
          </a:xfrm>
          <a:prstGeom prst="rect">
            <a:avLst/>
          </a:prstGeom>
          <a:blipFill>
            <a:blip r:embed="rId3" cstate="print"/>
            <a:stretch>
              <a:fillRect/>
            </a:stretch>
          </a:blipFill>
        </p:spPr>
        <p:txBody>
          <a:bodyPr wrap="square" lIns="0" tIns="0" rIns="0" bIns="0" rtlCol="0"/>
          <a:lstStyle/>
          <a:p>
            <a:endParaRPr sz="1350"/>
          </a:p>
        </p:txBody>
      </p:sp>
      <p:sp>
        <p:nvSpPr>
          <p:cNvPr id="35" name="object 35"/>
          <p:cNvSpPr/>
          <p:nvPr/>
        </p:nvSpPr>
        <p:spPr>
          <a:xfrm>
            <a:off x="2920365" y="2312288"/>
            <a:ext cx="200025" cy="199073"/>
          </a:xfrm>
          <a:custGeom>
            <a:avLst/>
            <a:gdLst/>
            <a:ahLst/>
            <a:cxnLst/>
            <a:rect l="l" t="t" r="r" b="b"/>
            <a:pathLst>
              <a:path w="266700" h="265429">
                <a:moveTo>
                  <a:pt x="0" y="265175"/>
                </a:moveTo>
                <a:lnTo>
                  <a:pt x="266700" y="265175"/>
                </a:lnTo>
                <a:lnTo>
                  <a:pt x="266700" y="0"/>
                </a:lnTo>
                <a:lnTo>
                  <a:pt x="0" y="0"/>
                </a:lnTo>
                <a:lnTo>
                  <a:pt x="0" y="265175"/>
                </a:lnTo>
                <a:close/>
              </a:path>
            </a:pathLst>
          </a:custGeom>
          <a:ln w="6096">
            <a:solidFill>
              <a:srgbClr val="A4A4A4"/>
            </a:solidFill>
          </a:ln>
        </p:spPr>
        <p:txBody>
          <a:bodyPr wrap="square" lIns="0" tIns="0" rIns="0" bIns="0" rtlCol="0"/>
          <a:lstStyle/>
          <a:p>
            <a:endParaRPr sz="1350"/>
          </a:p>
        </p:txBody>
      </p:sp>
      <p:sp>
        <p:nvSpPr>
          <p:cNvPr id="36" name="object 36"/>
          <p:cNvSpPr/>
          <p:nvPr/>
        </p:nvSpPr>
        <p:spPr>
          <a:xfrm>
            <a:off x="2920365" y="2822067"/>
            <a:ext cx="200025" cy="198881"/>
          </a:xfrm>
          <a:prstGeom prst="rect">
            <a:avLst/>
          </a:prstGeom>
          <a:blipFill>
            <a:blip r:embed="rId4" cstate="print"/>
            <a:stretch>
              <a:fillRect/>
            </a:stretch>
          </a:blipFill>
        </p:spPr>
        <p:txBody>
          <a:bodyPr wrap="square" lIns="0" tIns="0" rIns="0" bIns="0" rtlCol="0"/>
          <a:lstStyle/>
          <a:p>
            <a:endParaRPr sz="1350"/>
          </a:p>
        </p:txBody>
      </p:sp>
      <p:sp>
        <p:nvSpPr>
          <p:cNvPr id="37" name="object 37"/>
          <p:cNvSpPr/>
          <p:nvPr/>
        </p:nvSpPr>
        <p:spPr>
          <a:xfrm>
            <a:off x="2920365" y="2822066"/>
            <a:ext cx="200025" cy="199073"/>
          </a:xfrm>
          <a:custGeom>
            <a:avLst/>
            <a:gdLst/>
            <a:ahLst/>
            <a:cxnLst/>
            <a:rect l="l" t="t" r="r" b="b"/>
            <a:pathLst>
              <a:path w="266700" h="265429">
                <a:moveTo>
                  <a:pt x="0" y="265176"/>
                </a:moveTo>
                <a:lnTo>
                  <a:pt x="266700" y="265176"/>
                </a:lnTo>
                <a:lnTo>
                  <a:pt x="266700" y="0"/>
                </a:lnTo>
                <a:lnTo>
                  <a:pt x="0" y="0"/>
                </a:lnTo>
                <a:lnTo>
                  <a:pt x="0" y="265176"/>
                </a:lnTo>
                <a:close/>
              </a:path>
            </a:pathLst>
          </a:custGeom>
          <a:ln w="6096">
            <a:solidFill>
              <a:srgbClr val="A4A4A4"/>
            </a:solidFill>
          </a:ln>
        </p:spPr>
        <p:txBody>
          <a:bodyPr wrap="square" lIns="0" tIns="0" rIns="0" bIns="0" rtlCol="0"/>
          <a:lstStyle/>
          <a:p>
            <a:endParaRPr sz="1350"/>
          </a:p>
        </p:txBody>
      </p:sp>
      <p:sp>
        <p:nvSpPr>
          <p:cNvPr id="38" name="object 38"/>
          <p:cNvSpPr/>
          <p:nvPr/>
        </p:nvSpPr>
        <p:spPr>
          <a:xfrm>
            <a:off x="3116389" y="2403729"/>
            <a:ext cx="948690" cy="516255"/>
          </a:xfrm>
          <a:custGeom>
            <a:avLst/>
            <a:gdLst/>
            <a:ahLst/>
            <a:cxnLst/>
            <a:rect l="l" t="t" r="r" b="b"/>
            <a:pathLst>
              <a:path w="1264920" h="688339">
                <a:moveTo>
                  <a:pt x="1190329" y="662684"/>
                </a:moveTo>
                <a:lnTo>
                  <a:pt x="1178052" y="685545"/>
                </a:lnTo>
                <a:lnTo>
                  <a:pt x="1264919" y="688085"/>
                </a:lnTo>
                <a:lnTo>
                  <a:pt x="1251338" y="668782"/>
                </a:lnTo>
                <a:lnTo>
                  <a:pt x="1201674" y="668782"/>
                </a:lnTo>
                <a:lnTo>
                  <a:pt x="1190329" y="662684"/>
                </a:lnTo>
                <a:close/>
              </a:path>
              <a:path w="1264920" h="688339">
                <a:moveTo>
                  <a:pt x="1202615" y="639807"/>
                </a:moveTo>
                <a:lnTo>
                  <a:pt x="1190329" y="662684"/>
                </a:lnTo>
                <a:lnTo>
                  <a:pt x="1201674" y="668782"/>
                </a:lnTo>
                <a:lnTo>
                  <a:pt x="1213992" y="645921"/>
                </a:lnTo>
                <a:lnTo>
                  <a:pt x="1202615" y="639807"/>
                </a:lnTo>
                <a:close/>
              </a:path>
              <a:path w="1264920" h="688339">
                <a:moveTo>
                  <a:pt x="1214881" y="616965"/>
                </a:moveTo>
                <a:lnTo>
                  <a:pt x="1202615" y="639807"/>
                </a:lnTo>
                <a:lnTo>
                  <a:pt x="1213992" y="645921"/>
                </a:lnTo>
                <a:lnTo>
                  <a:pt x="1201674" y="668782"/>
                </a:lnTo>
                <a:lnTo>
                  <a:pt x="1251338" y="668782"/>
                </a:lnTo>
                <a:lnTo>
                  <a:pt x="1214881" y="616965"/>
                </a:lnTo>
                <a:close/>
              </a:path>
              <a:path w="1264920" h="688339">
                <a:moveTo>
                  <a:pt x="12191" y="0"/>
                </a:moveTo>
                <a:lnTo>
                  <a:pt x="0" y="22860"/>
                </a:lnTo>
                <a:lnTo>
                  <a:pt x="1190329" y="662684"/>
                </a:lnTo>
                <a:lnTo>
                  <a:pt x="1202615" y="639807"/>
                </a:lnTo>
                <a:lnTo>
                  <a:pt x="12191" y="0"/>
                </a:lnTo>
                <a:close/>
              </a:path>
            </a:pathLst>
          </a:custGeom>
          <a:solidFill>
            <a:srgbClr val="000000"/>
          </a:solidFill>
        </p:spPr>
        <p:txBody>
          <a:bodyPr wrap="square" lIns="0" tIns="0" rIns="0" bIns="0" rtlCol="0"/>
          <a:lstStyle/>
          <a:p>
            <a:endParaRPr sz="1350"/>
          </a:p>
        </p:txBody>
      </p:sp>
      <p:sp>
        <p:nvSpPr>
          <p:cNvPr id="39" name="object 39"/>
          <p:cNvSpPr/>
          <p:nvPr/>
        </p:nvSpPr>
        <p:spPr>
          <a:xfrm>
            <a:off x="3116200" y="2396299"/>
            <a:ext cx="949166" cy="534353"/>
          </a:xfrm>
          <a:custGeom>
            <a:avLst/>
            <a:gdLst/>
            <a:ahLst/>
            <a:cxnLst/>
            <a:rect l="l" t="t" r="r" b="b"/>
            <a:pathLst>
              <a:path w="1265554" h="712470">
                <a:moveTo>
                  <a:pt x="1190953" y="26516"/>
                </a:moveTo>
                <a:lnTo>
                  <a:pt x="0" y="689737"/>
                </a:lnTo>
                <a:lnTo>
                  <a:pt x="12700" y="712343"/>
                </a:lnTo>
                <a:lnTo>
                  <a:pt x="1203541" y="49115"/>
                </a:lnTo>
                <a:lnTo>
                  <a:pt x="1190953" y="26516"/>
                </a:lnTo>
                <a:close/>
              </a:path>
              <a:path w="1265554" h="712470">
                <a:moveTo>
                  <a:pt x="1251378" y="20193"/>
                </a:moveTo>
                <a:lnTo>
                  <a:pt x="1202308" y="20193"/>
                </a:lnTo>
                <a:lnTo>
                  <a:pt x="1214882" y="42799"/>
                </a:lnTo>
                <a:lnTo>
                  <a:pt x="1203541" y="49115"/>
                </a:lnTo>
                <a:lnTo>
                  <a:pt x="1216152" y="71755"/>
                </a:lnTo>
                <a:lnTo>
                  <a:pt x="1251378" y="20193"/>
                </a:lnTo>
                <a:close/>
              </a:path>
              <a:path w="1265554" h="712470">
                <a:moveTo>
                  <a:pt x="1202308" y="20193"/>
                </a:moveTo>
                <a:lnTo>
                  <a:pt x="1190953" y="26516"/>
                </a:lnTo>
                <a:lnTo>
                  <a:pt x="1203541" y="49115"/>
                </a:lnTo>
                <a:lnTo>
                  <a:pt x="1214882" y="42799"/>
                </a:lnTo>
                <a:lnTo>
                  <a:pt x="1202308" y="20193"/>
                </a:lnTo>
                <a:close/>
              </a:path>
              <a:path w="1265554" h="712470">
                <a:moveTo>
                  <a:pt x="1265173" y="0"/>
                </a:moveTo>
                <a:lnTo>
                  <a:pt x="1178306" y="3810"/>
                </a:lnTo>
                <a:lnTo>
                  <a:pt x="1190953" y="26516"/>
                </a:lnTo>
                <a:lnTo>
                  <a:pt x="1202308" y="20193"/>
                </a:lnTo>
                <a:lnTo>
                  <a:pt x="1251378" y="20193"/>
                </a:lnTo>
                <a:lnTo>
                  <a:pt x="1265173" y="0"/>
                </a:lnTo>
                <a:close/>
              </a:path>
            </a:pathLst>
          </a:custGeom>
          <a:solidFill>
            <a:srgbClr val="000000"/>
          </a:solidFill>
        </p:spPr>
        <p:txBody>
          <a:bodyPr wrap="square" lIns="0" tIns="0" rIns="0" bIns="0" rtlCol="0"/>
          <a:lstStyle/>
          <a:p>
            <a:endParaRPr sz="1350"/>
          </a:p>
        </p:txBody>
      </p:sp>
      <p:sp>
        <p:nvSpPr>
          <p:cNvPr id="40" name="object 40"/>
          <p:cNvSpPr/>
          <p:nvPr/>
        </p:nvSpPr>
        <p:spPr>
          <a:xfrm>
            <a:off x="3113722" y="1872805"/>
            <a:ext cx="951548" cy="1056323"/>
          </a:xfrm>
          <a:custGeom>
            <a:avLst/>
            <a:gdLst/>
            <a:ahLst/>
            <a:cxnLst/>
            <a:rect l="l" t="t" r="r" b="b"/>
            <a:pathLst>
              <a:path w="1268729" h="1408429">
                <a:moveTo>
                  <a:pt x="1206857" y="49123"/>
                </a:moveTo>
                <a:lnTo>
                  <a:pt x="0" y="1390650"/>
                </a:lnTo>
                <a:lnTo>
                  <a:pt x="19303" y="1407921"/>
                </a:lnTo>
                <a:lnTo>
                  <a:pt x="1226100" y="66463"/>
                </a:lnTo>
                <a:lnTo>
                  <a:pt x="1206857" y="49123"/>
                </a:lnTo>
                <a:close/>
              </a:path>
              <a:path w="1268729" h="1408429">
                <a:moveTo>
                  <a:pt x="1257584" y="39497"/>
                </a:moveTo>
                <a:lnTo>
                  <a:pt x="1215517" y="39497"/>
                </a:lnTo>
                <a:lnTo>
                  <a:pt x="1234820" y="56768"/>
                </a:lnTo>
                <a:lnTo>
                  <a:pt x="1226100" y="66463"/>
                </a:lnTo>
                <a:lnTo>
                  <a:pt x="1245361" y="83820"/>
                </a:lnTo>
                <a:lnTo>
                  <a:pt x="1257584" y="39497"/>
                </a:lnTo>
                <a:close/>
              </a:path>
              <a:path w="1268729" h="1408429">
                <a:moveTo>
                  <a:pt x="1215517" y="39497"/>
                </a:moveTo>
                <a:lnTo>
                  <a:pt x="1206857" y="49123"/>
                </a:lnTo>
                <a:lnTo>
                  <a:pt x="1226100" y="66463"/>
                </a:lnTo>
                <a:lnTo>
                  <a:pt x="1234820" y="56768"/>
                </a:lnTo>
                <a:lnTo>
                  <a:pt x="1215517" y="39497"/>
                </a:lnTo>
                <a:close/>
              </a:path>
              <a:path w="1268729" h="1408429">
                <a:moveTo>
                  <a:pt x="1268475" y="0"/>
                </a:moveTo>
                <a:lnTo>
                  <a:pt x="1187577" y="31750"/>
                </a:lnTo>
                <a:lnTo>
                  <a:pt x="1206857" y="49123"/>
                </a:lnTo>
                <a:lnTo>
                  <a:pt x="1215517" y="39497"/>
                </a:lnTo>
                <a:lnTo>
                  <a:pt x="1257584" y="39497"/>
                </a:lnTo>
                <a:lnTo>
                  <a:pt x="1268475" y="0"/>
                </a:lnTo>
                <a:close/>
              </a:path>
            </a:pathLst>
          </a:custGeom>
          <a:solidFill>
            <a:srgbClr val="000000"/>
          </a:solidFill>
        </p:spPr>
        <p:txBody>
          <a:bodyPr wrap="square" lIns="0" tIns="0" rIns="0" bIns="0" rtlCol="0"/>
          <a:lstStyle/>
          <a:p>
            <a:endParaRPr sz="1350"/>
          </a:p>
        </p:txBody>
      </p:sp>
      <p:sp>
        <p:nvSpPr>
          <p:cNvPr id="41" name="object 41"/>
          <p:cNvSpPr/>
          <p:nvPr/>
        </p:nvSpPr>
        <p:spPr>
          <a:xfrm>
            <a:off x="3112674" y="1347025"/>
            <a:ext cx="952500" cy="1580198"/>
          </a:xfrm>
          <a:custGeom>
            <a:avLst/>
            <a:gdLst/>
            <a:ahLst/>
            <a:cxnLst/>
            <a:rect l="l" t="t" r="r" b="b"/>
            <a:pathLst>
              <a:path w="1270000" h="2106929">
                <a:moveTo>
                  <a:pt x="1218768" y="59998"/>
                </a:moveTo>
                <a:lnTo>
                  <a:pt x="0" y="2093467"/>
                </a:lnTo>
                <a:lnTo>
                  <a:pt x="22098" y="2106803"/>
                </a:lnTo>
                <a:lnTo>
                  <a:pt x="1241011" y="73301"/>
                </a:lnTo>
                <a:lnTo>
                  <a:pt x="1218768" y="59998"/>
                </a:lnTo>
                <a:close/>
              </a:path>
              <a:path w="1270000" h="2106929">
                <a:moveTo>
                  <a:pt x="1266144" y="48894"/>
                </a:moveTo>
                <a:lnTo>
                  <a:pt x="1225422" y="48894"/>
                </a:lnTo>
                <a:lnTo>
                  <a:pt x="1247647" y="62229"/>
                </a:lnTo>
                <a:lnTo>
                  <a:pt x="1241011" y="73301"/>
                </a:lnTo>
                <a:lnTo>
                  <a:pt x="1263269" y="86613"/>
                </a:lnTo>
                <a:lnTo>
                  <a:pt x="1266144" y="48894"/>
                </a:lnTo>
                <a:close/>
              </a:path>
              <a:path w="1270000" h="2106929">
                <a:moveTo>
                  <a:pt x="1225422" y="48894"/>
                </a:moveTo>
                <a:lnTo>
                  <a:pt x="1218768" y="59998"/>
                </a:lnTo>
                <a:lnTo>
                  <a:pt x="1241011" y="73301"/>
                </a:lnTo>
                <a:lnTo>
                  <a:pt x="1247647" y="62229"/>
                </a:lnTo>
                <a:lnTo>
                  <a:pt x="1225422" y="48894"/>
                </a:lnTo>
                <a:close/>
              </a:path>
              <a:path w="1270000" h="2106929">
                <a:moveTo>
                  <a:pt x="1269872" y="0"/>
                </a:moveTo>
                <a:lnTo>
                  <a:pt x="1196594" y="46736"/>
                </a:lnTo>
                <a:lnTo>
                  <a:pt x="1218768" y="59998"/>
                </a:lnTo>
                <a:lnTo>
                  <a:pt x="1225422" y="48894"/>
                </a:lnTo>
                <a:lnTo>
                  <a:pt x="1266144" y="48894"/>
                </a:lnTo>
                <a:lnTo>
                  <a:pt x="1269872" y="0"/>
                </a:lnTo>
                <a:close/>
              </a:path>
            </a:pathLst>
          </a:custGeom>
          <a:solidFill>
            <a:srgbClr val="000000"/>
          </a:solidFill>
        </p:spPr>
        <p:txBody>
          <a:bodyPr wrap="square" lIns="0" tIns="0" rIns="0" bIns="0" rtlCol="0"/>
          <a:lstStyle/>
          <a:p>
            <a:endParaRPr sz="1350"/>
          </a:p>
        </p:txBody>
      </p:sp>
      <p:sp>
        <p:nvSpPr>
          <p:cNvPr id="42" name="object 42"/>
          <p:cNvSpPr/>
          <p:nvPr/>
        </p:nvSpPr>
        <p:spPr>
          <a:xfrm>
            <a:off x="3116104" y="1872805"/>
            <a:ext cx="949166" cy="548640"/>
          </a:xfrm>
          <a:custGeom>
            <a:avLst/>
            <a:gdLst/>
            <a:ahLst/>
            <a:cxnLst/>
            <a:rect l="l" t="t" r="r" b="b"/>
            <a:pathLst>
              <a:path w="1265554" h="731519">
                <a:moveTo>
                  <a:pt x="1191467" y="27371"/>
                </a:moveTo>
                <a:lnTo>
                  <a:pt x="0" y="708660"/>
                </a:lnTo>
                <a:lnTo>
                  <a:pt x="12953" y="731138"/>
                </a:lnTo>
                <a:lnTo>
                  <a:pt x="1204326" y="49833"/>
                </a:lnTo>
                <a:lnTo>
                  <a:pt x="1191467" y="27371"/>
                </a:lnTo>
                <a:close/>
              </a:path>
              <a:path w="1265554" h="731519">
                <a:moveTo>
                  <a:pt x="1251343" y="20954"/>
                </a:moveTo>
                <a:lnTo>
                  <a:pt x="1202690" y="20954"/>
                </a:lnTo>
                <a:lnTo>
                  <a:pt x="1215517" y="43434"/>
                </a:lnTo>
                <a:lnTo>
                  <a:pt x="1204326" y="49833"/>
                </a:lnTo>
                <a:lnTo>
                  <a:pt x="1217168" y="72262"/>
                </a:lnTo>
                <a:lnTo>
                  <a:pt x="1251343" y="20954"/>
                </a:lnTo>
                <a:close/>
              </a:path>
              <a:path w="1265554" h="731519">
                <a:moveTo>
                  <a:pt x="1202690" y="20954"/>
                </a:moveTo>
                <a:lnTo>
                  <a:pt x="1191467" y="27371"/>
                </a:lnTo>
                <a:lnTo>
                  <a:pt x="1204326" y="49833"/>
                </a:lnTo>
                <a:lnTo>
                  <a:pt x="1215517" y="43434"/>
                </a:lnTo>
                <a:lnTo>
                  <a:pt x="1202690" y="20954"/>
                </a:lnTo>
                <a:close/>
              </a:path>
              <a:path w="1265554" h="731519">
                <a:moveTo>
                  <a:pt x="1265300" y="0"/>
                </a:moveTo>
                <a:lnTo>
                  <a:pt x="1178559" y="4825"/>
                </a:lnTo>
                <a:lnTo>
                  <a:pt x="1191467" y="27371"/>
                </a:lnTo>
                <a:lnTo>
                  <a:pt x="1202690" y="20954"/>
                </a:lnTo>
                <a:lnTo>
                  <a:pt x="1251343" y="20954"/>
                </a:lnTo>
                <a:lnTo>
                  <a:pt x="1265300" y="0"/>
                </a:lnTo>
                <a:close/>
              </a:path>
            </a:pathLst>
          </a:custGeom>
          <a:solidFill>
            <a:srgbClr val="000000"/>
          </a:solidFill>
        </p:spPr>
        <p:txBody>
          <a:bodyPr wrap="square" lIns="0" tIns="0" rIns="0" bIns="0" rtlCol="0"/>
          <a:lstStyle/>
          <a:p>
            <a:endParaRPr sz="1350"/>
          </a:p>
        </p:txBody>
      </p:sp>
      <p:sp>
        <p:nvSpPr>
          <p:cNvPr id="43" name="object 43"/>
          <p:cNvSpPr/>
          <p:nvPr/>
        </p:nvSpPr>
        <p:spPr>
          <a:xfrm>
            <a:off x="3113722" y="1347025"/>
            <a:ext cx="951548" cy="1072039"/>
          </a:xfrm>
          <a:custGeom>
            <a:avLst/>
            <a:gdLst/>
            <a:ahLst/>
            <a:cxnLst/>
            <a:rect l="l" t="t" r="r" b="b"/>
            <a:pathLst>
              <a:path w="1268729" h="1429385">
                <a:moveTo>
                  <a:pt x="1207198" y="49553"/>
                </a:moveTo>
                <a:lnTo>
                  <a:pt x="0" y="1412113"/>
                </a:lnTo>
                <a:lnTo>
                  <a:pt x="19303" y="1429257"/>
                </a:lnTo>
                <a:lnTo>
                  <a:pt x="1226589" y="66742"/>
                </a:lnTo>
                <a:lnTo>
                  <a:pt x="1207198" y="49553"/>
                </a:lnTo>
                <a:close/>
              </a:path>
              <a:path w="1268729" h="1429385">
                <a:moveTo>
                  <a:pt x="1257797" y="39877"/>
                </a:moveTo>
                <a:lnTo>
                  <a:pt x="1215770" y="39877"/>
                </a:lnTo>
                <a:lnTo>
                  <a:pt x="1235202" y="57023"/>
                </a:lnTo>
                <a:lnTo>
                  <a:pt x="1226589" y="66742"/>
                </a:lnTo>
                <a:lnTo>
                  <a:pt x="1245996" y="83946"/>
                </a:lnTo>
                <a:lnTo>
                  <a:pt x="1257797" y="39877"/>
                </a:lnTo>
                <a:close/>
              </a:path>
              <a:path w="1268729" h="1429385">
                <a:moveTo>
                  <a:pt x="1215770" y="39877"/>
                </a:moveTo>
                <a:lnTo>
                  <a:pt x="1207198" y="49553"/>
                </a:lnTo>
                <a:lnTo>
                  <a:pt x="1226589" y="66742"/>
                </a:lnTo>
                <a:lnTo>
                  <a:pt x="1235202" y="57023"/>
                </a:lnTo>
                <a:lnTo>
                  <a:pt x="1215770" y="39877"/>
                </a:lnTo>
                <a:close/>
              </a:path>
              <a:path w="1268729" h="1429385">
                <a:moveTo>
                  <a:pt x="1268475" y="0"/>
                </a:moveTo>
                <a:lnTo>
                  <a:pt x="1187831" y="32385"/>
                </a:lnTo>
                <a:lnTo>
                  <a:pt x="1207198" y="49553"/>
                </a:lnTo>
                <a:lnTo>
                  <a:pt x="1215770" y="39877"/>
                </a:lnTo>
                <a:lnTo>
                  <a:pt x="1257797" y="39877"/>
                </a:lnTo>
                <a:lnTo>
                  <a:pt x="1268475" y="0"/>
                </a:lnTo>
                <a:close/>
              </a:path>
            </a:pathLst>
          </a:custGeom>
          <a:solidFill>
            <a:srgbClr val="000000"/>
          </a:solidFill>
        </p:spPr>
        <p:txBody>
          <a:bodyPr wrap="square" lIns="0" tIns="0" rIns="0" bIns="0" rtlCol="0"/>
          <a:lstStyle/>
          <a:p>
            <a:endParaRPr sz="1350"/>
          </a:p>
        </p:txBody>
      </p:sp>
      <p:sp>
        <p:nvSpPr>
          <p:cNvPr id="44" name="object 44"/>
          <p:cNvSpPr/>
          <p:nvPr/>
        </p:nvSpPr>
        <p:spPr>
          <a:xfrm>
            <a:off x="4446651" y="1317117"/>
            <a:ext cx="944404" cy="58579"/>
          </a:xfrm>
          <a:custGeom>
            <a:avLst/>
            <a:gdLst/>
            <a:ahLst/>
            <a:cxnLst/>
            <a:rect l="l" t="t" r="r" b="b"/>
            <a:pathLst>
              <a:path w="1259204" h="78105">
                <a:moveTo>
                  <a:pt x="1181989" y="0"/>
                </a:moveTo>
                <a:lnTo>
                  <a:pt x="1181565" y="25938"/>
                </a:lnTo>
                <a:lnTo>
                  <a:pt x="1194562" y="26162"/>
                </a:lnTo>
                <a:lnTo>
                  <a:pt x="1194054" y="51943"/>
                </a:lnTo>
                <a:lnTo>
                  <a:pt x="1181140" y="51943"/>
                </a:lnTo>
                <a:lnTo>
                  <a:pt x="1180719" y="77724"/>
                </a:lnTo>
                <a:lnTo>
                  <a:pt x="1234458" y="51943"/>
                </a:lnTo>
                <a:lnTo>
                  <a:pt x="1194054" y="51943"/>
                </a:lnTo>
                <a:lnTo>
                  <a:pt x="1181143" y="51721"/>
                </a:lnTo>
                <a:lnTo>
                  <a:pt x="1234919" y="51721"/>
                </a:lnTo>
                <a:lnTo>
                  <a:pt x="1259078" y="40132"/>
                </a:lnTo>
                <a:lnTo>
                  <a:pt x="1181989" y="0"/>
                </a:lnTo>
                <a:close/>
              </a:path>
              <a:path w="1259204" h="78105">
                <a:moveTo>
                  <a:pt x="1181565" y="25938"/>
                </a:moveTo>
                <a:lnTo>
                  <a:pt x="1181143" y="51721"/>
                </a:lnTo>
                <a:lnTo>
                  <a:pt x="1194054" y="51943"/>
                </a:lnTo>
                <a:lnTo>
                  <a:pt x="1194562" y="26162"/>
                </a:lnTo>
                <a:lnTo>
                  <a:pt x="1181565" y="25938"/>
                </a:lnTo>
                <a:close/>
              </a:path>
              <a:path w="1259204" h="78105">
                <a:moveTo>
                  <a:pt x="508" y="5588"/>
                </a:moveTo>
                <a:lnTo>
                  <a:pt x="0" y="31496"/>
                </a:lnTo>
                <a:lnTo>
                  <a:pt x="1181143" y="51721"/>
                </a:lnTo>
                <a:lnTo>
                  <a:pt x="1181565" y="25938"/>
                </a:lnTo>
                <a:lnTo>
                  <a:pt x="508" y="5588"/>
                </a:lnTo>
                <a:close/>
              </a:path>
            </a:pathLst>
          </a:custGeom>
          <a:solidFill>
            <a:srgbClr val="000000"/>
          </a:solidFill>
        </p:spPr>
        <p:txBody>
          <a:bodyPr wrap="square" lIns="0" tIns="0" rIns="0" bIns="0" rtlCol="0"/>
          <a:lstStyle/>
          <a:p>
            <a:endParaRPr sz="1350"/>
          </a:p>
        </p:txBody>
      </p:sp>
      <p:sp>
        <p:nvSpPr>
          <p:cNvPr id="45" name="object 45"/>
          <p:cNvSpPr/>
          <p:nvPr/>
        </p:nvSpPr>
        <p:spPr>
          <a:xfrm>
            <a:off x="4441984" y="1322642"/>
            <a:ext cx="949166" cy="550545"/>
          </a:xfrm>
          <a:custGeom>
            <a:avLst/>
            <a:gdLst/>
            <a:ahLst/>
            <a:cxnLst/>
            <a:rect l="l" t="t" r="r" b="b"/>
            <a:pathLst>
              <a:path w="1265554" h="734060">
                <a:moveTo>
                  <a:pt x="1191423" y="706130"/>
                </a:moveTo>
                <a:lnTo>
                  <a:pt x="1178559" y="728599"/>
                </a:lnTo>
                <a:lnTo>
                  <a:pt x="1265301" y="733678"/>
                </a:lnTo>
                <a:lnTo>
                  <a:pt x="1251307" y="712597"/>
                </a:lnTo>
                <a:lnTo>
                  <a:pt x="1202689" y="712597"/>
                </a:lnTo>
                <a:lnTo>
                  <a:pt x="1191423" y="706130"/>
                </a:lnTo>
                <a:close/>
              </a:path>
              <a:path w="1265554" h="734060">
                <a:moveTo>
                  <a:pt x="1204281" y="683670"/>
                </a:moveTo>
                <a:lnTo>
                  <a:pt x="1191423" y="706130"/>
                </a:lnTo>
                <a:lnTo>
                  <a:pt x="1202689" y="712597"/>
                </a:lnTo>
                <a:lnTo>
                  <a:pt x="1215516" y="690117"/>
                </a:lnTo>
                <a:lnTo>
                  <a:pt x="1204281" y="683670"/>
                </a:lnTo>
                <a:close/>
              </a:path>
              <a:path w="1265554" h="734060">
                <a:moveTo>
                  <a:pt x="1217167" y="661162"/>
                </a:moveTo>
                <a:lnTo>
                  <a:pt x="1204281" y="683670"/>
                </a:lnTo>
                <a:lnTo>
                  <a:pt x="1215516" y="690117"/>
                </a:lnTo>
                <a:lnTo>
                  <a:pt x="1202689" y="712597"/>
                </a:lnTo>
                <a:lnTo>
                  <a:pt x="1251307" y="712597"/>
                </a:lnTo>
                <a:lnTo>
                  <a:pt x="1217167" y="661162"/>
                </a:lnTo>
                <a:close/>
              </a:path>
              <a:path w="1265554" h="734060">
                <a:moveTo>
                  <a:pt x="12953" y="0"/>
                </a:moveTo>
                <a:lnTo>
                  <a:pt x="0" y="22351"/>
                </a:lnTo>
                <a:lnTo>
                  <a:pt x="1191423" y="706130"/>
                </a:lnTo>
                <a:lnTo>
                  <a:pt x="1204281" y="683670"/>
                </a:lnTo>
                <a:lnTo>
                  <a:pt x="12953" y="0"/>
                </a:lnTo>
                <a:close/>
              </a:path>
            </a:pathLst>
          </a:custGeom>
          <a:solidFill>
            <a:srgbClr val="000000"/>
          </a:solidFill>
        </p:spPr>
        <p:txBody>
          <a:bodyPr wrap="square" lIns="0" tIns="0" rIns="0" bIns="0" rtlCol="0"/>
          <a:lstStyle/>
          <a:p>
            <a:endParaRPr sz="1350"/>
          </a:p>
        </p:txBody>
      </p:sp>
      <p:sp>
        <p:nvSpPr>
          <p:cNvPr id="46" name="object 46"/>
          <p:cNvSpPr/>
          <p:nvPr/>
        </p:nvSpPr>
        <p:spPr>
          <a:xfrm>
            <a:off x="4439602" y="1324546"/>
            <a:ext cx="951548" cy="1072039"/>
          </a:xfrm>
          <a:custGeom>
            <a:avLst/>
            <a:gdLst/>
            <a:ahLst/>
            <a:cxnLst/>
            <a:rect l="l" t="t" r="r" b="b"/>
            <a:pathLst>
              <a:path w="1268729" h="1429385">
                <a:moveTo>
                  <a:pt x="1207156" y="1379783"/>
                </a:moveTo>
                <a:lnTo>
                  <a:pt x="1187830" y="1396873"/>
                </a:lnTo>
                <a:lnTo>
                  <a:pt x="1268476" y="1429385"/>
                </a:lnTo>
                <a:lnTo>
                  <a:pt x="1257797" y="1389507"/>
                </a:lnTo>
                <a:lnTo>
                  <a:pt x="1215770" y="1389507"/>
                </a:lnTo>
                <a:lnTo>
                  <a:pt x="1207156" y="1379783"/>
                </a:lnTo>
                <a:close/>
              </a:path>
              <a:path w="1268729" h="1429385">
                <a:moveTo>
                  <a:pt x="1226631" y="1362562"/>
                </a:moveTo>
                <a:lnTo>
                  <a:pt x="1207156" y="1379783"/>
                </a:lnTo>
                <a:lnTo>
                  <a:pt x="1215770" y="1389507"/>
                </a:lnTo>
                <a:lnTo>
                  <a:pt x="1235202" y="1372235"/>
                </a:lnTo>
                <a:lnTo>
                  <a:pt x="1226631" y="1362562"/>
                </a:lnTo>
                <a:close/>
              </a:path>
              <a:path w="1268729" h="1429385">
                <a:moveTo>
                  <a:pt x="1245996" y="1345438"/>
                </a:moveTo>
                <a:lnTo>
                  <a:pt x="1226631" y="1362562"/>
                </a:lnTo>
                <a:lnTo>
                  <a:pt x="1235202" y="1372235"/>
                </a:lnTo>
                <a:lnTo>
                  <a:pt x="1215770" y="1389507"/>
                </a:lnTo>
                <a:lnTo>
                  <a:pt x="1257797" y="1389507"/>
                </a:lnTo>
                <a:lnTo>
                  <a:pt x="1245996" y="1345438"/>
                </a:lnTo>
                <a:close/>
              </a:path>
              <a:path w="1268729" h="1429385">
                <a:moveTo>
                  <a:pt x="19303" y="0"/>
                </a:moveTo>
                <a:lnTo>
                  <a:pt x="0" y="17272"/>
                </a:lnTo>
                <a:lnTo>
                  <a:pt x="1207156" y="1379783"/>
                </a:lnTo>
                <a:lnTo>
                  <a:pt x="1226631" y="1362562"/>
                </a:lnTo>
                <a:lnTo>
                  <a:pt x="19303" y="0"/>
                </a:lnTo>
                <a:close/>
              </a:path>
            </a:pathLst>
          </a:custGeom>
          <a:solidFill>
            <a:srgbClr val="000000"/>
          </a:solidFill>
        </p:spPr>
        <p:txBody>
          <a:bodyPr wrap="square" lIns="0" tIns="0" rIns="0" bIns="0" rtlCol="0"/>
          <a:lstStyle/>
          <a:p>
            <a:endParaRPr sz="1350"/>
          </a:p>
        </p:txBody>
      </p:sp>
      <p:sp>
        <p:nvSpPr>
          <p:cNvPr id="47" name="object 47"/>
          <p:cNvSpPr/>
          <p:nvPr/>
        </p:nvSpPr>
        <p:spPr>
          <a:xfrm>
            <a:off x="4438460" y="1326071"/>
            <a:ext cx="952500" cy="1594485"/>
          </a:xfrm>
          <a:custGeom>
            <a:avLst/>
            <a:gdLst/>
            <a:ahLst/>
            <a:cxnLst/>
            <a:rect l="l" t="t" r="r" b="b"/>
            <a:pathLst>
              <a:path w="1270000" h="2125979">
                <a:moveTo>
                  <a:pt x="1219188" y="2065315"/>
                </a:moveTo>
                <a:lnTo>
                  <a:pt x="1196848" y="2078608"/>
                </a:lnTo>
                <a:lnTo>
                  <a:pt x="1270000" y="2125598"/>
                </a:lnTo>
                <a:lnTo>
                  <a:pt x="1266401" y="2076449"/>
                </a:lnTo>
                <a:lnTo>
                  <a:pt x="1225803" y="2076449"/>
                </a:lnTo>
                <a:lnTo>
                  <a:pt x="1219188" y="2065315"/>
                </a:lnTo>
                <a:close/>
              </a:path>
              <a:path w="1270000" h="2125979">
                <a:moveTo>
                  <a:pt x="1241406" y="2052094"/>
                </a:moveTo>
                <a:lnTo>
                  <a:pt x="1219188" y="2065315"/>
                </a:lnTo>
                <a:lnTo>
                  <a:pt x="1225803" y="2076449"/>
                </a:lnTo>
                <a:lnTo>
                  <a:pt x="1248028" y="2063241"/>
                </a:lnTo>
                <a:lnTo>
                  <a:pt x="1241406" y="2052094"/>
                </a:lnTo>
                <a:close/>
              </a:path>
              <a:path w="1270000" h="2125979">
                <a:moveTo>
                  <a:pt x="1263650" y="2038857"/>
                </a:moveTo>
                <a:lnTo>
                  <a:pt x="1241406" y="2052094"/>
                </a:lnTo>
                <a:lnTo>
                  <a:pt x="1248028" y="2063241"/>
                </a:lnTo>
                <a:lnTo>
                  <a:pt x="1225803" y="2076449"/>
                </a:lnTo>
                <a:lnTo>
                  <a:pt x="1266401" y="2076449"/>
                </a:lnTo>
                <a:lnTo>
                  <a:pt x="1263650" y="2038857"/>
                </a:lnTo>
                <a:close/>
              </a:path>
              <a:path w="1270000" h="2125979">
                <a:moveTo>
                  <a:pt x="22351" y="0"/>
                </a:moveTo>
                <a:lnTo>
                  <a:pt x="0" y="13207"/>
                </a:lnTo>
                <a:lnTo>
                  <a:pt x="1219188" y="2065315"/>
                </a:lnTo>
                <a:lnTo>
                  <a:pt x="1241406" y="2052094"/>
                </a:lnTo>
                <a:lnTo>
                  <a:pt x="22351" y="0"/>
                </a:lnTo>
                <a:close/>
              </a:path>
            </a:pathLst>
          </a:custGeom>
          <a:solidFill>
            <a:srgbClr val="000000"/>
          </a:solidFill>
        </p:spPr>
        <p:txBody>
          <a:bodyPr wrap="square" lIns="0" tIns="0" rIns="0" bIns="0" rtlCol="0"/>
          <a:lstStyle/>
          <a:p>
            <a:endParaRPr sz="1350"/>
          </a:p>
        </p:txBody>
      </p:sp>
      <p:sp>
        <p:nvSpPr>
          <p:cNvPr id="48" name="object 48"/>
          <p:cNvSpPr/>
          <p:nvPr/>
        </p:nvSpPr>
        <p:spPr>
          <a:xfrm>
            <a:off x="4446555" y="1836801"/>
            <a:ext cx="944404" cy="63341"/>
          </a:xfrm>
          <a:custGeom>
            <a:avLst/>
            <a:gdLst/>
            <a:ahLst/>
            <a:cxnLst/>
            <a:rect l="l" t="t" r="r" b="b"/>
            <a:pathLst>
              <a:path w="1259204" h="84455">
                <a:moveTo>
                  <a:pt x="1182624" y="6731"/>
                </a:moveTo>
                <a:lnTo>
                  <a:pt x="1181905" y="32537"/>
                </a:lnTo>
                <a:lnTo>
                  <a:pt x="1194816" y="32893"/>
                </a:lnTo>
                <a:lnTo>
                  <a:pt x="1194054" y="58801"/>
                </a:lnTo>
                <a:lnTo>
                  <a:pt x="1181175" y="58801"/>
                </a:lnTo>
                <a:lnTo>
                  <a:pt x="1180464" y="84328"/>
                </a:lnTo>
                <a:lnTo>
                  <a:pt x="1235228" y="58801"/>
                </a:lnTo>
                <a:lnTo>
                  <a:pt x="1194054" y="58801"/>
                </a:lnTo>
                <a:lnTo>
                  <a:pt x="1181185" y="58446"/>
                </a:lnTo>
                <a:lnTo>
                  <a:pt x="1235989" y="58446"/>
                </a:lnTo>
                <a:lnTo>
                  <a:pt x="1259205" y="47625"/>
                </a:lnTo>
                <a:lnTo>
                  <a:pt x="1182624" y="6731"/>
                </a:lnTo>
                <a:close/>
              </a:path>
              <a:path w="1259204" h="84455">
                <a:moveTo>
                  <a:pt x="1181905" y="32537"/>
                </a:moveTo>
                <a:lnTo>
                  <a:pt x="1181185" y="58446"/>
                </a:lnTo>
                <a:lnTo>
                  <a:pt x="1194054" y="58801"/>
                </a:lnTo>
                <a:lnTo>
                  <a:pt x="1194816" y="32893"/>
                </a:lnTo>
                <a:lnTo>
                  <a:pt x="1181905" y="32537"/>
                </a:lnTo>
                <a:close/>
              </a:path>
              <a:path w="1259204" h="84455">
                <a:moveTo>
                  <a:pt x="762" y="0"/>
                </a:moveTo>
                <a:lnTo>
                  <a:pt x="0" y="25908"/>
                </a:lnTo>
                <a:lnTo>
                  <a:pt x="1181185" y="58446"/>
                </a:lnTo>
                <a:lnTo>
                  <a:pt x="1181905" y="32537"/>
                </a:lnTo>
                <a:lnTo>
                  <a:pt x="762" y="0"/>
                </a:lnTo>
                <a:close/>
              </a:path>
            </a:pathLst>
          </a:custGeom>
          <a:solidFill>
            <a:srgbClr val="000000"/>
          </a:solidFill>
        </p:spPr>
        <p:txBody>
          <a:bodyPr wrap="square" lIns="0" tIns="0" rIns="0" bIns="0" rtlCol="0"/>
          <a:lstStyle/>
          <a:p>
            <a:endParaRPr sz="1350"/>
          </a:p>
        </p:txBody>
      </p:sp>
      <p:sp>
        <p:nvSpPr>
          <p:cNvPr id="49" name="object 49"/>
          <p:cNvSpPr/>
          <p:nvPr/>
        </p:nvSpPr>
        <p:spPr>
          <a:xfrm>
            <a:off x="4441984" y="1838134"/>
            <a:ext cx="949166" cy="558165"/>
          </a:xfrm>
          <a:custGeom>
            <a:avLst/>
            <a:gdLst/>
            <a:ahLst/>
            <a:cxnLst/>
            <a:rect l="l" t="t" r="r" b="b"/>
            <a:pathLst>
              <a:path w="1265554" h="744219">
                <a:moveTo>
                  <a:pt x="1191604" y="716227"/>
                </a:moveTo>
                <a:lnTo>
                  <a:pt x="1178559" y="738631"/>
                </a:lnTo>
                <a:lnTo>
                  <a:pt x="1265301" y="744092"/>
                </a:lnTo>
                <a:lnTo>
                  <a:pt x="1251313" y="722756"/>
                </a:lnTo>
                <a:lnTo>
                  <a:pt x="1202816" y="722756"/>
                </a:lnTo>
                <a:lnTo>
                  <a:pt x="1191604" y="716227"/>
                </a:lnTo>
                <a:close/>
              </a:path>
              <a:path w="1265554" h="744219">
                <a:moveTo>
                  <a:pt x="1204635" y="693847"/>
                </a:moveTo>
                <a:lnTo>
                  <a:pt x="1191604" y="716227"/>
                </a:lnTo>
                <a:lnTo>
                  <a:pt x="1202816" y="722756"/>
                </a:lnTo>
                <a:lnTo>
                  <a:pt x="1215897" y="700404"/>
                </a:lnTo>
                <a:lnTo>
                  <a:pt x="1204635" y="693847"/>
                </a:lnTo>
                <a:close/>
              </a:path>
              <a:path w="1265554" h="744219">
                <a:moveTo>
                  <a:pt x="1217676" y="671449"/>
                </a:moveTo>
                <a:lnTo>
                  <a:pt x="1204635" y="693847"/>
                </a:lnTo>
                <a:lnTo>
                  <a:pt x="1215897" y="700404"/>
                </a:lnTo>
                <a:lnTo>
                  <a:pt x="1202816" y="722756"/>
                </a:lnTo>
                <a:lnTo>
                  <a:pt x="1251313" y="722756"/>
                </a:lnTo>
                <a:lnTo>
                  <a:pt x="1217676" y="671449"/>
                </a:lnTo>
                <a:close/>
              </a:path>
              <a:path w="1265554" h="744219">
                <a:moveTo>
                  <a:pt x="12953" y="0"/>
                </a:moveTo>
                <a:lnTo>
                  <a:pt x="0" y="22351"/>
                </a:lnTo>
                <a:lnTo>
                  <a:pt x="1191604" y="716227"/>
                </a:lnTo>
                <a:lnTo>
                  <a:pt x="1204635" y="693847"/>
                </a:lnTo>
                <a:lnTo>
                  <a:pt x="12953" y="0"/>
                </a:lnTo>
                <a:close/>
              </a:path>
            </a:pathLst>
          </a:custGeom>
          <a:solidFill>
            <a:srgbClr val="000000"/>
          </a:solidFill>
        </p:spPr>
        <p:txBody>
          <a:bodyPr wrap="square" lIns="0" tIns="0" rIns="0" bIns="0" rtlCol="0"/>
          <a:lstStyle/>
          <a:p>
            <a:endParaRPr sz="1350"/>
          </a:p>
        </p:txBody>
      </p:sp>
      <p:sp>
        <p:nvSpPr>
          <p:cNvPr id="50" name="object 50"/>
          <p:cNvSpPr/>
          <p:nvPr/>
        </p:nvSpPr>
        <p:spPr>
          <a:xfrm>
            <a:off x="4439506" y="1840135"/>
            <a:ext cx="951548" cy="1080135"/>
          </a:xfrm>
          <a:custGeom>
            <a:avLst/>
            <a:gdLst/>
            <a:ahLst/>
            <a:cxnLst/>
            <a:rect l="l" t="t" r="r" b="b"/>
            <a:pathLst>
              <a:path w="1268729" h="1440179">
                <a:moveTo>
                  <a:pt x="1207574" y="1389915"/>
                </a:moveTo>
                <a:lnTo>
                  <a:pt x="1188085" y="1407033"/>
                </a:lnTo>
                <a:lnTo>
                  <a:pt x="1268603" y="1439672"/>
                </a:lnTo>
                <a:lnTo>
                  <a:pt x="1258072" y="1399667"/>
                </a:lnTo>
                <a:lnTo>
                  <a:pt x="1216152" y="1399667"/>
                </a:lnTo>
                <a:lnTo>
                  <a:pt x="1207574" y="1389915"/>
                </a:lnTo>
                <a:close/>
              </a:path>
              <a:path w="1268729" h="1440179">
                <a:moveTo>
                  <a:pt x="1227045" y="1372815"/>
                </a:moveTo>
                <a:lnTo>
                  <a:pt x="1207574" y="1389915"/>
                </a:lnTo>
                <a:lnTo>
                  <a:pt x="1216152" y="1399667"/>
                </a:lnTo>
                <a:lnTo>
                  <a:pt x="1235583" y="1382522"/>
                </a:lnTo>
                <a:lnTo>
                  <a:pt x="1227045" y="1372815"/>
                </a:lnTo>
                <a:close/>
              </a:path>
              <a:path w="1268729" h="1440179">
                <a:moveTo>
                  <a:pt x="1246505" y="1355725"/>
                </a:moveTo>
                <a:lnTo>
                  <a:pt x="1227045" y="1372815"/>
                </a:lnTo>
                <a:lnTo>
                  <a:pt x="1235583" y="1382522"/>
                </a:lnTo>
                <a:lnTo>
                  <a:pt x="1216152" y="1399667"/>
                </a:lnTo>
                <a:lnTo>
                  <a:pt x="1258072" y="1399667"/>
                </a:lnTo>
                <a:lnTo>
                  <a:pt x="1246505" y="1355725"/>
                </a:lnTo>
                <a:close/>
              </a:path>
              <a:path w="1268729" h="1440179">
                <a:moveTo>
                  <a:pt x="19558" y="0"/>
                </a:moveTo>
                <a:lnTo>
                  <a:pt x="0" y="17017"/>
                </a:lnTo>
                <a:lnTo>
                  <a:pt x="1207574" y="1389915"/>
                </a:lnTo>
                <a:lnTo>
                  <a:pt x="1227045" y="1372815"/>
                </a:lnTo>
                <a:lnTo>
                  <a:pt x="19558" y="0"/>
                </a:lnTo>
                <a:close/>
              </a:path>
            </a:pathLst>
          </a:custGeom>
          <a:solidFill>
            <a:srgbClr val="000000"/>
          </a:solidFill>
        </p:spPr>
        <p:txBody>
          <a:bodyPr wrap="square" lIns="0" tIns="0" rIns="0" bIns="0" rtlCol="0"/>
          <a:lstStyle/>
          <a:p>
            <a:endParaRPr sz="1350"/>
          </a:p>
        </p:txBody>
      </p:sp>
      <p:sp>
        <p:nvSpPr>
          <p:cNvPr id="51" name="object 51"/>
          <p:cNvSpPr/>
          <p:nvPr/>
        </p:nvSpPr>
        <p:spPr>
          <a:xfrm>
            <a:off x="4442270" y="2403729"/>
            <a:ext cx="948690" cy="516255"/>
          </a:xfrm>
          <a:custGeom>
            <a:avLst/>
            <a:gdLst/>
            <a:ahLst/>
            <a:cxnLst/>
            <a:rect l="l" t="t" r="r" b="b"/>
            <a:pathLst>
              <a:path w="1264920" h="688339">
                <a:moveTo>
                  <a:pt x="1190329" y="662684"/>
                </a:moveTo>
                <a:lnTo>
                  <a:pt x="1178052" y="685545"/>
                </a:lnTo>
                <a:lnTo>
                  <a:pt x="1264920" y="688085"/>
                </a:lnTo>
                <a:lnTo>
                  <a:pt x="1251338" y="668782"/>
                </a:lnTo>
                <a:lnTo>
                  <a:pt x="1201674" y="668782"/>
                </a:lnTo>
                <a:lnTo>
                  <a:pt x="1190329" y="662684"/>
                </a:lnTo>
                <a:close/>
              </a:path>
              <a:path w="1264920" h="688339">
                <a:moveTo>
                  <a:pt x="1202615" y="639807"/>
                </a:moveTo>
                <a:lnTo>
                  <a:pt x="1190329" y="662684"/>
                </a:lnTo>
                <a:lnTo>
                  <a:pt x="1201674" y="668782"/>
                </a:lnTo>
                <a:lnTo>
                  <a:pt x="1213993" y="645921"/>
                </a:lnTo>
                <a:lnTo>
                  <a:pt x="1202615" y="639807"/>
                </a:lnTo>
                <a:close/>
              </a:path>
              <a:path w="1264920" h="688339">
                <a:moveTo>
                  <a:pt x="1214882" y="616965"/>
                </a:moveTo>
                <a:lnTo>
                  <a:pt x="1202615" y="639807"/>
                </a:lnTo>
                <a:lnTo>
                  <a:pt x="1213993" y="645921"/>
                </a:lnTo>
                <a:lnTo>
                  <a:pt x="1201674" y="668782"/>
                </a:lnTo>
                <a:lnTo>
                  <a:pt x="1251338" y="668782"/>
                </a:lnTo>
                <a:lnTo>
                  <a:pt x="1214882" y="616965"/>
                </a:lnTo>
                <a:close/>
              </a:path>
              <a:path w="1264920" h="688339">
                <a:moveTo>
                  <a:pt x="12191" y="0"/>
                </a:moveTo>
                <a:lnTo>
                  <a:pt x="0" y="22860"/>
                </a:lnTo>
                <a:lnTo>
                  <a:pt x="1190329" y="662684"/>
                </a:lnTo>
                <a:lnTo>
                  <a:pt x="1202615" y="639807"/>
                </a:lnTo>
                <a:lnTo>
                  <a:pt x="12191" y="0"/>
                </a:lnTo>
                <a:close/>
              </a:path>
            </a:pathLst>
          </a:custGeom>
          <a:solidFill>
            <a:srgbClr val="000000"/>
          </a:solidFill>
        </p:spPr>
        <p:txBody>
          <a:bodyPr wrap="square" lIns="0" tIns="0" rIns="0" bIns="0" rtlCol="0"/>
          <a:lstStyle/>
          <a:p>
            <a:endParaRPr sz="1350"/>
          </a:p>
        </p:txBody>
      </p:sp>
      <p:sp>
        <p:nvSpPr>
          <p:cNvPr id="52" name="object 52"/>
          <p:cNvSpPr/>
          <p:nvPr/>
        </p:nvSpPr>
        <p:spPr>
          <a:xfrm>
            <a:off x="4442079" y="2396299"/>
            <a:ext cx="949166" cy="534353"/>
          </a:xfrm>
          <a:custGeom>
            <a:avLst/>
            <a:gdLst/>
            <a:ahLst/>
            <a:cxnLst/>
            <a:rect l="l" t="t" r="r" b="b"/>
            <a:pathLst>
              <a:path w="1265554" h="712470">
                <a:moveTo>
                  <a:pt x="1190953" y="26516"/>
                </a:moveTo>
                <a:lnTo>
                  <a:pt x="0" y="689737"/>
                </a:lnTo>
                <a:lnTo>
                  <a:pt x="12700" y="712343"/>
                </a:lnTo>
                <a:lnTo>
                  <a:pt x="1203541" y="49115"/>
                </a:lnTo>
                <a:lnTo>
                  <a:pt x="1190953" y="26516"/>
                </a:lnTo>
                <a:close/>
              </a:path>
              <a:path w="1265554" h="712470">
                <a:moveTo>
                  <a:pt x="1251378" y="20193"/>
                </a:moveTo>
                <a:lnTo>
                  <a:pt x="1202308" y="20193"/>
                </a:lnTo>
                <a:lnTo>
                  <a:pt x="1214881" y="42799"/>
                </a:lnTo>
                <a:lnTo>
                  <a:pt x="1203541" y="49115"/>
                </a:lnTo>
                <a:lnTo>
                  <a:pt x="1216152" y="71755"/>
                </a:lnTo>
                <a:lnTo>
                  <a:pt x="1251378" y="20193"/>
                </a:lnTo>
                <a:close/>
              </a:path>
              <a:path w="1265554" h="712470">
                <a:moveTo>
                  <a:pt x="1202308" y="20193"/>
                </a:moveTo>
                <a:lnTo>
                  <a:pt x="1190953" y="26516"/>
                </a:lnTo>
                <a:lnTo>
                  <a:pt x="1203541" y="49115"/>
                </a:lnTo>
                <a:lnTo>
                  <a:pt x="1214881" y="42799"/>
                </a:lnTo>
                <a:lnTo>
                  <a:pt x="1202308" y="20193"/>
                </a:lnTo>
                <a:close/>
              </a:path>
              <a:path w="1265554" h="712470">
                <a:moveTo>
                  <a:pt x="1265174" y="0"/>
                </a:moveTo>
                <a:lnTo>
                  <a:pt x="1178305" y="3810"/>
                </a:lnTo>
                <a:lnTo>
                  <a:pt x="1190953" y="26516"/>
                </a:lnTo>
                <a:lnTo>
                  <a:pt x="1202308" y="20193"/>
                </a:lnTo>
                <a:lnTo>
                  <a:pt x="1251378" y="20193"/>
                </a:lnTo>
                <a:lnTo>
                  <a:pt x="1265174" y="0"/>
                </a:lnTo>
                <a:close/>
              </a:path>
            </a:pathLst>
          </a:custGeom>
          <a:solidFill>
            <a:srgbClr val="000000"/>
          </a:solidFill>
        </p:spPr>
        <p:txBody>
          <a:bodyPr wrap="square" lIns="0" tIns="0" rIns="0" bIns="0" rtlCol="0"/>
          <a:lstStyle/>
          <a:p>
            <a:endParaRPr sz="1350"/>
          </a:p>
        </p:txBody>
      </p:sp>
      <p:sp>
        <p:nvSpPr>
          <p:cNvPr id="53" name="object 53"/>
          <p:cNvSpPr/>
          <p:nvPr/>
        </p:nvSpPr>
        <p:spPr>
          <a:xfrm>
            <a:off x="4439602" y="1872805"/>
            <a:ext cx="951548" cy="1056323"/>
          </a:xfrm>
          <a:custGeom>
            <a:avLst/>
            <a:gdLst/>
            <a:ahLst/>
            <a:cxnLst/>
            <a:rect l="l" t="t" r="r" b="b"/>
            <a:pathLst>
              <a:path w="1268729" h="1408429">
                <a:moveTo>
                  <a:pt x="1206857" y="49123"/>
                </a:moveTo>
                <a:lnTo>
                  <a:pt x="0" y="1390650"/>
                </a:lnTo>
                <a:lnTo>
                  <a:pt x="19303" y="1407921"/>
                </a:lnTo>
                <a:lnTo>
                  <a:pt x="1226100" y="66463"/>
                </a:lnTo>
                <a:lnTo>
                  <a:pt x="1206857" y="49123"/>
                </a:lnTo>
                <a:close/>
              </a:path>
              <a:path w="1268729" h="1408429">
                <a:moveTo>
                  <a:pt x="1257584" y="39497"/>
                </a:moveTo>
                <a:lnTo>
                  <a:pt x="1215516" y="39497"/>
                </a:lnTo>
                <a:lnTo>
                  <a:pt x="1234820" y="56768"/>
                </a:lnTo>
                <a:lnTo>
                  <a:pt x="1226100" y="66463"/>
                </a:lnTo>
                <a:lnTo>
                  <a:pt x="1245362" y="83820"/>
                </a:lnTo>
                <a:lnTo>
                  <a:pt x="1257584" y="39497"/>
                </a:lnTo>
                <a:close/>
              </a:path>
              <a:path w="1268729" h="1408429">
                <a:moveTo>
                  <a:pt x="1215516" y="39497"/>
                </a:moveTo>
                <a:lnTo>
                  <a:pt x="1206857" y="49123"/>
                </a:lnTo>
                <a:lnTo>
                  <a:pt x="1226100" y="66463"/>
                </a:lnTo>
                <a:lnTo>
                  <a:pt x="1234820" y="56768"/>
                </a:lnTo>
                <a:lnTo>
                  <a:pt x="1215516" y="39497"/>
                </a:lnTo>
                <a:close/>
              </a:path>
              <a:path w="1268729" h="1408429">
                <a:moveTo>
                  <a:pt x="1268476" y="0"/>
                </a:moveTo>
                <a:lnTo>
                  <a:pt x="1187577" y="31750"/>
                </a:lnTo>
                <a:lnTo>
                  <a:pt x="1206857" y="49123"/>
                </a:lnTo>
                <a:lnTo>
                  <a:pt x="1215516" y="39497"/>
                </a:lnTo>
                <a:lnTo>
                  <a:pt x="1257584" y="39497"/>
                </a:lnTo>
                <a:lnTo>
                  <a:pt x="1268476" y="0"/>
                </a:lnTo>
                <a:close/>
              </a:path>
            </a:pathLst>
          </a:custGeom>
          <a:solidFill>
            <a:srgbClr val="000000"/>
          </a:solidFill>
        </p:spPr>
        <p:txBody>
          <a:bodyPr wrap="square" lIns="0" tIns="0" rIns="0" bIns="0" rtlCol="0"/>
          <a:lstStyle/>
          <a:p>
            <a:endParaRPr sz="1350"/>
          </a:p>
        </p:txBody>
      </p:sp>
      <p:sp>
        <p:nvSpPr>
          <p:cNvPr id="54" name="object 54"/>
          <p:cNvSpPr/>
          <p:nvPr/>
        </p:nvSpPr>
        <p:spPr>
          <a:xfrm>
            <a:off x="4438554" y="1347025"/>
            <a:ext cx="952500" cy="1580198"/>
          </a:xfrm>
          <a:custGeom>
            <a:avLst/>
            <a:gdLst/>
            <a:ahLst/>
            <a:cxnLst/>
            <a:rect l="l" t="t" r="r" b="b"/>
            <a:pathLst>
              <a:path w="1270000" h="2106929">
                <a:moveTo>
                  <a:pt x="1218768" y="59998"/>
                </a:moveTo>
                <a:lnTo>
                  <a:pt x="0" y="2093467"/>
                </a:lnTo>
                <a:lnTo>
                  <a:pt x="22098" y="2106803"/>
                </a:lnTo>
                <a:lnTo>
                  <a:pt x="1241011" y="73301"/>
                </a:lnTo>
                <a:lnTo>
                  <a:pt x="1218768" y="59998"/>
                </a:lnTo>
                <a:close/>
              </a:path>
              <a:path w="1270000" h="2106929">
                <a:moveTo>
                  <a:pt x="1266144" y="48894"/>
                </a:moveTo>
                <a:lnTo>
                  <a:pt x="1225423" y="48894"/>
                </a:lnTo>
                <a:lnTo>
                  <a:pt x="1247648" y="62229"/>
                </a:lnTo>
                <a:lnTo>
                  <a:pt x="1241011" y="73301"/>
                </a:lnTo>
                <a:lnTo>
                  <a:pt x="1263268" y="86613"/>
                </a:lnTo>
                <a:lnTo>
                  <a:pt x="1266144" y="48894"/>
                </a:lnTo>
                <a:close/>
              </a:path>
              <a:path w="1270000" h="2106929">
                <a:moveTo>
                  <a:pt x="1225423" y="48894"/>
                </a:moveTo>
                <a:lnTo>
                  <a:pt x="1218768" y="59998"/>
                </a:lnTo>
                <a:lnTo>
                  <a:pt x="1241011" y="73301"/>
                </a:lnTo>
                <a:lnTo>
                  <a:pt x="1247648" y="62229"/>
                </a:lnTo>
                <a:lnTo>
                  <a:pt x="1225423" y="48894"/>
                </a:lnTo>
                <a:close/>
              </a:path>
              <a:path w="1270000" h="2106929">
                <a:moveTo>
                  <a:pt x="1269873" y="0"/>
                </a:moveTo>
                <a:lnTo>
                  <a:pt x="1196593" y="46736"/>
                </a:lnTo>
                <a:lnTo>
                  <a:pt x="1218768" y="59998"/>
                </a:lnTo>
                <a:lnTo>
                  <a:pt x="1225423" y="48894"/>
                </a:lnTo>
                <a:lnTo>
                  <a:pt x="1266144" y="48894"/>
                </a:lnTo>
                <a:lnTo>
                  <a:pt x="1269873" y="0"/>
                </a:lnTo>
                <a:close/>
              </a:path>
            </a:pathLst>
          </a:custGeom>
          <a:solidFill>
            <a:srgbClr val="000000"/>
          </a:solidFill>
        </p:spPr>
        <p:txBody>
          <a:bodyPr wrap="square" lIns="0" tIns="0" rIns="0" bIns="0" rtlCol="0"/>
          <a:lstStyle/>
          <a:p>
            <a:endParaRPr sz="1350"/>
          </a:p>
        </p:txBody>
      </p:sp>
      <p:sp>
        <p:nvSpPr>
          <p:cNvPr id="55" name="object 55"/>
          <p:cNvSpPr/>
          <p:nvPr/>
        </p:nvSpPr>
        <p:spPr>
          <a:xfrm>
            <a:off x="4441984" y="1872805"/>
            <a:ext cx="949166" cy="548640"/>
          </a:xfrm>
          <a:custGeom>
            <a:avLst/>
            <a:gdLst/>
            <a:ahLst/>
            <a:cxnLst/>
            <a:rect l="l" t="t" r="r" b="b"/>
            <a:pathLst>
              <a:path w="1265554" h="731519">
                <a:moveTo>
                  <a:pt x="1191467" y="27371"/>
                </a:moveTo>
                <a:lnTo>
                  <a:pt x="0" y="708660"/>
                </a:lnTo>
                <a:lnTo>
                  <a:pt x="12953" y="731138"/>
                </a:lnTo>
                <a:lnTo>
                  <a:pt x="1204326" y="49833"/>
                </a:lnTo>
                <a:lnTo>
                  <a:pt x="1191467" y="27371"/>
                </a:lnTo>
                <a:close/>
              </a:path>
              <a:path w="1265554" h="731519">
                <a:moveTo>
                  <a:pt x="1251343" y="20954"/>
                </a:moveTo>
                <a:lnTo>
                  <a:pt x="1202689" y="20954"/>
                </a:lnTo>
                <a:lnTo>
                  <a:pt x="1215516" y="43434"/>
                </a:lnTo>
                <a:lnTo>
                  <a:pt x="1204326" y="49833"/>
                </a:lnTo>
                <a:lnTo>
                  <a:pt x="1217167" y="72262"/>
                </a:lnTo>
                <a:lnTo>
                  <a:pt x="1251343" y="20954"/>
                </a:lnTo>
                <a:close/>
              </a:path>
              <a:path w="1265554" h="731519">
                <a:moveTo>
                  <a:pt x="1202689" y="20954"/>
                </a:moveTo>
                <a:lnTo>
                  <a:pt x="1191467" y="27371"/>
                </a:lnTo>
                <a:lnTo>
                  <a:pt x="1204326" y="49833"/>
                </a:lnTo>
                <a:lnTo>
                  <a:pt x="1215516" y="43434"/>
                </a:lnTo>
                <a:lnTo>
                  <a:pt x="1202689" y="20954"/>
                </a:lnTo>
                <a:close/>
              </a:path>
              <a:path w="1265554" h="731519">
                <a:moveTo>
                  <a:pt x="1265301" y="0"/>
                </a:moveTo>
                <a:lnTo>
                  <a:pt x="1178559" y="4825"/>
                </a:lnTo>
                <a:lnTo>
                  <a:pt x="1191467" y="27371"/>
                </a:lnTo>
                <a:lnTo>
                  <a:pt x="1202689" y="20954"/>
                </a:lnTo>
                <a:lnTo>
                  <a:pt x="1251343" y="20954"/>
                </a:lnTo>
                <a:lnTo>
                  <a:pt x="1265301" y="0"/>
                </a:lnTo>
                <a:close/>
              </a:path>
            </a:pathLst>
          </a:custGeom>
          <a:solidFill>
            <a:srgbClr val="000000"/>
          </a:solidFill>
        </p:spPr>
        <p:txBody>
          <a:bodyPr wrap="square" lIns="0" tIns="0" rIns="0" bIns="0" rtlCol="0"/>
          <a:lstStyle/>
          <a:p>
            <a:endParaRPr sz="1350"/>
          </a:p>
        </p:txBody>
      </p:sp>
      <p:sp>
        <p:nvSpPr>
          <p:cNvPr id="56" name="object 56"/>
          <p:cNvSpPr/>
          <p:nvPr/>
        </p:nvSpPr>
        <p:spPr>
          <a:xfrm>
            <a:off x="4439602" y="1347025"/>
            <a:ext cx="951548" cy="1072039"/>
          </a:xfrm>
          <a:custGeom>
            <a:avLst/>
            <a:gdLst/>
            <a:ahLst/>
            <a:cxnLst/>
            <a:rect l="l" t="t" r="r" b="b"/>
            <a:pathLst>
              <a:path w="1268729" h="1429385">
                <a:moveTo>
                  <a:pt x="1207198" y="49553"/>
                </a:moveTo>
                <a:lnTo>
                  <a:pt x="0" y="1412113"/>
                </a:lnTo>
                <a:lnTo>
                  <a:pt x="19303" y="1429257"/>
                </a:lnTo>
                <a:lnTo>
                  <a:pt x="1226589" y="66742"/>
                </a:lnTo>
                <a:lnTo>
                  <a:pt x="1207198" y="49553"/>
                </a:lnTo>
                <a:close/>
              </a:path>
              <a:path w="1268729" h="1429385">
                <a:moveTo>
                  <a:pt x="1257797" y="39877"/>
                </a:moveTo>
                <a:lnTo>
                  <a:pt x="1215770" y="39877"/>
                </a:lnTo>
                <a:lnTo>
                  <a:pt x="1235202" y="57023"/>
                </a:lnTo>
                <a:lnTo>
                  <a:pt x="1226589" y="66742"/>
                </a:lnTo>
                <a:lnTo>
                  <a:pt x="1245996" y="83946"/>
                </a:lnTo>
                <a:lnTo>
                  <a:pt x="1257797" y="39877"/>
                </a:lnTo>
                <a:close/>
              </a:path>
              <a:path w="1268729" h="1429385">
                <a:moveTo>
                  <a:pt x="1215770" y="39877"/>
                </a:moveTo>
                <a:lnTo>
                  <a:pt x="1207198" y="49553"/>
                </a:lnTo>
                <a:lnTo>
                  <a:pt x="1226589" y="66742"/>
                </a:lnTo>
                <a:lnTo>
                  <a:pt x="1235202" y="57023"/>
                </a:lnTo>
                <a:lnTo>
                  <a:pt x="1215770" y="39877"/>
                </a:lnTo>
                <a:close/>
              </a:path>
              <a:path w="1268729" h="1429385">
                <a:moveTo>
                  <a:pt x="1268476" y="0"/>
                </a:moveTo>
                <a:lnTo>
                  <a:pt x="1187830" y="32385"/>
                </a:lnTo>
                <a:lnTo>
                  <a:pt x="1207198" y="49553"/>
                </a:lnTo>
                <a:lnTo>
                  <a:pt x="1215770" y="39877"/>
                </a:lnTo>
                <a:lnTo>
                  <a:pt x="1257797" y="39877"/>
                </a:lnTo>
                <a:lnTo>
                  <a:pt x="1268476" y="0"/>
                </a:lnTo>
                <a:close/>
              </a:path>
            </a:pathLst>
          </a:custGeom>
          <a:solidFill>
            <a:srgbClr val="000000"/>
          </a:solidFill>
        </p:spPr>
        <p:txBody>
          <a:bodyPr wrap="square" lIns="0" tIns="0" rIns="0" bIns="0" rtlCol="0"/>
          <a:lstStyle/>
          <a:p>
            <a:endParaRPr sz="1350"/>
          </a:p>
        </p:txBody>
      </p:sp>
      <p:sp>
        <p:nvSpPr>
          <p:cNvPr id="57" name="object 57"/>
          <p:cNvSpPr/>
          <p:nvPr/>
        </p:nvSpPr>
        <p:spPr>
          <a:xfrm>
            <a:off x="6864286" y="1786509"/>
            <a:ext cx="349568" cy="58579"/>
          </a:xfrm>
          <a:custGeom>
            <a:avLst/>
            <a:gdLst/>
            <a:ahLst/>
            <a:cxnLst/>
            <a:rect l="l" t="t" r="r" b="b"/>
            <a:pathLst>
              <a:path w="466090" h="78105">
                <a:moveTo>
                  <a:pt x="388239" y="0"/>
                </a:moveTo>
                <a:lnTo>
                  <a:pt x="388239" y="77724"/>
                </a:lnTo>
                <a:lnTo>
                  <a:pt x="440055" y="51815"/>
                </a:lnTo>
                <a:lnTo>
                  <a:pt x="401193" y="51815"/>
                </a:lnTo>
                <a:lnTo>
                  <a:pt x="401193" y="25908"/>
                </a:lnTo>
                <a:lnTo>
                  <a:pt x="440055" y="25908"/>
                </a:lnTo>
                <a:lnTo>
                  <a:pt x="388239" y="0"/>
                </a:lnTo>
                <a:close/>
              </a:path>
              <a:path w="466090" h="78105">
                <a:moveTo>
                  <a:pt x="388239" y="25908"/>
                </a:moveTo>
                <a:lnTo>
                  <a:pt x="0" y="25908"/>
                </a:lnTo>
                <a:lnTo>
                  <a:pt x="0" y="51815"/>
                </a:lnTo>
                <a:lnTo>
                  <a:pt x="388239" y="51815"/>
                </a:lnTo>
                <a:lnTo>
                  <a:pt x="388239" y="25908"/>
                </a:lnTo>
                <a:close/>
              </a:path>
              <a:path w="466090" h="78105">
                <a:moveTo>
                  <a:pt x="440055" y="25908"/>
                </a:moveTo>
                <a:lnTo>
                  <a:pt x="401193" y="25908"/>
                </a:lnTo>
                <a:lnTo>
                  <a:pt x="401193" y="51815"/>
                </a:lnTo>
                <a:lnTo>
                  <a:pt x="440055" y="51815"/>
                </a:lnTo>
                <a:lnTo>
                  <a:pt x="465963" y="38862"/>
                </a:lnTo>
                <a:lnTo>
                  <a:pt x="440055" y="25908"/>
                </a:lnTo>
                <a:close/>
              </a:path>
            </a:pathLst>
          </a:custGeom>
          <a:solidFill>
            <a:srgbClr val="000000"/>
          </a:solidFill>
        </p:spPr>
        <p:txBody>
          <a:bodyPr wrap="square" lIns="0" tIns="0" rIns="0" bIns="0" rtlCol="0"/>
          <a:lstStyle/>
          <a:p>
            <a:endParaRPr sz="1350"/>
          </a:p>
        </p:txBody>
      </p:sp>
      <p:sp>
        <p:nvSpPr>
          <p:cNvPr id="58" name="object 58"/>
          <p:cNvSpPr/>
          <p:nvPr/>
        </p:nvSpPr>
        <p:spPr>
          <a:xfrm>
            <a:off x="6864286" y="2417445"/>
            <a:ext cx="349568" cy="58579"/>
          </a:xfrm>
          <a:custGeom>
            <a:avLst/>
            <a:gdLst/>
            <a:ahLst/>
            <a:cxnLst/>
            <a:rect l="l" t="t" r="r" b="b"/>
            <a:pathLst>
              <a:path w="466090" h="78104">
                <a:moveTo>
                  <a:pt x="388239" y="0"/>
                </a:moveTo>
                <a:lnTo>
                  <a:pt x="388239" y="77724"/>
                </a:lnTo>
                <a:lnTo>
                  <a:pt x="440055" y="51815"/>
                </a:lnTo>
                <a:lnTo>
                  <a:pt x="401193" y="51815"/>
                </a:lnTo>
                <a:lnTo>
                  <a:pt x="401193" y="25907"/>
                </a:lnTo>
                <a:lnTo>
                  <a:pt x="440054" y="25907"/>
                </a:lnTo>
                <a:lnTo>
                  <a:pt x="388239" y="0"/>
                </a:lnTo>
                <a:close/>
              </a:path>
              <a:path w="466090" h="78104">
                <a:moveTo>
                  <a:pt x="388239" y="25907"/>
                </a:moveTo>
                <a:lnTo>
                  <a:pt x="0" y="25907"/>
                </a:lnTo>
                <a:lnTo>
                  <a:pt x="0" y="51815"/>
                </a:lnTo>
                <a:lnTo>
                  <a:pt x="388239" y="51815"/>
                </a:lnTo>
                <a:lnTo>
                  <a:pt x="388239" y="25907"/>
                </a:lnTo>
                <a:close/>
              </a:path>
              <a:path w="466090" h="78104">
                <a:moveTo>
                  <a:pt x="440054" y="25907"/>
                </a:moveTo>
                <a:lnTo>
                  <a:pt x="401193" y="25907"/>
                </a:lnTo>
                <a:lnTo>
                  <a:pt x="401193" y="51815"/>
                </a:lnTo>
                <a:lnTo>
                  <a:pt x="440055" y="51815"/>
                </a:lnTo>
                <a:lnTo>
                  <a:pt x="465963" y="38862"/>
                </a:lnTo>
                <a:lnTo>
                  <a:pt x="440054" y="25907"/>
                </a:lnTo>
                <a:close/>
              </a:path>
            </a:pathLst>
          </a:custGeom>
          <a:solidFill>
            <a:srgbClr val="000000"/>
          </a:solidFill>
        </p:spPr>
        <p:txBody>
          <a:bodyPr wrap="square" lIns="0" tIns="0" rIns="0" bIns="0" rtlCol="0"/>
          <a:lstStyle/>
          <a:p>
            <a:endParaRPr sz="1350"/>
          </a:p>
        </p:txBody>
      </p:sp>
      <p:sp>
        <p:nvSpPr>
          <p:cNvPr id="59" name="object 59"/>
          <p:cNvSpPr/>
          <p:nvPr/>
        </p:nvSpPr>
        <p:spPr>
          <a:xfrm>
            <a:off x="4117085" y="1200150"/>
            <a:ext cx="271463" cy="271463"/>
          </a:xfrm>
          <a:custGeom>
            <a:avLst/>
            <a:gdLst/>
            <a:ahLst/>
            <a:cxnLst/>
            <a:rect l="l" t="t" r="r" b="b"/>
            <a:pathLst>
              <a:path w="361950" h="361950">
                <a:moveTo>
                  <a:pt x="0" y="0"/>
                </a:moveTo>
                <a:lnTo>
                  <a:pt x="361950" y="361950"/>
                </a:lnTo>
              </a:path>
            </a:pathLst>
          </a:custGeom>
          <a:ln w="76200">
            <a:solidFill>
              <a:srgbClr val="FF0000"/>
            </a:solidFill>
          </a:ln>
        </p:spPr>
        <p:txBody>
          <a:bodyPr wrap="square" lIns="0" tIns="0" rIns="0" bIns="0" rtlCol="0"/>
          <a:lstStyle/>
          <a:p>
            <a:endParaRPr sz="1350"/>
          </a:p>
        </p:txBody>
      </p:sp>
      <p:sp>
        <p:nvSpPr>
          <p:cNvPr id="60" name="object 60"/>
          <p:cNvSpPr/>
          <p:nvPr/>
        </p:nvSpPr>
        <p:spPr>
          <a:xfrm>
            <a:off x="4119372" y="1204722"/>
            <a:ext cx="271463" cy="271463"/>
          </a:xfrm>
          <a:custGeom>
            <a:avLst/>
            <a:gdLst/>
            <a:ahLst/>
            <a:cxnLst/>
            <a:rect l="l" t="t" r="r" b="b"/>
            <a:pathLst>
              <a:path w="361950" h="361950">
                <a:moveTo>
                  <a:pt x="361950" y="0"/>
                </a:moveTo>
                <a:lnTo>
                  <a:pt x="0" y="361950"/>
                </a:lnTo>
              </a:path>
            </a:pathLst>
          </a:custGeom>
          <a:ln w="76200">
            <a:solidFill>
              <a:srgbClr val="FF0000"/>
            </a:solidFill>
          </a:ln>
        </p:spPr>
        <p:txBody>
          <a:bodyPr wrap="square" lIns="0" tIns="0" rIns="0" bIns="0" rtlCol="0"/>
          <a:lstStyle/>
          <a:p>
            <a:endParaRPr sz="1350"/>
          </a:p>
        </p:txBody>
      </p:sp>
      <p:sp>
        <p:nvSpPr>
          <p:cNvPr id="61" name="object 61"/>
          <p:cNvSpPr/>
          <p:nvPr/>
        </p:nvSpPr>
        <p:spPr>
          <a:xfrm>
            <a:off x="4120515" y="2257425"/>
            <a:ext cx="271463" cy="271463"/>
          </a:xfrm>
          <a:custGeom>
            <a:avLst/>
            <a:gdLst/>
            <a:ahLst/>
            <a:cxnLst/>
            <a:rect l="l" t="t" r="r" b="b"/>
            <a:pathLst>
              <a:path w="361950" h="361950">
                <a:moveTo>
                  <a:pt x="0" y="0"/>
                </a:moveTo>
                <a:lnTo>
                  <a:pt x="361950" y="361950"/>
                </a:lnTo>
              </a:path>
            </a:pathLst>
          </a:custGeom>
          <a:ln w="76200">
            <a:solidFill>
              <a:srgbClr val="FF0000"/>
            </a:solidFill>
          </a:ln>
        </p:spPr>
        <p:txBody>
          <a:bodyPr wrap="square" lIns="0" tIns="0" rIns="0" bIns="0" rtlCol="0"/>
          <a:lstStyle/>
          <a:p>
            <a:endParaRPr sz="1350"/>
          </a:p>
        </p:txBody>
      </p:sp>
      <p:sp>
        <p:nvSpPr>
          <p:cNvPr id="62" name="object 62"/>
          <p:cNvSpPr/>
          <p:nvPr/>
        </p:nvSpPr>
        <p:spPr>
          <a:xfrm>
            <a:off x="4123943" y="2261996"/>
            <a:ext cx="271463" cy="271463"/>
          </a:xfrm>
          <a:custGeom>
            <a:avLst/>
            <a:gdLst/>
            <a:ahLst/>
            <a:cxnLst/>
            <a:rect l="l" t="t" r="r" b="b"/>
            <a:pathLst>
              <a:path w="361950" h="361950">
                <a:moveTo>
                  <a:pt x="361950" y="0"/>
                </a:moveTo>
                <a:lnTo>
                  <a:pt x="0" y="361950"/>
                </a:lnTo>
              </a:path>
            </a:pathLst>
          </a:custGeom>
          <a:ln w="76200">
            <a:solidFill>
              <a:srgbClr val="FF0000"/>
            </a:solidFill>
          </a:ln>
        </p:spPr>
        <p:txBody>
          <a:bodyPr wrap="square" lIns="0" tIns="0" rIns="0" bIns="0" rtlCol="0"/>
          <a:lstStyle/>
          <a:p>
            <a:endParaRPr sz="1350"/>
          </a:p>
        </p:txBody>
      </p:sp>
      <p:sp>
        <p:nvSpPr>
          <p:cNvPr id="63" name="object 63"/>
          <p:cNvSpPr/>
          <p:nvPr/>
        </p:nvSpPr>
        <p:spPr>
          <a:xfrm>
            <a:off x="5441823" y="2235708"/>
            <a:ext cx="271463" cy="271463"/>
          </a:xfrm>
          <a:custGeom>
            <a:avLst/>
            <a:gdLst/>
            <a:ahLst/>
            <a:cxnLst/>
            <a:rect l="l" t="t" r="r" b="b"/>
            <a:pathLst>
              <a:path w="361950" h="361950">
                <a:moveTo>
                  <a:pt x="0" y="0"/>
                </a:moveTo>
                <a:lnTo>
                  <a:pt x="361950" y="361950"/>
                </a:lnTo>
              </a:path>
            </a:pathLst>
          </a:custGeom>
          <a:ln w="76200">
            <a:solidFill>
              <a:srgbClr val="FF0000"/>
            </a:solidFill>
          </a:ln>
        </p:spPr>
        <p:txBody>
          <a:bodyPr wrap="square" lIns="0" tIns="0" rIns="0" bIns="0" rtlCol="0"/>
          <a:lstStyle/>
          <a:p>
            <a:endParaRPr sz="1350"/>
          </a:p>
        </p:txBody>
      </p:sp>
      <p:sp>
        <p:nvSpPr>
          <p:cNvPr id="64" name="object 64"/>
          <p:cNvSpPr/>
          <p:nvPr/>
        </p:nvSpPr>
        <p:spPr>
          <a:xfrm>
            <a:off x="5444108" y="2240279"/>
            <a:ext cx="271463" cy="271463"/>
          </a:xfrm>
          <a:custGeom>
            <a:avLst/>
            <a:gdLst/>
            <a:ahLst/>
            <a:cxnLst/>
            <a:rect l="l" t="t" r="r" b="b"/>
            <a:pathLst>
              <a:path w="361950" h="361950">
                <a:moveTo>
                  <a:pt x="361950" y="0"/>
                </a:moveTo>
                <a:lnTo>
                  <a:pt x="0" y="361950"/>
                </a:lnTo>
              </a:path>
            </a:pathLst>
          </a:custGeom>
          <a:ln w="76200">
            <a:solidFill>
              <a:srgbClr val="FF0000"/>
            </a:solidFill>
          </a:ln>
        </p:spPr>
        <p:txBody>
          <a:bodyPr wrap="square" lIns="0" tIns="0" rIns="0" bIns="0" rtlCol="0"/>
          <a:lstStyle/>
          <a:p>
            <a:endParaRPr sz="1350"/>
          </a:p>
        </p:txBody>
      </p:sp>
      <p:sp>
        <p:nvSpPr>
          <p:cNvPr id="65" name="object 65"/>
          <p:cNvSpPr/>
          <p:nvPr/>
        </p:nvSpPr>
        <p:spPr>
          <a:xfrm>
            <a:off x="5448681" y="2755773"/>
            <a:ext cx="271463" cy="271463"/>
          </a:xfrm>
          <a:custGeom>
            <a:avLst/>
            <a:gdLst/>
            <a:ahLst/>
            <a:cxnLst/>
            <a:rect l="l" t="t" r="r" b="b"/>
            <a:pathLst>
              <a:path w="361950" h="361950">
                <a:moveTo>
                  <a:pt x="0" y="0"/>
                </a:moveTo>
                <a:lnTo>
                  <a:pt x="361950" y="361950"/>
                </a:lnTo>
              </a:path>
            </a:pathLst>
          </a:custGeom>
          <a:ln w="76200">
            <a:solidFill>
              <a:srgbClr val="FF0000"/>
            </a:solidFill>
          </a:ln>
        </p:spPr>
        <p:txBody>
          <a:bodyPr wrap="square" lIns="0" tIns="0" rIns="0" bIns="0" rtlCol="0"/>
          <a:lstStyle/>
          <a:p>
            <a:endParaRPr sz="1350"/>
          </a:p>
        </p:txBody>
      </p:sp>
      <p:sp>
        <p:nvSpPr>
          <p:cNvPr id="66" name="object 66"/>
          <p:cNvSpPr/>
          <p:nvPr/>
        </p:nvSpPr>
        <p:spPr>
          <a:xfrm>
            <a:off x="5452109" y="2759201"/>
            <a:ext cx="271463" cy="271463"/>
          </a:xfrm>
          <a:custGeom>
            <a:avLst/>
            <a:gdLst/>
            <a:ahLst/>
            <a:cxnLst/>
            <a:rect l="l" t="t" r="r" b="b"/>
            <a:pathLst>
              <a:path w="361950" h="361950">
                <a:moveTo>
                  <a:pt x="361950" y="0"/>
                </a:moveTo>
                <a:lnTo>
                  <a:pt x="0" y="361950"/>
                </a:lnTo>
              </a:path>
            </a:pathLst>
          </a:custGeom>
          <a:ln w="76200">
            <a:solidFill>
              <a:srgbClr val="FF0000"/>
            </a:solidFill>
          </a:ln>
        </p:spPr>
        <p:txBody>
          <a:bodyPr wrap="square" lIns="0" tIns="0" rIns="0" bIns="0" rtlCol="0"/>
          <a:lstStyle/>
          <a:p>
            <a:endParaRPr sz="1350"/>
          </a:p>
        </p:txBody>
      </p:sp>
      <p:sp>
        <p:nvSpPr>
          <p:cNvPr id="67" name="object 67"/>
          <p:cNvSpPr/>
          <p:nvPr/>
        </p:nvSpPr>
        <p:spPr>
          <a:xfrm>
            <a:off x="2880359" y="2267712"/>
            <a:ext cx="271463" cy="271463"/>
          </a:xfrm>
          <a:custGeom>
            <a:avLst/>
            <a:gdLst/>
            <a:ahLst/>
            <a:cxnLst/>
            <a:rect l="l" t="t" r="r" b="b"/>
            <a:pathLst>
              <a:path w="361950" h="361950">
                <a:moveTo>
                  <a:pt x="0" y="0"/>
                </a:moveTo>
                <a:lnTo>
                  <a:pt x="361950" y="361950"/>
                </a:lnTo>
              </a:path>
            </a:pathLst>
          </a:custGeom>
          <a:ln w="76200">
            <a:solidFill>
              <a:srgbClr val="FF0000"/>
            </a:solidFill>
          </a:ln>
        </p:spPr>
        <p:txBody>
          <a:bodyPr wrap="square" lIns="0" tIns="0" rIns="0" bIns="0" rtlCol="0"/>
          <a:lstStyle/>
          <a:p>
            <a:endParaRPr sz="1350"/>
          </a:p>
        </p:txBody>
      </p:sp>
      <p:sp>
        <p:nvSpPr>
          <p:cNvPr id="68" name="object 68"/>
          <p:cNvSpPr/>
          <p:nvPr/>
        </p:nvSpPr>
        <p:spPr>
          <a:xfrm>
            <a:off x="2882645" y="2272283"/>
            <a:ext cx="271463" cy="271463"/>
          </a:xfrm>
          <a:custGeom>
            <a:avLst/>
            <a:gdLst/>
            <a:ahLst/>
            <a:cxnLst/>
            <a:rect l="l" t="t" r="r" b="b"/>
            <a:pathLst>
              <a:path w="361950" h="361950">
                <a:moveTo>
                  <a:pt x="361950" y="0"/>
                </a:moveTo>
                <a:lnTo>
                  <a:pt x="0" y="361950"/>
                </a:lnTo>
              </a:path>
            </a:pathLst>
          </a:custGeom>
          <a:ln w="76200">
            <a:solidFill>
              <a:srgbClr val="FF0000"/>
            </a:solidFill>
          </a:ln>
        </p:spPr>
        <p:txBody>
          <a:bodyPr wrap="square" lIns="0" tIns="0" rIns="0" bIns="0" rtlCol="0"/>
          <a:lstStyle/>
          <a:p>
            <a:endParaRPr sz="1350"/>
          </a:p>
        </p:txBody>
      </p:sp>
      <p:sp>
        <p:nvSpPr>
          <p:cNvPr id="69" name="object 69"/>
          <p:cNvSpPr/>
          <p:nvPr/>
        </p:nvSpPr>
        <p:spPr>
          <a:xfrm>
            <a:off x="2897504" y="1721358"/>
            <a:ext cx="271463" cy="271463"/>
          </a:xfrm>
          <a:custGeom>
            <a:avLst/>
            <a:gdLst/>
            <a:ahLst/>
            <a:cxnLst/>
            <a:rect l="l" t="t" r="r" b="b"/>
            <a:pathLst>
              <a:path w="361950" h="361950">
                <a:moveTo>
                  <a:pt x="0" y="0"/>
                </a:moveTo>
                <a:lnTo>
                  <a:pt x="361950" y="361950"/>
                </a:lnTo>
              </a:path>
            </a:pathLst>
          </a:custGeom>
          <a:ln w="76200">
            <a:solidFill>
              <a:srgbClr val="FF0000"/>
            </a:solidFill>
          </a:ln>
        </p:spPr>
        <p:txBody>
          <a:bodyPr wrap="square" lIns="0" tIns="0" rIns="0" bIns="0" rtlCol="0"/>
          <a:lstStyle/>
          <a:p>
            <a:endParaRPr sz="1350"/>
          </a:p>
        </p:txBody>
      </p:sp>
      <p:sp>
        <p:nvSpPr>
          <p:cNvPr id="70" name="object 70"/>
          <p:cNvSpPr/>
          <p:nvPr/>
        </p:nvSpPr>
        <p:spPr>
          <a:xfrm>
            <a:off x="2900933" y="1724787"/>
            <a:ext cx="271463" cy="271463"/>
          </a:xfrm>
          <a:custGeom>
            <a:avLst/>
            <a:gdLst/>
            <a:ahLst/>
            <a:cxnLst/>
            <a:rect l="l" t="t" r="r" b="b"/>
            <a:pathLst>
              <a:path w="361950" h="361950">
                <a:moveTo>
                  <a:pt x="361950" y="0"/>
                </a:moveTo>
                <a:lnTo>
                  <a:pt x="0" y="361950"/>
                </a:lnTo>
              </a:path>
            </a:pathLst>
          </a:custGeom>
          <a:ln w="76200">
            <a:solidFill>
              <a:srgbClr val="FF0000"/>
            </a:solidFill>
          </a:ln>
        </p:spPr>
        <p:txBody>
          <a:bodyPr wrap="square" lIns="0" tIns="0" rIns="0" bIns="0" rtlCol="0"/>
          <a:lstStyle/>
          <a:p>
            <a:endParaRPr sz="1350"/>
          </a:p>
        </p:txBody>
      </p:sp>
      <p:sp>
        <p:nvSpPr>
          <p:cNvPr id="71" name="object 71"/>
          <p:cNvSpPr/>
          <p:nvPr/>
        </p:nvSpPr>
        <p:spPr>
          <a:xfrm>
            <a:off x="3130105" y="2376582"/>
            <a:ext cx="934403" cy="58579"/>
          </a:xfrm>
          <a:custGeom>
            <a:avLst/>
            <a:gdLst/>
            <a:ahLst/>
            <a:cxnLst/>
            <a:rect l="l" t="t" r="r" b="b"/>
            <a:pathLst>
              <a:path w="1245870" h="78105">
                <a:moveTo>
                  <a:pt x="1219922" y="25781"/>
                </a:moveTo>
                <a:lnTo>
                  <a:pt x="1180846" y="25781"/>
                </a:lnTo>
                <a:lnTo>
                  <a:pt x="1180973" y="51688"/>
                </a:lnTo>
                <a:lnTo>
                  <a:pt x="1167934" y="51746"/>
                </a:lnTo>
                <a:lnTo>
                  <a:pt x="1168018" y="77724"/>
                </a:lnTo>
                <a:lnTo>
                  <a:pt x="1245615" y="38481"/>
                </a:lnTo>
                <a:lnTo>
                  <a:pt x="1219922" y="25781"/>
                </a:lnTo>
                <a:close/>
              </a:path>
              <a:path w="1245870" h="78105">
                <a:moveTo>
                  <a:pt x="1167849" y="25838"/>
                </a:moveTo>
                <a:lnTo>
                  <a:pt x="0" y="30987"/>
                </a:lnTo>
                <a:lnTo>
                  <a:pt x="0" y="56896"/>
                </a:lnTo>
                <a:lnTo>
                  <a:pt x="1167934" y="51746"/>
                </a:lnTo>
                <a:lnTo>
                  <a:pt x="1167849" y="25838"/>
                </a:lnTo>
                <a:close/>
              </a:path>
              <a:path w="1245870" h="78105">
                <a:moveTo>
                  <a:pt x="1180846" y="25781"/>
                </a:moveTo>
                <a:lnTo>
                  <a:pt x="1167849" y="25838"/>
                </a:lnTo>
                <a:lnTo>
                  <a:pt x="1167934" y="51746"/>
                </a:lnTo>
                <a:lnTo>
                  <a:pt x="1180973" y="51688"/>
                </a:lnTo>
                <a:lnTo>
                  <a:pt x="1180846" y="25781"/>
                </a:lnTo>
                <a:close/>
              </a:path>
              <a:path w="1245870" h="78105">
                <a:moveTo>
                  <a:pt x="1167764" y="0"/>
                </a:moveTo>
                <a:lnTo>
                  <a:pt x="1167849" y="25838"/>
                </a:lnTo>
                <a:lnTo>
                  <a:pt x="1219922" y="25781"/>
                </a:lnTo>
                <a:lnTo>
                  <a:pt x="1167764" y="0"/>
                </a:lnTo>
                <a:close/>
              </a:path>
            </a:pathLst>
          </a:custGeom>
          <a:solidFill>
            <a:srgbClr val="000000"/>
          </a:solidFill>
        </p:spPr>
        <p:txBody>
          <a:bodyPr wrap="square" lIns="0" tIns="0" rIns="0" bIns="0" rtlCol="0"/>
          <a:lstStyle/>
          <a:p>
            <a:endParaRPr sz="1350"/>
          </a:p>
        </p:txBody>
      </p:sp>
      <p:sp>
        <p:nvSpPr>
          <p:cNvPr id="72" name="object 72"/>
          <p:cNvSpPr/>
          <p:nvPr/>
        </p:nvSpPr>
        <p:spPr>
          <a:xfrm>
            <a:off x="4473130" y="2366295"/>
            <a:ext cx="934403" cy="58579"/>
          </a:xfrm>
          <a:custGeom>
            <a:avLst/>
            <a:gdLst/>
            <a:ahLst/>
            <a:cxnLst/>
            <a:rect l="l" t="t" r="r" b="b"/>
            <a:pathLst>
              <a:path w="1245870" h="78105">
                <a:moveTo>
                  <a:pt x="1219922" y="25780"/>
                </a:moveTo>
                <a:lnTo>
                  <a:pt x="1180846" y="25780"/>
                </a:lnTo>
                <a:lnTo>
                  <a:pt x="1180973" y="51688"/>
                </a:lnTo>
                <a:lnTo>
                  <a:pt x="1167934" y="51746"/>
                </a:lnTo>
                <a:lnTo>
                  <a:pt x="1168018" y="77724"/>
                </a:lnTo>
                <a:lnTo>
                  <a:pt x="1245615" y="38480"/>
                </a:lnTo>
                <a:lnTo>
                  <a:pt x="1219922" y="25780"/>
                </a:lnTo>
                <a:close/>
              </a:path>
              <a:path w="1245870" h="78105">
                <a:moveTo>
                  <a:pt x="1167849" y="25838"/>
                </a:moveTo>
                <a:lnTo>
                  <a:pt x="0" y="30987"/>
                </a:lnTo>
                <a:lnTo>
                  <a:pt x="0" y="56896"/>
                </a:lnTo>
                <a:lnTo>
                  <a:pt x="1167934" y="51746"/>
                </a:lnTo>
                <a:lnTo>
                  <a:pt x="1167849" y="25838"/>
                </a:lnTo>
                <a:close/>
              </a:path>
              <a:path w="1245870" h="78105">
                <a:moveTo>
                  <a:pt x="1180846" y="25780"/>
                </a:moveTo>
                <a:lnTo>
                  <a:pt x="1167849" y="25838"/>
                </a:lnTo>
                <a:lnTo>
                  <a:pt x="1167934" y="51746"/>
                </a:lnTo>
                <a:lnTo>
                  <a:pt x="1180973" y="51688"/>
                </a:lnTo>
                <a:lnTo>
                  <a:pt x="1180846" y="25780"/>
                </a:lnTo>
                <a:close/>
              </a:path>
              <a:path w="1245870" h="78105">
                <a:moveTo>
                  <a:pt x="1167764" y="0"/>
                </a:moveTo>
                <a:lnTo>
                  <a:pt x="1167849" y="25838"/>
                </a:lnTo>
                <a:lnTo>
                  <a:pt x="1219922" y="25780"/>
                </a:lnTo>
                <a:lnTo>
                  <a:pt x="1167764" y="0"/>
                </a:lnTo>
                <a:close/>
              </a:path>
            </a:pathLst>
          </a:custGeom>
          <a:solidFill>
            <a:srgbClr val="000000"/>
          </a:solidFill>
        </p:spPr>
        <p:txBody>
          <a:bodyPr wrap="square" lIns="0" tIns="0" rIns="0" bIns="0" rtlCol="0"/>
          <a:lstStyle/>
          <a:p>
            <a:endParaRPr sz="1350"/>
          </a:p>
        </p:txBody>
      </p:sp>
      <p:sp>
        <p:nvSpPr>
          <p:cNvPr id="73" name="object 73"/>
          <p:cNvSpPr/>
          <p:nvPr/>
        </p:nvSpPr>
        <p:spPr>
          <a:xfrm>
            <a:off x="4441888" y="1320737"/>
            <a:ext cx="946309" cy="560070"/>
          </a:xfrm>
          <a:custGeom>
            <a:avLst/>
            <a:gdLst/>
            <a:ahLst/>
            <a:cxnLst/>
            <a:rect l="l" t="t" r="r" b="b"/>
            <a:pathLst>
              <a:path w="1261745" h="746760">
                <a:moveTo>
                  <a:pt x="1187763" y="28180"/>
                </a:moveTo>
                <a:lnTo>
                  <a:pt x="0" y="724407"/>
                </a:lnTo>
                <a:lnTo>
                  <a:pt x="13208" y="746759"/>
                </a:lnTo>
                <a:lnTo>
                  <a:pt x="1200894" y="50503"/>
                </a:lnTo>
                <a:lnTo>
                  <a:pt x="1187763" y="28180"/>
                </a:lnTo>
                <a:close/>
              </a:path>
              <a:path w="1261745" h="746760">
                <a:moveTo>
                  <a:pt x="1247309" y="21589"/>
                </a:moveTo>
                <a:lnTo>
                  <a:pt x="1199007" y="21589"/>
                </a:lnTo>
                <a:lnTo>
                  <a:pt x="1212088" y="43941"/>
                </a:lnTo>
                <a:lnTo>
                  <a:pt x="1200894" y="50503"/>
                </a:lnTo>
                <a:lnTo>
                  <a:pt x="1213993" y="72770"/>
                </a:lnTo>
                <a:lnTo>
                  <a:pt x="1247309" y="21589"/>
                </a:lnTo>
                <a:close/>
              </a:path>
              <a:path w="1261745" h="746760">
                <a:moveTo>
                  <a:pt x="1199007" y="21589"/>
                </a:moveTo>
                <a:lnTo>
                  <a:pt x="1187763" y="28180"/>
                </a:lnTo>
                <a:lnTo>
                  <a:pt x="1200894" y="50503"/>
                </a:lnTo>
                <a:lnTo>
                  <a:pt x="1212088" y="43941"/>
                </a:lnTo>
                <a:lnTo>
                  <a:pt x="1199007" y="21589"/>
                </a:lnTo>
                <a:close/>
              </a:path>
              <a:path w="1261745" h="746760">
                <a:moveTo>
                  <a:pt x="1261364" y="0"/>
                </a:moveTo>
                <a:lnTo>
                  <a:pt x="1174623" y="5841"/>
                </a:lnTo>
                <a:lnTo>
                  <a:pt x="1187763" y="28180"/>
                </a:lnTo>
                <a:lnTo>
                  <a:pt x="1199007" y="21589"/>
                </a:lnTo>
                <a:lnTo>
                  <a:pt x="1247309" y="21589"/>
                </a:lnTo>
                <a:lnTo>
                  <a:pt x="1261364" y="0"/>
                </a:lnTo>
                <a:close/>
              </a:path>
            </a:pathLst>
          </a:custGeom>
          <a:solidFill>
            <a:srgbClr val="000000"/>
          </a:solidFill>
        </p:spPr>
        <p:txBody>
          <a:bodyPr wrap="square" lIns="0" tIns="0" rIns="0" bIns="0" rtlCol="0"/>
          <a:lstStyle/>
          <a:p>
            <a:endParaRPr sz="1350"/>
          </a:p>
        </p:txBody>
      </p:sp>
      <p:sp>
        <p:nvSpPr>
          <p:cNvPr id="74" name="object 74"/>
          <p:cNvSpPr txBox="1"/>
          <p:nvPr/>
        </p:nvSpPr>
        <p:spPr>
          <a:xfrm>
            <a:off x="1888768" y="3164966"/>
            <a:ext cx="5045431" cy="705482"/>
          </a:xfrm>
          <a:prstGeom prst="rect">
            <a:avLst/>
          </a:prstGeom>
        </p:spPr>
        <p:txBody>
          <a:bodyPr vert="horz" wrap="square" lIns="0" tIns="50959" rIns="0" bIns="0" rtlCol="0">
            <a:spAutoFit/>
          </a:bodyPr>
          <a:lstStyle/>
          <a:p>
            <a:pPr marL="266700" indent="-257175">
              <a:spcBef>
                <a:spcPts val="401"/>
              </a:spcBef>
              <a:buFont typeface="Wingdings"/>
              <a:buChar char=""/>
              <a:tabLst>
                <a:tab pos="267176" algn="l"/>
              </a:tabLst>
            </a:pPr>
            <a:r>
              <a:rPr sz="2000" b="1" spc="-131" dirty="0">
                <a:latin typeface="Times New Roman" panose="02020603050405020304" pitchFamily="18" charset="0"/>
                <a:cs typeface="Times New Roman" panose="02020603050405020304" pitchFamily="18" charset="0"/>
              </a:rPr>
              <a:t>Each </a:t>
            </a:r>
            <a:r>
              <a:rPr sz="2000" b="1" spc="-105" dirty="0">
                <a:latin typeface="Times New Roman" panose="02020603050405020304" pitchFamily="18" charset="0"/>
                <a:cs typeface="Times New Roman" panose="02020603050405020304" pitchFamily="18" charset="0"/>
              </a:rPr>
              <a:t>time </a:t>
            </a:r>
            <a:r>
              <a:rPr sz="2000" b="1" spc="-113" dirty="0">
                <a:latin typeface="Times New Roman" panose="02020603050405020304" pitchFamily="18" charset="0"/>
                <a:cs typeface="Times New Roman" panose="02020603050405020304" pitchFamily="18" charset="0"/>
              </a:rPr>
              <a:t>before </a:t>
            </a:r>
            <a:r>
              <a:rPr sz="2000" b="1" spc="-90" dirty="0">
                <a:latin typeface="Times New Roman" panose="02020603050405020304" pitchFamily="18" charset="0"/>
                <a:cs typeface="Times New Roman" panose="02020603050405020304" pitchFamily="18" charset="0"/>
              </a:rPr>
              <a:t>updating </a:t>
            </a:r>
            <a:r>
              <a:rPr sz="2000" b="1" spc="-113" dirty="0">
                <a:latin typeface="Times New Roman" panose="02020603050405020304" pitchFamily="18" charset="0"/>
                <a:cs typeface="Times New Roman" panose="02020603050405020304" pitchFamily="18" charset="0"/>
              </a:rPr>
              <a:t>the</a:t>
            </a:r>
            <a:r>
              <a:rPr sz="2000" b="1" spc="-221" dirty="0">
                <a:latin typeface="Times New Roman" panose="02020603050405020304" pitchFamily="18" charset="0"/>
                <a:cs typeface="Times New Roman" panose="02020603050405020304" pitchFamily="18" charset="0"/>
              </a:rPr>
              <a:t> </a:t>
            </a:r>
            <a:r>
              <a:rPr sz="2000" b="1" spc="-109" dirty="0">
                <a:latin typeface="Times New Roman" panose="02020603050405020304" pitchFamily="18" charset="0"/>
                <a:cs typeface="Times New Roman" panose="02020603050405020304" pitchFamily="18" charset="0"/>
              </a:rPr>
              <a:t>parameters</a:t>
            </a:r>
            <a:endParaRPr sz="2000" dirty="0">
              <a:latin typeface="Times New Roman" panose="02020603050405020304" pitchFamily="18" charset="0"/>
              <a:cs typeface="Times New Roman" panose="02020603050405020304" pitchFamily="18" charset="0"/>
            </a:endParaRPr>
          </a:p>
          <a:p>
            <a:pPr marL="669608" lvl="1" indent="-257175">
              <a:spcBef>
                <a:spcPts val="326"/>
              </a:spcBef>
              <a:buFont typeface="Wingdings"/>
              <a:buChar char=""/>
              <a:tabLst>
                <a:tab pos="670083" algn="l"/>
              </a:tabLst>
            </a:pPr>
            <a:r>
              <a:rPr sz="2000" spc="-172" dirty="0">
                <a:latin typeface="Times New Roman" panose="02020603050405020304" pitchFamily="18" charset="0"/>
                <a:cs typeface="Times New Roman" panose="02020603050405020304" pitchFamily="18" charset="0"/>
              </a:rPr>
              <a:t>Each </a:t>
            </a:r>
            <a:r>
              <a:rPr sz="2000" spc="-56" dirty="0">
                <a:latin typeface="Times New Roman" panose="02020603050405020304" pitchFamily="18" charset="0"/>
                <a:cs typeface="Times New Roman" panose="02020603050405020304" pitchFamily="18" charset="0"/>
              </a:rPr>
              <a:t>neuron </a:t>
            </a:r>
            <a:r>
              <a:rPr sz="2000" spc="-135" dirty="0">
                <a:latin typeface="Times New Roman" panose="02020603050405020304" pitchFamily="18" charset="0"/>
                <a:cs typeface="Times New Roman" panose="02020603050405020304" pitchFamily="18" charset="0"/>
              </a:rPr>
              <a:t>has </a:t>
            </a:r>
            <a:r>
              <a:rPr sz="2000" spc="-188" dirty="0">
                <a:latin typeface="Times New Roman" panose="02020603050405020304" pitchFamily="18" charset="0"/>
                <a:cs typeface="Times New Roman" panose="02020603050405020304" pitchFamily="18" charset="0"/>
              </a:rPr>
              <a:t>p% </a:t>
            </a:r>
            <a:r>
              <a:rPr sz="2000" spc="11" dirty="0">
                <a:latin typeface="Times New Roman" panose="02020603050405020304" pitchFamily="18" charset="0"/>
                <a:cs typeface="Times New Roman" panose="02020603050405020304" pitchFamily="18" charset="0"/>
              </a:rPr>
              <a:t>to</a:t>
            </a:r>
            <a:r>
              <a:rPr sz="2000" spc="30" dirty="0">
                <a:latin typeface="Times New Roman" panose="02020603050405020304" pitchFamily="18" charset="0"/>
                <a:cs typeface="Times New Roman" panose="02020603050405020304" pitchFamily="18" charset="0"/>
              </a:rPr>
              <a:t> </a:t>
            </a:r>
            <a:r>
              <a:rPr sz="2000" spc="-30" dirty="0">
                <a:latin typeface="Times New Roman" panose="02020603050405020304" pitchFamily="18" charset="0"/>
                <a:cs typeface="Times New Roman" panose="02020603050405020304" pitchFamily="18" charset="0"/>
              </a:rPr>
              <a:t>dropout</a:t>
            </a:r>
            <a:endParaRPr sz="2000" dirty="0">
              <a:latin typeface="Times New Roman" panose="02020603050405020304" pitchFamily="18" charset="0"/>
              <a:cs typeface="Times New Roman" panose="02020603050405020304" pitchFamily="18" charset="0"/>
            </a:endParaRPr>
          </a:p>
        </p:txBody>
      </p:sp>
      <p:sp>
        <p:nvSpPr>
          <p:cNvPr id="75" name="object 75"/>
          <p:cNvSpPr/>
          <p:nvPr/>
        </p:nvSpPr>
        <p:spPr>
          <a:xfrm>
            <a:off x="3128772" y="2920746"/>
            <a:ext cx="944404" cy="58579"/>
          </a:xfrm>
          <a:custGeom>
            <a:avLst/>
            <a:gdLst/>
            <a:ahLst/>
            <a:cxnLst/>
            <a:rect l="l" t="t" r="r" b="b"/>
            <a:pathLst>
              <a:path w="1259204" h="78104">
                <a:moveTo>
                  <a:pt x="1181989" y="0"/>
                </a:moveTo>
                <a:lnTo>
                  <a:pt x="1181565" y="25938"/>
                </a:lnTo>
                <a:lnTo>
                  <a:pt x="1194562" y="26162"/>
                </a:lnTo>
                <a:lnTo>
                  <a:pt x="1194054" y="51943"/>
                </a:lnTo>
                <a:lnTo>
                  <a:pt x="1181140" y="51943"/>
                </a:lnTo>
                <a:lnTo>
                  <a:pt x="1180719" y="77724"/>
                </a:lnTo>
                <a:lnTo>
                  <a:pt x="1234458" y="51943"/>
                </a:lnTo>
                <a:lnTo>
                  <a:pt x="1194054" y="51943"/>
                </a:lnTo>
                <a:lnTo>
                  <a:pt x="1181143" y="51721"/>
                </a:lnTo>
                <a:lnTo>
                  <a:pt x="1234919" y="51721"/>
                </a:lnTo>
                <a:lnTo>
                  <a:pt x="1259078" y="40132"/>
                </a:lnTo>
                <a:lnTo>
                  <a:pt x="1181989" y="0"/>
                </a:lnTo>
                <a:close/>
              </a:path>
              <a:path w="1259204" h="78104">
                <a:moveTo>
                  <a:pt x="1181565" y="25938"/>
                </a:moveTo>
                <a:lnTo>
                  <a:pt x="1181143" y="51721"/>
                </a:lnTo>
                <a:lnTo>
                  <a:pt x="1194054" y="51943"/>
                </a:lnTo>
                <a:lnTo>
                  <a:pt x="1194562" y="26162"/>
                </a:lnTo>
                <a:lnTo>
                  <a:pt x="1181565" y="25938"/>
                </a:lnTo>
                <a:close/>
              </a:path>
              <a:path w="1259204" h="78104">
                <a:moveTo>
                  <a:pt x="508" y="5588"/>
                </a:moveTo>
                <a:lnTo>
                  <a:pt x="0" y="31496"/>
                </a:lnTo>
                <a:lnTo>
                  <a:pt x="1181143" y="51721"/>
                </a:lnTo>
                <a:lnTo>
                  <a:pt x="1181565" y="25938"/>
                </a:lnTo>
                <a:lnTo>
                  <a:pt x="508" y="5588"/>
                </a:lnTo>
                <a:close/>
              </a:path>
            </a:pathLst>
          </a:custGeom>
          <a:solidFill>
            <a:srgbClr val="000000"/>
          </a:solidFill>
        </p:spPr>
        <p:txBody>
          <a:bodyPr wrap="square" lIns="0" tIns="0" rIns="0" bIns="0" rtlCol="0"/>
          <a:lstStyle/>
          <a:p>
            <a:endParaRPr sz="1350"/>
          </a:p>
        </p:txBody>
      </p:sp>
      <p:sp>
        <p:nvSpPr>
          <p:cNvPr id="76" name="object 76"/>
          <p:cNvSpPr/>
          <p:nvPr/>
        </p:nvSpPr>
        <p:spPr>
          <a:xfrm>
            <a:off x="4455795" y="2920746"/>
            <a:ext cx="944404" cy="58579"/>
          </a:xfrm>
          <a:custGeom>
            <a:avLst/>
            <a:gdLst/>
            <a:ahLst/>
            <a:cxnLst/>
            <a:rect l="l" t="t" r="r" b="b"/>
            <a:pathLst>
              <a:path w="1259204" h="78104">
                <a:moveTo>
                  <a:pt x="1181989" y="0"/>
                </a:moveTo>
                <a:lnTo>
                  <a:pt x="1181565" y="25938"/>
                </a:lnTo>
                <a:lnTo>
                  <a:pt x="1194562" y="26162"/>
                </a:lnTo>
                <a:lnTo>
                  <a:pt x="1194053" y="51943"/>
                </a:lnTo>
                <a:lnTo>
                  <a:pt x="1181140" y="51943"/>
                </a:lnTo>
                <a:lnTo>
                  <a:pt x="1180718" y="77724"/>
                </a:lnTo>
                <a:lnTo>
                  <a:pt x="1234458" y="51943"/>
                </a:lnTo>
                <a:lnTo>
                  <a:pt x="1194053" y="51943"/>
                </a:lnTo>
                <a:lnTo>
                  <a:pt x="1181143" y="51721"/>
                </a:lnTo>
                <a:lnTo>
                  <a:pt x="1234919" y="51721"/>
                </a:lnTo>
                <a:lnTo>
                  <a:pt x="1259077" y="40132"/>
                </a:lnTo>
                <a:lnTo>
                  <a:pt x="1181989" y="0"/>
                </a:lnTo>
                <a:close/>
              </a:path>
              <a:path w="1259204" h="78104">
                <a:moveTo>
                  <a:pt x="1181565" y="25938"/>
                </a:moveTo>
                <a:lnTo>
                  <a:pt x="1181143" y="51721"/>
                </a:lnTo>
                <a:lnTo>
                  <a:pt x="1194053" y="51943"/>
                </a:lnTo>
                <a:lnTo>
                  <a:pt x="1194562" y="26162"/>
                </a:lnTo>
                <a:lnTo>
                  <a:pt x="1181565" y="25938"/>
                </a:lnTo>
                <a:close/>
              </a:path>
              <a:path w="1259204" h="78104">
                <a:moveTo>
                  <a:pt x="507" y="5588"/>
                </a:moveTo>
                <a:lnTo>
                  <a:pt x="0" y="31496"/>
                </a:lnTo>
                <a:lnTo>
                  <a:pt x="1181143" y="51721"/>
                </a:lnTo>
                <a:lnTo>
                  <a:pt x="1181565" y="25938"/>
                </a:lnTo>
                <a:lnTo>
                  <a:pt x="507" y="5588"/>
                </a:lnTo>
                <a:close/>
              </a:path>
            </a:pathLst>
          </a:custGeom>
          <a:solidFill>
            <a:srgbClr val="000000"/>
          </a:solidFill>
        </p:spPr>
        <p:txBody>
          <a:bodyPr wrap="square" lIns="0" tIns="0" rIns="0" bIns="0" rtlCol="0"/>
          <a:lstStyle/>
          <a:p>
            <a:endParaRPr sz="1350"/>
          </a:p>
        </p:txBody>
      </p:sp>
    </p:spTree>
    <p:extLst>
      <p:ext uri="{BB962C8B-B14F-4D97-AF65-F5344CB8AC3E}">
        <p14:creationId xmlns:p14="http://schemas.microsoft.com/office/powerpoint/2010/main" val="20919143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4EF141-858F-45C2-9D07-1BC159EE2FF4}"/>
              </a:ext>
            </a:extLst>
          </p:cNvPr>
          <p:cNvSpPr>
            <a:spLocks noGrp="1"/>
          </p:cNvSpPr>
          <p:nvPr>
            <p:ph idx="1"/>
          </p:nvPr>
        </p:nvSpPr>
        <p:spPr>
          <a:xfrm>
            <a:off x="1004200" y="1733550"/>
            <a:ext cx="7135599" cy="1226343"/>
          </a:xfrm>
        </p:spPr>
        <p:txBody>
          <a:bodyPr>
            <a:noAutofit/>
          </a:bodyPr>
          <a:lstStyle/>
          <a:p>
            <a:pPr marL="0" indent="0" algn="ctr">
              <a:buNone/>
            </a:pPr>
            <a:r>
              <a:rPr lang="en-US" sz="4400" dirty="0">
                <a:latin typeface="Georgia" panose="02040502050405020303" pitchFamily="18" charset="0"/>
              </a:rPr>
              <a:t>Programming</a:t>
            </a:r>
          </a:p>
        </p:txBody>
      </p:sp>
      <p:sp>
        <p:nvSpPr>
          <p:cNvPr id="2" name="Slide Number Placeholder 1">
            <a:extLst>
              <a:ext uri="{FF2B5EF4-FFF2-40B4-BE49-F238E27FC236}">
                <a16:creationId xmlns:a16="http://schemas.microsoft.com/office/drawing/2014/main" id="{3B2732DC-2A13-419D-B02D-5057441BF2A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F859ED-F81E-4A6A-B729-75E2BCBE24B9}" type="slidenum">
              <a:rPr kumimoji="0" lang="en-US"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929557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049-EDBA-495A-8BDB-066E7D007BC7}"/>
              </a:ext>
            </a:extLst>
          </p:cNvPr>
          <p:cNvSpPr>
            <a:spLocks noGrp="1"/>
          </p:cNvSpPr>
          <p:nvPr>
            <p:ph type="title"/>
          </p:nvPr>
        </p:nvSpPr>
        <p:spPr/>
        <p:txBody>
          <a:bodyPr/>
          <a:lstStyle/>
          <a:p>
            <a:r>
              <a:rPr lang="en-US" dirty="0"/>
              <a:t>Embedding layer in </a:t>
            </a:r>
            <a:r>
              <a:rPr lang="en-US" dirty="0" err="1"/>
              <a:t>Keras</a:t>
            </a:r>
            <a:endParaRPr lang="en-US" dirty="0"/>
          </a:p>
        </p:txBody>
      </p:sp>
      <p:sp>
        <p:nvSpPr>
          <p:cNvPr id="4" name="Content Placeholder 3">
            <a:extLst>
              <a:ext uri="{FF2B5EF4-FFF2-40B4-BE49-F238E27FC236}">
                <a16:creationId xmlns:a16="http://schemas.microsoft.com/office/drawing/2014/main" id="{511885C7-087C-4018-84D7-CCA5AD5757C8}"/>
              </a:ext>
            </a:extLst>
          </p:cNvPr>
          <p:cNvSpPr>
            <a:spLocks noGrp="1"/>
          </p:cNvSpPr>
          <p:nvPr>
            <p:ph idx="1"/>
          </p:nvPr>
        </p:nvSpPr>
        <p:spPr/>
        <p:txBody>
          <a:bodyPr>
            <a:normAutofit/>
          </a:bodyPr>
          <a:lstStyle/>
          <a:p>
            <a:pPr fontAlgn="base"/>
            <a:r>
              <a:rPr lang="en-US" sz="2000" b="1" dirty="0" err="1">
                <a:latin typeface="Times New Roman" panose="02020603050405020304" pitchFamily="18" charset="0"/>
                <a:cs typeface="Times New Roman" panose="02020603050405020304" pitchFamily="18" charset="0"/>
              </a:rPr>
              <a:t>input_dim</a:t>
            </a:r>
            <a:r>
              <a:rPr lang="en-US" sz="2000" dirty="0">
                <a:latin typeface="Times New Roman" panose="02020603050405020304" pitchFamily="18" charset="0"/>
                <a:cs typeface="Times New Roman" panose="02020603050405020304" pitchFamily="18" charset="0"/>
              </a:rPr>
              <a:t>: This is the size of the vocabulary in the text data.</a:t>
            </a:r>
          </a:p>
          <a:p>
            <a:pPr fontAlgn="base"/>
            <a:r>
              <a:rPr lang="en-US" sz="2000" dirty="0">
                <a:latin typeface="Times New Roman" panose="02020603050405020304" pitchFamily="18" charset="0"/>
                <a:cs typeface="Times New Roman" panose="02020603050405020304" pitchFamily="18" charset="0"/>
              </a:rPr>
              <a:t> For example, if your data is integer encoded to values between 0-10, then the size of the vocabulary would be 11 words.</a:t>
            </a:r>
          </a:p>
          <a:p>
            <a:pPr fontAlgn="base"/>
            <a:r>
              <a:rPr lang="en-US" sz="2000" b="1" dirty="0" err="1">
                <a:latin typeface="Times New Roman" panose="02020603050405020304" pitchFamily="18" charset="0"/>
                <a:cs typeface="Times New Roman" panose="02020603050405020304" pitchFamily="18" charset="0"/>
              </a:rPr>
              <a:t>output_dim</a:t>
            </a:r>
            <a:r>
              <a:rPr lang="en-US" sz="2000" dirty="0">
                <a:latin typeface="Times New Roman" panose="02020603050405020304" pitchFamily="18" charset="0"/>
                <a:cs typeface="Times New Roman" panose="02020603050405020304" pitchFamily="18" charset="0"/>
              </a:rPr>
              <a:t>: This is the size of the vector space in which words will be embedded. It defines the size of the output vectors from this layer for each word. For example, it could be 32 or 100 or even larger. </a:t>
            </a:r>
          </a:p>
          <a:p>
            <a:pPr fontAlgn="base"/>
            <a:r>
              <a:rPr lang="en-US" sz="2000" b="1" dirty="0" err="1">
                <a:latin typeface="Times New Roman" panose="02020603050405020304" pitchFamily="18" charset="0"/>
                <a:cs typeface="Times New Roman" panose="02020603050405020304" pitchFamily="18" charset="0"/>
              </a:rPr>
              <a:t>input_length</a:t>
            </a:r>
            <a:r>
              <a:rPr lang="en-US" sz="2000" dirty="0">
                <a:latin typeface="Times New Roman" panose="02020603050405020304" pitchFamily="18" charset="0"/>
                <a:cs typeface="Times New Roman" panose="02020603050405020304" pitchFamily="18" charset="0"/>
              </a:rPr>
              <a:t>: This is the length of input sequences, as you would define for any input layer of a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model. For example, if all of your input documents are comprised of 1000 words, this would be 1000.</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1774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16FD-2179-4BC3-B940-B9C04EA082F9}"/>
              </a:ext>
            </a:extLst>
          </p:cNvPr>
          <p:cNvSpPr>
            <a:spLocks noGrp="1"/>
          </p:cNvSpPr>
          <p:nvPr>
            <p:ph type="title"/>
          </p:nvPr>
        </p:nvSpPr>
        <p:spPr/>
        <p:txBody>
          <a:bodyPr/>
          <a:lstStyle/>
          <a:p>
            <a:r>
              <a:rPr lang="en-US" dirty="0"/>
              <a:t>Embedding layer in </a:t>
            </a:r>
            <a:r>
              <a:rPr lang="en-US" dirty="0" err="1"/>
              <a:t>Keras</a:t>
            </a:r>
            <a:endParaRPr lang="en-US" dirty="0"/>
          </a:p>
        </p:txBody>
      </p:sp>
      <p:sp>
        <p:nvSpPr>
          <p:cNvPr id="4" name="Rectangle 3">
            <a:extLst>
              <a:ext uri="{FF2B5EF4-FFF2-40B4-BE49-F238E27FC236}">
                <a16:creationId xmlns:a16="http://schemas.microsoft.com/office/drawing/2014/main" id="{5530B5FD-8834-4149-A91E-692D4892B10D}"/>
              </a:ext>
            </a:extLst>
          </p:cNvPr>
          <p:cNvSpPr>
            <a:spLocks noChangeArrowheads="1"/>
          </p:cNvSpPr>
          <p:nvPr/>
        </p:nvSpPr>
        <p:spPr bwMode="auto">
          <a:xfrm>
            <a:off x="457200" y="3409950"/>
            <a:ext cx="7576113"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model.add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(Embedding(</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vocab_size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50</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input_length</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max_review_len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CDCFFDE2-2056-4BE7-B323-1860552965C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Preparing data for embedding layer: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Adding embedding layer in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2B157FAC-7687-454E-BB80-26CD85384041}"/>
              </a:ext>
            </a:extLst>
          </p:cNvPr>
          <p:cNvSpPr>
            <a:spLocks noChangeArrowheads="1"/>
          </p:cNvSpPr>
          <p:nvPr/>
        </p:nvSpPr>
        <p:spPr bwMode="auto">
          <a:xfrm>
            <a:off x="533400" y="1640950"/>
            <a:ext cx="7152920"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max_review_len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max</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len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s.split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for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 </a:t>
            </a:r>
            <a:r>
              <a:rPr kumimoji="0" lang="en-US" altLang="en-US" sz="20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in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sentences])</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vocab_size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len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tokenizer.word_index</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1</a:t>
            </a:r>
            <a:br>
              <a:rPr kumimoji="0" lang="en-US" altLang="en-US" sz="20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sentences =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tokenizer.texts_to_</a:t>
            </a:r>
            <a:r>
              <a:rPr lang="en-US" altLang="en-US" sz="2000" dirty="0" err="1">
                <a:solidFill>
                  <a:srgbClr val="000000"/>
                </a:solidFill>
                <a:latin typeface="Times New Roman" panose="02020603050405020304" pitchFamily="18" charset="0"/>
                <a:cs typeface="Times New Roman" panose="02020603050405020304" pitchFamily="18" charset="0"/>
              </a:rPr>
              <a:t>sequences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(sentences)</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padded_docs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pad_sequences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sentences,</a:t>
            </a:r>
            <a:r>
              <a:rPr kumimoji="0" lang="en-US" altLang="en-US" sz="20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maxlen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max_review_len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24369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3C0B-60C4-4198-84E8-B375484EAD30}"/>
              </a:ext>
            </a:extLst>
          </p:cNvPr>
          <p:cNvSpPr>
            <a:spLocks noGrp="1"/>
          </p:cNvSpPr>
          <p:nvPr>
            <p:ph type="title"/>
          </p:nvPr>
        </p:nvSpPr>
        <p:spPr/>
        <p:txBody>
          <a:bodyPr/>
          <a:lstStyle/>
          <a:p>
            <a:r>
              <a:rPr lang="en-US" dirty="0" err="1"/>
              <a:t>Tensorboard</a:t>
            </a:r>
            <a:endParaRPr lang="en-US" dirty="0"/>
          </a:p>
        </p:txBody>
      </p:sp>
      <p:sp>
        <p:nvSpPr>
          <p:cNvPr id="3" name="Content Placeholder 2">
            <a:extLst>
              <a:ext uri="{FF2B5EF4-FFF2-40B4-BE49-F238E27FC236}">
                <a16:creationId xmlns:a16="http://schemas.microsoft.com/office/drawing/2014/main" id="{5C2F7F25-6942-4512-BF05-E8B9B8982259}"/>
              </a:ext>
            </a:extLst>
          </p:cNvPr>
          <p:cNvSpPr>
            <a:spLocks noGrp="1"/>
          </p:cNvSpPr>
          <p:nvPr>
            <p:ph idx="1"/>
          </p:nvPr>
        </p:nvSpPr>
        <p:spPr>
          <a:xfrm>
            <a:off x="457200" y="1200151"/>
            <a:ext cx="8229600" cy="3394472"/>
          </a:xfrm>
        </p:spPr>
        <p:txBody>
          <a:bodyPr/>
          <a:lstStyle/>
          <a:p>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the deep learning framework from Google comes with a great tool to debug</a:t>
            </a:r>
          </a:p>
          <a:p>
            <a:r>
              <a:rPr lang="en-US" dirty="0">
                <a:latin typeface="Times New Roman" panose="02020603050405020304" pitchFamily="18" charset="0"/>
                <a:cs typeface="Times New Roman" panose="02020603050405020304" pitchFamily="18" charset="0"/>
              </a:rPr>
              <a:t>It hosts a website on your local machine in which you can monitor things like accuracy, cost functions</a:t>
            </a:r>
          </a:p>
          <a:p>
            <a:r>
              <a:rPr lang="en-US" dirty="0">
                <a:latin typeface="Times New Roman" panose="02020603050405020304" pitchFamily="18" charset="0"/>
                <a:cs typeface="Times New Roman" panose="02020603050405020304" pitchFamily="18" charset="0"/>
              </a:rPr>
              <a:t>and visualize the computational graph that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is running based on what you defined in </a:t>
            </a:r>
            <a:r>
              <a:rPr lang="en-US" dirty="0" err="1">
                <a:latin typeface="Times New Roman" panose="02020603050405020304" pitchFamily="18" charset="0"/>
                <a:cs typeface="Times New Roman" panose="02020603050405020304" pitchFamily="18" charset="0"/>
              </a:rPr>
              <a:t>Keras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Pip install </a:t>
            </a:r>
            <a:r>
              <a:rPr lang="en-US" dirty="0" err="1">
                <a:latin typeface="Times New Roman" panose="02020603050405020304" pitchFamily="18" charset="0"/>
                <a:cs typeface="Times New Roman" panose="02020603050405020304" pitchFamily="18" charset="0"/>
              </a:rPr>
              <a:t>tensorboard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28013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2A6D83-7378-44A4-A932-723F4FCAD530}"/>
              </a:ext>
            </a:extLst>
          </p:cNvPr>
          <p:cNvSpPr>
            <a:spLocks noGrp="1"/>
          </p:cNvSpPr>
          <p:nvPr>
            <p:ph type="title"/>
          </p:nvPr>
        </p:nvSpPr>
        <p:spPr>
          <a:xfrm>
            <a:off x="457200" y="205979"/>
            <a:ext cx="8229600" cy="857250"/>
          </a:xfrm>
        </p:spPr>
        <p:txBody>
          <a:bodyPr/>
          <a:lstStyle/>
          <a:p>
            <a:r>
              <a:rPr lang="en-US" dirty="0" err="1"/>
              <a:t>Tensorboard</a:t>
            </a:r>
            <a:endParaRPr lang="en-US" dirty="0"/>
          </a:p>
        </p:txBody>
      </p:sp>
      <p:sp>
        <p:nvSpPr>
          <p:cNvPr id="5" name="Rectangle 2">
            <a:extLst>
              <a:ext uri="{FF2B5EF4-FFF2-40B4-BE49-F238E27FC236}">
                <a16:creationId xmlns:a16="http://schemas.microsoft.com/office/drawing/2014/main" id="{26D27F70-7E47-4E10-A8A6-09E019AFA244}"/>
              </a:ext>
            </a:extLst>
          </p:cNvPr>
          <p:cNvSpPr>
            <a:spLocks noChangeArrowheads="1"/>
          </p:cNvSpPr>
          <p:nvPr/>
        </p:nvSpPr>
        <p:spPr bwMode="auto">
          <a:xfrm>
            <a:off x="457200" y="1227580"/>
            <a:ext cx="8229600" cy="553998"/>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tensorboard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A67F5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TensorBoard</a:t>
            </a:r>
            <a:r>
              <a:rPr kumimoji="0" lang="en-US" altLang="en-US"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log_dir</a:t>
            </a:r>
            <a:r>
              <a:rPr kumimoji="0" lang="en-US" altLang="en-US" b="0" i="0" u="none" strike="noStrike" cap="none" normalizeH="0" baseline="0" dirty="0">
                <a:ln>
                  <a:noFill/>
                </a:ln>
                <a:solidFill>
                  <a:srgbClr val="A67F5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669900"/>
                </a:solidFill>
                <a:effectLst/>
                <a:latin typeface="Times New Roman" panose="02020603050405020304" pitchFamily="18" charset="0"/>
                <a:cs typeface="Times New Roman" panose="02020603050405020304" pitchFamily="18" charset="0"/>
              </a:rPr>
              <a:t>"logs/{}"</a:t>
            </a:r>
            <a:r>
              <a:rPr kumimoji="0" lang="en-US" altLang="en-US"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format</a:t>
            </a:r>
            <a:r>
              <a:rPr kumimoji="0" lang="en-US" altLang="en-US"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time</a:t>
            </a:r>
            <a:r>
              <a:rPr kumimoji="0" lang="en-US" altLang="en-US"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a:t>
            </a:r>
            <a:r>
              <a:rPr kumimoji="0" lang="en-US" altLang="en-US" b="0" i="0" u="none" strike="noStrike" cap="none" normalizeH="0" baseline="0" dirty="0" err="1">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fit</a:t>
            </a:r>
            <a:r>
              <a:rPr kumimoji="0" lang="en-US" altLang="en-US"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x_train</a:t>
            </a:r>
            <a:r>
              <a:rPr kumimoji="0" lang="en-US" altLang="en-US"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y_train</a:t>
            </a:r>
            <a:r>
              <a:rPr kumimoji="0" lang="en-US" altLang="en-US"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verbose</a:t>
            </a:r>
            <a:r>
              <a:rPr kumimoji="0" lang="en-US" altLang="en-US" b="0" i="0" u="none" strike="noStrike" cap="none" normalizeH="0" baseline="0" dirty="0">
                <a:ln>
                  <a:noFill/>
                </a:ln>
                <a:solidFill>
                  <a:srgbClr val="A67F5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1</a:t>
            </a:r>
            <a:r>
              <a:rPr kumimoji="0" lang="en-US" altLang="en-US"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callbacks</a:t>
            </a:r>
            <a:r>
              <a:rPr kumimoji="0" lang="en-US" altLang="en-US" b="0" i="0" u="none" strike="noStrike" cap="none" normalizeH="0" baseline="0" dirty="0">
                <a:ln>
                  <a:noFill/>
                </a:ln>
                <a:solidFill>
                  <a:srgbClr val="A67F5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tensorboard</a:t>
            </a:r>
            <a:r>
              <a:rPr kumimoji="0" lang="en-US" altLang="en-US"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0" name="Rectangle 5">
            <a:extLst>
              <a:ext uri="{FF2B5EF4-FFF2-40B4-BE49-F238E27FC236}">
                <a16:creationId xmlns:a16="http://schemas.microsoft.com/office/drawing/2014/main" id="{002129FE-BCA3-486A-B24C-366D9C3D7C7D}"/>
              </a:ext>
            </a:extLst>
          </p:cNvPr>
          <p:cNvSpPr>
            <a:spLocks noChangeArrowheads="1"/>
          </p:cNvSpPr>
          <p:nvPr/>
        </p:nvSpPr>
        <p:spPr bwMode="auto">
          <a:xfrm>
            <a:off x="413658" y="1944389"/>
            <a:ext cx="8251371" cy="830997"/>
          </a:xfrm>
          <a:prstGeom prst="rect">
            <a:avLst/>
          </a:prstGeom>
          <a:solidFill>
            <a:srgbClr val="E5E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You need to create a new </a:t>
            </a:r>
            <a:r>
              <a:rPr kumimoji="0" lang="en-US" altLang="en-US" b="0" i="0" u="none" strike="noStrike" cap="none" normalizeH="0" baseline="0" dirty="0" err="1">
                <a:ln>
                  <a:noFill/>
                </a:ln>
                <a:solidFill>
                  <a:srgbClr val="3C484E"/>
                </a:solidFill>
                <a:effectLst/>
                <a:latin typeface="Times New Roman" panose="02020603050405020304" pitchFamily="18" charset="0"/>
                <a:cs typeface="Times New Roman" panose="02020603050405020304" pitchFamily="18" charset="0"/>
              </a:rPr>
              <a:t>TensorBoard</a:t>
            </a:r>
            <a:r>
              <a:rPr kumimoji="0" lang="en-US" altLang="en-US" b="0"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 instance and point it to a log directory where data should be collected.</a:t>
            </a:r>
            <a:endParaRPr lang="en-US" altLang="en-US"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Next you need to modify the fit call so that it includes the </a:t>
            </a:r>
            <a:r>
              <a:rPr kumimoji="0" lang="en-US" altLang="en-US" b="0" i="0" u="none" strike="noStrike" cap="none" normalizeH="0" baseline="0" dirty="0" err="1">
                <a:ln>
                  <a:noFill/>
                </a:ln>
                <a:solidFill>
                  <a:srgbClr val="3C484E"/>
                </a:solidFill>
                <a:effectLst/>
                <a:latin typeface="Times New Roman" panose="02020603050405020304" pitchFamily="18" charset="0"/>
                <a:cs typeface="Times New Roman" panose="02020603050405020304" pitchFamily="18" charset="0"/>
              </a:rPr>
              <a:t>tensorboard</a:t>
            </a:r>
            <a:r>
              <a:rPr kumimoji="0" lang="en-US" altLang="en-US" b="0"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 callback.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2" name="Rectangle 7">
            <a:extLst>
              <a:ext uri="{FF2B5EF4-FFF2-40B4-BE49-F238E27FC236}">
                <a16:creationId xmlns:a16="http://schemas.microsoft.com/office/drawing/2014/main" id="{2309FE16-595B-4C83-AA23-587C619FE640}"/>
              </a:ext>
            </a:extLst>
          </p:cNvPr>
          <p:cNvSpPr>
            <a:spLocks noChangeArrowheads="1"/>
          </p:cNvSpPr>
          <p:nvPr/>
        </p:nvSpPr>
        <p:spPr bwMode="auto">
          <a:xfrm>
            <a:off x="465364" y="3676923"/>
            <a:ext cx="5097236" cy="276999"/>
          </a:xfrm>
          <a:prstGeom prst="rect">
            <a:avLst/>
          </a:prstGeom>
          <a:solidFill>
            <a:srgbClr val="0E0F1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E5EFF5"/>
                </a:solidFill>
                <a:effectLst/>
                <a:latin typeface="Times New Roman" panose="02020603050405020304" pitchFamily="18" charset="0"/>
                <a:cs typeface="Times New Roman" panose="02020603050405020304" pitchFamily="18" charset="0"/>
              </a:rPr>
              <a:t>tensorboard</a:t>
            </a:r>
            <a:r>
              <a:rPr kumimoji="0" lang="en-US" altLang="en-US" b="0" i="0" u="none" strike="noStrike" cap="none" normalizeH="0" baseline="0" dirty="0">
                <a:ln>
                  <a:noFill/>
                </a:ln>
                <a:solidFill>
                  <a:srgbClr val="E5EFF5"/>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E5EFF5"/>
                </a:solidFill>
                <a:effectLst/>
                <a:latin typeface="Times New Roman" panose="02020603050405020304" pitchFamily="18" charset="0"/>
                <a:cs typeface="Times New Roman" panose="02020603050405020304" pitchFamily="18" charset="0"/>
              </a:rPr>
              <a:t>logdir</a:t>
            </a:r>
            <a:r>
              <a:rPr kumimoji="0" lang="en-US" altLang="en-US" b="0" i="0" u="none" strike="noStrike" cap="none" normalizeH="0" baseline="0" dirty="0">
                <a:ln>
                  <a:noFill/>
                </a:ln>
                <a:solidFill>
                  <a:srgbClr val="E5EFF5"/>
                </a:solidFill>
                <a:effectLst/>
                <a:latin typeface="Times New Roman" panose="02020603050405020304" pitchFamily="18" charset="0"/>
                <a:cs typeface="Times New Roman" panose="02020603050405020304" pitchFamily="18" charset="0"/>
              </a:rPr>
              <a:t>=logs/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A5DF6603-A526-4133-BE15-F515A736A427}"/>
              </a:ext>
            </a:extLst>
          </p:cNvPr>
          <p:cNvSpPr txBox="1"/>
          <p:nvPr/>
        </p:nvSpPr>
        <p:spPr>
          <a:xfrm>
            <a:off x="413658" y="3121867"/>
            <a:ext cx="6553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Then the following command in the separate terminal </a:t>
            </a:r>
          </a:p>
        </p:txBody>
      </p:sp>
      <p:sp>
        <p:nvSpPr>
          <p:cNvPr id="2" name="Rectangle 1">
            <a:extLst>
              <a:ext uri="{FF2B5EF4-FFF2-40B4-BE49-F238E27FC236}">
                <a16:creationId xmlns:a16="http://schemas.microsoft.com/office/drawing/2014/main" id="{DE05235D-0140-46B2-AC0B-FDAF2EF51ECD}"/>
              </a:ext>
            </a:extLst>
          </p:cNvPr>
          <p:cNvSpPr/>
          <p:nvPr/>
        </p:nvSpPr>
        <p:spPr>
          <a:xfrm>
            <a:off x="465364" y="4139646"/>
            <a:ext cx="2281137" cy="369332"/>
          </a:xfrm>
          <a:prstGeom prst="rect">
            <a:avLst/>
          </a:prstGeom>
        </p:spPr>
        <p:txBody>
          <a:bodyPr wrap="none">
            <a:spAutoFit/>
          </a:bodyPr>
          <a:lstStyle/>
          <a:p>
            <a:r>
              <a:rPr lang="en-US" dirty="0"/>
              <a:t>http://localhost:6006/</a:t>
            </a:r>
          </a:p>
        </p:txBody>
      </p:sp>
    </p:spTree>
    <p:extLst>
      <p:ext uri="{BB962C8B-B14F-4D97-AF65-F5344CB8AC3E}">
        <p14:creationId xmlns:p14="http://schemas.microsoft.com/office/powerpoint/2010/main" val="28405756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8E99-1156-4116-BBFD-8430D3F3DDF4}"/>
              </a:ext>
            </a:extLst>
          </p:cNvPr>
          <p:cNvSpPr>
            <a:spLocks noGrp="1"/>
          </p:cNvSpPr>
          <p:nvPr>
            <p:ph type="title"/>
          </p:nvPr>
        </p:nvSpPr>
        <p:spPr/>
        <p:txBody>
          <a:bodyPr/>
          <a:lstStyle/>
          <a:p>
            <a:r>
              <a:rPr lang="en-US" dirty="0" err="1"/>
              <a:t>Tensorboard</a:t>
            </a:r>
            <a:r>
              <a:rPr lang="en-US" dirty="0"/>
              <a:t> </a:t>
            </a:r>
          </a:p>
        </p:txBody>
      </p:sp>
      <p:pic>
        <p:nvPicPr>
          <p:cNvPr id="5" name="Content Placeholder 4" descr="A close up of a map&#10;&#10;Description generated with high confidence">
            <a:extLst>
              <a:ext uri="{FF2B5EF4-FFF2-40B4-BE49-F238E27FC236}">
                <a16:creationId xmlns:a16="http://schemas.microsoft.com/office/drawing/2014/main" id="{4C65CAF0-CFD5-4360-99F5-6BC117BF56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067" y="1240971"/>
            <a:ext cx="7061865" cy="3394075"/>
          </a:xfrm>
        </p:spPr>
      </p:pic>
    </p:spTree>
    <p:extLst>
      <p:ext uri="{BB962C8B-B14F-4D97-AF65-F5344CB8AC3E}">
        <p14:creationId xmlns:p14="http://schemas.microsoft.com/office/powerpoint/2010/main" val="32955108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8D3D-1FAE-4A35-A290-50EF853AB93D}"/>
              </a:ext>
            </a:extLst>
          </p:cNvPr>
          <p:cNvSpPr>
            <a:spLocks noGrp="1"/>
          </p:cNvSpPr>
          <p:nvPr>
            <p:ph type="title"/>
          </p:nvPr>
        </p:nvSpPr>
        <p:spPr/>
        <p:txBody>
          <a:bodyPr>
            <a:normAutofit fontScale="90000"/>
          </a:bodyPr>
          <a:lstStyle/>
          <a:p>
            <a:r>
              <a:rPr lang="en-US" dirty="0"/>
              <a:t>Use case: Sentiment Classification, IMDB dataset</a:t>
            </a:r>
          </a:p>
        </p:txBody>
      </p:sp>
      <p:pic>
        <p:nvPicPr>
          <p:cNvPr id="9" name="Content Placeholder 8" descr="A screenshot of a cell phone&#10;&#10;Description automatically generated">
            <a:extLst>
              <a:ext uri="{FF2B5EF4-FFF2-40B4-BE49-F238E27FC236}">
                <a16:creationId xmlns:a16="http://schemas.microsoft.com/office/drawing/2014/main" id="{0DB0B714-E34D-4B54-AC5C-8B4034EC5D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3075" y="1649412"/>
            <a:ext cx="5657850" cy="2495550"/>
          </a:xfrm>
        </p:spPr>
      </p:pic>
    </p:spTree>
    <p:extLst>
      <p:ext uri="{BB962C8B-B14F-4D97-AF65-F5344CB8AC3E}">
        <p14:creationId xmlns:p14="http://schemas.microsoft.com/office/powerpoint/2010/main" val="356624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4" name="Shape 114"/>
          <p:cNvSpPr/>
          <p:nvPr/>
        </p:nvSpPr>
        <p:spPr>
          <a:xfrm>
            <a:off x="2185603" y="2116257"/>
            <a:ext cx="595600" cy="595600"/>
          </a:xfrm>
          <a:prstGeom prst="ellipse">
            <a:avLst/>
          </a:prstGeom>
          <a:solidFill>
            <a:srgbClr val="D9D2E9"/>
          </a:solidFill>
          <a:ln w="28575" cap="flat" cmpd="sng">
            <a:solidFill>
              <a:srgbClr val="351C75"/>
            </a:solidFill>
            <a:prstDash val="solid"/>
            <a:round/>
            <a:headEnd type="none" w="sm" len="sm"/>
            <a:tailEnd type="none" w="sm" len="sm"/>
          </a:ln>
        </p:spPr>
        <p:txBody>
          <a:bodyPr spcFirstLastPara="1" wrap="square" lIns="91348" tIns="91348" rIns="91348" bIns="91348" anchor="ctr" anchorCtr="0">
            <a:noAutofit/>
          </a:bodyPr>
          <a:lstStyle/>
          <a:p>
            <a:endParaRPr sz="1798"/>
          </a:p>
        </p:txBody>
      </p:sp>
      <p:sp>
        <p:nvSpPr>
          <p:cNvPr id="115" name="Shape 115"/>
          <p:cNvSpPr/>
          <p:nvPr/>
        </p:nvSpPr>
        <p:spPr>
          <a:xfrm>
            <a:off x="2185603" y="2884038"/>
            <a:ext cx="595600" cy="595600"/>
          </a:xfrm>
          <a:prstGeom prst="ellipse">
            <a:avLst/>
          </a:prstGeom>
          <a:solidFill>
            <a:srgbClr val="D9D2E9"/>
          </a:solidFill>
          <a:ln w="28575" cap="flat" cmpd="sng">
            <a:solidFill>
              <a:srgbClr val="351C75"/>
            </a:solidFill>
            <a:prstDash val="solid"/>
            <a:round/>
            <a:headEnd type="none" w="sm" len="sm"/>
            <a:tailEnd type="none" w="sm" len="sm"/>
          </a:ln>
        </p:spPr>
        <p:txBody>
          <a:bodyPr spcFirstLastPara="1" wrap="square" lIns="91348" tIns="91348" rIns="91348" bIns="91348" anchor="ctr" anchorCtr="0">
            <a:noAutofit/>
          </a:bodyPr>
          <a:lstStyle/>
          <a:p>
            <a:endParaRPr sz="1798"/>
          </a:p>
        </p:txBody>
      </p:sp>
      <p:sp>
        <p:nvSpPr>
          <p:cNvPr id="116" name="Shape 116"/>
          <p:cNvSpPr/>
          <p:nvPr/>
        </p:nvSpPr>
        <p:spPr>
          <a:xfrm>
            <a:off x="2185603" y="3701851"/>
            <a:ext cx="595600" cy="595600"/>
          </a:xfrm>
          <a:prstGeom prst="ellipse">
            <a:avLst/>
          </a:prstGeom>
          <a:solidFill>
            <a:srgbClr val="D9D2E9"/>
          </a:solidFill>
          <a:ln w="28575" cap="flat" cmpd="sng">
            <a:solidFill>
              <a:srgbClr val="351C75"/>
            </a:solidFill>
            <a:prstDash val="solid"/>
            <a:round/>
            <a:headEnd type="none" w="sm" len="sm"/>
            <a:tailEnd type="none" w="sm" len="sm"/>
          </a:ln>
        </p:spPr>
        <p:txBody>
          <a:bodyPr spcFirstLastPara="1" wrap="square" lIns="91348" tIns="91348" rIns="91348" bIns="91348" anchor="ctr" anchorCtr="0">
            <a:noAutofit/>
          </a:bodyPr>
          <a:lstStyle/>
          <a:p>
            <a:endParaRPr sz="1798"/>
          </a:p>
        </p:txBody>
      </p:sp>
      <p:sp>
        <p:nvSpPr>
          <p:cNvPr id="117" name="Shape 117"/>
          <p:cNvSpPr/>
          <p:nvPr/>
        </p:nvSpPr>
        <p:spPr>
          <a:xfrm>
            <a:off x="3433781" y="2515198"/>
            <a:ext cx="595600" cy="5956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91348" tIns="91348" rIns="91348" bIns="91348" anchor="ctr" anchorCtr="0">
            <a:noAutofit/>
          </a:bodyPr>
          <a:lstStyle/>
          <a:p>
            <a:endParaRPr sz="1798"/>
          </a:p>
        </p:txBody>
      </p:sp>
      <p:sp>
        <p:nvSpPr>
          <p:cNvPr id="118" name="Shape 118"/>
          <p:cNvSpPr/>
          <p:nvPr/>
        </p:nvSpPr>
        <p:spPr>
          <a:xfrm>
            <a:off x="3433781" y="3250530"/>
            <a:ext cx="595600" cy="5956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91348" tIns="91348" rIns="91348" bIns="91348" anchor="ctr" anchorCtr="0">
            <a:noAutofit/>
          </a:bodyPr>
          <a:lstStyle/>
          <a:p>
            <a:endParaRPr sz="1798"/>
          </a:p>
        </p:txBody>
      </p:sp>
      <p:sp>
        <p:nvSpPr>
          <p:cNvPr id="119" name="Shape 119"/>
          <p:cNvSpPr/>
          <p:nvPr/>
        </p:nvSpPr>
        <p:spPr>
          <a:xfrm>
            <a:off x="4546821" y="1972403"/>
            <a:ext cx="595600" cy="595600"/>
          </a:xfrm>
          <a:prstGeom prst="ellipse">
            <a:avLst/>
          </a:prstGeom>
          <a:solidFill>
            <a:srgbClr val="D9EAD3"/>
          </a:solidFill>
          <a:ln w="28575" cap="flat" cmpd="sng">
            <a:solidFill>
              <a:srgbClr val="38761D"/>
            </a:solidFill>
            <a:prstDash val="solid"/>
            <a:round/>
            <a:headEnd type="none" w="sm" len="sm"/>
            <a:tailEnd type="none" w="sm" len="sm"/>
          </a:ln>
        </p:spPr>
        <p:txBody>
          <a:bodyPr spcFirstLastPara="1" wrap="square" lIns="91348" tIns="91348" rIns="91348" bIns="91348" anchor="ctr" anchorCtr="0">
            <a:noAutofit/>
          </a:bodyPr>
          <a:lstStyle/>
          <a:p>
            <a:endParaRPr sz="1798"/>
          </a:p>
        </p:txBody>
      </p:sp>
      <p:sp>
        <p:nvSpPr>
          <p:cNvPr id="120" name="Shape 120"/>
          <p:cNvSpPr/>
          <p:nvPr/>
        </p:nvSpPr>
        <p:spPr>
          <a:xfrm>
            <a:off x="4546821" y="2935270"/>
            <a:ext cx="595600" cy="595600"/>
          </a:xfrm>
          <a:prstGeom prst="ellipse">
            <a:avLst/>
          </a:prstGeom>
          <a:solidFill>
            <a:srgbClr val="D9EAD3"/>
          </a:solidFill>
          <a:ln w="28575" cap="flat" cmpd="sng">
            <a:solidFill>
              <a:srgbClr val="38761D"/>
            </a:solidFill>
            <a:prstDash val="solid"/>
            <a:round/>
            <a:headEnd type="none" w="sm" len="sm"/>
            <a:tailEnd type="none" w="sm" len="sm"/>
          </a:ln>
        </p:spPr>
        <p:txBody>
          <a:bodyPr spcFirstLastPara="1" wrap="square" lIns="91348" tIns="91348" rIns="91348" bIns="91348" anchor="ctr" anchorCtr="0">
            <a:noAutofit/>
          </a:bodyPr>
          <a:lstStyle/>
          <a:p>
            <a:endParaRPr sz="1798"/>
          </a:p>
        </p:txBody>
      </p:sp>
      <p:sp>
        <p:nvSpPr>
          <p:cNvPr id="121" name="Shape 121"/>
          <p:cNvSpPr/>
          <p:nvPr/>
        </p:nvSpPr>
        <p:spPr>
          <a:xfrm>
            <a:off x="4546821" y="3958186"/>
            <a:ext cx="595600" cy="595600"/>
          </a:xfrm>
          <a:prstGeom prst="ellipse">
            <a:avLst/>
          </a:prstGeom>
          <a:solidFill>
            <a:srgbClr val="D9EAD3"/>
          </a:solidFill>
          <a:ln w="28575" cap="flat" cmpd="sng">
            <a:solidFill>
              <a:srgbClr val="38761D"/>
            </a:solidFill>
            <a:prstDash val="solid"/>
            <a:round/>
            <a:headEnd type="none" w="sm" len="sm"/>
            <a:tailEnd type="none" w="sm" len="sm"/>
          </a:ln>
        </p:spPr>
        <p:txBody>
          <a:bodyPr spcFirstLastPara="1" wrap="square" lIns="91348" tIns="91348" rIns="91348" bIns="91348" anchor="ctr" anchorCtr="0">
            <a:noAutofit/>
          </a:bodyPr>
          <a:lstStyle/>
          <a:p>
            <a:endParaRPr sz="1798"/>
          </a:p>
        </p:txBody>
      </p:sp>
      <p:sp>
        <p:nvSpPr>
          <p:cNvPr id="122" name="Shape 122"/>
          <p:cNvSpPr/>
          <p:nvPr/>
        </p:nvSpPr>
        <p:spPr>
          <a:xfrm>
            <a:off x="5865764" y="2935270"/>
            <a:ext cx="595600" cy="595600"/>
          </a:xfrm>
          <a:prstGeom prst="ellipse">
            <a:avLst/>
          </a:prstGeom>
          <a:solidFill>
            <a:srgbClr val="F4CCCC"/>
          </a:solidFill>
          <a:ln w="28575" cap="flat" cmpd="sng">
            <a:solidFill>
              <a:srgbClr val="990000"/>
            </a:solidFill>
            <a:prstDash val="solid"/>
            <a:round/>
            <a:headEnd type="none" w="sm" len="sm"/>
            <a:tailEnd type="none" w="sm" len="sm"/>
          </a:ln>
        </p:spPr>
        <p:txBody>
          <a:bodyPr spcFirstLastPara="1" wrap="square" lIns="91348" tIns="91348" rIns="91348" bIns="91348" anchor="ctr" anchorCtr="0">
            <a:noAutofit/>
          </a:bodyPr>
          <a:lstStyle/>
          <a:p>
            <a:endParaRPr sz="1798"/>
          </a:p>
        </p:txBody>
      </p:sp>
      <p:cxnSp>
        <p:nvCxnSpPr>
          <p:cNvPr id="123" name="Shape 123"/>
          <p:cNvCxnSpPr>
            <a:stCxn id="114" idx="6"/>
            <a:endCxn id="117" idx="2"/>
          </p:cNvCxnSpPr>
          <p:nvPr/>
        </p:nvCxnSpPr>
        <p:spPr>
          <a:xfrm>
            <a:off x="2781203" y="2414058"/>
            <a:ext cx="652552" cy="398965"/>
          </a:xfrm>
          <a:prstGeom prst="straightConnector1">
            <a:avLst/>
          </a:prstGeom>
          <a:noFill/>
          <a:ln w="28575" cap="flat" cmpd="sng">
            <a:solidFill>
              <a:srgbClr val="595959"/>
            </a:solidFill>
            <a:prstDash val="solid"/>
            <a:round/>
            <a:headEnd type="none" w="med" len="med"/>
            <a:tailEnd type="triangle" w="med" len="med"/>
          </a:ln>
        </p:spPr>
      </p:cxnSp>
      <p:cxnSp>
        <p:nvCxnSpPr>
          <p:cNvPr id="124" name="Shape 124"/>
          <p:cNvCxnSpPr>
            <a:endCxn id="118" idx="2"/>
          </p:cNvCxnSpPr>
          <p:nvPr/>
        </p:nvCxnSpPr>
        <p:spPr>
          <a:xfrm>
            <a:off x="2781229" y="2436263"/>
            <a:ext cx="652552" cy="1112067"/>
          </a:xfrm>
          <a:prstGeom prst="straightConnector1">
            <a:avLst/>
          </a:prstGeom>
          <a:noFill/>
          <a:ln w="28575" cap="flat" cmpd="sng">
            <a:solidFill>
              <a:srgbClr val="595959"/>
            </a:solidFill>
            <a:prstDash val="solid"/>
            <a:round/>
            <a:headEnd type="none" w="med" len="med"/>
            <a:tailEnd type="triangle" w="med" len="med"/>
          </a:ln>
        </p:spPr>
      </p:cxnSp>
      <p:cxnSp>
        <p:nvCxnSpPr>
          <p:cNvPr id="125" name="Shape 125"/>
          <p:cNvCxnSpPr>
            <a:stCxn id="117" idx="6"/>
            <a:endCxn id="120" idx="2"/>
          </p:cNvCxnSpPr>
          <p:nvPr/>
        </p:nvCxnSpPr>
        <p:spPr>
          <a:xfrm>
            <a:off x="4029381" y="2812997"/>
            <a:ext cx="517365" cy="419948"/>
          </a:xfrm>
          <a:prstGeom prst="straightConnector1">
            <a:avLst/>
          </a:prstGeom>
          <a:noFill/>
          <a:ln w="28575" cap="flat" cmpd="sng">
            <a:solidFill>
              <a:srgbClr val="595959"/>
            </a:solidFill>
            <a:prstDash val="solid"/>
            <a:round/>
            <a:headEnd type="none" w="med" len="med"/>
            <a:tailEnd type="triangle" w="med" len="med"/>
          </a:ln>
        </p:spPr>
      </p:cxnSp>
      <p:cxnSp>
        <p:nvCxnSpPr>
          <p:cNvPr id="126" name="Shape 126"/>
          <p:cNvCxnSpPr>
            <a:stCxn id="117" idx="6"/>
            <a:endCxn id="119" idx="2"/>
          </p:cNvCxnSpPr>
          <p:nvPr/>
        </p:nvCxnSpPr>
        <p:spPr>
          <a:xfrm rot="10800000" flipH="1">
            <a:off x="4029381" y="2270154"/>
            <a:ext cx="517365" cy="542844"/>
          </a:xfrm>
          <a:prstGeom prst="straightConnector1">
            <a:avLst/>
          </a:prstGeom>
          <a:noFill/>
          <a:ln w="28575" cap="flat" cmpd="sng">
            <a:solidFill>
              <a:srgbClr val="595959"/>
            </a:solidFill>
            <a:prstDash val="solid"/>
            <a:round/>
            <a:headEnd type="none" w="med" len="med"/>
            <a:tailEnd type="triangle" w="med" len="med"/>
          </a:ln>
        </p:spPr>
      </p:cxnSp>
      <p:cxnSp>
        <p:nvCxnSpPr>
          <p:cNvPr id="127" name="Shape 127"/>
          <p:cNvCxnSpPr>
            <a:stCxn id="117" idx="6"/>
            <a:endCxn id="121" idx="1"/>
          </p:cNvCxnSpPr>
          <p:nvPr/>
        </p:nvCxnSpPr>
        <p:spPr>
          <a:xfrm>
            <a:off x="4029381" y="2812997"/>
            <a:ext cx="604593" cy="1232266"/>
          </a:xfrm>
          <a:prstGeom prst="straightConnector1">
            <a:avLst/>
          </a:prstGeom>
          <a:noFill/>
          <a:ln w="28575" cap="flat" cmpd="sng">
            <a:solidFill>
              <a:srgbClr val="595959"/>
            </a:solidFill>
            <a:prstDash val="solid"/>
            <a:round/>
            <a:headEnd type="none" w="med" len="med"/>
            <a:tailEnd type="triangle" w="med" len="med"/>
          </a:ln>
        </p:spPr>
      </p:cxnSp>
      <p:cxnSp>
        <p:nvCxnSpPr>
          <p:cNvPr id="128" name="Shape 128"/>
          <p:cNvCxnSpPr>
            <a:endCxn id="122" idx="2"/>
          </p:cNvCxnSpPr>
          <p:nvPr/>
        </p:nvCxnSpPr>
        <p:spPr>
          <a:xfrm>
            <a:off x="5142471" y="2270278"/>
            <a:ext cx="723293" cy="962792"/>
          </a:xfrm>
          <a:prstGeom prst="straightConnector1">
            <a:avLst/>
          </a:prstGeom>
          <a:noFill/>
          <a:ln w="28575" cap="flat" cmpd="sng">
            <a:solidFill>
              <a:srgbClr val="595959"/>
            </a:solidFill>
            <a:prstDash val="solid"/>
            <a:round/>
            <a:headEnd type="none" w="med" len="med"/>
            <a:tailEnd type="triangle" w="med" len="med"/>
          </a:ln>
        </p:spPr>
      </p:cxnSp>
      <p:cxnSp>
        <p:nvCxnSpPr>
          <p:cNvPr id="129" name="Shape 129"/>
          <p:cNvCxnSpPr>
            <a:endCxn id="122" idx="2"/>
          </p:cNvCxnSpPr>
          <p:nvPr/>
        </p:nvCxnSpPr>
        <p:spPr>
          <a:xfrm>
            <a:off x="5142471" y="3229773"/>
            <a:ext cx="723293" cy="3297"/>
          </a:xfrm>
          <a:prstGeom prst="straightConnector1">
            <a:avLst/>
          </a:prstGeom>
          <a:noFill/>
          <a:ln w="28575" cap="flat" cmpd="sng">
            <a:solidFill>
              <a:srgbClr val="595959"/>
            </a:solidFill>
            <a:prstDash val="solid"/>
            <a:round/>
            <a:headEnd type="none" w="med" len="med"/>
            <a:tailEnd type="triangle" w="med" len="med"/>
          </a:ln>
        </p:spPr>
      </p:cxnSp>
      <p:cxnSp>
        <p:nvCxnSpPr>
          <p:cNvPr id="130" name="Shape 130"/>
          <p:cNvCxnSpPr>
            <a:endCxn id="122" idx="2"/>
          </p:cNvCxnSpPr>
          <p:nvPr/>
        </p:nvCxnSpPr>
        <p:spPr>
          <a:xfrm rot="10800000" flipH="1">
            <a:off x="5177841" y="3233070"/>
            <a:ext cx="687923" cy="1023041"/>
          </a:xfrm>
          <a:prstGeom prst="straightConnector1">
            <a:avLst/>
          </a:prstGeom>
          <a:noFill/>
          <a:ln w="28575" cap="flat" cmpd="sng">
            <a:solidFill>
              <a:srgbClr val="595959"/>
            </a:solidFill>
            <a:prstDash val="solid"/>
            <a:round/>
            <a:headEnd type="none" w="med" len="med"/>
            <a:tailEnd type="triangle" w="med" len="med"/>
          </a:ln>
        </p:spPr>
      </p:cxnSp>
      <p:cxnSp>
        <p:nvCxnSpPr>
          <p:cNvPr id="131" name="Shape 131"/>
          <p:cNvCxnSpPr>
            <a:stCxn id="118" idx="6"/>
            <a:endCxn id="119" idx="2"/>
          </p:cNvCxnSpPr>
          <p:nvPr/>
        </p:nvCxnSpPr>
        <p:spPr>
          <a:xfrm rot="10800000" flipH="1">
            <a:off x="4029381" y="2270204"/>
            <a:ext cx="517365" cy="1278127"/>
          </a:xfrm>
          <a:prstGeom prst="straightConnector1">
            <a:avLst/>
          </a:prstGeom>
          <a:noFill/>
          <a:ln w="28575" cap="flat" cmpd="sng">
            <a:solidFill>
              <a:srgbClr val="595959"/>
            </a:solidFill>
            <a:prstDash val="solid"/>
            <a:round/>
            <a:headEnd type="none" w="med" len="med"/>
            <a:tailEnd type="triangle" w="med" len="med"/>
          </a:ln>
        </p:spPr>
      </p:cxnSp>
      <p:cxnSp>
        <p:nvCxnSpPr>
          <p:cNvPr id="132" name="Shape 132"/>
          <p:cNvCxnSpPr>
            <a:stCxn id="118" idx="6"/>
            <a:endCxn id="121" idx="2"/>
          </p:cNvCxnSpPr>
          <p:nvPr/>
        </p:nvCxnSpPr>
        <p:spPr>
          <a:xfrm>
            <a:off x="4029381" y="3548330"/>
            <a:ext cx="517365" cy="707706"/>
          </a:xfrm>
          <a:prstGeom prst="straightConnector1">
            <a:avLst/>
          </a:prstGeom>
          <a:noFill/>
          <a:ln w="28575" cap="flat" cmpd="sng">
            <a:solidFill>
              <a:srgbClr val="595959"/>
            </a:solidFill>
            <a:prstDash val="solid"/>
            <a:round/>
            <a:headEnd type="none" w="med" len="med"/>
            <a:tailEnd type="triangle" w="med" len="med"/>
          </a:ln>
        </p:spPr>
      </p:cxnSp>
      <p:cxnSp>
        <p:nvCxnSpPr>
          <p:cNvPr id="133" name="Shape 133"/>
          <p:cNvCxnSpPr>
            <a:endCxn id="120" idx="2"/>
          </p:cNvCxnSpPr>
          <p:nvPr/>
        </p:nvCxnSpPr>
        <p:spPr>
          <a:xfrm rot="10800000" flipH="1">
            <a:off x="4029456" y="3233070"/>
            <a:ext cx="517365" cy="334519"/>
          </a:xfrm>
          <a:prstGeom prst="straightConnector1">
            <a:avLst/>
          </a:prstGeom>
          <a:noFill/>
          <a:ln w="28575" cap="flat" cmpd="sng">
            <a:solidFill>
              <a:srgbClr val="595959"/>
            </a:solidFill>
            <a:prstDash val="solid"/>
            <a:round/>
            <a:headEnd type="none" w="med" len="med"/>
            <a:tailEnd type="triangle" w="med" len="med"/>
          </a:ln>
        </p:spPr>
      </p:cxnSp>
      <p:cxnSp>
        <p:nvCxnSpPr>
          <p:cNvPr id="134" name="Shape 134"/>
          <p:cNvCxnSpPr>
            <a:endCxn id="117" idx="2"/>
          </p:cNvCxnSpPr>
          <p:nvPr/>
        </p:nvCxnSpPr>
        <p:spPr>
          <a:xfrm rot="10800000" flipH="1">
            <a:off x="2781229" y="2812998"/>
            <a:ext cx="652552" cy="386975"/>
          </a:xfrm>
          <a:prstGeom prst="straightConnector1">
            <a:avLst/>
          </a:prstGeom>
          <a:noFill/>
          <a:ln w="28575" cap="flat" cmpd="sng">
            <a:solidFill>
              <a:srgbClr val="595959"/>
            </a:solidFill>
            <a:prstDash val="solid"/>
            <a:round/>
            <a:headEnd type="none" w="med" len="med"/>
            <a:tailEnd type="triangle" w="med" len="med"/>
          </a:ln>
        </p:spPr>
      </p:cxnSp>
      <p:cxnSp>
        <p:nvCxnSpPr>
          <p:cNvPr id="135" name="Shape 135"/>
          <p:cNvCxnSpPr>
            <a:endCxn id="118" idx="2"/>
          </p:cNvCxnSpPr>
          <p:nvPr/>
        </p:nvCxnSpPr>
        <p:spPr>
          <a:xfrm>
            <a:off x="2781229" y="3200023"/>
            <a:ext cx="652552" cy="348307"/>
          </a:xfrm>
          <a:prstGeom prst="straightConnector1">
            <a:avLst/>
          </a:prstGeom>
          <a:noFill/>
          <a:ln w="28575" cap="flat" cmpd="sng">
            <a:solidFill>
              <a:srgbClr val="595959"/>
            </a:solidFill>
            <a:prstDash val="solid"/>
            <a:round/>
            <a:headEnd type="none" w="med" len="med"/>
            <a:tailEnd type="triangle" w="med" len="med"/>
          </a:ln>
        </p:spPr>
      </p:cxnSp>
      <p:cxnSp>
        <p:nvCxnSpPr>
          <p:cNvPr id="136" name="Shape 136"/>
          <p:cNvCxnSpPr>
            <a:endCxn id="117" idx="2"/>
          </p:cNvCxnSpPr>
          <p:nvPr/>
        </p:nvCxnSpPr>
        <p:spPr>
          <a:xfrm rot="10800000" flipH="1">
            <a:off x="2807007" y="2812998"/>
            <a:ext cx="626774" cy="1172915"/>
          </a:xfrm>
          <a:prstGeom prst="straightConnector1">
            <a:avLst/>
          </a:prstGeom>
          <a:noFill/>
          <a:ln w="28575" cap="flat" cmpd="sng">
            <a:solidFill>
              <a:srgbClr val="595959"/>
            </a:solidFill>
            <a:prstDash val="solid"/>
            <a:round/>
            <a:headEnd type="none" w="med" len="med"/>
            <a:tailEnd type="triangle" w="med" len="med"/>
          </a:ln>
        </p:spPr>
      </p:cxnSp>
      <p:cxnSp>
        <p:nvCxnSpPr>
          <p:cNvPr id="137" name="Shape 137"/>
          <p:cNvCxnSpPr>
            <a:endCxn id="118" idx="2"/>
          </p:cNvCxnSpPr>
          <p:nvPr/>
        </p:nvCxnSpPr>
        <p:spPr>
          <a:xfrm rot="10800000" flipH="1">
            <a:off x="2807007" y="3548330"/>
            <a:ext cx="626774" cy="437633"/>
          </a:xfrm>
          <a:prstGeom prst="straightConnector1">
            <a:avLst/>
          </a:prstGeom>
          <a:noFill/>
          <a:ln w="28575" cap="flat" cmpd="sng">
            <a:solidFill>
              <a:srgbClr val="595959"/>
            </a:solidFill>
            <a:prstDash val="solid"/>
            <a:round/>
            <a:headEnd type="none" w="med" len="med"/>
            <a:tailEnd type="triangle" w="med" len="med"/>
          </a:ln>
        </p:spPr>
      </p:cxnSp>
      <p:sp>
        <p:nvSpPr>
          <p:cNvPr id="32" name="Title 1">
            <a:extLst>
              <a:ext uri="{FF2B5EF4-FFF2-40B4-BE49-F238E27FC236}">
                <a16:creationId xmlns:a16="http://schemas.microsoft.com/office/drawing/2014/main" id="{73DCCA10-A215-4A69-AFE8-20D120B10874}"/>
              </a:ext>
            </a:extLst>
          </p:cNvPr>
          <p:cNvSpPr>
            <a:spLocks noGrp="1"/>
          </p:cNvSpPr>
          <p:nvPr>
            <p:ph type="title"/>
          </p:nvPr>
        </p:nvSpPr>
        <p:spPr>
          <a:xfrm>
            <a:off x="460652" y="207963"/>
            <a:ext cx="8222696" cy="856531"/>
          </a:xfrm>
        </p:spPr>
        <p:txBody>
          <a:bodyPr>
            <a:normAutofit/>
          </a:bodyPr>
          <a:lstStyle/>
          <a:p>
            <a:pPr algn="l"/>
            <a:r>
              <a:rPr lang="en-US" sz="3597" dirty="0">
                <a:latin typeface="Georgia" panose="02040502050405020303" pitchFamily="18" charset="0"/>
              </a:rPr>
              <a:t>Deep Learning</a:t>
            </a:r>
          </a:p>
        </p:txBody>
      </p:sp>
      <p:sp>
        <p:nvSpPr>
          <p:cNvPr id="4" name="Rectangle 3">
            <a:extLst>
              <a:ext uri="{FF2B5EF4-FFF2-40B4-BE49-F238E27FC236}">
                <a16:creationId xmlns:a16="http://schemas.microsoft.com/office/drawing/2014/main" id="{F47EC5D2-302F-48C0-A8C1-D0B6467E24F1}"/>
              </a:ext>
            </a:extLst>
          </p:cNvPr>
          <p:cNvSpPr/>
          <p:nvPr/>
        </p:nvSpPr>
        <p:spPr>
          <a:xfrm>
            <a:off x="597642" y="1199764"/>
            <a:ext cx="5638082" cy="461345"/>
          </a:xfrm>
          <a:prstGeom prst="rect">
            <a:avLst/>
          </a:prstGeom>
        </p:spPr>
        <p:txBody>
          <a:bodyPr wrap="none">
            <a:spAutoFit/>
          </a:bodyPr>
          <a:lstStyle/>
          <a:p>
            <a:r>
              <a:rPr lang="en-US" sz="2398" dirty="0">
                <a:latin typeface="Georgia" panose="02040502050405020303" pitchFamily="18" charset="0"/>
              </a:rPr>
              <a:t>Connecting Neurons to create a network</a:t>
            </a:r>
          </a:p>
        </p:txBody>
      </p:sp>
      <p:sp>
        <p:nvSpPr>
          <p:cNvPr id="34" name="Rectangle 33">
            <a:extLst>
              <a:ext uri="{FF2B5EF4-FFF2-40B4-BE49-F238E27FC236}">
                <a16:creationId xmlns:a16="http://schemas.microsoft.com/office/drawing/2014/main" id="{9BF423E8-7766-4E82-993F-3642805F2369}"/>
              </a:ext>
            </a:extLst>
          </p:cNvPr>
          <p:cNvSpPr/>
          <p:nvPr/>
        </p:nvSpPr>
        <p:spPr>
          <a:xfrm>
            <a:off x="384516" y="4627424"/>
            <a:ext cx="7537471" cy="215315"/>
          </a:xfrm>
          <a:prstGeom prst="rect">
            <a:avLst/>
          </a:prstGeom>
        </p:spPr>
        <p:txBody>
          <a:bodyPr wrap="square">
            <a:spAutoFit/>
          </a:bodyPr>
          <a:lstStyle/>
          <a:p>
            <a:r>
              <a:rPr lang="en-US" sz="799" dirty="0"/>
              <a:t>Source: </a:t>
            </a:r>
            <a:r>
              <a:rPr lang="en-US" sz="799" dirty="0">
                <a:hlinkClick r:id="rId3"/>
              </a:rPr>
              <a:t>https://www.udemy.com/complete-guide-to-tensorflow-for-deep-learning-with-python/learn/v4/overview</a:t>
            </a:r>
            <a:r>
              <a:rPr lang="en-US" sz="799" dirty="0"/>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B305-DADE-4190-BB0C-BB2B329ABB2E}"/>
              </a:ext>
            </a:extLst>
          </p:cNvPr>
          <p:cNvSpPr>
            <a:spLocks noGrp="1"/>
          </p:cNvSpPr>
          <p:nvPr>
            <p:ph type="title"/>
          </p:nvPr>
        </p:nvSpPr>
        <p:spPr/>
        <p:txBody>
          <a:bodyPr/>
          <a:lstStyle/>
          <a:p>
            <a:r>
              <a:rPr lang="en-US" dirty="0"/>
              <a:t>Reading the data</a:t>
            </a:r>
          </a:p>
        </p:txBody>
      </p:sp>
      <p:sp>
        <p:nvSpPr>
          <p:cNvPr id="4" name="Rectangle 1">
            <a:extLst>
              <a:ext uri="{FF2B5EF4-FFF2-40B4-BE49-F238E27FC236}">
                <a16:creationId xmlns:a16="http://schemas.microsoft.com/office/drawing/2014/main" id="{06D832AE-55FD-4134-9317-57644E9628A4}"/>
              </a:ext>
            </a:extLst>
          </p:cNvPr>
          <p:cNvSpPr>
            <a:spLocks noGrp="1" noChangeArrowheads="1"/>
          </p:cNvSpPr>
          <p:nvPr>
            <p:ph idx="1"/>
          </p:nvPr>
        </p:nvSpPr>
        <p:spPr bwMode="auto">
          <a:xfrm>
            <a:off x="457200" y="1506438"/>
            <a:ext cx="6044155"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df =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pd.read_csv</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err="1">
                <a:ln>
                  <a:noFill/>
                </a:ln>
                <a:solidFill>
                  <a:srgbClr val="008080"/>
                </a:solidFill>
                <a:effectLst/>
                <a:latin typeface="Times New Roman" panose="02020603050405020304" pitchFamily="18" charset="0"/>
                <a:cs typeface="Times New Roman" panose="02020603050405020304" pitchFamily="18" charset="0"/>
              </a:rPr>
              <a:t>imdb_master.csv'</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encoding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'latin-1'</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sentences = df[</a:t>
            </a:r>
            <a:r>
              <a:rPr kumimoji="0" lang="en-US" altLang="en-US" sz="20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'review'</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].values</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 = df[</a:t>
            </a:r>
            <a:r>
              <a:rPr kumimoji="0" lang="en-US" altLang="en-US" sz="20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'label'</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].values</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6147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5CE8E-A39D-4982-89DF-7CADCB92ACD1}"/>
              </a:ext>
            </a:extLst>
          </p:cNvPr>
          <p:cNvSpPr>
            <a:spLocks noGrp="1"/>
          </p:cNvSpPr>
          <p:nvPr>
            <p:ph type="title"/>
          </p:nvPr>
        </p:nvSpPr>
        <p:spPr/>
        <p:txBody>
          <a:bodyPr>
            <a:normAutofit fontScale="90000"/>
          </a:bodyPr>
          <a:lstStyle/>
          <a:p>
            <a:r>
              <a:rPr lang="en-US" dirty="0"/>
              <a:t>Steps to prepare the text data (review column)</a:t>
            </a:r>
          </a:p>
        </p:txBody>
      </p:sp>
      <p:sp>
        <p:nvSpPr>
          <p:cNvPr id="3" name="Content Placeholder 2">
            <a:extLst>
              <a:ext uri="{FF2B5EF4-FFF2-40B4-BE49-F238E27FC236}">
                <a16:creationId xmlns:a16="http://schemas.microsoft.com/office/drawing/2014/main" id="{CFA7B9B9-822B-4AC0-A122-F1F503F40710}"/>
              </a:ext>
            </a:extLst>
          </p:cNvPr>
          <p:cNvSpPr>
            <a:spLocks noGrp="1"/>
          </p:cNvSpPr>
          <p:nvPr>
            <p:ph idx="1"/>
          </p:nvPr>
        </p:nvSpPr>
        <p:spPr/>
        <p:txBody>
          <a:bodyPr>
            <a:normAutofit/>
          </a:bodyPr>
          <a:lstStyle/>
          <a:p>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provides the </a:t>
            </a:r>
            <a:r>
              <a:rPr lang="en-US" sz="2000" dirty="0">
                <a:latin typeface="Times New Roman" panose="02020603050405020304" pitchFamily="18" charset="0"/>
                <a:cs typeface="Times New Roman" panose="02020603050405020304" pitchFamily="18" charset="0"/>
                <a:hlinkClick r:id="rId2"/>
              </a:rPr>
              <a:t>Tokenizer class</a:t>
            </a:r>
            <a:r>
              <a:rPr lang="en-US" sz="2000" dirty="0">
                <a:latin typeface="Times New Roman" panose="02020603050405020304" pitchFamily="18" charset="0"/>
                <a:cs typeface="Times New Roman" panose="02020603050405020304" pitchFamily="18" charset="0"/>
              </a:rPr>
              <a:t> for preparing text documents for deep learning. </a:t>
            </a:r>
          </a:p>
          <a:p>
            <a:r>
              <a:rPr lang="en-US" sz="2000" dirty="0">
                <a:latin typeface="Times New Roman" panose="02020603050405020304" pitchFamily="18" charset="0"/>
                <a:cs typeface="Times New Roman" panose="02020603050405020304" pitchFamily="18" charset="0"/>
              </a:rPr>
              <a:t>The Tokenizer must be constructed and then fit on either raw text documents or integer encoded text documents.</a:t>
            </a:r>
          </a:p>
          <a:p>
            <a:endParaRPr lang="en-US"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8E1213E-07ED-4915-95DA-103512800D5C}"/>
              </a:ext>
            </a:extLst>
          </p:cNvPr>
          <p:cNvSpPr>
            <a:spLocks noChangeArrowheads="1"/>
          </p:cNvSpPr>
          <p:nvPr/>
        </p:nvSpPr>
        <p:spPr bwMode="auto">
          <a:xfrm>
            <a:off x="2438400" y="2724150"/>
            <a:ext cx="4463017"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tokenizer = Tokenizer(</a:t>
            </a:r>
            <a:r>
              <a:rPr kumimoji="0" lang="en-US" altLang="en-US" sz="20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num_words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2000</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tokenizer.fit_on_texts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(sentences)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73738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912D-689C-475B-8B2E-65663CA88C7C}"/>
              </a:ext>
            </a:extLst>
          </p:cNvPr>
          <p:cNvSpPr>
            <a:spLocks noGrp="1"/>
          </p:cNvSpPr>
          <p:nvPr>
            <p:ph type="title"/>
          </p:nvPr>
        </p:nvSpPr>
        <p:spPr/>
        <p:txBody>
          <a:bodyPr/>
          <a:lstStyle/>
          <a:p>
            <a:r>
              <a:rPr lang="en-US" dirty="0"/>
              <a:t>Encoding the target column</a:t>
            </a:r>
          </a:p>
        </p:txBody>
      </p:sp>
      <p:sp>
        <p:nvSpPr>
          <p:cNvPr id="4" name="Rectangle 1">
            <a:extLst>
              <a:ext uri="{FF2B5EF4-FFF2-40B4-BE49-F238E27FC236}">
                <a16:creationId xmlns:a16="http://schemas.microsoft.com/office/drawing/2014/main" id="{910C303C-C69E-4578-B32B-51E08604891B}"/>
              </a:ext>
            </a:extLst>
          </p:cNvPr>
          <p:cNvSpPr>
            <a:spLocks noGrp="1" noChangeArrowheads="1"/>
          </p:cNvSpPr>
          <p:nvPr>
            <p:ph idx="1"/>
          </p:nvPr>
        </p:nvSpPr>
        <p:spPr bwMode="auto">
          <a:xfrm>
            <a:off x="1219200" y="1581150"/>
            <a:ext cx="3735318"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le =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preprocessing.LabelEncoder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 =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le.fit_transform</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8954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8E014-5995-4824-910F-34BE120BE551}"/>
              </a:ext>
            </a:extLst>
          </p:cNvPr>
          <p:cNvSpPr>
            <a:spLocks noGrp="1"/>
          </p:cNvSpPr>
          <p:nvPr>
            <p:ph type="title"/>
          </p:nvPr>
        </p:nvSpPr>
        <p:spPr/>
        <p:txBody>
          <a:bodyPr/>
          <a:lstStyle/>
          <a:p>
            <a:r>
              <a:rPr lang="en-US" dirty="0"/>
              <a:t>Creating and fitting the model</a:t>
            </a:r>
          </a:p>
        </p:txBody>
      </p:sp>
      <p:sp>
        <p:nvSpPr>
          <p:cNvPr id="5" name="Content Placeholder 4">
            <a:extLst>
              <a:ext uri="{FF2B5EF4-FFF2-40B4-BE49-F238E27FC236}">
                <a16:creationId xmlns:a16="http://schemas.microsoft.com/office/drawing/2014/main" id="{59EAB87F-136C-42BF-B962-D921D847395F}"/>
              </a:ext>
            </a:extLst>
          </p:cNvPr>
          <p:cNvSpPr>
            <a:spLocks noGrp="1"/>
          </p:cNvSpPr>
          <p:nvPr>
            <p:ph idx="1"/>
          </p:nvPr>
        </p:nvSpPr>
        <p:spPr/>
        <p:txBody>
          <a:bodyPr/>
          <a:lstStyle/>
          <a:p>
            <a:pPr marL="0" indent="0">
              <a:buNone/>
            </a:pPr>
            <a:r>
              <a:rPr lang="en-US" dirty="0"/>
              <a:t>.</a:t>
            </a:r>
          </a:p>
        </p:txBody>
      </p:sp>
      <p:sp>
        <p:nvSpPr>
          <p:cNvPr id="6" name="Rectangle 2">
            <a:extLst>
              <a:ext uri="{FF2B5EF4-FFF2-40B4-BE49-F238E27FC236}">
                <a16:creationId xmlns:a16="http://schemas.microsoft.com/office/drawing/2014/main" id="{4FD093A6-36CD-4D6C-8C81-F1C4CC92FB09}"/>
              </a:ext>
            </a:extLst>
          </p:cNvPr>
          <p:cNvSpPr>
            <a:spLocks noChangeArrowheads="1"/>
          </p:cNvSpPr>
          <p:nvPr/>
        </p:nvSpPr>
        <p:spPr bwMode="auto">
          <a:xfrm>
            <a:off x="499198" y="1569988"/>
            <a:ext cx="8602804"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model = Sequential()</a:t>
            </a: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model.add</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layers.Dense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300</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input_dim</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input_dim</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activation</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err="1">
                <a:ln>
                  <a:noFill/>
                </a:ln>
                <a:solidFill>
                  <a:srgbClr val="008080"/>
                </a:solidFill>
                <a:effectLst/>
                <a:latin typeface="Times New Roman" panose="02020603050405020304" pitchFamily="18" charset="0"/>
                <a:cs typeface="Times New Roman" panose="02020603050405020304" pitchFamily="18" charset="0"/>
              </a:rPr>
              <a:t>relu</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model.add</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layers.Dense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5</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activation</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'sigmoid'</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model.compile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loss</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'sparse_categorical_</a:t>
            </a:r>
            <a:r>
              <a:rPr kumimoji="0" lang="en-US" altLang="en-US" sz="1600" b="1" i="0" u="none" strike="noStrike" cap="none" normalizeH="0" baseline="0" dirty="0" err="1">
                <a:ln>
                  <a:noFill/>
                </a:ln>
                <a:solidFill>
                  <a:srgbClr val="008080"/>
                </a:solidFill>
                <a:effectLst/>
                <a:latin typeface="Times New Roman" panose="02020603050405020304" pitchFamily="18" charset="0"/>
                <a:cs typeface="Times New Roman" panose="02020603050405020304" pitchFamily="18" charset="0"/>
              </a:rPr>
              <a:t>crossentropy</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optimizer</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err="1">
                <a:ln>
                  <a:noFill/>
                </a:ln>
                <a:solidFill>
                  <a:srgbClr val="008080"/>
                </a:solidFill>
                <a:effectLst/>
                <a:latin typeface="Times New Roman" panose="02020603050405020304" pitchFamily="18" charset="0"/>
                <a:cs typeface="Times New Roman" panose="02020603050405020304" pitchFamily="18" charset="0"/>
              </a:rPr>
              <a:t>adam</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metrics</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'acc'</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model.fit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X_train,y_train</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epochs</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5</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verbose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True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validation_data</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X_test,y_test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batch_size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256</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48FF8BDE-BD60-4889-BB15-13AD4D13BCF6}"/>
              </a:ext>
            </a:extLst>
          </p:cNvPr>
          <p:cNvCxnSpPr/>
          <p:nvPr/>
        </p:nvCxnSpPr>
        <p:spPr>
          <a:xfrm flipH="1">
            <a:off x="4419600" y="1281932"/>
            <a:ext cx="914400" cy="685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C026DD5-D238-40B7-A839-15ECAC00D3A2}"/>
              </a:ext>
            </a:extLst>
          </p:cNvPr>
          <p:cNvCxnSpPr>
            <a:cxnSpLocks/>
          </p:cNvCxnSpPr>
          <p:nvPr/>
        </p:nvCxnSpPr>
        <p:spPr>
          <a:xfrm flipH="1">
            <a:off x="4419600" y="2566958"/>
            <a:ext cx="1524000" cy="5714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3E11A971-66D1-40A6-9D00-5271422368EE}"/>
              </a:ext>
            </a:extLst>
          </p:cNvPr>
          <p:cNvCxnSpPr>
            <a:cxnSpLocks/>
          </p:cNvCxnSpPr>
          <p:nvPr/>
        </p:nvCxnSpPr>
        <p:spPr>
          <a:xfrm>
            <a:off x="2438400" y="2237752"/>
            <a:ext cx="228600" cy="9304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3481758C-9D79-4BB3-841A-84BA59AC6629}"/>
              </a:ext>
            </a:extLst>
          </p:cNvPr>
          <p:cNvSpPr/>
          <p:nvPr/>
        </p:nvSpPr>
        <p:spPr>
          <a:xfrm>
            <a:off x="5334000" y="895350"/>
            <a:ext cx="22860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What is </a:t>
            </a:r>
            <a:r>
              <a:rPr lang="en-US" dirty="0" err="1"/>
              <a:t>input_dim</a:t>
            </a:r>
            <a:r>
              <a:rPr lang="en-US" dirty="0"/>
              <a:t> here?</a:t>
            </a:r>
          </a:p>
        </p:txBody>
      </p:sp>
      <p:sp>
        <p:nvSpPr>
          <p:cNvPr id="15" name="Rectangle 14">
            <a:extLst>
              <a:ext uri="{FF2B5EF4-FFF2-40B4-BE49-F238E27FC236}">
                <a16:creationId xmlns:a16="http://schemas.microsoft.com/office/drawing/2014/main" id="{8D8917AD-265F-419E-A93D-8917DA588AE3}"/>
              </a:ext>
            </a:extLst>
          </p:cNvPr>
          <p:cNvSpPr/>
          <p:nvPr/>
        </p:nvSpPr>
        <p:spPr>
          <a:xfrm>
            <a:off x="194398" y="2174052"/>
            <a:ext cx="2286000" cy="857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Is this number of neurons for the last layer is correct?</a:t>
            </a:r>
          </a:p>
        </p:txBody>
      </p:sp>
      <p:sp>
        <p:nvSpPr>
          <p:cNvPr id="16" name="Rectangle 15">
            <a:extLst>
              <a:ext uri="{FF2B5EF4-FFF2-40B4-BE49-F238E27FC236}">
                <a16:creationId xmlns:a16="http://schemas.microsoft.com/office/drawing/2014/main" id="{043A2387-FC18-4545-8FA9-63E011AA44A3}"/>
              </a:ext>
            </a:extLst>
          </p:cNvPr>
          <p:cNvSpPr/>
          <p:nvPr/>
        </p:nvSpPr>
        <p:spPr>
          <a:xfrm>
            <a:off x="5867400" y="2231202"/>
            <a:ext cx="2286000" cy="800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Is this activation function for the last layer is correct?</a:t>
            </a:r>
          </a:p>
        </p:txBody>
      </p:sp>
    </p:spTree>
    <p:extLst>
      <p:ext uri="{BB962C8B-B14F-4D97-AF65-F5344CB8AC3E}">
        <p14:creationId xmlns:p14="http://schemas.microsoft.com/office/powerpoint/2010/main" val="5329898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8C25086-FD60-40E0-BD5B-41ACB6C64826}"/>
              </a:ext>
            </a:extLst>
          </p:cNvPr>
          <p:cNvSpPr>
            <a:spLocks noGrp="1"/>
          </p:cNvSpPr>
          <p:nvPr>
            <p:ph type="title"/>
          </p:nvPr>
        </p:nvSpPr>
        <p:spPr>
          <a:xfrm>
            <a:off x="457200" y="205979"/>
            <a:ext cx="8229600" cy="857250"/>
          </a:xfrm>
        </p:spPr>
        <p:txBody>
          <a:bodyPr>
            <a:normAutofit/>
          </a:bodyPr>
          <a:lstStyle/>
          <a:p>
            <a:pPr algn="l"/>
            <a:r>
              <a:rPr lang="en-US" sz="3600" dirty="0">
                <a:latin typeface="Georgia" panose="02040502050405020303" pitchFamily="18" charset="0"/>
              </a:rPr>
              <a:t>References</a:t>
            </a:r>
          </a:p>
        </p:txBody>
      </p:sp>
      <p:sp>
        <p:nvSpPr>
          <p:cNvPr id="7" name="Rectangle 6">
            <a:extLst>
              <a:ext uri="{FF2B5EF4-FFF2-40B4-BE49-F238E27FC236}">
                <a16:creationId xmlns:a16="http://schemas.microsoft.com/office/drawing/2014/main" id="{3476D1BC-1AE0-4803-80FC-A58761EA0710}"/>
              </a:ext>
            </a:extLst>
          </p:cNvPr>
          <p:cNvSpPr/>
          <p:nvPr/>
        </p:nvSpPr>
        <p:spPr>
          <a:xfrm>
            <a:off x="471376" y="1100886"/>
            <a:ext cx="8444023" cy="2308324"/>
          </a:xfrm>
          <a:prstGeom prst="rect">
            <a:avLst/>
          </a:prstGeom>
        </p:spPr>
        <p:txBody>
          <a:bodyPr wrap="square">
            <a:spAutoFit/>
          </a:bodyPr>
          <a:lstStyle/>
          <a:p>
            <a:r>
              <a:rPr lang="en-US" dirty="0">
                <a:latin typeface="Georgia" panose="02040502050405020303" pitchFamily="18" charset="0"/>
                <a:hlinkClick r:id="rId2"/>
              </a:rPr>
              <a:t>https://deeplearning4j.org/word2vec.html</a:t>
            </a:r>
            <a:r>
              <a:rPr lang="en-US" dirty="0">
                <a:latin typeface="Georgia" panose="02040502050405020303" pitchFamily="18" charset="0"/>
              </a:rPr>
              <a:t> </a:t>
            </a:r>
          </a:p>
          <a:p>
            <a:r>
              <a:rPr lang="en-US" dirty="0">
                <a:latin typeface="Georgia" panose="02040502050405020303" pitchFamily="18" charset="0"/>
                <a:hlinkClick r:id="rId3"/>
              </a:rPr>
              <a:t>https://towardsdatascience.com/tagged/word2vec</a:t>
            </a:r>
            <a:r>
              <a:rPr lang="en-US" dirty="0">
                <a:latin typeface="Georgia" panose="02040502050405020303" pitchFamily="18" charset="0"/>
              </a:rPr>
              <a:t> </a:t>
            </a:r>
          </a:p>
          <a:p>
            <a:r>
              <a:rPr lang="en-US" dirty="0">
                <a:latin typeface="Georgia" panose="02040502050405020303" pitchFamily="18" charset="0"/>
                <a:hlinkClick r:id="rId4"/>
              </a:rPr>
              <a:t>https://medium.com/@Aj.Cheng/word2vec-3b2cc79d674</a:t>
            </a:r>
            <a:r>
              <a:rPr lang="en-US" dirty="0">
                <a:latin typeface="Georgia" panose="02040502050405020303" pitchFamily="18" charset="0"/>
              </a:rPr>
              <a:t> </a:t>
            </a:r>
          </a:p>
          <a:p>
            <a:r>
              <a:rPr lang="en-US" dirty="0">
                <a:latin typeface="Georgia" panose="02040502050405020303" pitchFamily="18" charset="0"/>
                <a:hlinkClick r:id="rId5"/>
              </a:rPr>
              <a:t>https://medium.com/tag/word2vec</a:t>
            </a:r>
            <a:r>
              <a:rPr lang="en-US" dirty="0">
                <a:latin typeface="Georgia" panose="02040502050405020303" pitchFamily="18" charset="0"/>
              </a:rPr>
              <a:t> </a:t>
            </a:r>
          </a:p>
          <a:p>
            <a:r>
              <a:rPr lang="en-US" dirty="0">
                <a:latin typeface="Georgia" panose="02040502050405020303" pitchFamily="18" charset="0"/>
                <a:hlinkClick r:id="rId6"/>
              </a:rPr>
              <a:t>https://www.analyticsvidhya.com/blog/2017/06/word-embeddings-count-word2veec/</a:t>
            </a:r>
            <a:r>
              <a:rPr lang="en-US" dirty="0">
                <a:latin typeface="Georgia" panose="02040502050405020303" pitchFamily="18" charset="0"/>
              </a:rPr>
              <a:t> </a:t>
            </a:r>
          </a:p>
          <a:p>
            <a:r>
              <a:rPr lang="en-US" dirty="0">
                <a:latin typeface="Georgia" panose="02040502050405020303" pitchFamily="18" charset="0"/>
                <a:hlinkClick r:id="rId7"/>
              </a:rPr>
              <a:t>http://mccormickml.com/2016/04/19/word2vec-tutorial-the-skip-gram-model/</a:t>
            </a:r>
            <a:r>
              <a:rPr lang="en-US" dirty="0">
                <a:latin typeface="Georgia" panose="02040502050405020303" pitchFamily="18" charset="0"/>
              </a:rPr>
              <a:t> </a:t>
            </a:r>
          </a:p>
          <a:p>
            <a:r>
              <a:rPr lang="en-US" dirty="0">
                <a:latin typeface="Georgia" panose="02040502050405020303" pitchFamily="18" charset="0"/>
                <a:hlinkClick r:id="rId8"/>
              </a:rPr>
              <a:t>https://becominghuman.ai/how-does-word2vecs-skip-gram-work-f92e0525def4</a:t>
            </a:r>
            <a:r>
              <a:rPr lang="en-US" dirty="0">
                <a:latin typeface="Georgia" panose="02040502050405020303" pitchFamily="18" charset="0"/>
              </a:rPr>
              <a:t> </a:t>
            </a:r>
          </a:p>
        </p:txBody>
      </p:sp>
    </p:spTree>
    <p:extLst>
      <p:ext uri="{BB962C8B-B14F-4D97-AF65-F5344CB8AC3E}">
        <p14:creationId xmlns:p14="http://schemas.microsoft.com/office/powerpoint/2010/main" val="78212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6" name="Title 1">
            <a:extLst>
              <a:ext uri="{FF2B5EF4-FFF2-40B4-BE49-F238E27FC236}">
                <a16:creationId xmlns:a16="http://schemas.microsoft.com/office/drawing/2014/main" id="{5DBB5DCF-E86C-4C3B-A802-F12E4D9949AD}"/>
              </a:ext>
            </a:extLst>
          </p:cNvPr>
          <p:cNvSpPr>
            <a:spLocks noGrp="1"/>
          </p:cNvSpPr>
          <p:nvPr>
            <p:ph type="title"/>
          </p:nvPr>
        </p:nvSpPr>
        <p:spPr>
          <a:xfrm>
            <a:off x="460652" y="207963"/>
            <a:ext cx="8222696" cy="856531"/>
          </a:xfrm>
        </p:spPr>
        <p:txBody>
          <a:bodyPr>
            <a:normAutofit/>
          </a:bodyPr>
          <a:lstStyle/>
          <a:p>
            <a:pPr algn="l"/>
            <a:r>
              <a:rPr lang="en-US" sz="3597" dirty="0">
                <a:latin typeface="Georgia" panose="02040502050405020303" pitchFamily="18" charset="0"/>
              </a:rPr>
              <a:t>Deep Learning</a:t>
            </a:r>
          </a:p>
        </p:txBody>
      </p:sp>
      <p:sp>
        <p:nvSpPr>
          <p:cNvPr id="2" name="Rectangle 1">
            <a:extLst>
              <a:ext uri="{FF2B5EF4-FFF2-40B4-BE49-F238E27FC236}">
                <a16:creationId xmlns:a16="http://schemas.microsoft.com/office/drawing/2014/main" id="{5D38AD96-FD4D-445F-A585-693FF7A2C58B}"/>
              </a:ext>
            </a:extLst>
          </p:cNvPr>
          <p:cNvSpPr/>
          <p:nvPr/>
        </p:nvSpPr>
        <p:spPr>
          <a:xfrm>
            <a:off x="536789" y="1277437"/>
            <a:ext cx="7994288" cy="2675732"/>
          </a:xfrm>
          <a:prstGeom prst="rect">
            <a:avLst/>
          </a:prstGeom>
        </p:spPr>
        <p:txBody>
          <a:bodyPr wrap="square">
            <a:spAutoFit/>
          </a:bodyPr>
          <a:lstStyle/>
          <a:p>
            <a:pPr marL="342604" indent="-342604">
              <a:buFont typeface="Arial" panose="020B0604020202020204" pitchFamily="34" charset="0"/>
              <a:buChar char="•"/>
            </a:pPr>
            <a:r>
              <a:rPr lang="en-US" sz="2798" dirty="0">
                <a:latin typeface="Georgia" panose="02040502050405020303" pitchFamily="18" charset="0"/>
              </a:rPr>
              <a:t>Neural Network</a:t>
            </a:r>
          </a:p>
          <a:p>
            <a:pPr marL="799409" lvl="1" indent="-342604">
              <a:buFont typeface="Arial" panose="020B0604020202020204" pitchFamily="34" charset="0"/>
              <a:buChar char="•"/>
            </a:pPr>
            <a:r>
              <a:rPr lang="en-US" sz="2798" dirty="0">
                <a:latin typeface="Georgia" panose="02040502050405020303" pitchFamily="18" charset="0"/>
              </a:rPr>
              <a:t>Input Layer</a:t>
            </a:r>
          </a:p>
          <a:p>
            <a:pPr marL="799409" lvl="1" indent="-342604">
              <a:buFont typeface="Arial" panose="020B0604020202020204" pitchFamily="34" charset="0"/>
              <a:buChar char="•"/>
            </a:pPr>
            <a:r>
              <a:rPr lang="en-US" sz="2798" dirty="0">
                <a:latin typeface="Georgia" panose="02040502050405020303" pitchFamily="18" charset="0"/>
              </a:rPr>
              <a:t>Hidden Layers</a:t>
            </a:r>
          </a:p>
          <a:p>
            <a:pPr marL="799409" lvl="1" indent="-342604">
              <a:buFont typeface="Arial" panose="020B0604020202020204" pitchFamily="34" charset="0"/>
              <a:buChar char="•"/>
            </a:pPr>
            <a:r>
              <a:rPr lang="en-US" sz="2798" dirty="0">
                <a:latin typeface="Georgia" panose="02040502050405020303" pitchFamily="18" charset="0"/>
              </a:rPr>
              <a:t>Output Layer</a:t>
            </a:r>
          </a:p>
          <a:p>
            <a:pPr marL="799409" lvl="1" indent="-342604">
              <a:buFont typeface="Arial" panose="020B0604020202020204" pitchFamily="34" charset="0"/>
              <a:buChar char="•"/>
            </a:pPr>
            <a:endParaRPr lang="en-US" sz="2798" dirty="0">
              <a:latin typeface="Georgia" panose="02040502050405020303" pitchFamily="18" charset="0"/>
            </a:endParaRPr>
          </a:p>
          <a:p>
            <a:pPr marL="342604" indent="-342604">
              <a:buFont typeface="Arial" panose="020B0604020202020204" pitchFamily="34" charset="0"/>
              <a:buChar char="•"/>
            </a:pPr>
            <a:r>
              <a:rPr lang="en-US" sz="2798" dirty="0">
                <a:latin typeface="Georgia" panose="02040502050405020303" pitchFamily="18" charset="0"/>
              </a:rPr>
              <a:t>More layers → More Abstraction</a:t>
            </a:r>
            <a:endParaRPr lang="fr-FR" sz="2798" dirty="0">
              <a:latin typeface="Georgia" panose="02040502050405020303" pitchFamily="18" charset="0"/>
            </a:endParaRPr>
          </a:p>
        </p:txBody>
      </p:sp>
      <p:sp>
        <p:nvSpPr>
          <p:cNvPr id="3" name="Rectangle 2">
            <a:extLst>
              <a:ext uri="{FF2B5EF4-FFF2-40B4-BE49-F238E27FC236}">
                <a16:creationId xmlns:a16="http://schemas.microsoft.com/office/drawing/2014/main" id="{4E63491F-9F56-45A9-87FD-8646FC268547}"/>
              </a:ext>
            </a:extLst>
          </p:cNvPr>
          <p:cNvSpPr/>
          <p:nvPr/>
        </p:nvSpPr>
        <p:spPr>
          <a:xfrm>
            <a:off x="384516" y="4627424"/>
            <a:ext cx="7537471" cy="215315"/>
          </a:xfrm>
          <a:prstGeom prst="rect">
            <a:avLst/>
          </a:prstGeom>
        </p:spPr>
        <p:txBody>
          <a:bodyPr wrap="square">
            <a:spAutoFit/>
          </a:bodyPr>
          <a:lstStyle/>
          <a:p>
            <a:r>
              <a:rPr lang="en-US" sz="799" dirty="0"/>
              <a:t>Source: </a:t>
            </a:r>
            <a:r>
              <a:rPr lang="en-US" sz="799" dirty="0">
                <a:hlinkClick r:id="rId3"/>
              </a:rPr>
              <a:t>https://www.udemy.com/complete-guide-to-tensorflow-for-deep-learning-with-python/learn/v4/overview</a:t>
            </a:r>
            <a:r>
              <a:rPr lang="en-US" sz="799" dirty="0"/>
              <a:t> </a:t>
            </a:r>
          </a:p>
        </p:txBody>
      </p:sp>
    </p:spTree>
    <p:extLst>
      <p:ext uri="{BB962C8B-B14F-4D97-AF65-F5344CB8AC3E}">
        <p14:creationId xmlns:p14="http://schemas.microsoft.com/office/powerpoint/2010/main" val="410031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6" name="Title 1">
            <a:extLst>
              <a:ext uri="{FF2B5EF4-FFF2-40B4-BE49-F238E27FC236}">
                <a16:creationId xmlns:a16="http://schemas.microsoft.com/office/drawing/2014/main" id="{5DBB5DCF-E86C-4C3B-A802-F12E4D9949AD}"/>
              </a:ext>
            </a:extLst>
          </p:cNvPr>
          <p:cNvSpPr>
            <a:spLocks noGrp="1"/>
          </p:cNvSpPr>
          <p:nvPr>
            <p:ph type="title"/>
          </p:nvPr>
        </p:nvSpPr>
        <p:spPr>
          <a:xfrm>
            <a:off x="460652" y="207963"/>
            <a:ext cx="8222696" cy="856531"/>
          </a:xfrm>
        </p:spPr>
        <p:txBody>
          <a:bodyPr>
            <a:normAutofit/>
          </a:bodyPr>
          <a:lstStyle/>
          <a:p>
            <a:pPr algn="l"/>
            <a:r>
              <a:rPr lang="en-US" sz="3597" dirty="0">
                <a:latin typeface="Georgia" panose="02040502050405020303" pitchFamily="18" charset="0"/>
              </a:rPr>
              <a:t>Deep Learning</a:t>
            </a:r>
          </a:p>
        </p:txBody>
      </p:sp>
      <p:sp>
        <p:nvSpPr>
          <p:cNvPr id="2" name="Rectangle 1">
            <a:extLst>
              <a:ext uri="{FF2B5EF4-FFF2-40B4-BE49-F238E27FC236}">
                <a16:creationId xmlns:a16="http://schemas.microsoft.com/office/drawing/2014/main" id="{5D38AD96-FD4D-445F-A585-693FF7A2C58B}"/>
              </a:ext>
            </a:extLst>
          </p:cNvPr>
          <p:cNvSpPr/>
          <p:nvPr/>
        </p:nvSpPr>
        <p:spPr>
          <a:xfrm>
            <a:off x="384516" y="1125164"/>
            <a:ext cx="8527241" cy="2245166"/>
          </a:xfrm>
          <a:prstGeom prst="rect">
            <a:avLst/>
          </a:prstGeom>
        </p:spPr>
        <p:txBody>
          <a:bodyPr wrap="square">
            <a:spAutoFit/>
          </a:bodyPr>
          <a:lstStyle/>
          <a:p>
            <a:pPr marL="342604" indent="-342604">
              <a:buFont typeface="Arial" panose="020B0604020202020204" pitchFamily="34" charset="0"/>
              <a:buChar char="•"/>
            </a:pPr>
            <a:r>
              <a:rPr lang="en-US" sz="2798" dirty="0">
                <a:latin typeface="Georgia" panose="02040502050405020303" pitchFamily="18" charset="0"/>
              </a:rPr>
              <a:t>To "learn" we need some measurement of error.</a:t>
            </a:r>
          </a:p>
          <a:p>
            <a:pPr marL="342604" indent="-342604">
              <a:buFont typeface="Arial" panose="020B0604020202020204" pitchFamily="34" charset="0"/>
              <a:buChar char="•"/>
            </a:pPr>
            <a:endParaRPr lang="en-US" sz="2798" dirty="0">
              <a:latin typeface="Georgia" panose="02040502050405020303" pitchFamily="18" charset="0"/>
            </a:endParaRPr>
          </a:p>
          <a:p>
            <a:pPr marL="799409" lvl="1" indent="-342604">
              <a:buFont typeface="Arial" panose="020B0604020202020204" pitchFamily="34" charset="0"/>
              <a:buChar char="•"/>
            </a:pPr>
            <a:r>
              <a:rPr lang="en-US" sz="2798" dirty="0">
                <a:latin typeface="Georgia" panose="02040502050405020303" pitchFamily="18" charset="0"/>
              </a:rPr>
              <a:t>We use a Cost/Loss Function</a:t>
            </a:r>
          </a:p>
          <a:p>
            <a:pPr marL="1256214" lvl="2" indent="-342604">
              <a:buFont typeface="Arial" panose="020B0604020202020204" pitchFamily="34" charset="0"/>
              <a:buChar char="•"/>
            </a:pPr>
            <a:r>
              <a:rPr lang="en-US" sz="2798" dirty="0">
                <a:latin typeface="Georgia" panose="02040502050405020303" pitchFamily="18" charset="0"/>
              </a:rPr>
              <a:t>Quadratic</a:t>
            </a:r>
          </a:p>
          <a:p>
            <a:pPr marL="1256214" lvl="2" indent="-342604">
              <a:buFont typeface="Arial" panose="020B0604020202020204" pitchFamily="34" charset="0"/>
              <a:buChar char="•"/>
            </a:pPr>
            <a:r>
              <a:rPr lang="en-US" sz="2798" dirty="0">
                <a:latin typeface="Georgia" panose="02040502050405020303" pitchFamily="18" charset="0"/>
              </a:rPr>
              <a:t>Cross-Entropy</a:t>
            </a:r>
            <a:endParaRPr lang="fr-FR" sz="2798" dirty="0">
              <a:latin typeface="Georgia" panose="02040502050405020303" pitchFamily="18" charset="0"/>
            </a:endParaRPr>
          </a:p>
        </p:txBody>
      </p:sp>
      <p:sp>
        <p:nvSpPr>
          <p:cNvPr id="3" name="Rectangle 2">
            <a:extLst>
              <a:ext uri="{FF2B5EF4-FFF2-40B4-BE49-F238E27FC236}">
                <a16:creationId xmlns:a16="http://schemas.microsoft.com/office/drawing/2014/main" id="{4E63491F-9F56-45A9-87FD-8646FC268547}"/>
              </a:ext>
            </a:extLst>
          </p:cNvPr>
          <p:cNvSpPr/>
          <p:nvPr/>
        </p:nvSpPr>
        <p:spPr>
          <a:xfrm>
            <a:off x="384516" y="4627424"/>
            <a:ext cx="7537471" cy="215315"/>
          </a:xfrm>
          <a:prstGeom prst="rect">
            <a:avLst/>
          </a:prstGeom>
        </p:spPr>
        <p:txBody>
          <a:bodyPr wrap="square">
            <a:spAutoFit/>
          </a:bodyPr>
          <a:lstStyle/>
          <a:p>
            <a:r>
              <a:rPr lang="en-US" sz="799" dirty="0"/>
              <a:t>Source: </a:t>
            </a:r>
            <a:r>
              <a:rPr lang="en-US" sz="799" dirty="0">
                <a:hlinkClick r:id="rId3"/>
              </a:rPr>
              <a:t>https://www.udemy.com/complete-guide-to-tensorflow-for-deep-learning-with-python/learn/v4/overview</a:t>
            </a:r>
            <a:r>
              <a:rPr lang="en-US" sz="799" dirty="0"/>
              <a:t> </a:t>
            </a:r>
          </a:p>
        </p:txBody>
      </p:sp>
    </p:spTree>
    <p:extLst>
      <p:ext uri="{BB962C8B-B14F-4D97-AF65-F5344CB8AC3E}">
        <p14:creationId xmlns:p14="http://schemas.microsoft.com/office/powerpoint/2010/main" val="201112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6" name="Title 1">
            <a:extLst>
              <a:ext uri="{FF2B5EF4-FFF2-40B4-BE49-F238E27FC236}">
                <a16:creationId xmlns:a16="http://schemas.microsoft.com/office/drawing/2014/main" id="{5DBB5DCF-E86C-4C3B-A802-F12E4D9949AD}"/>
              </a:ext>
            </a:extLst>
          </p:cNvPr>
          <p:cNvSpPr>
            <a:spLocks noGrp="1"/>
          </p:cNvSpPr>
          <p:nvPr>
            <p:ph type="title"/>
          </p:nvPr>
        </p:nvSpPr>
        <p:spPr>
          <a:xfrm>
            <a:off x="460652" y="207963"/>
            <a:ext cx="8222696" cy="856531"/>
          </a:xfrm>
        </p:spPr>
        <p:txBody>
          <a:bodyPr>
            <a:normAutofit/>
          </a:bodyPr>
          <a:lstStyle/>
          <a:p>
            <a:pPr algn="l"/>
            <a:r>
              <a:rPr lang="en-US" sz="3597" dirty="0">
                <a:latin typeface="Georgia" panose="02040502050405020303" pitchFamily="18" charset="0"/>
              </a:rPr>
              <a:t>Deep Learning</a:t>
            </a:r>
          </a:p>
        </p:txBody>
      </p:sp>
      <p:sp>
        <p:nvSpPr>
          <p:cNvPr id="2" name="Rectangle 1">
            <a:extLst>
              <a:ext uri="{FF2B5EF4-FFF2-40B4-BE49-F238E27FC236}">
                <a16:creationId xmlns:a16="http://schemas.microsoft.com/office/drawing/2014/main" id="{5D38AD96-FD4D-445F-A585-693FF7A2C58B}"/>
              </a:ext>
            </a:extLst>
          </p:cNvPr>
          <p:cNvSpPr/>
          <p:nvPr/>
        </p:nvSpPr>
        <p:spPr>
          <a:xfrm>
            <a:off x="536789" y="1277437"/>
            <a:ext cx="8451104" cy="2245166"/>
          </a:xfrm>
          <a:prstGeom prst="rect">
            <a:avLst/>
          </a:prstGeom>
        </p:spPr>
        <p:txBody>
          <a:bodyPr wrap="square">
            <a:spAutoFit/>
          </a:bodyPr>
          <a:lstStyle/>
          <a:p>
            <a:pPr marL="342604" indent="-342604">
              <a:buFont typeface="Arial" panose="020B0604020202020204" pitchFamily="34" charset="0"/>
              <a:buChar char="•"/>
            </a:pPr>
            <a:r>
              <a:rPr lang="en-US" sz="2798" dirty="0">
                <a:latin typeface="Georgia" panose="02040502050405020303" pitchFamily="18" charset="0"/>
              </a:rPr>
              <a:t>Once we have the measurement of error, we need to minimize it by choosing the correct weight and bias values.</a:t>
            </a:r>
          </a:p>
          <a:p>
            <a:pPr marL="342604" indent="-342604">
              <a:buFont typeface="Arial" panose="020B0604020202020204" pitchFamily="34" charset="0"/>
              <a:buChar char="•"/>
            </a:pPr>
            <a:r>
              <a:rPr lang="en-US" sz="2798" dirty="0">
                <a:latin typeface="Georgia" panose="02040502050405020303" pitchFamily="18" charset="0"/>
              </a:rPr>
              <a:t>We use gradient descent to find the optimal values.</a:t>
            </a:r>
            <a:endParaRPr lang="fr-FR" sz="2798" dirty="0">
              <a:latin typeface="Georgia" panose="02040502050405020303" pitchFamily="18" charset="0"/>
            </a:endParaRPr>
          </a:p>
        </p:txBody>
      </p:sp>
      <p:sp>
        <p:nvSpPr>
          <p:cNvPr id="3" name="Rectangle 2">
            <a:extLst>
              <a:ext uri="{FF2B5EF4-FFF2-40B4-BE49-F238E27FC236}">
                <a16:creationId xmlns:a16="http://schemas.microsoft.com/office/drawing/2014/main" id="{4E63491F-9F56-45A9-87FD-8646FC268547}"/>
              </a:ext>
            </a:extLst>
          </p:cNvPr>
          <p:cNvSpPr/>
          <p:nvPr/>
        </p:nvSpPr>
        <p:spPr>
          <a:xfrm>
            <a:off x="384516" y="4627424"/>
            <a:ext cx="7537471" cy="215315"/>
          </a:xfrm>
          <a:prstGeom prst="rect">
            <a:avLst/>
          </a:prstGeom>
        </p:spPr>
        <p:txBody>
          <a:bodyPr wrap="square">
            <a:spAutoFit/>
          </a:bodyPr>
          <a:lstStyle/>
          <a:p>
            <a:r>
              <a:rPr lang="en-US" sz="799" dirty="0"/>
              <a:t>Source: </a:t>
            </a:r>
            <a:r>
              <a:rPr lang="en-US" sz="799" dirty="0">
                <a:hlinkClick r:id="rId3"/>
              </a:rPr>
              <a:t>https://www.udemy.com/complete-guide-to-tensorflow-for-deep-learning-with-python/learn/v4/overview</a:t>
            </a:r>
            <a:r>
              <a:rPr lang="en-US" sz="799" dirty="0"/>
              <a:t> </a:t>
            </a:r>
          </a:p>
        </p:txBody>
      </p:sp>
    </p:spTree>
    <p:extLst>
      <p:ext uri="{BB962C8B-B14F-4D97-AF65-F5344CB8AC3E}">
        <p14:creationId xmlns:p14="http://schemas.microsoft.com/office/powerpoint/2010/main" val="225141500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25</TotalTime>
  <Words>1846</Words>
  <Application>Microsoft Office PowerPoint</Application>
  <PresentationFormat>On-screen Show (16:9)</PresentationFormat>
  <Paragraphs>215</Paragraphs>
  <Slides>64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64</vt:i4>
      </vt:variant>
    </vt:vector>
  </HeadingPairs>
  <TitlesOfParts>
    <vt:vector size="72" baseType="lpstr">
      <vt:lpstr>Arial</vt:lpstr>
      <vt:lpstr>Calibri</vt:lpstr>
      <vt:lpstr>Georgia</vt:lpstr>
      <vt:lpstr>Helvetica</vt:lpstr>
      <vt:lpstr>Times New Roman</vt:lpstr>
      <vt:lpstr>Wingdings</vt:lpstr>
      <vt:lpstr>Custom Design</vt:lpstr>
      <vt:lpstr>1_Office Theme</vt:lpstr>
      <vt:lpstr>Word Embedding</vt:lpstr>
      <vt:lpstr>Feedback is greatly appreciated!</vt:lpstr>
      <vt:lpstr>PowerPoint Presentation</vt:lpstr>
      <vt:lpstr>Deep Learning</vt:lpstr>
      <vt:lpstr>Deep Learning</vt:lpstr>
      <vt:lpstr>Deep Learning</vt:lpstr>
      <vt:lpstr>Deep Learning</vt:lpstr>
      <vt:lpstr>Deep Learning</vt:lpstr>
      <vt:lpstr>Deep Learning</vt:lpstr>
      <vt:lpstr>Deep Learning</vt:lpstr>
      <vt:lpstr>Why do we use word embeddings in NLP?</vt:lpstr>
      <vt:lpstr>PowerPoint Presentation</vt:lpstr>
      <vt:lpstr>Word Embedding</vt:lpstr>
      <vt:lpstr>A world without word embeddings</vt:lpstr>
      <vt:lpstr>PowerPoint Presentation</vt:lpstr>
      <vt:lpstr>PowerPoint Presentation</vt:lpstr>
      <vt:lpstr>PowerPoint Presentation</vt:lpstr>
      <vt:lpstr>PowerPoint Presentation</vt:lpstr>
      <vt:lpstr>The problems with sparse one-hot encodings</vt:lpstr>
      <vt:lpstr>PowerPoint Presentation</vt:lpstr>
      <vt:lpstr>PowerPoint Presentation</vt:lpstr>
      <vt:lpstr>Example on one hot encoding</vt:lpstr>
      <vt:lpstr>Equivalent Word embedding</vt:lpstr>
      <vt:lpstr>Types of Word Embeddings</vt:lpstr>
      <vt:lpstr>PowerPoint Presentation</vt:lpstr>
      <vt:lpstr>Word2vec - CBOW (Continuous Bag of words)</vt:lpstr>
      <vt:lpstr>Word2vec - Skip-Gram Model</vt:lpstr>
      <vt:lpstr>Word2Vec Skip-gram  model</vt:lpstr>
      <vt:lpstr>word2vec. skip-gram model</vt:lpstr>
      <vt:lpstr>Properties of word2vec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Overfitting in machine learning</vt:lpstr>
      <vt:lpstr>Underfitting in Machine Learning </vt:lpstr>
      <vt:lpstr>PowerPoint Presentation</vt:lpstr>
      <vt:lpstr>Overfitting</vt:lpstr>
      <vt:lpstr>Underfitting</vt:lpstr>
      <vt:lpstr>Best fitted</vt:lpstr>
      <vt:lpstr>How to overcome it?</vt:lpstr>
      <vt:lpstr>Early stopping</vt:lpstr>
      <vt:lpstr>Regulizer: Dropout</vt:lpstr>
      <vt:lpstr>PowerPoint Presentation</vt:lpstr>
      <vt:lpstr>Embedding layer in Keras</vt:lpstr>
      <vt:lpstr>Embedding layer in Keras</vt:lpstr>
      <vt:lpstr>Tensorboard</vt:lpstr>
      <vt:lpstr>Tensorboard</vt:lpstr>
      <vt:lpstr>Tensorboard </vt:lpstr>
      <vt:lpstr>Use case: Sentiment Classification, IMDB dataset</vt:lpstr>
      <vt:lpstr>Reading the data</vt:lpstr>
      <vt:lpstr>Steps to prepare the text data (review column)</vt:lpstr>
      <vt:lpstr>Encoding the target column</vt:lpstr>
      <vt:lpstr>Creating and fitting the model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Embedding</dc:title>
  <dc:creator>Goudarzvand, Saria (UMKC-Student)</dc:creator>
  <cp:lastModifiedBy>Goudarzvand, Saria (UMKC-Student)</cp:lastModifiedBy>
  <cp:revision>8</cp:revision>
  <dcterms:created xsi:type="dcterms:W3CDTF">2019-11-01T16:32:07Z</dcterms:created>
  <dcterms:modified xsi:type="dcterms:W3CDTF">2019-11-01T16:57:21Z</dcterms:modified>
</cp:coreProperties>
</file>