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82" r:id="rId2"/>
  </p:sldMasterIdLst>
  <p:notesMasterIdLst>
    <p:notesMasterId r:id="rId106"/>
  </p:notesMasterIdLst>
  <p:sldIdLst>
    <p:sldId id="533" r:id="rId3"/>
    <p:sldId id="501" r:id="rId4"/>
    <p:sldId id="531" r:id="rId5"/>
    <p:sldId id="532" r:id="rId6"/>
    <p:sldId id="445" r:id="rId7"/>
    <p:sldId id="509" r:id="rId8"/>
    <p:sldId id="510" r:id="rId9"/>
    <p:sldId id="511" r:id="rId10"/>
    <p:sldId id="408" r:id="rId11"/>
    <p:sldId id="259" r:id="rId12"/>
    <p:sldId id="260" r:id="rId13"/>
    <p:sldId id="261" r:id="rId14"/>
    <p:sldId id="262" r:id="rId15"/>
    <p:sldId id="1580" r:id="rId16"/>
    <p:sldId id="1581" r:id="rId17"/>
    <p:sldId id="1582" r:id="rId18"/>
    <p:sldId id="1583" r:id="rId19"/>
    <p:sldId id="1584" r:id="rId20"/>
    <p:sldId id="1586" r:id="rId21"/>
    <p:sldId id="1587" r:id="rId22"/>
    <p:sldId id="1585" r:id="rId23"/>
    <p:sldId id="1590" r:id="rId24"/>
    <p:sldId id="1591" r:id="rId25"/>
    <p:sldId id="1595" r:id="rId26"/>
    <p:sldId id="1593" r:id="rId27"/>
    <p:sldId id="1594" r:id="rId28"/>
    <p:sldId id="1592" r:id="rId29"/>
    <p:sldId id="1596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53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38" r:id="rId85"/>
    <p:sldId id="339" r:id="rId86"/>
    <p:sldId id="340" r:id="rId87"/>
    <p:sldId id="341" r:id="rId88"/>
    <p:sldId id="344" r:id="rId89"/>
    <p:sldId id="345" r:id="rId90"/>
    <p:sldId id="346" r:id="rId91"/>
    <p:sldId id="347" r:id="rId92"/>
    <p:sldId id="534" r:id="rId93"/>
    <p:sldId id="349" r:id="rId94"/>
    <p:sldId id="535" r:id="rId95"/>
    <p:sldId id="447" r:id="rId96"/>
    <p:sldId id="516" r:id="rId97"/>
    <p:sldId id="517" r:id="rId98"/>
    <p:sldId id="525" r:id="rId99"/>
    <p:sldId id="529" r:id="rId100"/>
    <p:sldId id="530" r:id="rId101"/>
    <p:sldId id="526" r:id="rId102"/>
    <p:sldId id="527" r:id="rId103"/>
    <p:sldId id="528" r:id="rId104"/>
    <p:sldId id="443" r:id="rId105"/>
  </p:sldIdLst>
  <p:sldSz cx="10083800" cy="5676900"/>
  <p:notesSz cx="10083800" cy="5676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6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B4305-3D0F-4581-A656-B255F7ACFA7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A0DA-17A8-4267-91FB-02D93D9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8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8F25-40DD-4D19-B84B-E8D51269F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9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763519"/>
            <a:ext cx="8571230" cy="121685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3216910"/>
            <a:ext cx="7058660" cy="145076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227340"/>
            <a:ext cx="2268855" cy="484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227340"/>
            <a:ext cx="6638502" cy="484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1176"/>
            <a:ext cx="9396328" cy="6320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1991"/>
            <a:ext cx="9396328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200" lvl="0" indent="-37815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400" lvl="1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600" lvl="2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801" lvl="3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1001" lvl="4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5201" lvl="5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9401" lvl="6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3601" lvl="7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7801" lvl="8" indent="-350139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6810"/>
            <a:ext cx="605094" cy="434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36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763519"/>
            <a:ext cx="8571230" cy="1216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3216910"/>
            <a:ext cx="7058660" cy="1450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3647935"/>
            <a:ext cx="8571230" cy="1127495"/>
          </a:xfrm>
        </p:spPr>
        <p:txBody>
          <a:bodyPr anchor="t"/>
          <a:lstStyle>
            <a:lvl1pPr algn="l">
              <a:defRPr sz="33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2406113"/>
            <a:ext cx="8571230" cy="1241821"/>
          </a:xfrm>
        </p:spPr>
        <p:txBody>
          <a:bodyPr anchor="b"/>
          <a:lstStyle>
            <a:lvl1pPr marL="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270732"/>
            <a:ext cx="445543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1800313"/>
            <a:ext cx="445543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270732"/>
            <a:ext cx="445718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1800313"/>
            <a:ext cx="445718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8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226025"/>
            <a:ext cx="3317501" cy="961919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226025"/>
            <a:ext cx="5637124" cy="4845077"/>
          </a:xfrm>
        </p:spPr>
        <p:txBody>
          <a:bodyPr/>
          <a:lstStyle>
            <a:lvl1pPr>
              <a:defRPr sz="2649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187944"/>
            <a:ext cx="3317501" cy="3883158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0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3973830"/>
            <a:ext cx="6050280" cy="469133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507242"/>
            <a:ext cx="6050280" cy="3406140"/>
          </a:xfrm>
        </p:spPr>
        <p:txBody>
          <a:bodyPr/>
          <a:lstStyle>
            <a:lvl1pPr marL="0" indent="0">
              <a:buNone/>
              <a:defRPr sz="2649"/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4442963"/>
            <a:ext cx="6050280" cy="666247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7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227340"/>
            <a:ext cx="2268855" cy="484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227340"/>
            <a:ext cx="6638502" cy="484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4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1176"/>
            <a:ext cx="9396328" cy="6320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1991"/>
            <a:ext cx="9396328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200" lvl="0" indent="-37815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400" lvl="1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600" lvl="2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801" lvl="3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1001" lvl="4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5201" lvl="5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9401" lvl="6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3601" lvl="7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7801" lvl="8" indent="-350139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6810"/>
            <a:ext cx="605094" cy="434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69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83" y="984374"/>
            <a:ext cx="9638434" cy="16436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622"/>
            </a:lvl2pPr>
            <a:lvl3pPr marL="185349" indent="0">
              <a:buNone/>
              <a:defRPr/>
            </a:lvl3pPr>
            <a:lvl4pPr marL="370698" indent="0">
              <a:buNone/>
              <a:defRPr/>
            </a:lvl4pPr>
            <a:lvl5pPr marL="5560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205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3647935"/>
            <a:ext cx="8571230" cy="1127495"/>
          </a:xfrm>
        </p:spPr>
        <p:txBody>
          <a:bodyPr anchor="t"/>
          <a:lstStyle>
            <a:lvl1pPr algn="l">
              <a:defRPr sz="33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2406113"/>
            <a:ext cx="8571230" cy="1241821"/>
          </a:xfrm>
        </p:spPr>
        <p:txBody>
          <a:bodyPr anchor="b"/>
          <a:lstStyle>
            <a:lvl1pPr marL="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270732"/>
            <a:ext cx="445543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1800313"/>
            <a:ext cx="445543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270732"/>
            <a:ext cx="445718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1800313"/>
            <a:ext cx="445718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5742">
              <a:lnSpc>
                <a:spcPts val="1224"/>
              </a:lnSpc>
            </a:pPr>
            <a:fld id="{81D60167-4931-47E6-BA6A-407CBD079E47}" type="slidenum">
              <a:rPr lang="en-US" spc="-6" smtClean="0"/>
              <a:pPr marL="105742">
                <a:lnSpc>
                  <a:spcPts val="1224"/>
                </a:lnSpc>
              </a:pPr>
              <a:t>‹#›</a:t>
            </a:fld>
            <a:endParaRPr lang="en-US" spc="-6" dirty="0"/>
          </a:p>
        </p:txBody>
      </p:sp>
    </p:spTree>
    <p:extLst>
      <p:ext uri="{BB962C8B-B14F-4D97-AF65-F5344CB8AC3E}">
        <p14:creationId xmlns:p14="http://schemas.microsoft.com/office/powerpoint/2010/main" val="37770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226025"/>
            <a:ext cx="3317501" cy="961919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226025"/>
            <a:ext cx="5637124" cy="4845077"/>
          </a:xfrm>
        </p:spPr>
        <p:txBody>
          <a:bodyPr/>
          <a:lstStyle>
            <a:lvl1pPr>
              <a:defRPr sz="2649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187944"/>
            <a:ext cx="3317501" cy="3883158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3973830"/>
            <a:ext cx="6050280" cy="469133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507242"/>
            <a:ext cx="6050280" cy="3406140"/>
          </a:xfrm>
        </p:spPr>
        <p:txBody>
          <a:bodyPr/>
          <a:lstStyle>
            <a:lvl1pPr marL="0" indent="0">
              <a:buNone/>
              <a:defRPr sz="2649"/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4442963"/>
            <a:ext cx="6050280" cy="666247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227339"/>
            <a:ext cx="907542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324610"/>
            <a:ext cx="9075420" cy="374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5261646"/>
            <a:ext cx="3193203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378470" rtl="0" eaLnBrk="1" latinLnBrk="0" hangingPunct="1">
        <a:spcBef>
          <a:spcPct val="0"/>
        </a:spcBef>
        <a:buNone/>
        <a:defRPr sz="3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853" indent="-283853" algn="l" defTabSz="37847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1pPr>
      <a:lvl2pPr marL="615014" indent="-236544" algn="l" defTabSz="378470" rtl="0" eaLnBrk="1" latinLnBrk="0" hangingPunct="1">
        <a:spcBef>
          <a:spcPct val="20000"/>
        </a:spcBef>
        <a:buFont typeface="Arial"/>
        <a:buChar char="–"/>
        <a:defRPr sz="2318" kern="1200">
          <a:solidFill>
            <a:schemeClr val="tx1"/>
          </a:solidFill>
          <a:latin typeface="+mn-lt"/>
          <a:ea typeface="+mn-ea"/>
          <a:cs typeface="+mn-cs"/>
        </a:defRPr>
      </a:lvl2pPr>
      <a:lvl3pPr marL="946175" indent="-189235" algn="l" defTabSz="378470" rtl="0" eaLnBrk="1" latinLnBrk="0" hangingPunct="1">
        <a:spcBef>
          <a:spcPct val="20000"/>
        </a:spcBef>
        <a:buFont typeface="Arial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324646" indent="-189235" algn="l" defTabSz="378470" rtl="0" eaLnBrk="1" latinLnBrk="0" hangingPunct="1">
        <a:spcBef>
          <a:spcPct val="20000"/>
        </a:spcBef>
        <a:buFont typeface="Arial"/>
        <a:buChar char="–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703116" indent="-189235" algn="l" defTabSz="378470" rtl="0" eaLnBrk="1" latinLnBrk="0" hangingPunct="1">
        <a:spcBef>
          <a:spcPct val="20000"/>
        </a:spcBef>
        <a:buFont typeface="Arial"/>
        <a:buChar char="»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08158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227339"/>
            <a:ext cx="907542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324610"/>
            <a:ext cx="9075420" cy="374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5261646"/>
            <a:ext cx="3193203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defTabSz="378470" rtl="0" eaLnBrk="1" latinLnBrk="0" hangingPunct="1">
        <a:spcBef>
          <a:spcPct val="0"/>
        </a:spcBef>
        <a:buNone/>
        <a:defRPr sz="3642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83853" indent="-283853" algn="l" defTabSz="37847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615014" indent="-236544" algn="l" defTabSz="378470" rtl="0" eaLnBrk="1" latinLnBrk="0" hangingPunct="1">
        <a:spcBef>
          <a:spcPct val="20000"/>
        </a:spcBef>
        <a:buFont typeface="Arial"/>
        <a:buChar char="–"/>
        <a:defRPr sz="2318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946175" indent="-189235" algn="l" defTabSz="378470" rtl="0" eaLnBrk="1" latinLnBrk="0" hangingPunct="1">
        <a:spcBef>
          <a:spcPct val="20000"/>
        </a:spcBef>
        <a:buFont typeface="Arial"/>
        <a:buChar char="•"/>
        <a:defRPr sz="1987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324646" indent="-189235" algn="l" defTabSz="378470" rtl="0" eaLnBrk="1" latinLnBrk="0" hangingPunct="1">
        <a:spcBef>
          <a:spcPct val="20000"/>
        </a:spcBef>
        <a:buFont typeface="Arial"/>
        <a:buChar char="–"/>
        <a:defRPr sz="1656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703116" indent="-189235" algn="l" defTabSz="378470" rtl="0" eaLnBrk="1" latinLnBrk="0" hangingPunct="1">
        <a:spcBef>
          <a:spcPct val="20000"/>
        </a:spcBef>
        <a:buFont typeface="Arial"/>
        <a:buChar char="»"/>
        <a:defRPr sz="1656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08158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RhxdVk_sIs" TargetMode="External"/><Relationship Id="rId3" Type="http://schemas.openxmlformats.org/officeDocument/2006/relationships/hyperlink" Target="http://www.wildml.com/2015/12/implementing-a-cnn-for-text-classification-in-tensorflow/" TargetMode="External"/><Relationship Id="rId7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AgkfIQ4IGaM" TargetMode="External"/><Relationship Id="rId11" Type="http://schemas.openxmlformats.org/officeDocument/2006/relationships/hyperlink" Target="https://brohrer.github.io/how_convolutional_neural_networks_work.html" TargetMode="External"/><Relationship Id="rId5" Type="http://schemas.openxmlformats.org/officeDocument/2006/relationships/hyperlink" Target="http://cs231n.github.io/convolutional-networks/" TargetMode="External"/><Relationship Id="rId10" Type="http://schemas.openxmlformats.org/officeDocument/2006/relationships/hyperlink" Target="https://medium.com/@2017csm1006/forward-and-backpropagation-in-convolutional-neural-network-4dfa96d7b37e" TargetMode="External"/><Relationship Id="rId4" Type="http://schemas.openxmlformats.org/officeDocument/2006/relationships/hyperlink" Target="https://towardsdatascience.com/a-walkthrough-of-convolutional-neural-network-7f474f91d7bd" TargetMode="External"/><Relationship Id="rId9" Type="http://schemas.openxmlformats.org/officeDocument/2006/relationships/hyperlink" Target="https://www.youtube.com/watch?v=FmpDIaiMIeA&amp;t=748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jjwalkarn.me/2016/08/11/intuitive-explanation-convnets/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704" y="2091472"/>
            <a:ext cx="5286292" cy="882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06" algn="ctr"/>
            <a:r>
              <a:rPr lang="en-US" sz="5735" spc="-6" dirty="0" err="1">
                <a:latin typeface="Georgia" panose="02040502050405020303" pitchFamily="18" charset="0"/>
                <a:cs typeface="Georgia"/>
              </a:rPr>
              <a:t>Keras</a:t>
            </a:r>
            <a:endParaRPr sz="5735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885" algn="r" defTabSz="1008400">
              <a:lnSpc>
                <a:spcPts val="1110"/>
              </a:lnSpc>
              <a:defRPr/>
            </a:pPr>
            <a:fld id="{81D60167-4931-47E6-BA6A-407CBD079E47}" type="slidenum">
              <a:rPr lang="en-US" spc="-5" smtClean="0"/>
              <a:pPr marL="95885" algn="r" defTabSz="1008400">
                <a:lnSpc>
                  <a:spcPts val="1110"/>
                </a:lnSpc>
                <a:defRPr/>
              </a:pPr>
              <a:t>1</a:t>
            </a:fld>
            <a:endParaRPr sz="993" spc="-6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6918" y="3580347"/>
            <a:ext cx="5630122" cy="598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05" marR="5602" algn="ctr" defTabSz="1008400">
              <a:lnSpc>
                <a:spcPct val="100699"/>
              </a:lnSpc>
              <a:defRPr/>
            </a:pPr>
            <a:r>
              <a:rPr lang="en-US" sz="1985" spc="-6" dirty="0" err="1">
                <a:latin typeface="Georgia"/>
                <a:cs typeface="Georgia"/>
              </a:rPr>
              <a:t>Keras</a:t>
            </a:r>
            <a:r>
              <a:rPr lang="en-US" sz="1985" spc="-6" dirty="0">
                <a:latin typeface="Georgia"/>
                <a:cs typeface="Georgia"/>
              </a:rPr>
              <a:t> </a:t>
            </a:r>
            <a:r>
              <a:rPr sz="1985" spc="-6" dirty="0">
                <a:latin typeface="Georgia"/>
                <a:cs typeface="Georgia"/>
              </a:rPr>
              <a:t>for Deep Learning Research  </a:t>
            </a:r>
            <a:endParaRPr lang="en-US" sz="1985" spc="-6" dirty="0">
              <a:latin typeface="Georgia"/>
              <a:cs typeface="Georgia"/>
            </a:endParaRPr>
          </a:p>
          <a:p>
            <a:pPr marL="13305" marR="5602" algn="ctr" defTabSz="1008400">
              <a:lnSpc>
                <a:spcPct val="100699"/>
              </a:lnSpc>
              <a:defRPr/>
            </a:pPr>
            <a:endParaRPr sz="1985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3678" y="426316"/>
            <a:ext cx="1476837" cy="1476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008400">
              <a:defRPr/>
            </a:pPr>
            <a:endParaRPr sz="1985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222056"/>
            <a:ext cx="818324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 algn="l">
              <a:lnSpc>
                <a:spcPct val="100000"/>
              </a:lnSpc>
              <a:spcBef>
                <a:spcPts val="95"/>
              </a:spcBef>
            </a:pPr>
            <a:r>
              <a:rPr sz="3000" spc="-15" dirty="0"/>
              <a:t>Traditional </a:t>
            </a:r>
            <a:r>
              <a:rPr sz="3000" spc="-5" dirty="0"/>
              <a:t>Neural Network </a:t>
            </a:r>
            <a:r>
              <a:rPr sz="3000" dirty="0"/>
              <a:t>vs. </a:t>
            </a:r>
            <a:r>
              <a:rPr sz="3000" spc="-5" dirty="0"/>
              <a:t>Convolutional Neural  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695320" y="2003932"/>
            <a:ext cx="118110" cy="1600835"/>
          </a:xfrm>
          <a:custGeom>
            <a:avLst/>
            <a:gdLst/>
            <a:ahLst/>
            <a:cxnLst/>
            <a:rect l="l" t="t" r="r" b="b"/>
            <a:pathLst>
              <a:path w="118110" h="1600835">
                <a:moveTo>
                  <a:pt x="14224" y="1484376"/>
                </a:moveTo>
                <a:lnTo>
                  <a:pt x="2031" y="1491488"/>
                </a:lnTo>
                <a:lnTo>
                  <a:pt x="0" y="1499235"/>
                </a:lnTo>
                <a:lnTo>
                  <a:pt x="58928" y="1600327"/>
                </a:lnTo>
                <a:lnTo>
                  <a:pt x="73693" y="1575054"/>
                </a:lnTo>
                <a:lnTo>
                  <a:pt x="46228" y="1575054"/>
                </a:lnTo>
                <a:lnTo>
                  <a:pt x="46228" y="1527991"/>
                </a:lnTo>
                <a:lnTo>
                  <a:pt x="21971" y="1486408"/>
                </a:lnTo>
                <a:lnTo>
                  <a:pt x="14224" y="1484376"/>
                </a:lnTo>
                <a:close/>
              </a:path>
              <a:path w="118110" h="1600835">
                <a:moveTo>
                  <a:pt x="46228" y="1527991"/>
                </a:moveTo>
                <a:lnTo>
                  <a:pt x="46228" y="1575054"/>
                </a:lnTo>
                <a:lnTo>
                  <a:pt x="71628" y="1575054"/>
                </a:lnTo>
                <a:lnTo>
                  <a:pt x="71628" y="1568704"/>
                </a:lnTo>
                <a:lnTo>
                  <a:pt x="48006" y="1568704"/>
                </a:lnTo>
                <a:lnTo>
                  <a:pt x="58991" y="1549871"/>
                </a:lnTo>
                <a:lnTo>
                  <a:pt x="46228" y="1527991"/>
                </a:lnTo>
                <a:close/>
              </a:path>
              <a:path w="118110" h="1600835">
                <a:moveTo>
                  <a:pt x="103759" y="1484376"/>
                </a:moveTo>
                <a:lnTo>
                  <a:pt x="96012" y="1486408"/>
                </a:lnTo>
                <a:lnTo>
                  <a:pt x="71755" y="1527991"/>
                </a:lnTo>
                <a:lnTo>
                  <a:pt x="71628" y="1575054"/>
                </a:lnTo>
                <a:lnTo>
                  <a:pt x="73693" y="1575054"/>
                </a:lnTo>
                <a:lnTo>
                  <a:pt x="117983" y="1499235"/>
                </a:lnTo>
                <a:lnTo>
                  <a:pt x="115951" y="1491488"/>
                </a:lnTo>
                <a:lnTo>
                  <a:pt x="103759" y="1484376"/>
                </a:lnTo>
                <a:close/>
              </a:path>
              <a:path w="118110" h="1600835">
                <a:moveTo>
                  <a:pt x="58991" y="1549871"/>
                </a:moveTo>
                <a:lnTo>
                  <a:pt x="48006" y="1568704"/>
                </a:lnTo>
                <a:lnTo>
                  <a:pt x="69977" y="1568704"/>
                </a:lnTo>
                <a:lnTo>
                  <a:pt x="58991" y="1549871"/>
                </a:lnTo>
                <a:close/>
              </a:path>
              <a:path w="118110" h="1600835">
                <a:moveTo>
                  <a:pt x="71628" y="1528209"/>
                </a:moveTo>
                <a:lnTo>
                  <a:pt x="58991" y="1549871"/>
                </a:lnTo>
                <a:lnTo>
                  <a:pt x="69977" y="1568704"/>
                </a:lnTo>
                <a:lnTo>
                  <a:pt x="71628" y="1568704"/>
                </a:lnTo>
                <a:lnTo>
                  <a:pt x="71628" y="1528209"/>
                </a:lnTo>
                <a:close/>
              </a:path>
              <a:path w="118110" h="1600835">
                <a:moveTo>
                  <a:pt x="58991" y="50455"/>
                </a:moveTo>
                <a:lnTo>
                  <a:pt x="46355" y="72117"/>
                </a:lnTo>
                <a:lnTo>
                  <a:pt x="46355" y="1528209"/>
                </a:lnTo>
                <a:lnTo>
                  <a:pt x="58991" y="1549871"/>
                </a:lnTo>
                <a:lnTo>
                  <a:pt x="71628" y="1528209"/>
                </a:lnTo>
                <a:lnTo>
                  <a:pt x="71628" y="72117"/>
                </a:lnTo>
                <a:lnTo>
                  <a:pt x="58991" y="50455"/>
                </a:lnTo>
                <a:close/>
              </a:path>
              <a:path w="118110" h="1600835">
                <a:moveTo>
                  <a:pt x="58928" y="0"/>
                </a:moveTo>
                <a:lnTo>
                  <a:pt x="0" y="101092"/>
                </a:lnTo>
                <a:lnTo>
                  <a:pt x="2031" y="108838"/>
                </a:lnTo>
                <a:lnTo>
                  <a:pt x="14224" y="115950"/>
                </a:lnTo>
                <a:lnTo>
                  <a:pt x="21971" y="113792"/>
                </a:lnTo>
                <a:lnTo>
                  <a:pt x="25527" y="107823"/>
                </a:lnTo>
                <a:lnTo>
                  <a:pt x="46228" y="72335"/>
                </a:lnTo>
                <a:lnTo>
                  <a:pt x="46228" y="25146"/>
                </a:lnTo>
                <a:lnTo>
                  <a:pt x="73617" y="25146"/>
                </a:lnTo>
                <a:lnTo>
                  <a:pt x="58928" y="0"/>
                </a:lnTo>
                <a:close/>
              </a:path>
              <a:path w="118110" h="1600835">
                <a:moveTo>
                  <a:pt x="73617" y="25146"/>
                </a:moveTo>
                <a:lnTo>
                  <a:pt x="71628" y="25146"/>
                </a:lnTo>
                <a:lnTo>
                  <a:pt x="71755" y="72335"/>
                </a:lnTo>
                <a:lnTo>
                  <a:pt x="92456" y="107823"/>
                </a:lnTo>
                <a:lnTo>
                  <a:pt x="96012" y="113792"/>
                </a:lnTo>
                <a:lnTo>
                  <a:pt x="103759" y="115950"/>
                </a:lnTo>
                <a:lnTo>
                  <a:pt x="115951" y="108838"/>
                </a:lnTo>
                <a:lnTo>
                  <a:pt x="117983" y="101092"/>
                </a:lnTo>
                <a:lnTo>
                  <a:pt x="73617" y="25146"/>
                </a:lnTo>
                <a:close/>
              </a:path>
              <a:path w="118110" h="1600835">
                <a:moveTo>
                  <a:pt x="71628" y="25146"/>
                </a:moveTo>
                <a:lnTo>
                  <a:pt x="46228" y="25146"/>
                </a:lnTo>
                <a:lnTo>
                  <a:pt x="46228" y="72335"/>
                </a:lnTo>
                <a:lnTo>
                  <a:pt x="58991" y="50455"/>
                </a:lnTo>
                <a:lnTo>
                  <a:pt x="48006" y="31623"/>
                </a:lnTo>
                <a:lnTo>
                  <a:pt x="71628" y="31623"/>
                </a:lnTo>
                <a:lnTo>
                  <a:pt x="71628" y="25146"/>
                </a:lnTo>
                <a:close/>
              </a:path>
              <a:path w="118110" h="1600835">
                <a:moveTo>
                  <a:pt x="71628" y="31623"/>
                </a:moveTo>
                <a:lnTo>
                  <a:pt x="69977" y="31623"/>
                </a:lnTo>
                <a:lnTo>
                  <a:pt x="58991" y="50455"/>
                </a:lnTo>
                <a:lnTo>
                  <a:pt x="71628" y="72117"/>
                </a:lnTo>
                <a:lnTo>
                  <a:pt x="71628" y="31623"/>
                </a:lnTo>
                <a:close/>
              </a:path>
              <a:path w="118110" h="1600835">
                <a:moveTo>
                  <a:pt x="69977" y="31623"/>
                </a:moveTo>
                <a:lnTo>
                  <a:pt x="48006" y="31623"/>
                </a:lnTo>
                <a:lnTo>
                  <a:pt x="58991" y="50455"/>
                </a:lnTo>
                <a:lnTo>
                  <a:pt x="6997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649" y="3690492"/>
            <a:ext cx="1600835" cy="118110"/>
          </a:xfrm>
          <a:custGeom>
            <a:avLst/>
            <a:gdLst/>
            <a:ahLst/>
            <a:cxnLst/>
            <a:rect l="l" t="t" r="r" b="b"/>
            <a:pathLst>
              <a:path w="1600835" h="118110">
                <a:moveTo>
                  <a:pt x="101066" y="0"/>
                </a:moveTo>
                <a:lnTo>
                  <a:pt x="0" y="59055"/>
                </a:lnTo>
                <a:lnTo>
                  <a:pt x="101066" y="117983"/>
                </a:lnTo>
                <a:lnTo>
                  <a:pt x="108851" y="115950"/>
                </a:lnTo>
                <a:lnTo>
                  <a:pt x="115912" y="103759"/>
                </a:lnTo>
                <a:lnTo>
                  <a:pt x="113868" y="96012"/>
                </a:lnTo>
                <a:lnTo>
                  <a:pt x="72322" y="71755"/>
                </a:lnTo>
                <a:lnTo>
                  <a:pt x="25209" y="71755"/>
                </a:lnTo>
                <a:lnTo>
                  <a:pt x="25209" y="46355"/>
                </a:lnTo>
                <a:lnTo>
                  <a:pt x="72105" y="46355"/>
                </a:lnTo>
                <a:lnTo>
                  <a:pt x="113868" y="21971"/>
                </a:lnTo>
                <a:lnTo>
                  <a:pt x="115912" y="14224"/>
                </a:lnTo>
                <a:lnTo>
                  <a:pt x="108851" y="2031"/>
                </a:lnTo>
                <a:lnTo>
                  <a:pt x="101066" y="0"/>
                </a:lnTo>
                <a:close/>
              </a:path>
              <a:path w="1600835" h="118110">
                <a:moveTo>
                  <a:pt x="1549871" y="58991"/>
                </a:moveTo>
                <a:lnTo>
                  <a:pt x="1486408" y="96012"/>
                </a:lnTo>
                <a:lnTo>
                  <a:pt x="1484376" y="103759"/>
                </a:lnTo>
                <a:lnTo>
                  <a:pt x="1491488" y="115950"/>
                </a:lnTo>
                <a:lnTo>
                  <a:pt x="1499234" y="117983"/>
                </a:lnTo>
                <a:lnTo>
                  <a:pt x="1578538" y="71755"/>
                </a:lnTo>
                <a:lnTo>
                  <a:pt x="1575181" y="71755"/>
                </a:lnTo>
                <a:lnTo>
                  <a:pt x="1575181" y="69977"/>
                </a:lnTo>
                <a:lnTo>
                  <a:pt x="1568703" y="69977"/>
                </a:lnTo>
                <a:lnTo>
                  <a:pt x="1549871" y="58991"/>
                </a:lnTo>
                <a:close/>
              </a:path>
              <a:path w="1600835" h="118110">
                <a:moveTo>
                  <a:pt x="72105" y="46355"/>
                </a:moveTo>
                <a:lnTo>
                  <a:pt x="25209" y="46355"/>
                </a:lnTo>
                <a:lnTo>
                  <a:pt x="25209" y="71755"/>
                </a:lnTo>
                <a:lnTo>
                  <a:pt x="72322" y="71755"/>
                </a:lnTo>
                <a:lnTo>
                  <a:pt x="69274" y="69977"/>
                </a:lnTo>
                <a:lnTo>
                  <a:pt x="31610" y="69977"/>
                </a:lnTo>
                <a:lnTo>
                  <a:pt x="31610" y="48006"/>
                </a:lnTo>
                <a:lnTo>
                  <a:pt x="69274" y="48006"/>
                </a:lnTo>
                <a:lnTo>
                  <a:pt x="72105" y="46355"/>
                </a:lnTo>
                <a:close/>
              </a:path>
              <a:path w="1600835" h="118110">
                <a:moveTo>
                  <a:pt x="1528209" y="46355"/>
                </a:moveTo>
                <a:lnTo>
                  <a:pt x="72105" y="46355"/>
                </a:lnTo>
                <a:lnTo>
                  <a:pt x="50442" y="58991"/>
                </a:lnTo>
                <a:lnTo>
                  <a:pt x="72322" y="71755"/>
                </a:lnTo>
                <a:lnTo>
                  <a:pt x="1527991" y="71755"/>
                </a:lnTo>
                <a:lnTo>
                  <a:pt x="1549871" y="58991"/>
                </a:lnTo>
                <a:lnTo>
                  <a:pt x="1528209" y="46355"/>
                </a:lnTo>
                <a:close/>
              </a:path>
              <a:path w="1600835" h="118110">
                <a:moveTo>
                  <a:pt x="1578586" y="46355"/>
                </a:moveTo>
                <a:lnTo>
                  <a:pt x="1575181" y="46355"/>
                </a:lnTo>
                <a:lnTo>
                  <a:pt x="1575181" y="71755"/>
                </a:lnTo>
                <a:lnTo>
                  <a:pt x="1578538" y="71755"/>
                </a:lnTo>
                <a:lnTo>
                  <a:pt x="1600327" y="59055"/>
                </a:lnTo>
                <a:lnTo>
                  <a:pt x="1578586" y="46355"/>
                </a:lnTo>
                <a:close/>
              </a:path>
              <a:path w="1600835" h="118110">
                <a:moveTo>
                  <a:pt x="31610" y="48006"/>
                </a:moveTo>
                <a:lnTo>
                  <a:pt x="31610" y="69977"/>
                </a:lnTo>
                <a:lnTo>
                  <a:pt x="50442" y="58991"/>
                </a:lnTo>
                <a:lnTo>
                  <a:pt x="31610" y="48006"/>
                </a:lnTo>
                <a:close/>
              </a:path>
              <a:path w="1600835" h="118110">
                <a:moveTo>
                  <a:pt x="50442" y="58991"/>
                </a:moveTo>
                <a:lnTo>
                  <a:pt x="31610" y="69977"/>
                </a:lnTo>
                <a:lnTo>
                  <a:pt x="69274" y="69977"/>
                </a:lnTo>
                <a:lnTo>
                  <a:pt x="50442" y="58991"/>
                </a:lnTo>
                <a:close/>
              </a:path>
              <a:path w="1600835" h="118110">
                <a:moveTo>
                  <a:pt x="1568703" y="48006"/>
                </a:moveTo>
                <a:lnTo>
                  <a:pt x="1549871" y="58991"/>
                </a:lnTo>
                <a:lnTo>
                  <a:pt x="1568703" y="69977"/>
                </a:lnTo>
                <a:lnTo>
                  <a:pt x="1568703" y="48006"/>
                </a:lnTo>
                <a:close/>
              </a:path>
              <a:path w="1600835" h="118110">
                <a:moveTo>
                  <a:pt x="1575181" y="48006"/>
                </a:moveTo>
                <a:lnTo>
                  <a:pt x="1568703" y="48006"/>
                </a:lnTo>
                <a:lnTo>
                  <a:pt x="1568703" y="69977"/>
                </a:lnTo>
                <a:lnTo>
                  <a:pt x="1575181" y="69977"/>
                </a:lnTo>
                <a:lnTo>
                  <a:pt x="1575181" y="48006"/>
                </a:lnTo>
                <a:close/>
              </a:path>
              <a:path w="1600835" h="118110">
                <a:moveTo>
                  <a:pt x="69274" y="48006"/>
                </a:moveTo>
                <a:lnTo>
                  <a:pt x="31610" y="48006"/>
                </a:lnTo>
                <a:lnTo>
                  <a:pt x="50442" y="58991"/>
                </a:lnTo>
                <a:lnTo>
                  <a:pt x="69274" y="48006"/>
                </a:lnTo>
                <a:close/>
              </a:path>
              <a:path w="1600835" h="118110">
                <a:moveTo>
                  <a:pt x="1499234" y="0"/>
                </a:moveTo>
                <a:lnTo>
                  <a:pt x="1491488" y="2031"/>
                </a:lnTo>
                <a:lnTo>
                  <a:pt x="1484376" y="14224"/>
                </a:lnTo>
                <a:lnTo>
                  <a:pt x="1486408" y="21971"/>
                </a:lnTo>
                <a:lnTo>
                  <a:pt x="1549871" y="58991"/>
                </a:lnTo>
                <a:lnTo>
                  <a:pt x="1568703" y="48006"/>
                </a:lnTo>
                <a:lnTo>
                  <a:pt x="1575181" y="48006"/>
                </a:lnTo>
                <a:lnTo>
                  <a:pt x="1575181" y="46355"/>
                </a:lnTo>
                <a:lnTo>
                  <a:pt x="1578586" y="46355"/>
                </a:lnTo>
                <a:lnTo>
                  <a:pt x="1499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497" y="26576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942" y="378942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1712" y="2003932"/>
            <a:ext cx="16002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4128" y="1719833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4358" y="1719833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1</a:t>
            </a:r>
            <a:r>
              <a:rPr sz="1800" b="1" i="1" spc="-15" dirty="0">
                <a:latin typeface="Arial"/>
                <a:cs typeface="Arial"/>
              </a:rPr>
              <a:t>0</a:t>
            </a:r>
            <a:r>
              <a:rPr sz="1800" b="1" i="1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2220" y="2073274"/>
            <a:ext cx="4550156" cy="178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0846" y="3487846"/>
            <a:ext cx="1931035" cy="986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700" b="1" i="1" baseline="-16975" dirty="0">
                <a:latin typeface="Arial"/>
                <a:cs typeface="Arial"/>
              </a:rPr>
              <a:t>W</a:t>
            </a:r>
            <a:r>
              <a:rPr sz="1200" b="1" i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dimensional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38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32D1-7ACE-47FE-85E1-27D8AA1F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66411D-6B80-47AB-9F4F-CF3CDA2B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71" y="1493794"/>
            <a:ext cx="9176258" cy="2477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(Conv2D(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6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'same'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(MaxPooling2D(</a:t>
            </a:r>
            <a:r>
              <a:rPr lang="en-US" altLang="en-US" sz="2206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454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BFDE-A90C-460F-B718-9BF9EEA4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Flatten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AC1D5-08FF-4427-9BD2-3A5DC5C6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22" y="1409783"/>
            <a:ext cx="8319135" cy="2138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(Flatten())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39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8B10-F93C-430C-A2EA-2C5738E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Fitting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98DD0-A2CF-4FED-97F8-3C65091F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" y="1059967"/>
            <a:ext cx="9075420" cy="4378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8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985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=SGD,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=epochs,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=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 loss:'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scores[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 accuracy:'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scores[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model.save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'./model' 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'.h5'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9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16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A29C-96F6-4188-9118-B4BF5DCE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318-CCCC-4BC8-9A6A-BE44BE75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https://becominghuman.ai/back-propagation-in-convolutional-neural-networks-intuition-and-code-714ef1c38199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http://www.wildml.com/2015/12/implementing-a-cnn-for-text-classification-in-tensorflow/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https://towardsdatascience.com/a-walkthrough-of-convolutional-neural-network-7f474f91d7bd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http://cs231n.github.io/convolutional-networks/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https://www.youtube.com/watch?v=AgkfIQ4IGaM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https://adeshpande3.github.io/adeshpande3.github.io/A-Beginner's-Guide-To-Understanding-Convolutional-Neural-Networks/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https://www.youtube.com/watch?v=YRhxdVk_sIs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https://www.youtube.com/watch?v=FmpDIaiMIeA&amp;t=748s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https://medium.com/@2017csm1006/forward-and-backpropagation-in-convolutional-neural-network-4dfa96d7b37e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https://brohrer.github.io/how_convolutional_neural_networks_work.html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222056"/>
            <a:ext cx="818007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 algn="l">
              <a:lnSpc>
                <a:spcPct val="100000"/>
              </a:lnSpc>
              <a:spcBef>
                <a:spcPts val="95"/>
              </a:spcBef>
            </a:pPr>
            <a:r>
              <a:rPr sz="3000" spc="-15" dirty="0"/>
              <a:t>Traditional </a:t>
            </a:r>
            <a:r>
              <a:rPr sz="3000" spc="-5" dirty="0"/>
              <a:t>Neural Network </a:t>
            </a:r>
            <a:r>
              <a:rPr sz="3000" dirty="0"/>
              <a:t>vs. Convolutional </a:t>
            </a:r>
            <a:r>
              <a:rPr sz="3000" spc="-5" dirty="0"/>
              <a:t>Neural  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695320" y="1539874"/>
            <a:ext cx="118110" cy="2089150"/>
          </a:xfrm>
          <a:custGeom>
            <a:avLst/>
            <a:gdLst/>
            <a:ahLst/>
            <a:cxnLst/>
            <a:rect l="l" t="t" r="r" b="b"/>
            <a:pathLst>
              <a:path w="118110" h="2089150">
                <a:moveTo>
                  <a:pt x="14224" y="1972690"/>
                </a:moveTo>
                <a:lnTo>
                  <a:pt x="2031" y="1979802"/>
                </a:lnTo>
                <a:lnTo>
                  <a:pt x="0" y="1987549"/>
                </a:lnTo>
                <a:lnTo>
                  <a:pt x="58928" y="2088641"/>
                </a:lnTo>
                <a:lnTo>
                  <a:pt x="73618" y="2063495"/>
                </a:lnTo>
                <a:lnTo>
                  <a:pt x="46228" y="2063495"/>
                </a:lnTo>
                <a:lnTo>
                  <a:pt x="46228" y="2016306"/>
                </a:lnTo>
                <a:lnTo>
                  <a:pt x="21971" y="1974722"/>
                </a:lnTo>
                <a:lnTo>
                  <a:pt x="14224" y="1972690"/>
                </a:lnTo>
                <a:close/>
              </a:path>
              <a:path w="118110" h="2089150">
                <a:moveTo>
                  <a:pt x="46228" y="2016306"/>
                </a:moveTo>
                <a:lnTo>
                  <a:pt x="46228" y="2063495"/>
                </a:lnTo>
                <a:lnTo>
                  <a:pt x="71628" y="2063495"/>
                </a:lnTo>
                <a:lnTo>
                  <a:pt x="71628" y="2057018"/>
                </a:lnTo>
                <a:lnTo>
                  <a:pt x="48006" y="2057018"/>
                </a:lnTo>
                <a:lnTo>
                  <a:pt x="58991" y="2038186"/>
                </a:lnTo>
                <a:lnTo>
                  <a:pt x="46228" y="2016306"/>
                </a:lnTo>
                <a:close/>
              </a:path>
              <a:path w="118110" h="2089150">
                <a:moveTo>
                  <a:pt x="103759" y="1972690"/>
                </a:moveTo>
                <a:lnTo>
                  <a:pt x="96012" y="1974722"/>
                </a:lnTo>
                <a:lnTo>
                  <a:pt x="71755" y="2016306"/>
                </a:lnTo>
                <a:lnTo>
                  <a:pt x="71628" y="2063495"/>
                </a:lnTo>
                <a:lnTo>
                  <a:pt x="73618" y="2063495"/>
                </a:lnTo>
                <a:lnTo>
                  <a:pt x="117983" y="1987549"/>
                </a:lnTo>
                <a:lnTo>
                  <a:pt x="115951" y="1979802"/>
                </a:lnTo>
                <a:lnTo>
                  <a:pt x="103759" y="1972690"/>
                </a:lnTo>
                <a:close/>
              </a:path>
              <a:path w="118110" h="2089150">
                <a:moveTo>
                  <a:pt x="58991" y="2038186"/>
                </a:moveTo>
                <a:lnTo>
                  <a:pt x="48006" y="2057018"/>
                </a:lnTo>
                <a:lnTo>
                  <a:pt x="69977" y="2057018"/>
                </a:lnTo>
                <a:lnTo>
                  <a:pt x="58991" y="2038186"/>
                </a:lnTo>
                <a:close/>
              </a:path>
              <a:path w="118110" h="2089150">
                <a:moveTo>
                  <a:pt x="71628" y="2016524"/>
                </a:moveTo>
                <a:lnTo>
                  <a:pt x="58991" y="2038186"/>
                </a:lnTo>
                <a:lnTo>
                  <a:pt x="69977" y="2057018"/>
                </a:lnTo>
                <a:lnTo>
                  <a:pt x="71628" y="2057018"/>
                </a:lnTo>
                <a:lnTo>
                  <a:pt x="71628" y="2016524"/>
                </a:lnTo>
                <a:close/>
              </a:path>
              <a:path w="118110" h="2089150">
                <a:moveTo>
                  <a:pt x="58991" y="50328"/>
                </a:moveTo>
                <a:lnTo>
                  <a:pt x="46355" y="71990"/>
                </a:lnTo>
                <a:lnTo>
                  <a:pt x="46355" y="2016524"/>
                </a:lnTo>
                <a:lnTo>
                  <a:pt x="58991" y="2038186"/>
                </a:lnTo>
                <a:lnTo>
                  <a:pt x="71628" y="2016524"/>
                </a:lnTo>
                <a:lnTo>
                  <a:pt x="71628" y="71990"/>
                </a:lnTo>
                <a:lnTo>
                  <a:pt x="58991" y="50328"/>
                </a:lnTo>
                <a:close/>
              </a:path>
              <a:path w="118110" h="2089150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8128" y="112267"/>
                </a:lnTo>
                <a:lnTo>
                  <a:pt x="14224" y="115824"/>
                </a:lnTo>
                <a:lnTo>
                  <a:pt x="21971" y="113791"/>
                </a:lnTo>
                <a:lnTo>
                  <a:pt x="46228" y="72208"/>
                </a:lnTo>
                <a:lnTo>
                  <a:pt x="46228" y="25145"/>
                </a:lnTo>
                <a:lnTo>
                  <a:pt x="73618" y="25145"/>
                </a:lnTo>
                <a:lnTo>
                  <a:pt x="58928" y="0"/>
                </a:lnTo>
                <a:close/>
              </a:path>
              <a:path w="118110" h="2089150">
                <a:moveTo>
                  <a:pt x="73618" y="25145"/>
                </a:moveTo>
                <a:lnTo>
                  <a:pt x="71628" y="25145"/>
                </a:lnTo>
                <a:lnTo>
                  <a:pt x="71755" y="72208"/>
                </a:lnTo>
                <a:lnTo>
                  <a:pt x="96012" y="113791"/>
                </a:lnTo>
                <a:lnTo>
                  <a:pt x="103759" y="115824"/>
                </a:lnTo>
                <a:lnTo>
                  <a:pt x="109855" y="112267"/>
                </a:lnTo>
                <a:lnTo>
                  <a:pt x="115951" y="108838"/>
                </a:lnTo>
                <a:lnTo>
                  <a:pt x="117983" y="100964"/>
                </a:lnTo>
                <a:lnTo>
                  <a:pt x="114427" y="94995"/>
                </a:lnTo>
                <a:lnTo>
                  <a:pt x="73618" y="25145"/>
                </a:lnTo>
                <a:close/>
              </a:path>
              <a:path w="118110" h="2089150">
                <a:moveTo>
                  <a:pt x="71628" y="25145"/>
                </a:moveTo>
                <a:lnTo>
                  <a:pt x="46228" y="25145"/>
                </a:lnTo>
                <a:lnTo>
                  <a:pt x="46228" y="72208"/>
                </a:lnTo>
                <a:lnTo>
                  <a:pt x="58991" y="50328"/>
                </a:lnTo>
                <a:lnTo>
                  <a:pt x="48006" y="31495"/>
                </a:lnTo>
                <a:lnTo>
                  <a:pt x="71628" y="31495"/>
                </a:lnTo>
                <a:lnTo>
                  <a:pt x="71628" y="25145"/>
                </a:lnTo>
                <a:close/>
              </a:path>
              <a:path w="118110" h="2089150">
                <a:moveTo>
                  <a:pt x="71628" y="31495"/>
                </a:moveTo>
                <a:lnTo>
                  <a:pt x="69977" y="31495"/>
                </a:lnTo>
                <a:lnTo>
                  <a:pt x="58991" y="50328"/>
                </a:lnTo>
                <a:lnTo>
                  <a:pt x="71628" y="71990"/>
                </a:lnTo>
                <a:lnTo>
                  <a:pt x="71628" y="31495"/>
                </a:lnTo>
                <a:close/>
              </a:path>
              <a:path w="118110" h="2089150">
                <a:moveTo>
                  <a:pt x="69977" y="31495"/>
                </a:moveTo>
                <a:lnTo>
                  <a:pt x="48006" y="31495"/>
                </a:lnTo>
                <a:lnTo>
                  <a:pt x="58991" y="50328"/>
                </a:lnTo>
                <a:lnTo>
                  <a:pt x="69977" y="3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849" y="3714750"/>
            <a:ext cx="2286635" cy="118110"/>
          </a:xfrm>
          <a:custGeom>
            <a:avLst/>
            <a:gdLst/>
            <a:ahLst/>
            <a:cxnLst/>
            <a:rect l="l" t="t" r="r" b="b"/>
            <a:pathLst>
              <a:path w="2286635" h="118110">
                <a:moveTo>
                  <a:pt x="101066" y="0"/>
                </a:moveTo>
                <a:lnTo>
                  <a:pt x="0" y="59054"/>
                </a:lnTo>
                <a:lnTo>
                  <a:pt x="101066" y="117982"/>
                </a:lnTo>
                <a:lnTo>
                  <a:pt x="108838" y="115950"/>
                </a:lnTo>
                <a:lnTo>
                  <a:pt x="115912" y="103758"/>
                </a:lnTo>
                <a:lnTo>
                  <a:pt x="113868" y="96011"/>
                </a:lnTo>
                <a:lnTo>
                  <a:pt x="72322" y="71754"/>
                </a:lnTo>
                <a:lnTo>
                  <a:pt x="25184" y="71754"/>
                </a:lnTo>
                <a:lnTo>
                  <a:pt x="25184" y="46354"/>
                </a:lnTo>
                <a:lnTo>
                  <a:pt x="72105" y="46354"/>
                </a:lnTo>
                <a:lnTo>
                  <a:pt x="113868" y="21970"/>
                </a:lnTo>
                <a:lnTo>
                  <a:pt x="115912" y="14223"/>
                </a:lnTo>
                <a:lnTo>
                  <a:pt x="112382" y="8127"/>
                </a:lnTo>
                <a:lnTo>
                  <a:pt x="108838" y="2158"/>
                </a:lnTo>
                <a:lnTo>
                  <a:pt x="101066" y="0"/>
                </a:lnTo>
                <a:close/>
              </a:path>
              <a:path w="2286635" h="118110">
                <a:moveTo>
                  <a:pt x="2235671" y="58991"/>
                </a:moveTo>
                <a:lnTo>
                  <a:pt x="2172208" y="96011"/>
                </a:lnTo>
                <a:lnTo>
                  <a:pt x="2170176" y="103758"/>
                </a:lnTo>
                <a:lnTo>
                  <a:pt x="2177288" y="115950"/>
                </a:lnTo>
                <a:lnTo>
                  <a:pt x="2185035" y="117982"/>
                </a:lnTo>
                <a:lnTo>
                  <a:pt x="2264338" y="71754"/>
                </a:lnTo>
                <a:lnTo>
                  <a:pt x="2260981" y="71754"/>
                </a:lnTo>
                <a:lnTo>
                  <a:pt x="2260981" y="69976"/>
                </a:lnTo>
                <a:lnTo>
                  <a:pt x="2254504" y="69976"/>
                </a:lnTo>
                <a:lnTo>
                  <a:pt x="2235671" y="58991"/>
                </a:lnTo>
                <a:close/>
              </a:path>
              <a:path w="2286635" h="118110">
                <a:moveTo>
                  <a:pt x="72105" y="46354"/>
                </a:moveTo>
                <a:lnTo>
                  <a:pt x="25184" y="46354"/>
                </a:lnTo>
                <a:lnTo>
                  <a:pt x="25184" y="71754"/>
                </a:lnTo>
                <a:lnTo>
                  <a:pt x="72322" y="71754"/>
                </a:lnTo>
                <a:lnTo>
                  <a:pt x="69274" y="69976"/>
                </a:lnTo>
                <a:lnTo>
                  <a:pt x="31610" y="69976"/>
                </a:lnTo>
                <a:lnTo>
                  <a:pt x="31610" y="48005"/>
                </a:lnTo>
                <a:lnTo>
                  <a:pt x="69274" y="48005"/>
                </a:lnTo>
                <a:lnTo>
                  <a:pt x="72105" y="46354"/>
                </a:lnTo>
                <a:close/>
              </a:path>
              <a:path w="2286635" h="118110">
                <a:moveTo>
                  <a:pt x="2214009" y="46354"/>
                </a:moveTo>
                <a:lnTo>
                  <a:pt x="72105" y="46354"/>
                </a:lnTo>
                <a:lnTo>
                  <a:pt x="50442" y="58991"/>
                </a:lnTo>
                <a:lnTo>
                  <a:pt x="72322" y="71754"/>
                </a:lnTo>
                <a:lnTo>
                  <a:pt x="2213791" y="71754"/>
                </a:lnTo>
                <a:lnTo>
                  <a:pt x="2235671" y="58991"/>
                </a:lnTo>
                <a:lnTo>
                  <a:pt x="2214009" y="46354"/>
                </a:lnTo>
                <a:close/>
              </a:path>
              <a:path w="2286635" h="118110">
                <a:moveTo>
                  <a:pt x="2264386" y="46354"/>
                </a:moveTo>
                <a:lnTo>
                  <a:pt x="2260981" y="46354"/>
                </a:lnTo>
                <a:lnTo>
                  <a:pt x="2260981" y="71754"/>
                </a:lnTo>
                <a:lnTo>
                  <a:pt x="2264338" y="71754"/>
                </a:lnTo>
                <a:lnTo>
                  <a:pt x="2286127" y="59054"/>
                </a:lnTo>
                <a:lnTo>
                  <a:pt x="2264386" y="46354"/>
                </a:lnTo>
                <a:close/>
              </a:path>
              <a:path w="2286635" h="118110">
                <a:moveTo>
                  <a:pt x="31610" y="48005"/>
                </a:moveTo>
                <a:lnTo>
                  <a:pt x="31610" y="69976"/>
                </a:lnTo>
                <a:lnTo>
                  <a:pt x="50442" y="58991"/>
                </a:lnTo>
                <a:lnTo>
                  <a:pt x="31610" y="48005"/>
                </a:lnTo>
                <a:close/>
              </a:path>
              <a:path w="2286635" h="118110">
                <a:moveTo>
                  <a:pt x="50442" y="58991"/>
                </a:moveTo>
                <a:lnTo>
                  <a:pt x="31610" y="69976"/>
                </a:lnTo>
                <a:lnTo>
                  <a:pt x="69274" y="69976"/>
                </a:lnTo>
                <a:lnTo>
                  <a:pt x="50442" y="58991"/>
                </a:lnTo>
                <a:close/>
              </a:path>
              <a:path w="2286635" h="118110">
                <a:moveTo>
                  <a:pt x="2254504" y="48005"/>
                </a:moveTo>
                <a:lnTo>
                  <a:pt x="2235671" y="58991"/>
                </a:lnTo>
                <a:lnTo>
                  <a:pt x="2254504" y="69976"/>
                </a:lnTo>
                <a:lnTo>
                  <a:pt x="2254504" y="48005"/>
                </a:lnTo>
                <a:close/>
              </a:path>
              <a:path w="2286635" h="118110">
                <a:moveTo>
                  <a:pt x="2260981" y="48005"/>
                </a:moveTo>
                <a:lnTo>
                  <a:pt x="2254504" y="48005"/>
                </a:lnTo>
                <a:lnTo>
                  <a:pt x="2254504" y="69976"/>
                </a:lnTo>
                <a:lnTo>
                  <a:pt x="2260981" y="69976"/>
                </a:lnTo>
                <a:lnTo>
                  <a:pt x="2260981" y="48005"/>
                </a:lnTo>
                <a:close/>
              </a:path>
              <a:path w="2286635" h="118110">
                <a:moveTo>
                  <a:pt x="69274" y="48005"/>
                </a:moveTo>
                <a:lnTo>
                  <a:pt x="31610" y="48005"/>
                </a:lnTo>
                <a:lnTo>
                  <a:pt x="50442" y="58991"/>
                </a:lnTo>
                <a:lnTo>
                  <a:pt x="69274" y="48005"/>
                </a:lnTo>
                <a:close/>
              </a:path>
              <a:path w="2286635" h="118110">
                <a:moveTo>
                  <a:pt x="2185035" y="0"/>
                </a:moveTo>
                <a:lnTo>
                  <a:pt x="2177288" y="2158"/>
                </a:lnTo>
                <a:lnTo>
                  <a:pt x="2173732" y="8127"/>
                </a:lnTo>
                <a:lnTo>
                  <a:pt x="2170176" y="14223"/>
                </a:lnTo>
                <a:lnTo>
                  <a:pt x="2172208" y="21970"/>
                </a:lnTo>
                <a:lnTo>
                  <a:pt x="2235671" y="58991"/>
                </a:lnTo>
                <a:lnTo>
                  <a:pt x="2254504" y="48005"/>
                </a:lnTo>
                <a:lnTo>
                  <a:pt x="2260981" y="48005"/>
                </a:lnTo>
                <a:lnTo>
                  <a:pt x="2260981" y="46354"/>
                </a:lnTo>
                <a:lnTo>
                  <a:pt x="2264386" y="46354"/>
                </a:lnTo>
                <a:lnTo>
                  <a:pt x="218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0675" y="242722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717" y="3813809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727" y="1743913"/>
            <a:ext cx="292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10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 3 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3,000,000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594" y="1743913"/>
            <a:ext cx="532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100</a:t>
            </a:r>
            <a:r>
              <a:rPr sz="1800" b="1" i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2220" y="2097531"/>
            <a:ext cx="4550156" cy="178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1517" y="3530688"/>
            <a:ext cx="3443604" cy="14236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700" b="1" i="1" baseline="-16975" dirty="0">
                <a:latin typeface="Arial"/>
                <a:cs typeface="Arial"/>
              </a:rPr>
              <a:t>W</a:t>
            </a:r>
            <a:r>
              <a:rPr sz="1200" b="1" i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Arial"/>
                <a:cs typeface="Arial"/>
              </a:rPr>
              <a:t>1000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5" dirty="0">
                <a:latin typeface="Arial"/>
                <a:cs typeface="Arial"/>
              </a:rPr>
              <a:t> 3,000,000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dimensional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matrix!!!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75"/>
              </a:lnSpc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2400" b="1" i="1" spc="-5" dirty="0">
                <a:latin typeface="Arial"/>
                <a:cs typeface="Arial"/>
              </a:rPr>
              <a:t>3,000,000,000</a:t>
            </a:r>
            <a:r>
              <a:rPr sz="2400" b="1" i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912" y="1539874"/>
            <a:ext cx="2286000" cy="2088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222056"/>
            <a:ext cx="818007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 algn="l">
              <a:lnSpc>
                <a:spcPct val="100000"/>
              </a:lnSpc>
              <a:spcBef>
                <a:spcPts val="95"/>
              </a:spcBef>
            </a:pPr>
            <a:r>
              <a:rPr sz="3000" spc="-15" dirty="0"/>
              <a:t>Traditional </a:t>
            </a:r>
            <a:r>
              <a:rPr sz="3000" spc="-5" dirty="0"/>
              <a:t>Neural Network </a:t>
            </a:r>
            <a:r>
              <a:rPr sz="3000" dirty="0"/>
              <a:t>vs. Convolutional </a:t>
            </a:r>
            <a:r>
              <a:rPr sz="3000" spc="-5" dirty="0"/>
              <a:t>Neural  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8933180" cy="316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Salient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Spatial relation between features in </a:t>
            </a:r>
            <a:r>
              <a:rPr sz="2000" spc="-5" dirty="0">
                <a:latin typeface="Arial"/>
                <a:cs typeface="Arial"/>
              </a:rPr>
              <a:t>image </a:t>
            </a:r>
            <a:r>
              <a:rPr sz="2000" dirty="0">
                <a:latin typeface="Arial"/>
                <a:cs typeface="Arial"/>
              </a:rPr>
              <a:t>is not considered in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NN is not feasible for large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images!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22580" marR="50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In order to perform Computer </a:t>
            </a:r>
            <a:r>
              <a:rPr sz="2000" spc="-10" dirty="0">
                <a:latin typeface="Arial"/>
                <a:cs typeface="Arial"/>
              </a:rPr>
              <a:t>Vision </a:t>
            </a:r>
            <a:r>
              <a:rPr sz="2000" dirty="0">
                <a:latin typeface="Arial"/>
                <a:cs typeface="Arial"/>
              </a:rPr>
              <a:t>operations on large images,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  operation plays an important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role.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Thus, CNNs are fundamentally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310" y="464058"/>
            <a:ext cx="571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Stages of </a:t>
            </a:r>
            <a:r>
              <a:rPr dirty="0"/>
              <a:t>feature extraction </a:t>
            </a:r>
            <a:r>
              <a:rPr spc="-5" dirty="0"/>
              <a:t>by</a:t>
            </a:r>
            <a:r>
              <a:rPr spc="-75" dirty="0"/>
              <a:t> </a:t>
            </a:r>
            <a:r>
              <a:rPr spc="-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0793"/>
            <a:ext cx="1657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Low level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5173" y="1780793"/>
            <a:ext cx="1613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Mid level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454" y="1780793"/>
            <a:ext cx="170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High level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969" y="4175505"/>
            <a:ext cx="231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Edges, curves 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0652" y="4175505"/>
            <a:ext cx="1426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Parts of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4454" y="4175505"/>
            <a:ext cx="1593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Complete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799" y="2149474"/>
            <a:ext cx="7162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</a:t>
            </a:r>
            <a:r>
              <a:rPr lang="en-US" dirty="0" err="1"/>
              <a:t>ConvNet</a:t>
            </a:r>
            <a:r>
              <a:rPr lang="en-US" dirty="0"/>
              <a:t>: X’s and O’s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0742" y="2623313"/>
            <a:ext cx="1960175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X </a:t>
            </a:r>
            <a:r>
              <a:rPr lang="en-US" sz="3568" dirty="0">
                <a:solidFill>
                  <a:srgbClr val="002060"/>
                </a:solidFill>
              </a:rPr>
              <a:t>or</a:t>
            </a:r>
            <a:r>
              <a:rPr lang="en-US" sz="5838" b="1" dirty="0">
                <a:solidFill>
                  <a:srgbClr val="002060"/>
                </a:solidFill>
              </a:rPr>
              <a:t> 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497279" y="2467741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2764230" y="3147374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0457" y="3147374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4601" y="986192"/>
            <a:ext cx="9638434" cy="598927"/>
          </a:xfrm>
        </p:spPr>
        <p:txBody>
          <a:bodyPr/>
          <a:lstStyle/>
          <a:p>
            <a:r>
              <a:rPr lang="en-US" dirty="0"/>
              <a:t>Says whether a picture is of an X or an O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42" y="2604203"/>
            <a:ext cx="1120496" cy="108634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4101" y="1763210"/>
            <a:ext cx="2206333" cy="8426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946" dirty="0">
                <a:solidFill>
                  <a:srgbClr val="002060"/>
                </a:solidFill>
              </a:rPr>
              <a:t>A two-dimensional</a:t>
            </a:r>
          </a:p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946" dirty="0">
                <a:solidFill>
                  <a:srgbClr val="002060"/>
                </a:solidFill>
              </a:rPr>
              <a:t>array of pixels</a:t>
            </a:r>
          </a:p>
        </p:txBody>
      </p:sp>
    </p:spTree>
    <p:extLst>
      <p:ext uri="{BB962C8B-B14F-4D97-AF65-F5344CB8AC3E}">
        <p14:creationId xmlns:p14="http://schemas.microsoft.com/office/powerpoint/2010/main" val="21129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20" y="3173158"/>
            <a:ext cx="1120496" cy="1086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20" y="1430291"/>
            <a:ext cx="1120496" cy="108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03734" y="1293829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3070685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36912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6546" y="1481403"/>
            <a:ext cx="711436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03734" y="3023805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3070685" y="3703438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36912" y="3703438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6546" y="3209159"/>
            <a:ext cx="806013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54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93" y="1417399"/>
            <a:ext cx="1120496" cy="10863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87" y="1419971"/>
            <a:ext cx="1120496" cy="10863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90" y="1417399"/>
            <a:ext cx="1120496" cy="108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Trickier cases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98518" y="1293829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5165470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31696" y="1973462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11330" y="1481403"/>
            <a:ext cx="711436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06888" y="3579868"/>
            <a:ext cx="2533178" cy="1359266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r>
              <a:rPr lang="en-US" sz="227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5173839" y="4259501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40066" y="4259501"/>
            <a:ext cx="73304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9699" y="3765222"/>
            <a:ext cx="806013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b="1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898" y="2874451"/>
            <a:ext cx="1206957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3561" y="2874451"/>
            <a:ext cx="870005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4607" y="2870469"/>
            <a:ext cx="872763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1932" y="2859467"/>
            <a:ext cx="976124" cy="464248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2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96" y="1417399"/>
            <a:ext cx="1120496" cy="10863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57" y="3703438"/>
            <a:ext cx="1120496" cy="10863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93" y="3703438"/>
            <a:ext cx="1120496" cy="10863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387" y="3703438"/>
            <a:ext cx="1120496" cy="10863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1690" y="3703438"/>
            <a:ext cx="1120496" cy="10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27" y="1665479"/>
            <a:ext cx="2850472" cy="2763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1" y="1664538"/>
            <a:ext cx="2834661" cy="2748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is hard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2634" y="1293829"/>
            <a:ext cx="1785448" cy="3462441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2327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4809" y="552411"/>
            <a:ext cx="1258060" cy="24742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135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67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9" y="1664537"/>
            <a:ext cx="2816923" cy="2731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20" y="1664537"/>
            <a:ext cx="2843109" cy="2756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computers see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2634" y="1293829"/>
            <a:ext cx="1785448" cy="3462441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2327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809" y="552411"/>
            <a:ext cx="1258060" cy="24742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135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34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16" y="1248950"/>
            <a:ext cx="3645305" cy="3534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computers see</a:t>
            </a:r>
          </a:p>
        </p:txBody>
      </p:sp>
    </p:spTree>
    <p:extLst>
      <p:ext uri="{BB962C8B-B14F-4D97-AF65-F5344CB8AC3E}">
        <p14:creationId xmlns:p14="http://schemas.microsoft.com/office/powerpoint/2010/main" val="1920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185146"/>
            <a:ext cx="8571230" cy="3697392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Quick Review of Previous Topics and NNs </a:t>
            </a:r>
          </a:p>
          <a:p>
            <a:r>
              <a:rPr lang="en-US" dirty="0">
                <a:latin typeface="Georgia" panose="02040502050405020303" pitchFamily="18" charset="0"/>
              </a:rPr>
              <a:t>Convolutional Neural Networks (CNN)</a:t>
            </a:r>
          </a:p>
          <a:p>
            <a:r>
              <a:rPr lang="en-US" dirty="0">
                <a:latin typeface="Georgia" panose="02040502050405020303" pitchFamily="18" charset="0"/>
              </a:rPr>
              <a:t>Hyperparameters of CNN</a:t>
            </a:r>
          </a:p>
          <a:p>
            <a:r>
              <a:rPr lang="en-US" dirty="0">
                <a:latin typeface="Georgia" panose="02040502050405020303" pitchFamily="18" charset="0"/>
              </a:rPr>
              <a:t>Image classification with CNN</a:t>
            </a:r>
          </a:p>
        </p:txBody>
      </p:sp>
    </p:spTree>
    <p:extLst>
      <p:ext uri="{BB962C8B-B14F-4D97-AF65-F5344CB8AC3E}">
        <p14:creationId xmlns:p14="http://schemas.microsoft.com/office/powerpoint/2010/main" val="394354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9" y="1664537"/>
            <a:ext cx="2816923" cy="27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20" y="1664537"/>
            <a:ext cx="2843109" cy="2756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literal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2634" y="1293829"/>
            <a:ext cx="1785448" cy="3462441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2327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8698" y="1723400"/>
            <a:ext cx="1195543" cy="2474285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16135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58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27" y="1665479"/>
            <a:ext cx="2850472" cy="276358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1" y="1664538"/>
            <a:ext cx="2834661" cy="2748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match pieces of the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7268" y="658180"/>
            <a:ext cx="672964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149456" y="1182243"/>
            <a:ext cx="3387812" cy="79122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5210232" y="1182243"/>
            <a:ext cx="1889590" cy="110005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4528" y="4629566"/>
            <a:ext cx="672964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5050" y="4146211"/>
            <a:ext cx="3389478" cy="978278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 flipV="1">
            <a:off x="5207492" y="3528968"/>
            <a:ext cx="1564384" cy="162466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36439" y="2446762"/>
            <a:ext cx="672964" cy="1048126"/>
          </a:xfrm>
          <a:prstGeom prst="rect">
            <a:avLst/>
          </a:prstGeom>
          <a:noFill/>
        </p:spPr>
        <p:txBody>
          <a:bodyPr wrap="none" lIns="148284" tIns="118627" rIns="148284" bIns="118627" rtlCol="0">
            <a:spAutoFit/>
          </a:bodyPr>
          <a:lstStyle/>
          <a:p>
            <a:pPr>
              <a:lnSpc>
                <a:spcPct val="90000"/>
              </a:lnSpc>
              <a:spcAft>
                <a:spcPts val="486"/>
              </a:spcAft>
            </a:pPr>
            <a:r>
              <a:rPr lang="en-US" sz="5838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26" name="Straight Connector 25"/>
          <p:cNvCxnSpPr>
            <a:endCxn id="23" idx="1"/>
          </p:cNvCxnSpPr>
          <p:nvPr/>
        </p:nvCxnSpPr>
        <p:spPr>
          <a:xfrm>
            <a:off x="2709838" y="2601591"/>
            <a:ext cx="1826601" cy="36923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</p:cNvCxnSpPr>
          <p:nvPr/>
        </p:nvCxnSpPr>
        <p:spPr>
          <a:xfrm>
            <a:off x="5209403" y="2970825"/>
            <a:ext cx="1871397" cy="55814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1149456" y="1973462"/>
            <a:ext cx="617848" cy="617848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62951" y="2282387"/>
            <a:ext cx="617848" cy="617848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49456" y="3518083"/>
            <a:ext cx="617848" cy="61784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71876" y="3518083"/>
            <a:ext cx="617848" cy="61784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7304" y="2591310"/>
            <a:ext cx="988557" cy="92677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0800" y="2591310"/>
            <a:ext cx="988557" cy="92677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2" name="Straight Connector 41"/>
          <p:cNvCxnSpPr>
            <a:endCxn id="6" idx="1"/>
          </p:cNvCxnSpPr>
          <p:nvPr/>
        </p:nvCxnSpPr>
        <p:spPr>
          <a:xfrm flipV="1">
            <a:off x="1784673" y="1182243"/>
            <a:ext cx="2752595" cy="1398187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</p:cNvCxnSpPr>
          <p:nvPr/>
        </p:nvCxnSpPr>
        <p:spPr>
          <a:xfrm>
            <a:off x="5210232" y="1182243"/>
            <a:ext cx="1233367" cy="1719595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3" idx="1"/>
          </p:cNvCxnSpPr>
          <p:nvPr/>
        </p:nvCxnSpPr>
        <p:spPr>
          <a:xfrm flipV="1">
            <a:off x="2755861" y="2970825"/>
            <a:ext cx="1780578" cy="54725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</p:cNvCxnSpPr>
          <p:nvPr/>
        </p:nvCxnSpPr>
        <p:spPr>
          <a:xfrm flipV="1">
            <a:off x="5209403" y="2608042"/>
            <a:ext cx="1871397" cy="36278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4" idx="1"/>
          </p:cNvCxnSpPr>
          <p:nvPr/>
        </p:nvCxnSpPr>
        <p:spPr>
          <a:xfrm>
            <a:off x="1767304" y="3539247"/>
            <a:ext cx="2767224" cy="161438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3"/>
          </p:cNvCxnSpPr>
          <p:nvPr/>
        </p:nvCxnSpPr>
        <p:spPr>
          <a:xfrm flipV="1">
            <a:off x="5207492" y="4145212"/>
            <a:ext cx="2182232" cy="1008417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6" y="2126065"/>
            <a:ext cx="1950932" cy="18921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80" y="2126064"/>
            <a:ext cx="1950932" cy="189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032" y="2126065"/>
            <a:ext cx="1950932" cy="1892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match pieces of the image</a:t>
            </a:r>
          </a:p>
        </p:txBody>
      </p:sp>
    </p:spTree>
    <p:extLst>
      <p:ext uri="{BB962C8B-B14F-4D97-AF65-F5344CB8AC3E}">
        <p14:creationId xmlns:p14="http://schemas.microsoft.com/office/powerpoint/2010/main" val="1539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82633" y="2776665"/>
            <a:ext cx="926773" cy="92677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44641" y="923120"/>
            <a:ext cx="2064766" cy="185354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518344" y="1917536"/>
            <a:ext cx="2164291" cy="178590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918331" y="2776665"/>
            <a:ext cx="988557" cy="92324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06888" y="1917537"/>
            <a:ext cx="2100684" cy="17823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8331" y="923120"/>
            <a:ext cx="2100684" cy="185354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300482" y="3394513"/>
            <a:ext cx="988557" cy="926773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89039" y="1849893"/>
            <a:ext cx="0" cy="1544621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275315" y="1849893"/>
            <a:ext cx="25167" cy="1544621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918331" y="4012362"/>
            <a:ext cx="988557" cy="92677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44641" y="923120"/>
            <a:ext cx="3362246" cy="308924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518345" y="1917536"/>
            <a:ext cx="3399986" cy="3021598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6" y="2483070"/>
            <a:ext cx="2834661" cy="2748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15" y="903149"/>
            <a:ext cx="1025306" cy="9944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4" y="903150"/>
            <a:ext cx="1025306" cy="99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82633" y="4012362"/>
            <a:ext cx="926773" cy="926773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09406" y="1917536"/>
            <a:ext cx="3398166" cy="3021598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82634" y="923120"/>
            <a:ext cx="3336381" cy="308924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5" y="903150"/>
            <a:ext cx="1025306" cy="99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55" y="2467741"/>
            <a:ext cx="2816923" cy="273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82633" y="2776665"/>
            <a:ext cx="926773" cy="926773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7814" rIns="0" bIns="37814" numCol="1" rtlCol="0" anchor="ctr" anchorCtr="0" compatLnSpc="1">
            <a:prstTxWarp prst="textNoShape">
              <a:avLst/>
            </a:prstTxWarp>
          </a:bodyPr>
          <a:lstStyle/>
          <a:p>
            <a:pPr algn="ctr" defTabSz="756048" fontAlgn="base">
              <a:spcBef>
                <a:spcPct val="0"/>
              </a:spcBef>
              <a:spcAft>
                <a:spcPct val="0"/>
              </a:spcAft>
            </a:pPr>
            <a:endParaRPr lang="en-US" sz="1622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544641" y="923120"/>
            <a:ext cx="2064766" cy="185354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18344" y="1917536"/>
            <a:ext cx="2164291" cy="1785902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588222" y="1409912"/>
            <a:ext cx="8823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</a:t>
            </a:r>
          </a:p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understand how to perform a calculation in a neuron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· x + b = z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σ(z)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15C1F1-C634-44ED-AD37-AA13D738A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59" y="2838450"/>
            <a:ext cx="3949488" cy="1876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90439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536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2822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5D51-E7D2-4618-9296-AD1C7A74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36" y="491176"/>
            <a:ext cx="9396328" cy="975674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Previously we learned: Image classification on MNIST dataset using 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699E-CF6C-4D35-9EB2-D2DF9DF9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2605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707C6-05E4-494B-AF58-EFC46DB9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1" y="1543050"/>
            <a:ext cx="7543800" cy="35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1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3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3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AAA2-DBBD-44D3-B68E-2F63AB65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8E05-09E6-4E08-9D7B-0C85EC4D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0" y="1197982"/>
            <a:ext cx="9075420" cy="3746492"/>
          </a:xfrm>
        </p:spPr>
        <p:txBody>
          <a:bodyPr/>
          <a:lstStyle/>
          <a:p>
            <a:r>
              <a:rPr lang="en-US" dirty="0"/>
              <a:t>While using convolving operation the size of the original image shrinks.</a:t>
            </a:r>
          </a:p>
          <a:p>
            <a:r>
              <a:rPr lang="en-US" dirty="0"/>
              <a:t>Also, the information in the edges of the image will not contribute that much to the learning phase</a:t>
            </a:r>
          </a:p>
          <a:p>
            <a:r>
              <a:rPr lang="en-US" dirty="0"/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538665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1567" y="1906588"/>
          <a:ext cx="7842884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Image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89"/>
                        </a:lnSpc>
                        <a:tabLst>
                          <a:tab pos="92710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*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Filter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Image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1800" spc="-50" dirty="0">
                          <a:latin typeface="DejaVu Serif"/>
                          <a:cs typeface="DejaVu Serif"/>
                        </a:rPr>
                        <a:t>𝑛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275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50" dirty="0">
                          <a:latin typeface="DejaVu Serif"/>
                          <a:cs typeface="DejaVu Serif"/>
                        </a:rPr>
                        <a:t>𝑛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ts val="1950"/>
                        </a:lnSpc>
                      </a:pPr>
                      <a:r>
                        <a:rPr sz="1800" spc="-90" dirty="0">
                          <a:latin typeface="DejaVu Serif"/>
                          <a:cs typeface="DejaVu Serif"/>
                        </a:rPr>
                        <a:t>𝑓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229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90" dirty="0">
                          <a:latin typeface="DejaVu Serif"/>
                          <a:cs typeface="DejaVu Serif"/>
                        </a:rPr>
                        <a:t>𝑓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950"/>
                        </a:lnSpc>
                      </a:pP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350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962150">
                        <a:lnSpc>
                          <a:spcPts val="2100"/>
                        </a:lnSpc>
                        <a:tabLst>
                          <a:tab pos="287655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using	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= </a:t>
                      </a:r>
                      <a:r>
                        <a:rPr sz="1800" spc="-50" dirty="0">
                          <a:latin typeface="DejaVu Serif"/>
                          <a:cs typeface="DejaVu Serif"/>
                        </a:rPr>
                        <a:t>𝑛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− </a:t>
                      </a:r>
                      <a:r>
                        <a:rPr sz="1800" spc="-95" dirty="0">
                          <a:latin typeface="DejaVu Serif"/>
                          <a:cs typeface="DejaVu Serif"/>
                        </a:rPr>
                        <a:t>𝑓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+</a:t>
                      </a:r>
                      <a:r>
                        <a:rPr sz="1800" spc="-130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1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80617" y="3244087"/>
            <a:ext cx="63480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Shortcoming of this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technique: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6235" algn="l"/>
              </a:tabLst>
            </a:pPr>
            <a:r>
              <a:rPr sz="1800" i="1" spc="-5" dirty="0">
                <a:latin typeface="Arial"/>
                <a:cs typeface="Arial"/>
              </a:rPr>
              <a:t>Output </a:t>
            </a:r>
            <a:r>
              <a:rPr sz="1800" i="1" spc="-10" dirty="0">
                <a:latin typeface="Arial"/>
                <a:cs typeface="Arial"/>
              </a:rPr>
              <a:t>goes </a:t>
            </a:r>
            <a:r>
              <a:rPr sz="1800" i="1" dirty="0">
                <a:latin typeface="Arial"/>
                <a:cs typeface="Arial"/>
              </a:rPr>
              <a:t>on </a:t>
            </a:r>
            <a:r>
              <a:rPr sz="1800" i="1" spc="-5" dirty="0">
                <a:latin typeface="Arial"/>
                <a:cs typeface="Arial"/>
              </a:rPr>
              <a:t>shrinking as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10" dirty="0">
                <a:latin typeface="Arial"/>
                <a:cs typeface="Arial"/>
              </a:rPr>
              <a:t>number </a:t>
            </a:r>
            <a:r>
              <a:rPr sz="1800" i="1" spc="-5" dirty="0">
                <a:latin typeface="Arial"/>
                <a:cs typeface="Arial"/>
              </a:rPr>
              <a:t>of layers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increase.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6235" algn="l"/>
              </a:tabLst>
            </a:pPr>
            <a:r>
              <a:rPr sz="1800" i="1" spc="-5" dirty="0">
                <a:latin typeface="Arial"/>
                <a:cs typeface="Arial"/>
              </a:rPr>
              <a:t>Information </a:t>
            </a:r>
            <a:r>
              <a:rPr sz="1800" i="1" dirty="0">
                <a:latin typeface="Arial"/>
                <a:cs typeface="Arial"/>
              </a:rPr>
              <a:t>from </a:t>
            </a:r>
            <a:r>
              <a:rPr sz="1800" i="1" spc="-5" dirty="0">
                <a:latin typeface="Arial"/>
                <a:cs typeface="Arial"/>
              </a:rPr>
              <a:t>boundary of the </a:t>
            </a:r>
            <a:r>
              <a:rPr sz="1800" i="1" spc="-10" dirty="0">
                <a:latin typeface="Arial"/>
                <a:cs typeface="Arial"/>
              </a:rPr>
              <a:t>image </a:t>
            </a:r>
            <a:r>
              <a:rPr sz="1800" i="1" spc="-5" dirty="0">
                <a:latin typeface="Arial"/>
                <a:cs typeface="Arial"/>
              </a:rPr>
              <a:t>remains</a:t>
            </a:r>
            <a:r>
              <a:rPr sz="1800" i="1" spc="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unused.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Solution is Zero padding around the edges of the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24098" y="2280284"/>
          <a:ext cx="2286000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91732" y="1796033"/>
            <a:ext cx="28016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Image is 6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1623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9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927100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7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4 x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3098" y="1906396"/>
          <a:ext cx="3048000" cy="296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10732" y="1796033"/>
            <a:ext cx="288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80" dirty="0">
                <a:latin typeface="DejaVu Serif"/>
                <a:cs typeface="DejaVu Serif"/>
              </a:rPr>
              <a:t>𝑝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1087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14" dirty="0">
                <a:latin typeface="DejaVu Serif"/>
                <a:cs typeface="DejaVu Serif"/>
              </a:rPr>
              <a:t>2𝑝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5" dirty="0">
                <a:latin typeface="DejaVu Serif"/>
                <a:cs typeface="DejaVu Serif"/>
              </a:rPr>
              <a:t>(2 </a:t>
            </a:r>
            <a:r>
              <a:rPr sz="1800" spc="-355" dirty="0">
                <a:latin typeface="DejaVu Serif"/>
                <a:cs typeface="DejaVu Serif"/>
              </a:rPr>
              <a:t>∗ </a:t>
            </a:r>
            <a:r>
              <a:rPr sz="1800" spc="-50" dirty="0">
                <a:latin typeface="DejaVu Serif"/>
                <a:cs typeface="DejaVu Serif"/>
              </a:rPr>
              <a:t>1)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4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8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6</a:t>
            </a:r>
            <a:endParaRPr sz="18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6 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0" y="2418292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1036294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2098" y="1533524"/>
          <a:ext cx="3810000" cy="37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10732" y="1796033"/>
            <a:ext cx="288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80" dirty="0">
                <a:latin typeface="DejaVu Serif"/>
                <a:cs typeface="DejaVu Serif"/>
              </a:rPr>
              <a:t>𝑝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Arial"/>
                <a:cs typeface="Arial"/>
              </a:rPr>
              <a:t>=2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1087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14" dirty="0">
                <a:latin typeface="DejaVu Serif"/>
                <a:cs typeface="DejaVu Serif"/>
              </a:rPr>
              <a:t>2𝑝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5" dirty="0">
                <a:latin typeface="DejaVu Serif"/>
                <a:cs typeface="DejaVu Serif"/>
              </a:rPr>
              <a:t>(2 </a:t>
            </a:r>
            <a:r>
              <a:rPr sz="1800" spc="-355" dirty="0">
                <a:latin typeface="DejaVu Serif"/>
                <a:cs typeface="DejaVu Serif"/>
              </a:rPr>
              <a:t>∗ </a:t>
            </a:r>
            <a:r>
              <a:rPr sz="1800" spc="-50" dirty="0">
                <a:latin typeface="DejaVu Serif"/>
                <a:cs typeface="DejaVu Serif"/>
              </a:rPr>
              <a:t>2)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4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7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8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8</a:t>
            </a:r>
            <a:endParaRPr sz="1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8 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129131"/>
            <a:ext cx="6690359" cy="3405504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500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much 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pad?</a:t>
            </a:r>
            <a:endParaRPr sz="2000">
              <a:latin typeface="Arial"/>
              <a:cs typeface="Arial"/>
            </a:endParaRPr>
          </a:p>
          <a:p>
            <a:pPr marL="307340" indent="-307340">
              <a:lnSpc>
                <a:spcPct val="100000"/>
              </a:lnSpc>
              <a:spcBef>
                <a:spcPts val="1395"/>
              </a:spcBef>
              <a:buFont typeface="Arial"/>
              <a:buAutoNum type="arabicParenR"/>
              <a:tabLst>
                <a:tab pos="307340" algn="l"/>
              </a:tabLst>
            </a:pPr>
            <a:r>
              <a:rPr sz="2000" i="1" spc="-15" dirty="0">
                <a:latin typeface="Arial"/>
                <a:cs typeface="Arial"/>
              </a:rPr>
              <a:t>Valid </a:t>
            </a:r>
            <a:r>
              <a:rPr sz="2000" dirty="0">
                <a:latin typeface="Arial"/>
                <a:cs typeface="Arial"/>
              </a:rPr>
              <a:t>= 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padding.</a:t>
            </a:r>
            <a:endParaRPr sz="2000">
              <a:latin typeface="Arial"/>
              <a:cs typeface="Arial"/>
            </a:endParaRPr>
          </a:p>
          <a:p>
            <a:pPr marL="818515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Arial"/>
                <a:cs typeface="Arial"/>
              </a:rPr>
              <a:t>Follows the formula </a:t>
            </a:r>
            <a:r>
              <a:rPr sz="2000" spc="-165" dirty="0">
                <a:latin typeface="DejaVu Serif"/>
                <a:cs typeface="DejaVu Serif"/>
              </a:rPr>
              <a:t>𝑛𝑜𝑢𝑡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00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1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07340" marR="1022985" indent="-307340">
              <a:lnSpc>
                <a:spcPct val="158000"/>
              </a:lnSpc>
              <a:spcBef>
                <a:spcPts val="15"/>
              </a:spcBef>
              <a:buFont typeface="Arial"/>
              <a:buAutoNum type="arabicParenR" startAt="2"/>
              <a:tabLst>
                <a:tab pos="307340" algn="l"/>
              </a:tabLst>
            </a:pPr>
            <a:r>
              <a:rPr sz="2000" i="1" spc="-5" dirty="0">
                <a:latin typeface="Arial"/>
                <a:cs typeface="Arial"/>
              </a:rPr>
              <a:t>Same </a:t>
            </a:r>
            <a:r>
              <a:rPr sz="2000" dirty="0">
                <a:latin typeface="Arial"/>
                <a:cs typeface="Arial"/>
              </a:rPr>
              <a:t>= Output dimension is Same as input.  Follows the formula </a:t>
            </a:r>
            <a:r>
              <a:rPr sz="2000" spc="-165" dirty="0">
                <a:latin typeface="DejaVu Serif"/>
                <a:cs typeface="DejaVu Serif"/>
              </a:rPr>
              <a:t>𝑛𝑜𝑢𝑡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65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1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keep Output size same as input size: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365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544" y="4764125"/>
            <a:ext cx="430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DejaVu Serif"/>
                <a:cs typeface="DejaVu Serif"/>
              </a:rPr>
              <a:t>𝑝</a:t>
            </a:r>
            <a:r>
              <a:rPr sz="2000" spc="-150" dirty="0">
                <a:latin typeface="DejaVu Serif"/>
                <a:cs typeface="DejaVu Serif"/>
              </a:rPr>
              <a:t> </a:t>
            </a:r>
            <a:r>
              <a:rPr sz="2000" spc="-180" dirty="0">
                <a:latin typeface="DejaVu Serif"/>
                <a:cs typeface="DejaVu Serif"/>
              </a:rPr>
              <a:t>=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995" y="4741760"/>
            <a:ext cx="480695" cy="172720"/>
          </a:xfrm>
          <a:custGeom>
            <a:avLst/>
            <a:gdLst/>
            <a:ahLst/>
            <a:cxnLst/>
            <a:rect l="l" t="t" r="r" b="b"/>
            <a:pathLst>
              <a:path w="480695" h="172720">
                <a:moveTo>
                  <a:pt x="425450" y="0"/>
                </a:moveTo>
                <a:lnTo>
                  <a:pt x="423037" y="6997"/>
                </a:lnTo>
                <a:lnTo>
                  <a:pt x="432994" y="11317"/>
                </a:lnTo>
                <a:lnTo>
                  <a:pt x="441547" y="17303"/>
                </a:lnTo>
                <a:lnTo>
                  <a:pt x="462137" y="57164"/>
                </a:lnTo>
                <a:lnTo>
                  <a:pt x="464693" y="85242"/>
                </a:lnTo>
                <a:lnTo>
                  <a:pt x="464050" y="100432"/>
                </a:lnTo>
                <a:lnTo>
                  <a:pt x="454406" y="137629"/>
                </a:lnTo>
                <a:lnTo>
                  <a:pt x="423291" y="165227"/>
                </a:lnTo>
                <a:lnTo>
                  <a:pt x="425450" y="172224"/>
                </a:lnTo>
                <a:lnTo>
                  <a:pt x="458382" y="152672"/>
                </a:lnTo>
                <a:lnTo>
                  <a:pt x="476789" y="116579"/>
                </a:lnTo>
                <a:lnTo>
                  <a:pt x="480314" y="86156"/>
                </a:lnTo>
                <a:lnTo>
                  <a:pt x="479432" y="70371"/>
                </a:lnTo>
                <a:lnTo>
                  <a:pt x="466217" y="30187"/>
                </a:lnTo>
                <a:lnTo>
                  <a:pt x="437927" y="4507"/>
                </a:lnTo>
                <a:lnTo>
                  <a:pt x="425450" y="0"/>
                </a:lnTo>
                <a:close/>
              </a:path>
              <a:path w="480695" h="172720">
                <a:moveTo>
                  <a:pt x="54991" y="0"/>
                </a:moveTo>
                <a:lnTo>
                  <a:pt x="22129" y="19600"/>
                </a:lnTo>
                <a:lnTo>
                  <a:pt x="3540" y="55781"/>
                </a:lnTo>
                <a:lnTo>
                  <a:pt x="0" y="86156"/>
                </a:lnTo>
                <a:lnTo>
                  <a:pt x="883" y="101977"/>
                </a:lnTo>
                <a:lnTo>
                  <a:pt x="14224" y="142125"/>
                </a:lnTo>
                <a:lnTo>
                  <a:pt x="54991" y="172224"/>
                </a:lnTo>
                <a:lnTo>
                  <a:pt x="57150" y="165227"/>
                </a:lnTo>
                <a:lnTo>
                  <a:pt x="47339" y="160881"/>
                </a:lnTo>
                <a:lnTo>
                  <a:pt x="38862" y="154833"/>
                </a:lnTo>
                <a:lnTo>
                  <a:pt x="18303" y="114226"/>
                </a:lnTo>
                <a:lnTo>
                  <a:pt x="15748" y="85242"/>
                </a:lnTo>
                <a:lnTo>
                  <a:pt x="16388" y="70555"/>
                </a:lnTo>
                <a:lnTo>
                  <a:pt x="31722" y="24957"/>
                </a:lnTo>
                <a:lnTo>
                  <a:pt x="57404" y="6997"/>
                </a:lnTo>
                <a:lnTo>
                  <a:pt x="54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0144" y="4683353"/>
            <a:ext cx="38354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30" dirty="0">
                <a:latin typeface="DejaVu Serif"/>
                <a:cs typeface="DejaVu Serif"/>
              </a:rPr>
              <a:t>𝑓</a:t>
            </a:r>
            <a:r>
              <a:rPr sz="1450" spc="-150" dirty="0">
                <a:latin typeface="DejaVu Serif"/>
                <a:cs typeface="DejaVu Serif"/>
              </a:rPr>
              <a:t>−</a:t>
            </a:r>
            <a:r>
              <a:rPr sz="1450" spc="-80" dirty="0">
                <a:latin typeface="DejaVu Serif"/>
                <a:cs typeface="DejaVu Serif"/>
              </a:rPr>
              <a:t>1</a:t>
            </a:r>
            <a:endParaRPr sz="145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588" y="4960721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80" dirty="0">
                <a:latin typeface="DejaVu Serif"/>
                <a:cs typeface="DejaVu Serif"/>
              </a:rPr>
              <a:t>2</a:t>
            </a:r>
            <a:endParaRPr sz="145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4739" y="4957533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9597" y="4764125"/>
            <a:ext cx="3435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Thus, </a:t>
            </a:r>
            <a:r>
              <a:rPr sz="2000" spc="-5" dirty="0">
                <a:latin typeface="Arial"/>
                <a:cs typeface="Arial"/>
              </a:rPr>
              <a:t>filters </a:t>
            </a:r>
            <a:r>
              <a:rPr sz="2000" dirty="0">
                <a:latin typeface="Arial"/>
                <a:cs typeface="Arial"/>
              </a:rPr>
              <a:t>are generally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9188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 Convolution: Shifting of </a:t>
            </a:r>
            <a:r>
              <a:rPr sz="2000" spc="-5" dirty="0">
                <a:latin typeface="Arial"/>
                <a:cs typeface="Arial"/>
              </a:rPr>
              <a:t>filter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275" dirty="0">
                <a:latin typeface="DejaVu Serif"/>
                <a:cs typeface="DejaVu Serif"/>
              </a:rPr>
              <a:t>𝑠 </a:t>
            </a:r>
            <a:r>
              <a:rPr sz="2000" dirty="0">
                <a:latin typeface="Arial"/>
                <a:cs typeface="Arial"/>
              </a:rPr>
              <a:t>pixels during convolution. </a:t>
            </a:r>
            <a:r>
              <a:rPr sz="2000" spc="-45" dirty="0">
                <a:latin typeface="Arial"/>
                <a:cs typeface="Arial"/>
              </a:rPr>
              <a:t>Here,</a:t>
            </a:r>
            <a:r>
              <a:rPr sz="2000" spc="-45" dirty="0">
                <a:latin typeface="DejaVu Serif"/>
                <a:cs typeface="DejaVu Serif"/>
              </a:rPr>
              <a:t>𝑠 </a:t>
            </a:r>
            <a:r>
              <a:rPr sz="2000" spc="-180" dirty="0">
                <a:latin typeface="DejaVu Serif"/>
                <a:cs typeface="DejaVu Serif"/>
              </a:rPr>
              <a:t>=</a:t>
            </a:r>
            <a:r>
              <a:rPr sz="2000" spc="-405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2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8277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3196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2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540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54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54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3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6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17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3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6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17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3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6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17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45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9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41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45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9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41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45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9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41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 simple perceptron, CNNs also have their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Hubel and Wiesel studied the structure of the visual cortex in mammals, winning a Nobel Prize in 1981.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42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3777741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Stride(S)=2,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78" y="411606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150" dirty="0">
                <a:latin typeface="DejaVu Serif"/>
                <a:cs typeface="DejaVu Serif"/>
              </a:rPr>
              <a:t>𝑛𝑜𝑢𝑡</a:t>
            </a:r>
            <a:r>
              <a:rPr sz="1800" spc="-10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56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98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0011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36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529" y="4291380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40" dirty="0">
                <a:latin typeface="DejaVu Serif"/>
                <a:cs typeface="DejaVu Serif"/>
              </a:rPr>
              <a:t>𝑠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8304" y="429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6494" y="398195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DejaVu Serif"/>
                <a:cs typeface="DejaVu Serif"/>
              </a:rPr>
              <a:t>𝑛+2𝑝−𝑓 </a:t>
            </a:r>
            <a:r>
              <a:rPr sz="2700" spc="-247" baseline="-32407" dirty="0">
                <a:latin typeface="DejaVu Serif"/>
                <a:cs typeface="DejaVu Serif"/>
              </a:rPr>
              <a:t>+</a:t>
            </a:r>
            <a:r>
              <a:rPr sz="2700" spc="-284" baseline="-32407" dirty="0">
                <a:latin typeface="DejaVu Serif"/>
                <a:cs typeface="DejaVu Serif"/>
              </a:rPr>
              <a:t>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3756" y="41160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6856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6" y="10159"/>
                </a:lnTo>
                <a:lnTo>
                  <a:pt x="53086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9275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53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5886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8595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13829" y="4290694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2271" y="3981957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14" dirty="0">
                <a:latin typeface="DejaVu Serif"/>
                <a:cs typeface="DejaVu Serif"/>
              </a:rPr>
              <a:t>7+2∗0−3 </a:t>
            </a:r>
            <a:r>
              <a:rPr sz="2700" spc="-247" baseline="-32407" dirty="0">
                <a:latin typeface="DejaVu Serif"/>
                <a:cs typeface="DejaVu Serif"/>
              </a:rPr>
              <a:t>+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002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2443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8" y="10159"/>
                </a:lnTo>
                <a:lnTo>
                  <a:pt x="5295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178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76818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8120" y="429069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58302" y="411606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1950" spc="-97" baseline="44871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20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79868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081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6144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7065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5928" y="442396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484" y="477227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4364" y="4598009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1012190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2700" spc="-225" baseline="-37037" dirty="0">
                <a:latin typeface="DejaVu Serif"/>
                <a:cs typeface="DejaVu Serif"/>
              </a:rPr>
              <a:t>2</a:t>
            </a:r>
            <a:r>
              <a:rPr sz="2700" spc="-247" baseline="-37037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1	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150" dirty="0">
                <a:latin typeface="DejaVu Serif"/>
                <a:cs typeface="DejaVu Serif"/>
              </a:rPr>
              <a:t> 3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6878" y="4982057"/>
            <a:ext cx="490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input image is </a:t>
            </a:r>
            <a:r>
              <a:rPr sz="1800" spc="-10" dirty="0">
                <a:latin typeface="Arial"/>
                <a:cs typeface="Arial"/>
              </a:rPr>
              <a:t>6x6 </a:t>
            </a:r>
            <a:r>
              <a:rPr sz="1800" spc="-5" dirty="0">
                <a:latin typeface="Arial"/>
                <a:cs typeface="Arial"/>
              </a:rPr>
              <a:t>then Output Image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3777741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Stride(S)=2,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78" y="411606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150" dirty="0">
                <a:latin typeface="DejaVu Serif"/>
                <a:cs typeface="DejaVu Serif"/>
              </a:rPr>
              <a:t>𝑛𝑜𝑢𝑡</a:t>
            </a:r>
            <a:r>
              <a:rPr sz="1800" spc="-10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56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98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0011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36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529" y="4291380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40" dirty="0">
                <a:latin typeface="DejaVu Serif"/>
                <a:cs typeface="DejaVu Serif"/>
              </a:rPr>
              <a:t>𝑠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8304" y="429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6494" y="398195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DejaVu Serif"/>
                <a:cs typeface="DejaVu Serif"/>
              </a:rPr>
              <a:t>𝑛+2𝑝−𝑓 </a:t>
            </a:r>
            <a:r>
              <a:rPr sz="2700" spc="-247" baseline="-32407" dirty="0">
                <a:latin typeface="DejaVu Serif"/>
                <a:cs typeface="DejaVu Serif"/>
              </a:rPr>
              <a:t>+</a:t>
            </a:r>
            <a:r>
              <a:rPr sz="2700" spc="-284" baseline="-32407" dirty="0">
                <a:latin typeface="DejaVu Serif"/>
                <a:cs typeface="DejaVu Serif"/>
              </a:rPr>
              <a:t>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3756" y="41160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6856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6" y="10159"/>
                </a:lnTo>
                <a:lnTo>
                  <a:pt x="53086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9275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53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5886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8595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13829" y="4290694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2271" y="3981957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14" dirty="0">
                <a:latin typeface="DejaVu Serif"/>
                <a:cs typeface="DejaVu Serif"/>
              </a:rPr>
              <a:t>7+2∗0−3 </a:t>
            </a:r>
            <a:r>
              <a:rPr sz="2700" spc="-247" baseline="-32407" dirty="0">
                <a:latin typeface="DejaVu Serif"/>
                <a:cs typeface="DejaVu Serif"/>
              </a:rPr>
              <a:t>+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002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2443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8" y="10159"/>
                </a:lnTo>
                <a:lnTo>
                  <a:pt x="5295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178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76818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8120" y="429069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58302" y="411606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1950" spc="-97" baseline="44871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20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79868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081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6144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7065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5928" y="442396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484" y="477227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4364" y="4598009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1012190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2700" spc="-225" baseline="-37037" dirty="0">
                <a:latin typeface="DejaVu Serif"/>
                <a:cs typeface="DejaVu Serif"/>
              </a:rPr>
              <a:t>2</a:t>
            </a:r>
            <a:r>
              <a:rPr sz="2700" spc="-247" baseline="-37037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1	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150" dirty="0">
                <a:latin typeface="DejaVu Serif"/>
                <a:cs typeface="DejaVu Serif"/>
              </a:rPr>
              <a:t> 3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6878" y="4982057"/>
            <a:ext cx="571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input image is </a:t>
            </a:r>
            <a:r>
              <a:rPr sz="1800" spc="-10" dirty="0">
                <a:latin typeface="Arial"/>
                <a:cs typeface="Arial"/>
              </a:rPr>
              <a:t>6x6 </a:t>
            </a:r>
            <a:r>
              <a:rPr sz="1800" spc="-5" dirty="0">
                <a:latin typeface="Arial"/>
                <a:cs typeface="Arial"/>
              </a:rPr>
              <a:t>then Output Image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still </a:t>
            </a:r>
            <a:r>
              <a:rPr sz="1800" spc="-10" dirty="0">
                <a:latin typeface="Arial"/>
                <a:cs typeface="Arial"/>
              </a:rPr>
              <a:t>2x2 </a:t>
            </a:r>
            <a:r>
              <a:rPr sz="1800" dirty="0">
                <a:latin typeface="Arial"/>
                <a:cs typeface="Arial"/>
              </a:rPr>
              <a:t>if  </a:t>
            </a:r>
            <a:r>
              <a:rPr sz="1800" spc="-5" dirty="0">
                <a:latin typeface="Arial"/>
                <a:cs typeface="Arial"/>
              </a:rPr>
              <a:t>all other </a:t>
            </a:r>
            <a:r>
              <a:rPr sz="1800" dirty="0">
                <a:latin typeface="Arial"/>
                <a:cs typeface="Arial"/>
              </a:rPr>
              <a:t>factors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constant.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8131809" cy="1808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 </a:t>
            </a:r>
            <a:r>
              <a:rPr sz="20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 </a:t>
            </a:r>
            <a:r>
              <a:rPr sz="20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padding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𝑝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stride of </a:t>
            </a:r>
            <a:r>
              <a:rPr sz="20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sz="2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pixels,</a:t>
            </a: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image dimension is given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</p:txBody>
      </p:sp>
      <p:sp>
        <p:nvSpPr>
          <p:cNvPr id="4" name="object 4"/>
          <p:cNvSpPr/>
          <p:nvPr/>
        </p:nvSpPr>
        <p:spPr>
          <a:xfrm>
            <a:off x="4746371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7678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9364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4" y="12700"/>
                </a:lnTo>
                <a:lnTo>
                  <a:pt x="6375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1555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6260" y="3533901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425" dirty="0">
                <a:latin typeface="DejaVu Serif"/>
                <a:cs typeface="DejaVu Serif"/>
              </a:rPr>
              <a:t> </a:t>
            </a:r>
            <a:r>
              <a:rPr sz="2000" spc="-100" dirty="0">
                <a:latin typeface="DejaVu Serif"/>
                <a:cs typeface="DejaVu Serif"/>
              </a:rPr>
              <a:t>𝑓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659" y="3896613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9" dirty="0">
                <a:latin typeface="DejaVu Serif"/>
                <a:cs typeface="DejaVu Serif"/>
              </a:rPr>
              <a:t>𝑠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579" y="39197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1621" y="3725925"/>
            <a:ext cx="74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190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r>
              <a:rPr sz="2000" dirty="0">
                <a:latin typeface="DejaVu Serif"/>
                <a:cs typeface="DejaVu Serif"/>
              </a:rPr>
              <a:t>	</a:t>
            </a:r>
            <a:r>
              <a:rPr sz="2000" spc="-395" dirty="0">
                <a:latin typeface="DejaVu Serif"/>
                <a:cs typeface="DejaVu Serif"/>
              </a:rPr>
              <a:t>∗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64731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4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6039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7723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915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14873" y="3533901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425" dirty="0">
                <a:latin typeface="DejaVu Serif"/>
                <a:cs typeface="DejaVu Serif"/>
              </a:rPr>
              <a:t> </a:t>
            </a:r>
            <a:r>
              <a:rPr sz="2000" spc="-100" dirty="0">
                <a:latin typeface="DejaVu Serif"/>
                <a:cs typeface="DejaVu Serif"/>
              </a:rPr>
              <a:t>𝑓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654" y="3896613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9" dirty="0">
                <a:latin typeface="DejaVu Serif"/>
                <a:cs typeface="DejaVu Serif"/>
              </a:rPr>
              <a:t>𝑠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6939" y="39197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61886" y="3725925"/>
            <a:ext cx="412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85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endParaRPr sz="2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7832" y="3236417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273" y="4870805"/>
            <a:ext cx="35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48098" y="2864484"/>
          <a:ext cx="121920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43298" y="2864484"/>
          <a:ext cx="1524000" cy="1410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05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5129" y="1826746"/>
          <a:ext cx="8062585" cy="329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65125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1405">
                        <a:lnSpc>
                          <a:spcPts val="2215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Filter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15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ts val="285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*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85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5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6x6x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4x4x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61" name="object 61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3" name="object 20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object 204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6430" y="2562859"/>
            <a:ext cx="361315" cy="370840"/>
          </a:xfrm>
          <a:custGeom>
            <a:avLst/>
            <a:gdLst/>
            <a:ahLst/>
            <a:cxnLst/>
            <a:rect l="l" t="t" r="r" b="b"/>
            <a:pathLst>
              <a:path w="361314" h="370839">
                <a:moveTo>
                  <a:pt x="0" y="370839"/>
                </a:moveTo>
                <a:lnTo>
                  <a:pt x="360946" y="370839"/>
                </a:lnTo>
                <a:lnTo>
                  <a:pt x="36094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6430" y="2933699"/>
            <a:ext cx="361315" cy="370840"/>
          </a:xfrm>
          <a:custGeom>
            <a:avLst/>
            <a:gdLst/>
            <a:ahLst/>
            <a:cxnLst/>
            <a:rect l="l" t="t" r="r" b="b"/>
            <a:pathLst>
              <a:path w="361314" h="370839">
                <a:moveTo>
                  <a:pt x="0" y="370839"/>
                </a:moveTo>
                <a:lnTo>
                  <a:pt x="360946" y="370839"/>
                </a:lnTo>
                <a:lnTo>
                  <a:pt x="36094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6430" y="2722625"/>
            <a:ext cx="215900" cy="370840"/>
          </a:xfrm>
          <a:custGeom>
            <a:avLst/>
            <a:gdLst/>
            <a:ahLst/>
            <a:cxnLst/>
            <a:rect l="l" t="t" r="r" b="b"/>
            <a:pathLst>
              <a:path w="215900" h="370839">
                <a:moveTo>
                  <a:pt x="0" y="370839"/>
                </a:moveTo>
                <a:lnTo>
                  <a:pt x="215658" y="370839"/>
                </a:lnTo>
                <a:lnTo>
                  <a:pt x="215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6430" y="3093465"/>
            <a:ext cx="215900" cy="370840"/>
          </a:xfrm>
          <a:custGeom>
            <a:avLst/>
            <a:gdLst/>
            <a:ahLst/>
            <a:cxnLst/>
            <a:rect l="l" t="t" r="r" b="b"/>
            <a:pathLst>
              <a:path w="215900" h="370839">
                <a:moveTo>
                  <a:pt x="0" y="370839"/>
                </a:moveTo>
                <a:lnTo>
                  <a:pt x="215658" y="370839"/>
                </a:lnTo>
                <a:lnTo>
                  <a:pt x="215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26787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16430" y="2915538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16430" y="3286378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16430" y="3657219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1479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54380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16480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54380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35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2100" y="369062"/>
                </a:lnTo>
                <a:lnTo>
                  <a:pt x="153103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4380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35" y="0"/>
                </a:lnTo>
                <a:lnTo>
                  <a:pt x="1531035" y="1107059"/>
                </a:lnTo>
                <a:lnTo>
                  <a:pt x="116210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4380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100" y="369062"/>
                </a:lnTo>
                <a:lnTo>
                  <a:pt x="153103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16480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2875" y="256285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2875" y="293369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32875" y="272262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32875" y="309346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6209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32875" y="29155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32875" y="328637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32875" y="365721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070825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32914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70825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70825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9"/>
                </a:lnTo>
                <a:lnTo>
                  <a:pt x="1162088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0825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32914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5" h="370839">
                <a:moveTo>
                  <a:pt x="0" y="370839"/>
                </a:moveTo>
                <a:lnTo>
                  <a:pt x="65278" y="370839"/>
                </a:lnTo>
                <a:lnTo>
                  <a:pt x="6527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898" y="2562859"/>
            <a:ext cx="340360" cy="370840"/>
          </a:xfrm>
          <a:custGeom>
            <a:avLst/>
            <a:gdLst/>
            <a:ahLst/>
            <a:cxnLst/>
            <a:rect l="l" t="t" r="r" b="b"/>
            <a:pathLst>
              <a:path w="340360" h="370839">
                <a:moveTo>
                  <a:pt x="0" y="370839"/>
                </a:moveTo>
                <a:lnTo>
                  <a:pt x="340194" y="370839"/>
                </a:lnTo>
                <a:lnTo>
                  <a:pt x="3401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933699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5" h="370839">
                <a:moveTo>
                  <a:pt x="0" y="370839"/>
                </a:moveTo>
                <a:lnTo>
                  <a:pt x="65278" y="370839"/>
                </a:lnTo>
                <a:lnTo>
                  <a:pt x="6527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0898" y="2933699"/>
            <a:ext cx="340360" cy="370840"/>
          </a:xfrm>
          <a:custGeom>
            <a:avLst/>
            <a:gdLst/>
            <a:ahLst/>
            <a:cxnLst/>
            <a:rect l="l" t="t" r="r" b="b"/>
            <a:pathLst>
              <a:path w="340360" h="370839">
                <a:moveTo>
                  <a:pt x="0" y="370839"/>
                </a:moveTo>
                <a:lnTo>
                  <a:pt x="340194" y="370839"/>
                </a:lnTo>
                <a:lnTo>
                  <a:pt x="3401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210820" cy="370840"/>
          </a:xfrm>
          <a:custGeom>
            <a:avLst/>
            <a:gdLst/>
            <a:ahLst/>
            <a:cxnLst/>
            <a:rect l="l" t="t" r="r" b="b"/>
            <a:pathLst>
              <a:path w="210819" h="370839">
                <a:moveTo>
                  <a:pt x="0" y="370839"/>
                </a:moveTo>
                <a:lnTo>
                  <a:pt x="210565" y="370839"/>
                </a:lnTo>
                <a:lnTo>
                  <a:pt x="2105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0898" y="272262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906" y="370839"/>
                </a:lnTo>
                <a:lnTo>
                  <a:pt x="1949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3093465"/>
            <a:ext cx="210820" cy="370840"/>
          </a:xfrm>
          <a:custGeom>
            <a:avLst/>
            <a:gdLst/>
            <a:ahLst/>
            <a:cxnLst/>
            <a:rect l="l" t="t" r="r" b="b"/>
            <a:pathLst>
              <a:path w="210819" h="370839">
                <a:moveTo>
                  <a:pt x="0" y="370839"/>
                </a:moveTo>
                <a:lnTo>
                  <a:pt x="210565" y="370839"/>
                </a:lnTo>
                <a:lnTo>
                  <a:pt x="2105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20898" y="309346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906" y="370839"/>
                </a:lnTo>
                <a:lnTo>
                  <a:pt x="1949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205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91553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20898" y="328637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20898" y="3657219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8849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20898" y="2190241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8849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8849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8849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20898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research revealed that neurons in the visual cortex had a </a:t>
            </a:r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3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  <p:sp>
        <p:nvSpPr>
          <p:cNvPr id="7" name="Shape 801">
            <a:extLst>
              <a:ext uri="{FF2B5EF4-FFF2-40B4-BE49-F238E27FC236}">
                <a16:creationId xmlns:a16="http://schemas.microsoft.com/office/drawing/2014/main" id="{82A41028-B95E-409F-A0C3-1938B34371A6}"/>
              </a:ext>
            </a:extLst>
          </p:cNvPr>
          <p:cNvSpPr/>
          <p:nvPr/>
        </p:nvSpPr>
        <p:spPr>
          <a:xfrm flipH="1">
            <a:off x="5141646" y="3387937"/>
            <a:ext cx="2468678" cy="109208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EAD1DC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8" name="Shape 806">
            <a:extLst>
              <a:ext uri="{FF2B5EF4-FFF2-40B4-BE49-F238E27FC236}">
                <a16:creationId xmlns:a16="http://schemas.microsoft.com/office/drawing/2014/main" id="{80F830BA-99B2-406E-BAD8-440C51D10F91}"/>
              </a:ext>
            </a:extLst>
          </p:cNvPr>
          <p:cNvSpPr/>
          <p:nvPr/>
        </p:nvSpPr>
        <p:spPr>
          <a:xfrm>
            <a:off x="1529608" y="3338339"/>
            <a:ext cx="1380568" cy="1380568"/>
          </a:xfrm>
          <a:prstGeom prst="smileyFace">
            <a:avLst>
              <a:gd name="adj" fmla="val 4653"/>
            </a:avLst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9" name="Shape 807">
            <a:extLst>
              <a:ext uri="{FF2B5EF4-FFF2-40B4-BE49-F238E27FC236}">
                <a16:creationId xmlns:a16="http://schemas.microsoft.com/office/drawing/2014/main" id="{941C3DEC-9585-447F-9DD9-421E1912C08A}"/>
              </a:ext>
            </a:extLst>
          </p:cNvPr>
          <p:cNvSpPr/>
          <p:nvPr/>
        </p:nvSpPr>
        <p:spPr>
          <a:xfrm>
            <a:off x="4285615" y="3426672"/>
            <a:ext cx="1248234" cy="1248234"/>
          </a:xfrm>
          <a:prstGeom prst="pie">
            <a:avLst>
              <a:gd name="adj1" fmla="val 8060194"/>
              <a:gd name="adj2" fmla="val 13828550"/>
            </a:avLst>
          </a:prstGeom>
          <a:solidFill>
            <a:srgbClr val="F3F3F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0" name="Shape 808">
            <a:extLst>
              <a:ext uri="{FF2B5EF4-FFF2-40B4-BE49-F238E27FC236}">
                <a16:creationId xmlns:a16="http://schemas.microsoft.com/office/drawing/2014/main" id="{EE05E582-BCE8-4245-BFFF-3A31A20901FB}"/>
              </a:ext>
            </a:extLst>
          </p:cNvPr>
          <p:cNvSpPr/>
          <p:nvPr/>
        </p:nvSpPr>
        <p:spPr>
          <a:xfrm>
            <a:off x="4285615" y="3791250"/>
            <a:ext cx="204455" cy="519078"/>
          </a:xfrm>
          <a:prstGeom prst="ellipse">
            <a:avLst/>
          </a:prstGeom>
          <a:solidFill>
            <a:srgbClr val="834E3A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" name="Shape 809">
            <a:extLst>
              <a:ext uri="{FF2B5EF4-FFF2-40B4-BE49-F238E27FC236}">
                <a16:creationId xmlns:a16="http://schemas.microsoft.com/office/drawing/2014/main" id="{B843BDCC-445B-4696-A47D-5A3620582C3E}"/>
              </a:ext>
            </a:extLst>
          </p:cNvPr>
          <p:cNvSpPr/>
          <p:nvPr/>
        </p:nvSpPr>
        <p:spPr>
          <a:xfrm>
            <a:off x="2529276" y="3515059"/>
            <a:ext cx="408579" cy="377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2" name="Shape 810">
            <a:extLst>
              <a:ext uri="{FF2B5EF4-FFF2-40B4-BE49-F238E27FC236}">
                <a16:creationId xmlns:a16="http://schemas.microsoft.com/office/drawing/2014/main" id="{FD54F5D1-5FD0-4CB0-BD6A-3EEFF96541A6}"/>
              </a:ext>
            </a:extLst>
          </p:cNvPr>
          <p:cNvSpPr/>
          <p:nvPr/>
        </p:nvSpPr>
        <p:spPr>
          <a:xfrm>
            <a:off x="2529276" y="4102867"/>
            <a:ext cx="408579" cy="377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3" name="Shape 811">
            <a:extLst>
              <a:ext uri="{FF2B5EF4-FFF2-40B4-BE49-F238E27FC236}">
                <a16:creationId xmlns:a16="http://schemas.microsoft.com/office/drawing/2014/main" id="{96FB927A-4131-4DB8-81F2-57379D606731}"/>
              </a:ext>
            </a:extLst>
          </p:cNvPr>
          <p:cNvCxnSpPr>
            <a:endCxn id="10" idx="1"/>
          </p:cNvCxnSpPr>
          <p:nvPr/>
        </p:nvCxnSpPr>
        <p:spPr>
          <a:xfrm>
            <a:off x="2943591" y="3537095"/>
            <a:ext cx="1371966" cy="330172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812">
            <a:extLst>
              <a:ext uri="{FF2B5EF4-FFF2-40B4-BE49-F238E27FC236}">
                <a16:creationId xmlns:a16="http://schemas.microsoft.com/office/drawing/2014/main" id="{23279B2E-865E-4314-85DC-EE3D4548F1F7}"/>
              </a:ext>
            </a:extLst>
          </p:cNvPr>
          <p:cNvCxnSpPr>
            <a:endCxn id="10" idx="1"/>
          </p:cNvCxnSpPr>
          <p:nvPr/>
        </p:nvCxnSpPr>
        <p:spPr>
          <a:xfrm rot="10800000" flipH="1">
            <a:off x="2937636" y="3867267"/>
            <a:ext cx="1377921" cy="29113"/>
          </a:xfrm>
          <a:prstGeom prst="curvedConnector4">
            <a:avLst>
              <a:gd name="adj1" fmla="val 48914"/>
              <a:gd name="adj2" fmla="val -750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813">
            <a:extLst>
              <a:ext uri="{FF2B5EF4-FFF2-40B4-BE49-F238E27FC236}">
                <a16:creationId xmlns:a16="http://schemas.microsoft.com/office/drawing/2014/main" id="{34610C9B-59A0-4814-917D-72B713F0DB2C}"/>
              </a:ext>
            </a:extLst>
          </p:cNvPr>
          <p:cNvCxnSpPr>
            <a:endCxn id="10" idx="3"/>
          </p:cNvCxnSpPr>
          <p:nvPr/>
        </p:nvCxnSpPr>
        <p:spPr>
          <a:xfrm rot="10800000" flipH="1">
            <a:off x="2923741" y="4234311"/>
            <a:ext cx="1391816" cy="245809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814">
            <a:extLst>
              <a:ext uri="{FF2B5EF4-FFF2-40B4-BE49-F238E27FC236}">
                <a16:creationId xmlns:a16="http://schemas.microsoft.com/office/drawing/2014/main" id="{D9D8FACF-B2A9-444C-B087-E52CD7F4D5FE}"/>
              </a:ext>
            </a:extLst>
          </p:cNvPr>
          <p:cNvCxnSpPr>
            <a:endCxn id="10" idx="3"/>
          </p:cNvCxnSpPr>
          <p:nvPr/>
        </p:nvCxnSpPr>
        <p:spPr>
          <a:xfrm>
            <a:off x="2937967" y="4122489"/>
            <a:ext cx="1377590" cy="111822"/>
          </a:xfrm>
          <a:prstGeom prst="curvedConnector4">
            <a:avLst>
              <a:gd name="adj1" fmla="val 48913"/>
              <a:gd name="adj2" fmla="val 4455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815">
            <a:extLst>
              <a:ext uri="{FF2B5EF4-FFF2-40B4-BE49-F238E27FC236}">
                <a16:creationId xmlns:a16="http://schemas.microsoft.com/office/drawing/2014/main" id="{348631B8-C59F-4FFB-851B-3E82D8C77881}"/>
              </a:ext>
            </a:extLst>
          </p:cNvPr>
          <p:cNvSpPr/>
          <p:nvPr/>
        </p:nvSpPr>
        <p:spPr>
          <a:xfrm>
            <a:off x="5688431" y="3537087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8" name="Shape 816">
            <a:extLst>
              <a:ext uri="{FF2B5EF4-FFF2-40B4-BE49-F238E27FC236}">
                <a16:creationId xmlns:a16="http://schemas.microsoft.com/office/drawing/2014/main" id="{1EF6F40D-DDB3-445D-8847-E74AB4F5A177}"/>
              </a:ext>
            </a:extLst>
          </p:cNvPr>
          <p:cNvSpPr/>
          <p:nvPr/>
        </p:nvSpPr>
        <p:spPr>
          <a:xfrm>
            <a:off x="5688431" y="4122497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9" name="Shape 817">
            <a:extLst>
              <a:ext uri="{FF2B5EF4-FFF2-40B4-BE49-F238E27FC236}">
                <a16:creationId xmlns:a16="http://schemas.microsoft.com/office/drawing/2014/main" id="{1925604F-4E83-447C-874A-B23EE907D2D6}"/>
              </a:ext>
            </a:extLst>
          </p:cNvPr>
          <p:cNvCxnSpPr>
            <a:stCxn id="10" idx="1"/>
            <a:endCxn id="17" idx="2"/>
          </p:cNvCxnSpPr>
          <p:nvPr/>
        </p:nvCxnSpPr>
        <p:spPr>
          <a:xfrm rot="-5400000">
            <a:off x="4888064" y="3066816"/>
            <a:ext cx="227944" cy="1372958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818">
            <a:extLst>
              <a:ext uri="{FF2B5EF4-FFF2-40B4-BE49-F238E27FC236}">
                <a16:creationId xmlns:a16="http://schemas.microsoft.com/office/drawing/2014/main" id="{CDE8592B-2FC3-41C8-AD58-7E80C34CCBC3}"/>
              </a:ext>
            </a:extLst>
          </p:cNvPr>
          <p:cNvCxnSpPr>
            <a:stCxn id="10" idx="3"/>
            <a:endCxn id="18" idx="3"/>
          </p:cNvCxnSpPr>
          <p:nvPr/>
        </p:nvCxnSpPr>
        <p:spPr>
          <a:xfrm rot="-5400000" flipH="1">
            <a:off x="4985494" y="3564373"/>
            <a:ext cx="62858" cy="1402733"/>
          </a:xfrm>
          <a:prstGeom prst="curvedConnector3">
            <a:avLst>
              <a:gd name="adj1" fmla="val 21768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819">
            <a:extLst>
              <a:ext uri="{FF2B5EF4-FFF2-40B4-BE49-F238E27FC236}">
                <a16:creationId xmlns:a16="http://schemas.microsoft.com/office/drawing/2014/main" id="{62ECC6DA-74DF-437B-8861-74960AF33D34}"/>
              </a:ext>
            </a:extLst>
          </p:cNvPr>
          <p:cNvSpPr/>
          <p:nvPr/>
        </p:nvSpPr>
        <p:spPr>
          <a:xfrm>
            <a:off x="6047468" y="3539045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22" name="Shape 820">
            <a:extLst>
              <a:ext uri="{FF2B5EF4-FFF2-40B4-BE49-F238E27FC236}">
                <a16:creationId xmlns:a16="http://schemas.microsoft.com/office/drawing/2014/main" id="{0FAEE5B4-4CEC-4A42-95B3-B67A9C47B65C}"/>
              </a:ext>
            </a:extLst>
          </p:cNvPr>
          <p:cNvSpPr/>
          <p:nvPr/>
        </p:nvSpPr>
        <p:spPr>
          <a:xfrm>
            <a:off x="6047468" y="4124454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23" name="Shape 821">
            <a:extLst>
              <a:ext uri="{FF2B5EF4-FFF2-40B4-BE49-F238E27FC236}">
                <a16:creationId xmlns:a16="http://schemas.microsoft.com/office/drawing/2014/main" id="{35BFE458-BF21-4003-B2AA-52772A8743A4}"/>
              </a:ext>
            </a:extLst>
          </p:cNvPr>
          <p:cNvSpPr/>
          <p:nvPr/>
        </p:nvSpPr>
        <p:spPr>
          <a:xfrm>
            <a:off x="6047468" y="3831750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24" name="Shape 822">
            <a:extLst>
              <a:ext uri="{FF2B5EF4-FFF2-40B4-BE49-F238E27FC236}">
                <a16:creationId xmlns:a16="http://schemas.microsoft.com/office/drawing/2014/main" id="{7CE8B2F4-2E77-41A8-9549-9181120CCBE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5892886" y="3639315"/>
            <a:ext cx="154499" cy="1985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823">
            <a:extLst>
              <a:ext uri="{FF2B5EF4-FFF2-40B4-BE49-F238E27FC236}">
                <a16:creationId xmlns:a16="http://schemas.microsoft.com/office/drawing/2014/main" id="{B23586D0-5767-48FB-B12C-94716B5B974C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5892886" y="3639315"/>
            <a:ext cx="154499" cy="294773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824">
            <a:extLst>
              <a:ext uri="{FF2B5EF4-FFF2-40B4-BE49-F238E27FC236}">
                <a16:creationId xmlns:a16="http://schemas.microsoft.com/office/drawing/2014/main" id="{B572AF5B-B0E3-41C6-8A65-2DFDD06E43F8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rot="10800000" flipH="1">
            <a:off x="5892886" y="3933922"/>
            <a:ext cx="154499" cy="290803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825">
            <a:extLst>
              <a:ext uri="{FF2B5EF4-FFF2-40B4-BE49-F238E27FC236}">
                <a16:creationId xmlns:a16="http://schemas.microsoft.com/office/drawing/2014/main" id="{9E0CF0BB-F563-48EC-80A6-E2129815580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5892886" y="4224724"/>
            <a:ext cx="154499" cy="1985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826">
            <a:extLst>
              <a:ext uri="{FF2B5EF4-FFF2-40B4-BE49-F238E27FC236}">
                <a16:creationId xmlns:a16="http://schemas.microsoft.com/office/drawing/2014/main" id="{FF159896-99BA-4145-B4A3-215014FEE49E}"/>
              </a:ext>
            </a:extLst>
          </p:cNvPr>
          <p:cNvCxnSpPr>
            <a:stCxn id="21" idx="6"/>
          </p:cNvCxnSpPr>
          <p:nvPr/>
        </p:nvCxnSpPr>
        <p:spPr>
          <a:xfrm>
            <a:off x="6251923" y="3641272"/>
            <a:ext cx="402955" cy="15549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Shape 827">
            <a:extLst>
              <a:ext uri="{FF2B5EF4-FFF2-40B4-BE49-F238E27FC236}">
                <a16:creationId xmlns:a16="http://schemas.microsoft.com/office/drawing/2014/main" id="{5179070D-D8D4-4763-A78D-3044CA7A6C87}"/>
              </a:ext>
            </a:extLst>
          </p:cNvPr>
          <p:cNvCxnSpPr/>
          <p:nvPr/>
        </p:nvCxnSpPr>
        <p:spPr>
          <a:xfrm>
            <a:off x="6251923" y="3933922"/>
            <a:ext cx="425121" cy="8370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Shape 828">
            <a:extLst>
              <a:ext uri="{FF2B5EF4-FFF2-40B4-BE49-F238E27FC236}">
                <a16:creationId xmlns:a16="http://schemas.microsoft.com/office/drawing/2014/main" id="{94544912-DF22-4697-B065-FC84965CA7DC}"/>
              </a:ext>
            </a:extLst>
          </p:cNvPr>
          <p:cNvCxnSpPr>
            <a:stCxn id="22" idx="6"/>
          </p:cNvCxnSpPr>
          <p:nvPr/>
        </p:nvCxnSpPr>
        <p:spPr>
          <a:xfrm rot="10800000" flipH="1">
            <a:off x="6251923" y="4139011"/>
            <a:ext cx="519078" cy="8767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5555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4914" y="256285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492" y="293369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4914" y="293369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94914" y="272262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204" y="309346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94914" y="309346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3848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5260" y="328637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94914" y="291553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4914" y="328637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94914" y="36572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832864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994914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2864" y="2190241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2864" y="2190241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9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32864" y="2190241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94914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7702" y="2933699"/>
            <a:ext cx="339725" cy="370840"/>
          </a:xfrm>
          <a:custGeom>
            <a:avLst/>
            <a:gdLst/>
            <a:ahLst/>
            <a:cxnLst/>
            <a:rect l="l" t="t" r="r" b="b"/>
            <a:pathLst>
              <a:path w="339725" h="370839">
                <a:moveTo>
                  <a:pt x="0" y="370839"/>
                </a:moveTo>
                <a:lnTo>
                  <a:pt x="339674" y="370839"/>
                </a:lnTo>
                <a:lnTo>
                  <a:pt x="3396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7702" y="3304539"/>
            <a:ext cx="339725" cy="370840"/>
          </a:xfrm>
          <a:custGeom>
            <a:avLst/>
            <a:gdLst/>
            <a:ahLst/>
            <a:cxnLst/>
            <a:rect l="l" t="t" r="r" b="b"/>
            <a:pathLst>
              <a:path w="339725" h="370839">
                <a:moveTo>
                  <a:pt x="0" y="370839"/>
                </a:moveTo>
                <a:lnTo>
                  <a:pt x="339674" y="370839"/>
                </a:lnTo>
                <a:lnTo>
                  <a:pt x="3396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37702" y="309346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386" y="370839"/>
                </a:lnTo>
                <a:lnTo>
                  <a:pt x="1943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7702" y="346430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40"/>
                </a:moveTo>
                <a:lnTo>
                  <a:pt x="194386" y="370840"/>
                </a:lnTo>
                <a:lnTo>
                  <a:pt x="1943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8566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37702" y="291553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37702" y="328637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7702" y="3657219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675652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7689" y="25304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5652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99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2037" y="369062"/>
                </a:lnTo>
                <a:lnTo>
                  <a:pt x="1531099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5652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99" y="0"/>
                </a:lnTo>
                <a:lnTo>
                  <a:pt x="1531099" y="1107059"/>
                </a:lnTo>
                <a:lnTo>
                  <a:pt x="1162037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5652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37" y="369062"/>
                </a:lnTo>
                <a:lnTo>
                  <a:pt x="15310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37689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2875" y="293369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2875" y="330453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32875" y="309346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40"/>
                </a:moveTo>
                <a:lnTo>
                  <a:pt x="214426" y="370840"/>
                </a:lnTo>
                <a:lnTo>
                  <a:pt x="21442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2875" y="346430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40"/>
                </a:moveTo>
                <a:lnTo>
                  <a:pt x="191007" y="370840"/>
                </a:lnTo>
                <a:lnTo>
                  <a:pt x="19100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6209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32875" y="29155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32875" y="328637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32875" y="365721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070825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32914" y="2530474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70825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70825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9"/>
                </a:lnTo>
                <a:lnTo>
                  <a:pt x="1162088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0825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32914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3914" y="293369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330453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3914" y="330453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39"/>
                </a:moveTo>
                <a:lnTo>
                  <a:pt x="203580" y="370839"/>
                </a:lnTo>
                <a:lnTo>
                  <a:pt x="2035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13914" y="309346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39"/>
                </a:moveTo>
                <a:lnTo>
                  <a:pt x="201891" y="370839"/>
                </a:lnTo>
                <a:lnTo>
                  <a:pt x="2018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40"/>
                </a:moveTo>
                <a:lnTo>
                  <a:pt x="203580" y="370840"/>
                </a:lnTo>
                <a:lnTo>
                  <a:pt x="20358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3914" y="346430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40"/>
                </a:moveTo>
                <a:lnTo>
                  <a:pt x="201891" y="370840"/>
                </a:lnTo>
                <a:lnTo>
                  <a:pt x="20189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8561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17387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13914" y="291553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291553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13914" y="328637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328637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3914" y="36572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3657219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6" name="object 196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object 197"/>
          <p:cNvSpPr/>
          <p:nvPr/>
        </p:nvSpPr>
        <p:spPr>
          <a:xfrm>
            <a:off x="1451863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613914" y="2530474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63" y="2530474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863" y="2530474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51863" y="2530474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613914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1898" y="293369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492" y="330453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898" y="330453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39"/>
                </a:moveTo>
                <a:lnTo>
                  <a:pt x="199644" y="370839"/>
                </a:lnTo>
                <a:lnTo>
                  <a:pt x="1996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1898" y="309346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39"/>
                </a:moveTo>
                <a:lnTo>
                  <a:pt x="205828" y="370839"/>
                </a:lnTo>
                <a:lnTo>
                  <a:pt x="20582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0204" y="346430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40"/>
                </a:moveTo>
                <a:lnTo>
                  <a:pt x="199644" y="370840"/>
                </a:lnTo>
                <a:lnTo>
                  <a:pt x="19964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01898" y="346430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40"/>
                </a:moveTo>
                <a:lnTo>
                  <a:pt x="205828" y="370840"/>
                </a:lnTo>
                <a:lnTo>
                  <a:pt x="20582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8711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5795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7340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01898" y="291553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01898" y="328637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01898" y="365721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839848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001898" y="25304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9848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9848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39848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01898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482" y="330453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39"/>
                </a:moveTo>
                <a:lnTo>
                  <a:pt x="348894" y="370839"/>
                </a:lnTo>
                <a:lnTo>
                  <a:pt x="3488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8482" y="367537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40"/>
                </a:moveTo>
                <a:lnTo>
                  <a:pt x="348894" y="370840"/>
                </a:lnTo>
                <a:lnTo>
                  <a:pt x="34889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8482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40"/>
                </a:moveTo>
                <a:lnTo>
                  <a:pt x="203606" y="370840"/>
                </a:lnTo>
                <a:lnTo>
                  <a:pt x="20360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8482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39"/>
                </a:moveTo>
                <a:lnTo>
                  <a:pt x="203606" y="370839"/>
                </a:lnTo>
                <a:lnTo>
                  <a:pt x="2036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3955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32813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363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5260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28482" y="3657219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482" y="402805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66432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28419" y="2913633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6432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48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1986" y="369062"/>
                </a:lnTo>
                <a:lnTo>
                  <a:pt x="1531048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432" y="291363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48" y="0"/>
                </a:lnTo>
                <a:lnTo>
                  <a:pt x="1531048" y="1107058"/>
                </a:lnTo>
                <a:lnTo>
                  <a:pt x="1161986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432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1986" y="369062"/>
                </a:lnTo>
                <a:lnTo>
                  <a:pt x="153104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419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39"/>
                </a:moveTo>
                <a:lnTo>
                  <a:pt x="46253" y="370839"/>
                </a:lnTo>
                <a:lnTo>
                  <a:pt x="462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015" y="330453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39"/>
                </a:moveTo>
                <a:lnTo>
                  <a:pt x="359282" y="370839"/>
                </a:lnTo>
                <a:lnTo>
                  <a:pt x="35928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40"/>
                </a:moveTo>
                <a:lnTo>
                  <a:pt x="46253" y="370840"/>
                </a:lnTo>
                <a:lnTo>
                  <a:pt x="4625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015" y="367537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40"/>
                </a:moveTo>
                <a:lnTo>
                  <a:pt x="359282" y="370840"/>
                </a:lnTo>
                <a:lnTo>
                  <a:pt x="35928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40"/>
                </a:moveTo>
                <a:lnTo>
                  <a:pt x="191566" y="370840"/>
                </a:lnTo>
                <a:lnTo>
                  <a:pt x="19156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10015" y="346430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40"/>
                </a:moveTo>
                <a:lnTo>
                  <a:pt x="213868" y="370840"/>
                </a:lnTo>
                <a:lnTo>
                  <a:pt x="2138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39"/>
                </a:moveTo>
                <a:lnTo>
                  <a:pt x="191566" y="370839"/>
                </a:lnTo>
                <a:lnTo>
                  <a:pt x="1915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10015" y="383514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39"/>
                </a:moveTo>
                <a:lnTo>
                  <a:pt x="213868" y="370839"/>
                </a:lnTo>
                <a:lnTo>
                  <a:pt x="2138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39"/>
                </a:moveTo>
                <a:lnTo>
                  <a:pt x="386486" y="370839"/>
                </a:lnTo>
                <a:lnTo>
                  <a:pt x="386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19540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1479" y="3657219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39"/>
                </a:moveTo>
                <a:lnTo>
                  <a:pt x="386486" y="370839"/>
                </a:lnTo>
                <a:lnTo>
                  <a:pt x="386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10015" y="3657219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0869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10015" y="402805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170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047965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1005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4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4" y="1107058"/>
                </a:lnTo>
                <a:lnTo>
                  <a:pt x="368934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47965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47965" y="291363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8"/>
                </a:lnTo>
                <a:lnTo>
                  <a:pt x="1162088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47965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1005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3914" y="330453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367537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40"/>
                </a:moveTo>
                <a:lnTo>
                  <a:pt x="58292" y="370840"/>
                </a:lnTo>
                <a:lnTo>
                  <a:pt x="5829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3914" y="367537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40"/>
                </a:moveTo>
                <a:lnTo>
                  <a:pt x="347179" y="370840"/>
                </a:lnTo>
                <a:lnTo>
                  <a:pt x="34717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40"/>
                </a:moveTo>
                <a:lnTo>
                  <a:pt x="203580" y="370840"/>
                </a:lnTo>
                <a:lnTo>
                  <a:pt x="20358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3914" y="346430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40"/>
                </a:moveTo>
                <a:lnTo>
                  <a:pt x="201891" y="370840"/>
                </a:lnTo>
                <a:lnTo>
                  <a:pt x="20189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39"/>
                </a:moveTo>
                <a:lnTo>
                  <a:pt x="203580" y="370839"/>
                </a:lnTo>
                <a:lnTo>
                  <a:pt x="2035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13914" y="383514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39"/>
                </a:moveTo>
                <a:lnTo>
                  <a:pt x="201891" y="370839"/>
                </a:lnTo>
                <a:lnTo>
                  <a:pt x="2018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8561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7387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13914" y="36572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3657219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3914" y="402805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1863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1391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8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1863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63" y="2913633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8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863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1391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4914" y="330453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5492" y="367537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40"/>
                </a:moveTo>
                <a:lnTo>
                  <a:pt x="47370" y="370840"/>
                </a:lnTo>
                <a:lnTo>
                  <a:pt x="4737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4914" y="367537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40"/>
                </a:moveTo>
                <a:lnTo>
                  <a:pt x="358101" y="370840"/>
                </a:lnTo>
                <a:lnTo>
                  <a:pt x="35810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40"/>
                </a:moveTo>
                <a:lnTo>
                  <a:pt x="192658" y="370840"/>
                </a:lnTo>
                <a:lnTo>
                  <a:pt x="19265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94914" y="346430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40"/>
                </a:moveTo>
                <a:lnTo>
                  <a:pt x="212813" y="370840"/>
                </a:lnTo>
                <a:lnTo>
                  <a:pt x="21281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204" y="383514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94914" y="383514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03848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45260" y="3657219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4914" y="36572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94914" y="402805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805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832864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9491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8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2864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2864" y="2913633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8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2864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9491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482" y="367537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40"/>
                </a:moveTo>
                <a:lnTo>
                  <a:pt x="348894" y="370840"/>
                </a:lnTo>
                <a:lnTo>
                  <a:pt x="34889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482" y="4046207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39"/>
                </a:moveTo>
                <a:lnTo>
                  <a:pt x="348894" y="370839"/>
                </a:lnTo>
                <a:lnTo>
                  <a:pt x="3488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28482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39"/>
                </a:moveTo>
                <a:lnTo>
                  <a:pt x="203606" y="370839"/>
                </a:lnTo>
                <a:lnTo>
                  <a:pt x="2036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28482" y="420598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40"/>
                </a:moveTo>
                <a:lnTo>
                  <a:pt x="203606" y="370840"/>
                </a:lnTo>
                <a:lnTo>
                  <a:pt x="20360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3955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32813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47013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38910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482" y="402805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28482" y="439889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66432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28419" y="3292475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6432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48" y="0"/>
                </a:moveTo>
                <a:lnTo>
                  <a:pt x="369036" y="0"/>
                </a:lnTo>
                <a:lnTo>
                  <a:pt x="0" y="369061"/>
                </a:lnTo>
                <a:lnTo>
                  <a:pt x="1161986" y="369061"/>
                </a:lnTo>
                <a:lnTo>
                  <a:pt x="1531048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432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9036" y="0"/>
                </a:lnTo>
                <a:lnTo>
                  <a:pt x="1531048" y="0"/>
                </a:lnTo>
                <a:lnTo>
                  <a:pt x="1531048" y="1107058"/>
                </a:lnTo>
                <a:lnTo>
                  <a:pt x="1161986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432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1986" y="369061"/>
                </a:lnTo>
                <a:lnTo>
                  <a:pt x="153104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419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then inspired an ANN architecture that would become CNN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Famously implemented in the 1998 paper by Yann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LeNet-5 architecture was first used to classify the MNIST data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7297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40"/>
                </a:moveTo>
                <a:lnTo>
                  <a:pt x="46253" y="370840"/>
                </a:lnTo>
                <a:lnTo>
                  <a:pt x="4625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0015" y="367537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40"/>
                </a:moveTo>
                <a:lnTo>
                  <a:pt x="359282" y="370840"/>
                </a:lnTo>
                <a:lnTo>
                  <a:pt x="35928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39"/>
                </a:moveTo>
                <a:lnTo>
                  <a:pt x="46253" y="370839"/>
                </a:lnTo>
                <a:lnTo>
                  <a:pt x="462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0015" y="4046207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39"/>
                </a:moveTo>
                <a:lnTo>
                  <a:pt x="359282" y="370839"/>
                </a:lnTo>
                <a:lnTo>
                  <a:pt x="35928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39"/>
                </a:moveTo>
                <a:lnTo>
                  <a:pt x="191566" y="370839"/>
                </a:lnTo>
                <a:lnTo>
                  <a:pt x="1915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10015" y="383514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39"/>
                </a:moveTo>
                <a:lnTo>
                  <a:pt x="213868" y="370839"/>
                </a:lnTo>
                <a:lnTo>
                  <a:pt x="2138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40"/>
                </a:moveTo>
                <a:lnTo>
                  <a:pt x="191566" y="370840"/>
                </a:lnTo>
                <a:lnTo>
                  <a:pt x="19156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10015" y="420598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40"/>
                </a:moveTo>
                <a:lnTo>
                  <a:pt x="213868" y="370840"/>
                </a:lnTo>
                <a:lnTo>
                  <a:pt x="2138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79" y="402805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40"/>
                </a:moveTo>
                <a:lnTo>
                  <a:pt x="386486" y="370840"/>
                </a:lnTo>
                <a:lnTo>
                  <a:pt x="386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19540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1479" y="439884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40"/>
                </a:moveTo>
                <a:lnTo>
                  <a:pt x="386486" y="370840"/>
                </a:lnTo>
                <a:lnTo>
                  <a:pt x="386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38910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0832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10015" y="402805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02170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10015" y="439889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254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699"/>
                </a:moveTo>
                <a:lnTo>
                  <a:pt x="392836" y="12699"/>
                </a:lnTo>
                <a:lnTo>
                  <a:pt x="392836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047965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10054" y="3292475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4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8934" y="1107058"/>
                </a:lnTo>
                <a:lnTo>
                  <a:pt x="368934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47965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23" y="0"/>
                </a:moveTo>
                <a:lnTo>
                  <a:pt x="368973" y="0"/>
                </a:lnTo>
                <a:lnTo>
                  <a:pt x="0" y="369061"/>
                </a:lnTo>
                <a:lnTo>
                  <a:pt x="1162088" y="369061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47965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8"/>
                </a:lnTo>
                <a:lnTo>
                  <a:pt x="1162088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47965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2088" y="369061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10054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3571" y="3675379"/>
            <a:ext cx="57785" cy="370840"/>
          </a:xfrm>
          <a:custGeom>
            <a:avLst/>
            <a:gdLst/>
            <a:ahLst/>
            <a:cxnLst/>
            <a:rect l="l" t="t" r="r" b="b"/>
            <a:pathLst>
              <a:path w="57784" h="370839">
                <a:moveTo>
                  <a:pt x="0" y="370840"/>
                </a:moveTo>
                <a:lnTo>
                  <a:pt x="57657" y="370840"/>
                </a:lnTo>
                <a:lnTo>
                  <a:pt x="5765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3279" y="3675379"/>
            <a:ext cx="347980" cy="370840"/>
          </a:xfrm>
          <a:custGeom>
            <a:avLst/>
            <a:gdLst/>
            <a:ahLst/>
            <a:cxnLst/>
            <a:rect l="l" t="t" r="r" b="b"/>
            <a:pathLst>
              <a:path w="347980" h="370839">
                <a:moveTo>
                  <a:pt x="0" y="370840"/>
                </a:moveTo>
                <a:lnTo>
                  <a:pt x="347814" y="370840"/>
                </a:lnTo>
                <a:lnTo>
                  <a:pt x="34781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4046207"/>
            <a:ext cx="57785" cy="370840"/>
          </a:xfrm>
          <a:custGeom>
            <a:avLst/>
            <a:gdLst/>
            <a:ahLst/>
            <a:cxnLst/>
            <a:rect l="l" t="t" r="r" b="b"/>
            <a:pathLst>
              <a:path w="57784" h="370839">
                <a:moveTo>
                  <a:pt x="0" y="370839"/>
                </a:moveTo>
                <a:lnTo>
                  <a:pt x="57657" y="370839"/>
                </a:lnTo>
                <a:lnTo>
                  <a:pt x="5765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3279" y="4046207"/>
            <a:ext cx="347980" cy="370840"/>
          </a:xfrm>
          <a:custGeom>
            <a:avLst/>
            <a:gdLst/>
            <a:ahLst/>
            <a:cxnLst/>
            <a:rect l="l" t="t" r="r" b="b"/>
            <a:pathLst>
              <a:path w="347980" h="370839">
                <a:moveTo>
                  <a:pt x="0" y="370839"/>
                </a:moveTo>
                <a:lnTo>
                  <a:pt x="347814" y="370839"/>
                </a:lnTo>
                <a:lnTo>
                  <a:pt x="34781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8283" y="3835145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370839"/>
                </a:moveTo>
                <a:lnTo>
                  <a:pt x="202945" y="370839"/>
                </a:lnTo>
                <a:lnTo>
                  <a:pt x="20294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13279" y="3835145"/>
            <a:ext cx="202565" cy="370840"/>
          </a:xfrm>
          <a:custGeom>
            <a:avLst/>
            <a:gdLst/>
            <a:ahLst/>
            <a:cxnLst/>
            <a:rect l="l" t="t" r="r" b="b"/>
            <a:pathLst>
              <a:path w="202564" h="370839">
                <a:moveTo>
                  <a:pt x="0" y="370839"/>
                </a:moveTo>
                <a:lnTo>
                  <a:pt x="202526" y="370839"/>
                </a:lnTo>
                <a:lnTo>
                  <a:pt x="2025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4205985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370840"/>
                </a:moveTo>
                <a:lnTo>
                  <a:pt x="202945" y="370840"/>
                </a:lnTo>
                <a:lnTo>
                  <a:pt x="20294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3279" y="4205985"/>
            <a:ext cx="202565" cy="370840"/>
          </a:xfrm>
          <a:custGeom>
            <a:avLst/>
            <a:gdLst/>
            <a:ahLst/>
            <a:cxnLst/>
            <a:rect l="l" t="t" r="r" b="b"/>
            <a:pathLst>
              <a:path w="202564" h="370839">
                <a:moveTo>
                  <a:pt x="0" y="370840"/>
                </a:moveTo>
                <a:lnTo>
                  <a:pt x="202526" y="370840"/>
                </a:lnTo>
                <a:lnTo>
                  <a:pt x="20252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48244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17069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0832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2626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13279" y="4028058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8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8058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13279" y="4392548"/>
            <a:ext cx="406400" cy="12700"/>
          </a:xfrm>
          <a:custGeom>
            <a:avLst/>
            <a:gdLst/>
            <a:ahLst/>
            <a:cxnLst/>
            <a:rect l="l" t="t" r="r" b="b"/>
            <a:pathLst>
              <a:path w="406400" h="12700">
                <a:moveTo>
                  <a:pt x="0" y="12699"/>
                </a:moveTo>
                <a:lnTo>
                  <a:pt x="405892" y="12699"/>
                </a:lnTo>
                <a:lnTo>
                  <a:pt x="40589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1228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49" y="1107109"/>
                </a:lnTo>
                <a:lnTo>
                  <a:pt x="1162049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13279" y="3292475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1228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112" y="0"/>
                </a:moveTo>
                <a:lnTo>
                  <a:pt x="369062" y="0"/>
                </a:lnTo>
                <a:lnTo>
                  <a:pt x="0" y="369061"/>
                </a:lnTo>
                <a:lnTo>
                  <a:pt x="1162050" y="369061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228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8"/>
                </a:lnTo>
                <a:lnTo>
                  <a:pt x="1162050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228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2050" y="369061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13279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49885"/>
          </a:xfrm>
          <a:custGeom>
            <a:avLst/>
            <a:gdLst/>
            <a:ahLst/>
            <a:cxnLst/>
            <a:rect l="l" t="t" r="r" b="b"/>
            <a:pathLst>
              <a:path w="392430" h="349885">
                <a:moveTo>
                  <a:pt x="0" y="349884"/>
                </a:moveTo>
                <a:lnTo>
                  <a:pt x="391883" y="349884"/>
                </a:lnTo>
                <a:lnTo>
                  <a:pt x="391883" y="0"/>
                </a:lnTo>
                <a:lnTo>
                  <a:pt x="0" y="0"/>
                </a:lnTo>
                <a:lnTo>
                  <a:pt x="0" y="3498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49885"/>
          </a:xfrm>
          <a:custGeom>
            <a:avLst/>
            <a:gdLst/>
            <a:ahLst/>
            <a:cxnLst/>
            <a:rect l="l" t="t" r="r" b="b"/>
            <a:pathLst>
              <a:path w="392430" h="349885">
                <a:moveTo>
                  <a:pt x="0" y="349884"/>
                </a:moveTo>
                <a:lnTo>
                  <a:pt x="391883" y="349884"/>
                </a:lnTo>
                <a:lnTo>
                  <a:pt x="391883" y="0"/>
                </a:lnTo>
                <a:lnTo>
                  <a:pt x="0" y="0"/>
                </a:lnTo>
                <a:lnTo>
                  <a:pt x="0" y="3498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5492" y="367537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40"/>
                </a:moveTo>
                <a:lnTo>
                  <a:pt x="54356" y="370840"/>
                </a:lnTo>
                <a:lnTo>
                  <a:pt x="5435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1898" y="367537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40"/>
                </a:moveTo>
                <a:lnTo>
                  <a:pt x="351116" y="370840"/>
                </a:lnTo>
                <a:lnTo>
                  <a:pt x="35111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5492" y="4046207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1898" y="4046207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190500"/>
          </a:xfrm>
          <a:custGeom>
            <a:avLst/>
            <a:gdLst/>
            <a:ahLst/>
            <a:cxnLst/>
            <a:rect l="l" t="t" r="r" b="b"/>
            <a:pathLst>
              <a:path w="392430" h="190500">
                <a:moveTo>
                  <a:pt x="0" y="190119"/>
                </a:moveTo>
                <a:lnTo>
                  <a:pt x="391883" y="190119"/>
                </a:lnTo>
                <a:lnTo>
                  <a:pt x="391883" y="0"/>
                </a:lnTo>
                <a:lnTo>
                  <a:pt x="0" y="0"/>
                </a:lnTo>
                <a:lnTo>
                  <a:pt x="0" y="1901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190500"/>
          </a:xfrm>
          <a:custGeom>
            <a:avLst/>
            <a:gdLst/>
            <a:ahLst/>
            <a:cxnLst/>
            <a:rect l="l" t="t" r="r" b="b"/>
            <a:pathLst>
              <a:path w="392430" h="190500">
                <a:moveTo>
                  <a:pt x="0" y="190119"/>
                </a:moveTo>
                <a:lnTo>
                  <a:pt x="391883" y="190119"/>
                </a:lnTo>
                <a:lnTo>
                  <a:pt x="391883" y="0"/>
                </a:lnTo>
                <a:lnTo>
                  <a:pt x="0" y="0"/>
                </a:lnTo>
                <a:lnTo>
                  <a:pt x="0" y="1901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0204" y="383514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39"/>
                </a:moveTo>
                <a:lnTo>
                  <a:pt x="199644" y="370839"/>
                </a:lnTo>
                <a:lnTo>
                  <a:pt x="1996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1898" y="383514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39"/>
                </a:moveTo>
                <a:lnTo>
                  <a:pt x="205828" y="370839"/>
                </a:lnTo>
                <a:lnTo>
                  <a:pt x="20582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40204" y="420598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40"/>
                </a:moveTo>
                <a:lnTo>
                  <a:pt x="199644" y="370840"/>
                </a:lnTo>
                <a:lnTo>
                  <a:pt x="19964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01898" y="420598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40"/>
                </a:moveTo>
                <a:lnTo>
                  <a:pt x="205828" y="370840"/>
                </a:lnTo>
                <a:lnTo>
                  <a:pt x="20582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2879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699"/>
                </a:moveTo>
                <a:lnTo>
                  <a:pt x="201333" y="12699"/>
                </a:lnTo>
                <a:lnTo>
                  <a:pt x="20133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19963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07340" y="3657219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761534"/>
            <a:ext cx="392430" cy="8255"/>
          </a:xfrm>
          <a:custGeom>
            <a:avLst/>
            <a:gdLst/>
            <a:ahLst/>
            <a:cxnLst/>
            <a:rect l="l" t="t" r="r" b="b"/>
            <a:pathLst>
              <a:path w="392430" h="8254">
                <a:moveTo>
                  <a:pt x="0" y="8153"/>
                </a:moveTo>
                <a:lnTo>
                  <a:pt x="391883" y="8153"/>
                </a:lnTo>
                <a:lnTo>
                  <a:pt x="391883" y="0"/>
                </a:lnTo>
                <a:lnTo>
                  <a:pt x="0" y="0"/>
                </a:lnTo>
                <a:lnTo>
                  <a:pt x="0" y="8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761534"/>
            <a:ext cx="392430" cy="8255"/>
          </a:xfrm>
          <a:custGeom>
            <a:avLst/>
            <a:gdLst/>
            <a:ahLst/>
            <a:cxnLst/>
            <a:rect l="l" t="t" r="r" b="b"/>
            <a:pathLst>
              <a:path w="392430" h="8254">
                <a:moveTo>
                  <a:pt x="0" y="8153"/>
                </a:moveTo>
                <a:lnTo>
                  <a:pt x="391883" y="8153"/>
                </a:lnTo>
                <a:lnTo>
                  <a:pt x="391883" y="0"/>
                </a:lnTo>
                <a:lnTo>
                  <a:pt x="0" y="0"/>
                </a:lnTo>
                <a:lnTo>
                  <a:pt x="0" y="8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0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7615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0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7615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01898" y="402805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02805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01898" y="439889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839848" y="3654425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01898" y="3285363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71"/>
                </a:lnTo>
                <a:lnTo>
                  <a:pt x="369062" y="1107186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9848" y="328536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9848" y="328536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186"/>
                </a:lnTo>
                <a:lnTo>
                  <a:pt x="1162050" y="1476171"/>
                </a:lnTo>
                <a:lnTo>
                  <a:pt x="0" y="147617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9848" y="328536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01898" y="365442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1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403790"/>
            <a:ext cx="3840606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471116"/>
            <a:ext cx="530352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Purpose:</a:t>
            </a:r>
            <a:endParaRPr sz="1600">
              <a:latin typeface="Arial"/>
              <a:cs typeface="Arial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47650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reduce the size of the </a:t>
            </a:r>
            <a:r>
              <a:rPr sz="1600" spc="-10" dirty="0">
                <a:latin typeface="Arial"/>
                <a:cs typeface="Arial"/>
              </a:rPr>
              <a:t>layer </a:t>
            </a:r>
            <a:r>
              <a:rPr sz="1600" spc="-5" dirty="0">
                <a:latin typeface="Arial"/>
                <a:cs typeface="Arial"/>
              </a:rPr>
              <a:t>to speed up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computation.</a:t>
            </a:r>
            <a:endParaRPr sz="1600">
              <a:latin typeface="Arial"/>
              <a:cs typeface="Arial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47650" algn="l"/>
              </a:tabLst>
            </a:pP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retain robust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Arial"/>
                <a:cs typeface="Arial"/>
              </a:rPr>
              <a:t>Types:</a:t>
            </a:r>
            <a:endParaRPr sz="1600">
              <a:latin typeface="Arial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Arial"/>
                <a:cs typeface="Arial"/>
              </a:rPr>
              <a:t>Max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Pooling</a:t>
            </a:r>
            <a:endParaRPr sz="16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240029" algn="l"/>
              </a:tabLst>
            </a:pPr>
            <a:r>
              <a:rPr sz="1600" spc="-10" dirty="0">
                <a:latin typeface="Arial"/>
                <a:cs typeface="Arial"/>
              </a:rPr>
              <a:t>Average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464058"/>
            <a:ext cx="220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464058"/>
            <a:ext cx="220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1562" y="1914524"/>
          <a:ext cx="13716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830448" y="224294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609600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609600" h="118110">
                <a:moveTo>
                  <a:pt x="609600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09600" y="71628"/>
                </a:lnTo>
                <a:lnTo>
                  <a:pt x="609600" y="46228"/>
                </a:lnTo>
                <a:close/>
              </a:path>
              <a:path w="609600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609600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609600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3154" y="1984705"/>
            <a:ext cx="58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464058"/>
            <a:ext cx="220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3621088"/>
            <a:ext cx="8774430" cy="1635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615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process of convolution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of size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𝑓,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</a:t>
            </a:r>
            <a:r>
              <a:rPr sz="16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padding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𝑝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used much)  as 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237490">
              <a:lnSpc>
                <a:spcPct val="100000"/>
              </a:lnSpc>
              <a:spcBef>
                <a:spcPts val="605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have no weights. So, no trainable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5082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 is carried out channel-wise. Thus, number of channels remain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1562" y="1914524"/>
          <a:ext cx="13716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830448" y="224294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609600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609600" h="118110">
                <a:moveTo>
                  <a:pt x="609600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09600" y="71628"/>
                </a:lnTo>
                <a:lnTo>
                  <a:pt x="609600" y="46228"/>
                </a:lnTo>
                <a:close/>
              </a:path>
              <a:path w="609600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609600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609600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83154" y="1984705"/>
            <a:ext cx="58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019" y="289457"/>
            <a:ext cx="4924425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06018" y="1799246"/>
            <a:ext cx="1226820" cy="1206500"/>
          </a:xfrm>
          <a:custGeom>
            <a:avLst/>
            <a:gdLst/>
            <a:ahLst/>
            <a:cxnLst/>
            <a:rect l="l" t="t" r="r" b="b"/>
            <a:pathLst>
              <a:path w="1226820" h="1206500">
                <a:moveTo>
                  <a:pt x="0" y="1206080"/>
                </a:moveTo>
                <a:lnTo>
                  <a:pt x="1226566" y="1206080"/>
                </a:lnTo>
                <a:lnTo>
                  <a:pt x="1226566" y="0"/>
                </a:lnTo>
                <a:lnTo>
                  <a:pt x="0" y="0"/>
                </a:lnTo>
                <a:lnTo>
                  <a:pt x="0" y="120608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2585" y="1730374"/>
            <a:ext cx="69215" cy="1275080"/>
          </a:xfrm>
          <a:custGeom>
            <a:avLst/>
            <a:gdLst/>
            <a:ahLst/>
            <a:cxnLst/>
            <a:rect l="l" t="t" r="r" b="b"/>
            <a:pathLst>
              <a:path w="69214" h="1275080">
                <a:moveTo>
                  <a:pt x="68833" y="0"/>
                </a:moveTo>
                <a:lnTo>
                  <a:pt x="0" y="68833"/>
                </a:lnTo>
                <a:lnTo>
                  <a:pt x="0" y="1274952"/>
                </a:lnTo>
                <a:lnTo>
                  <a:pt x="68833" y="1206118"/>
                </a:lnTo>
                <a:lnTo>
                  <a:pt x="68833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018" y="1730374"/>
            <a:ext cx="1295400" cy="69215"/>
          </a:xfrm>
          <a:custGeom>
            <a:avLst/>
            <a:gdLst/>
            <a:ahLst/>
            <a:cxnLst/>
            <a:rect l="l" t="t" r="r" b="b"/>
            <a:pathLst>
              <a:path w="1295400" h="69214">
                <a:moveTo>
                  <a:pt x="1295400" y="0"/>
                </a:moveTo>
                <a:lnTo>
                  <a:pt x="68821" y="0"/>
                </a:lnTo>
                <a:lnTo>
                  <a:pt x="0" y="68833"/>
                </a:lnTo>
                <a:lnTo>
                  <a:pt x="1226566" y="68833"/>
                </a:lnTo>
                <a:lnTo>
                  <a:pt x="1295400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018" y="1730374"/>
            <a:ext cx="1295400" cy="1275080"/>
          </a:xfrm>
          <a:custGeom>
            <a:avLst/>
            <a:gdLst/>
            <a:ahLst/>
            <a:cxnLst/>
            <a:rect l="l" t="t" r="r" b="b"/>
            <a:pathLst>
              <a:path w="1295400" h="1275080">
                <a:moveTo>
                  <a:pt x="0" y="68833"/>
                </a:moveTo>
                <a:lnTo>
                  <a:pt x="68821" y="0"/>
                </a:lnTo>
                <a:lnTo>
                  <a:pt x="1295400" y="0"/>
                </a:lnTo>
                <a:lnTo>
                  <a:pt x="1295400" y="1206118"/>
                </a:lnTo>
                <a:lnTo>
                  <a:pt x="1226566" y="1274952"/>
                </a:lnTo>
                <a:lnTo>
                  <a:pt x="0" y="1274952"/>
                </a:lnTo>
                <a:lnTo>
                  <a:pt x="0" y="6883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018" y="1730374"/>
            <a:ext cx="1295400" cy="69215"/>
          </a:xfrm>
          <a:custGeom>
            <a:avLst/>
            <a:gdLst/>
            <a:ahLst/>
            <a:cxnLst/>
            <a:rect l="l" t="t" r="r" b="b"/>
            <a:pathLst>
              <a:path w="1295400" h="69214">
                <a:moveTo>
                  <a:pt x="0" y="68833"/>
                </a:moveTo>
                <a:lnTo>
                  <a:pt x="1226566" y="68833"/>
                </a:lnTo>
                <a:lnTo>
                  <a:pt x="129540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585" y="1799208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119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1019" y="1957489"/>
            <a:ext cx="979169" cy="975360"/>
          </a:xfrm>
          <a:custGeom>
            <a:avLst/>
            <a:gdLst/>
            <a:ahLst/>
            <a:cxnLst/>
            <a:rect l="l" t="t" r="r" b="b"/>
            <a:pathLst>
              <a:path w="979170" h="975360">
                <a:moveTo>
                  <a:pt x="0" y="975194"/>
                </a:moveTo>
                <a:lnTo>
                  <a:pt x="978852" y="975194"/>
                </a:lnTo>
                <a:lnTo>
                  <a:pt x="978852" y="0"/>
                </a:lnTo>
                <a:lnTo>
                  <a:pt x="0" y="0"/>
                </a:lnTo>
                <a:lnTo>
                  <a:pt x="0" y="97519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9808" y="1812924"/>
            <a:ext cx="144780" cy="1120140"/>
          </a:xfrm>
          <a:custGeom>
            <a:avLst/>
            <a:gdLst/>
            <a:ahLst/>
            <a:cxnLst/>
            <a:rect l="l" t="t" r="r" b="b"/>
            <a:pathLst>
              <a:path w="144779" h="1120139">
                <a:moveTo>
                  <a:pt x="144652" y="0"/>
                </a:moveTo>
                <a:lnTo>
                  <a:pt x="0" y="144652"/>
                </a:lnTo>
                <a:lnTo>
                  <a:pt x="0" y="1119758"/>
                </a:lnTo>
                <a:lnTo>
                  <a:pt x="144652" y="975105"/>
                </a:lnTo>
                <a:lnTo>
                  <a:pt x="144652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1019" y="1812924"/>
            <a:ext cx="1123950" cy="144780"/>
          </a:xfrm>
          <a:custGeom>
            <a:avLst/>
            <a:gdLst/>
            <a:ahLst/>
            <a:cxnLst/>
            <a:rect l="l" t="t" r="r" b="b"/>
            <a:pathLst>
              <a:path w="1123950" h="144780">
                <a:moveTo>
                  <a:pt x="1123442" y="0"/>
                </a:moveTo>
                <a:lnTo>
                  <a:pt x="144653" y="0"/>
                </a:lnTo>
                <a:lnTo>
                  <a:pt x="0" y="144652"/>
                </a:lnTo>
                <a:lnTo>
                  <a:pt x="978789" y="144652"/>
                </a:lnTo>
                <a:lnTo>
                  <a:pt x="1123442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019" y="1812924"/>
            <a:ext cx="1123950" cy="1120140"/>
          </a:xfrm>
          <a:custGeom>
            <a:avLst/>
            <a:gdLst/>
            <a:ahLst/>
            <a:cxnLst/>
            <a:rect l="l" t="t" r="r" b="b"/>
            <a:pathLst>
              <a:path w="1123950" h="1120139">
                <a:moveTo>
                  <a:pt x="0" y="144652"/>
                </a:moveTo>
                <a:lnTo>
                  <a:pt x="144653" y="0"/>
                </a:lnTo>
                <a:lnTo>
                  <a:pt x="1123442" y="0"/>
                </a:lnTo>
                <a:lnTo>
                  <a:pt x="1123442" y="975105"/>
                </a:lnTo>
                <a:lnTo>
                  <a:pt x="978789" y="1119758"/>
                </a:lnTo>
                <a:lnTo>
                  <a:pt x="0" y="1119758"/>
                </a:lnTo>
                <a:lnTo>
                  <a:pt x="0" y="14465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1019" y="1812924"/>
            <a:ext cx="1123950" cy="144780"/>
          </a:xfrm>
          <a:custGeom>
            <a:avLst/>
            <a:gdLst/>
            <a:ahLst/>
            <a:cxnLst/>
            <a:rect l="l" t="t" r="r" b="b"/>
            <a:pathLst>
              <a:path w="1123950" h="144780">
                <a:moveTo>
                  <a:pt x="0" y="144652"/>
                </a:moveTo>
                <a:lnTo>
                  <a:pt x="978789" y="144652"/>
                </a:lnTo>
                <a:lnTo>
                  <a:pt x="1123442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9808" y="1957577"/>
            <a:ext cx="0" cy="975360"/>
          </a:xfrm>
          <a:custGeom>
            <a:avLst/>
            <a:gdLst/>
            <a:ahLst/>
            <a:cxnLst/>
            <a:rect l="l" t="t" r="r" b="b"/>
            <a:pathLst>
              <a:path h="975360">
                <a:moveTo>
                  <a:pt x="0" y="0"/>
                </a:moveTo>
                <a:lnTo>
                  <a:pt x="0" y="9751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403" y="3093211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3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43836" y="2316987"/>
            <a:ext cx="518159" cy="118110"/>
          </a:xfrm>
          <a:custGeom>
            <a:avLst/>
            <a:gdLst/>
            <a:ahLst/>
            <a:cxnLst/>
            <a:rect l="l" t="t" r="r" b="b"/>
            <a:pathLst>
              <a:path w="518160" h="118110">
                <a:moveTo>
                  <a:pt x="495794" y="45846"/>
                </a:moveTo>
                <a:lnTo>
                  <a:pt x="492379" y="45846"/>
                </a:lnTo>
                <a:lnTo>
                  <a:pt x="492506" y="71246"/>
                </a:lnTo>
                <a:lnTo>
                  <a:pt x="445474" y="71489"/>
                </a:lnTo>
                <a:lnTo>
                  <a:pt x="403987" y="96012"/>
                </a:lnTo>
                <a:lnTo>
                  <a:pt x="401955" y="103885"/>
                </a:lnTo>
                <a:lnTo>
                  <a:pt x="405511" y="109854"/>
                </a:lnTo>
                <a:lnTo>
                  <a:pt x="409067" y="115950"/>
                </a:lnTo>
                <a:lnTo>
                  <a:pt x="416813" y="117982"/>
                </a:lnTo>
                <a:lnTo>
                  <a:pt x="422910" y="114299"/>
                </a:lnTo>
                <a:lnTo>
                  <a:pt x="517651" y="58419"/>
                </a:lnTo>
                <a:lnTo>
                  <a:pt x="495794" y="45846"/>
                </a:lnTo>
                <a:close/>
              </a:path>
              <a:path w="518160" h="118110">
                <a:moveTo>
                  <a:pt x="445316" y="46089"/>
                </a:moveTo>
                <a:lnTo>
                  <a:pt x="0" y="48387"/>
                </a:lnTo>
                <a:lnTo>
                  <a:pt x="126" y="73787"/>
                </a:lnTo>
                <a:lnTo>
                  <a:pt x="445474" y="71489"/>
                </a:lnTo>
                <a:lnTo>
                  <a:pt x="467148" y="58695"/>
                </a:lnTo>
                <a:lnTo>
                  <a:pt x="445316" y="46089"/>
                </a:lnTo>
                <a:close/>
              </a:path>
              <a:path w="518160" h="118110">
                <a:moveTo>
                  <a:pt x="467148" y="58695"/>
                </a:moveTo>
                <a:lnTo>
                  <a:pt x="445474" y="71489"/>
                </a:lnTo>
                <a:lnTo>
                  <a:pt x="492506" y="71246"/>
                </a:lnTo>
                <a:lnTo>
                  <a:pt x="492497" y="69595"/>
                </a:lnTo>
                <a:lnTo>
                  <a:pt x="486029" y="69595"/>
                </a:lnTo>
                <a:lnTo>
                  <a:pt x="467148" y="58695"/>
                </a:lnTo>
                <a:close/>
              </a:path>
              <a:path w="518160" h="118110">
                <a:moveTo>
                  <a:pt x="485901" y="47625"/>
                </a:moveTo>
                <a:lnTo>
                  <a:pt x="467148" y="58695"/>
                </a:lnTo>
                <a:lnTo>
                  <a:pt x="486029" y="69595"/>
                </a:lnTo>
                <a:lnTo>
                  <a:pt x="485901" y="47625"/>
                </a:lnTo>
                <a:close/>
              </a:path>
              <a:path w="518160" h="118110">
                <a:moveTo>
                  <a:pt x="492387" y="47625"/>
                </a:moveTo>
                <a:lnTo>
                  <a:pt x="485901" y="47625"/>
                </a:lnTo>
                <a:lnTo>
                  <a:pt x="486029" y="69595"/>
                </a:lnTo>
                <a:lnTo>
                  <a:pt x="492497" y="69595"/>
                </a:lnTo>
                <a:lnTo>
                  <a:pt x="492387" y="47625"/>
                </a:lnTo>
                <a:close/>
              </a:path>
              <a:path w="518160" h="118110">
                <a:moveTo>
                  <a:pt x="492379" y="45846"/>
                </a:moveTo>
                <a:lnTo>
                  <a:pt x="445316" y="46089"/>
                </a:lnTo>
                <a:lnTo>
                  <a:pt x="467148" y="58695"/>
                </a:lnTo>
                <a:lnTo>
                  <a:pt x="485901" y="47625"/>
                </a:lnTo>
                <a:lnTo>
                  <a:pt x="492387" y="47625"/>
                </a:lnTo>
                <a:lnTo>
                  <a:pt x="492379" y="45846"/>
                </a:lnTo>
                <a:close/>
              </a:path>
              <a:path w="518160" h="118110">
                <a:moveTo>
                  <a:pt x="416306" y="0"/>
                </a:moveTo>
                <a:lnTo>
                  <a:pt x="408431" y="2158"/>
                </a:lnTo>
                <a:lnTo>
                  <a:pt x="405002" y="8127"/>
                </a:lnTo>
                <a:lnTo>
                  <a:pt x="401446" y="14224"/>
                </a:lnTo>
                <a:lnTo>
                  <a:pt x="403606" y="21970"/>
                </a:lnTo>
                <a:lnTo>
                  <a:pt x="445316" y="46089"/>
                </a:lnTo>
                <a:lnTo>
                  <a:pt x="495794" y="45846"/>
                </a:lnTo>
                <a:lnTo>
                  <a:pt x="422275" y="3555"/>
                </a:lnTo>
                <a:lnTo>
                  <a:pt x="416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6113" y="2483306"/>
            <a:ext cx="6013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435"/>
              </a:lnSpc>
              <a:spcBef>
                <a:spcPts val="100"/>
              </a:spcBef>
            </a:pPr>
            <a:r>
              <a:rPr sz="1200" spc="-60" dirty="0">
                <a:latin typeface="DejaVu Serif"/>
                <a:cs typeface="DejaVu Serif"/>
              </a:rPr>
              <a:t>𝑓 </a:t>
            </a:r>
            <a:r>
              <a:rPr sz="1200" spc="-110" dirty="0">
                <a:latin typeface="DejaVu Serif"/>
                <a:cs typeface="DejaVu Serif"/>
              </a:rPr>
              <a:t>= </a:t>
            </a:r>
            <a:r>
              <a:rPr sz="1200" spc="-100" dirty="0">
                <a:latin typeface="DejaVu Serif"/>
                <a:cs typeface="DejaVu Serif"/>
              </a:rPr>
              <a:t>5</a:t>
            </a:r>
            <a:endParaRPr sz="1200">
              <a:latin typeface="DejaVu Serif"/>
              <a:cs typeface="DejaVu Serif"/>
            </a:endParaRPr>
          </a:p>
          <a:p>
            <a:pPr marL="2540" algn="ctr">
              <a:lnSpc>
                <a:spcPts val="1675"/>
              </a:lnSpc>
            </a:pPr>
            <a:r>
              <a:rPr sz="1400" spc="-195" dirty="0">
                <a:latin typeface="DejaVu Serif"/>
                <a:cs typeface="DejaVu Serif"/>
              </a:rPr>
              <a:t>𝑠 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23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1</a:t>
            </a:r>
            <a:endParaRPr sz="1400">
              <a:latin typeface="DejaVu Serif"/>
              <a:cs typeface="DejaVu Serif"/>
            </a:endParaRPr>
          </a:p>
          <a:p>
            <a:pPr marL="1270" algn="ctr">
              <a:lnSpc>
                <a:spcPct val="100000"/>
              </a:lnSpc>
            </a:pPr>
            <a:r>
              <a:rPr sz="1400" spc="-60" dirty="0">
                <a:latin typeface="DejaVu Serif"/>
                <a:cs typeface="DejaVu Serif"/>
              </a:rPr>
              <a:t>𝑝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14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0</a:t>
            </a:r>
            <a:endParaRPr sz="14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100" dirty="0">
                <a:latin typeface="DejaVu Serif"/>
                <a:cs typeface="DejaVu Serif"/>
              </a:rPr>
              <a:t>6</a:t>
            </a:r>
            <a:r>
              <a:rPr sz="1200" spc="-180" dirty="0">
                <a:latin typeface="DejaVu Serif"/>
                <a:cs typeface="DejaVu Serif"/>
              </a:rPr>
              <a:t> </a:t>
            </a:r>
            <a:r>
              <a:rPr sz="1200" spc="-210" dirty="0">
                <a:latin typeface="DejaVu Serif"/>
                <a:cs typeface="DejaVu Serif"/>
              </a:rPr>
              <a:t>𝑓𝑖𝑙𝑡𝑒𝑟𝑠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6213" y="3017011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6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94352" y="1543176"/>
            <a:ext cx="1123569" cy="173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394" y="3426078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3</a:t>
            </a:r>
            <a:endParaRPr sz="12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</a:pPr>
            <a:r>
              <a:rPr sz="1200" spc="-110" dirty="0">
                <a:latin typeface="DejaVu Serif"/>
                <a:cs typeface="DejaVu Serif"/>
              </a:rPr>
              <a:t>=</a:t>
            </a:r>
            <a:r>
              <a:rPr sz="1200" spc="-75" dirty="0">
                <a:latin typeface="DejaVu Serif"/>
                <a:cs typeface="DejaVu Serif"/>
              </a:rPr>
              <a:t> </a:t>
            </a:r>
            <a:r>
              <a:rPr sz="1200" spc="-105" dirty="0">
                <a:latin typeface="DejaVu Serif"/>
                <a:cs typeface="DejaVu Serif"/>
              </a:rPr>
              <a:t>3072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9550" y="3427221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6</a:t>
            </a:r>
            <a:endParaRPr sz="12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</a:pPr>
            <a:r>
              <a:rPr sz="1200" spc="-110" dirty="0">
                <a:latin typeface="DejaVu Serif"/>
                <a:cs typeface="DejaVu Serif"/>
              </a:rPr>
              <a:t>=</a:t>
            </a:r>
            <a:r>
              <a:rPr sz="1200" spc="-75" dirty="0">
                <a:latin typeface="DejaVu Serif"/>
                <a:cs typeface="DejaVu Serif"/>
              </a:rPr>
              <a:t> </a:t>
            </a:r>
            <a:r>
              <a:rPr sz="1200" spc="-105" dirty="0">
                <a:latin typeface="DejaVu Serif"/>
                <a:cs typeface="DejaVu Serif"/>
              </a:rPr>
              <a:t>4704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0678" y="4001769"/>
            <a:ext cx="2789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DejaVu Serif"/>
                <a:cs typeface="DejaVu Serif"/>
              </a:rPr>
              <a:t>3072 </a:t>
            </a:r>
            <a:r>
              <a:rPr sz="1800" spc="-355" dirty="0">
                <a:latin typeface="DejaVu Serif"/>
                <a:cs typeface="DejaVu Serif"/>
              </a:rPr>
              <a:t>∗</a:t>
            </a:r>
            <a:r>
              <a:rPr sz="1800" spc="-195" dirty="0">
                <a:latin typeface="DejaVu Serif"/>
                <a:cs typeface="DejaVu Serif"/>
              </a:rPr>
              <a:t> </a:t>
            </a:r>
            <a:r>
              <a:rPr sz="1800" spc="-155" dirty="0">
                <a:latin typeface="DejaVu Serif"/>
                <a:cs typeface="DejaVu Serif"/>
              </a:rPr>
              <a:t>4704</a:t>
            </a:r>
            <a:endParaRPr sz="1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90" dirty="0">
                <a:latin typeface="DejaVu Serif"/>
                <a:cs typeface="DejaVu Serif"/>
              </a:rPr>
              <a:t> </a:t>
            </a:r>
            <a:r>
              <a:rPr sz="1800" spc="-105" dirty="0">
                <a:latin typeface="DejaVu Serif"/>
                <a:cs typeface="DejaVu Serif"/>
              </a:rPr>
              <a:t>𝟏,</a:t>
            </a:r>
            <a:r>
              <a:rPr sz="1800" spc="-275" dirty="0">
                <a:latin typeface="DejaVu Serif"/>
                <a:cs typeface="DejaVu Serif"/>
              </a:rPr>
              <a:t> </a:t>
            </a:r>
            <a:r>
              <a:rPr sz="1800" spc="-70" dirty="0">
                <a:latin typeface="DejaVu Serif"/>
                <a:cs typeface="DejaVu Serif"/>
              </a:rPr>
              <a:t>𝟒𝟒,</a:t>
            </a:r>
            <a:r>
              <a:rPr sz="1800" spc="-295" dirty="0">
                <a:latin typeface="DejaVu Serif"/>
                <a:cs typeface="DejaVu Serif"/>
              </a:rPr>
              <a:t> </a:t>
            </a:r>
            <a:r>
              <a:rPr sz="1800" spc="-70" dirty="0">
                <a:latin typeface="DejaVu Serif"/>
                <a:cs typeface="DejaVu Serif"/>
              </a:rPr>
              <a:t>𝟓𝟎,</a:t>
            </a:r>
            <a:r>
              <a:rPr sz="1800" spc="-275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DejaVu Serif"/>
                <a:cs typeface="DejaVu Serif"/>
              </a:rPr>
              <a:t>𝟔𝟖𝟖</a:t>
            </a:r>
            <a:r>
              <a:rPr sz="1800" spc="-190" dirty="0">
                <a:latin typeface="DejaVu Serif"/>
                <a:cs typeface="DejaVu Serif"/>
              </a:rPr>
              <a:t> </a:t>
            </a:r>
            <a:r>
              <a:rPr sz="1800" spc="-170" dirty="0">
                <a:latin typeface="DejaVu Serif"/>
                <a:cs typeface="DejaVu Serif"/>
              </a:rPr>
              <a:t>parameters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9465" y="3690873"/>
            <a:ext cx="2296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 filters *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5*5*3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 450 weights + 6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biases</a:t>
            </a: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b="1" dirty="0">
                <a:latin typeface="Times New Roman"/>
                <a:cs typeface="Times New Roman"/>
              </a:rPr>
              <a:t>456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3585" y="2024633"/>
            <a:ext cx="70040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DejaVu Serif"/>
                <a:cs typeface="DejaVu Serif"/>
              </a:rPr>
              <a:t>𝑓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10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5</a:t>
            </a:r>
            <a:endParaRPr sz="1400">
              <a:latin typeface="DejaVu Serif"/>
              <a:cs typeface="DejaVu Serif"/>
            </a:endParaRPr>
          </a:p>
          <a:p>
            <a:pPr marR="13970" algn="ctr">
              <a:lnSpc>
                <a:spcPct val="100000"/>
              </a:lnSpc>
            </a:pPr>
            <a:r>
              <a:rPr sz="1600" spc="-225" dirty="0">
                <a:latin typeface="DejaVu Serif"/>
                <a:cs typeface="DejaVu Serif"/>
              </a:rPr>
              <a:t>𝑠  </a:t>
            </a:r>
            <a:r>
              <a:rPr sz="1600" spc="-150" dirty="0">
                <a:latin typeface="DejaVu Serif"/>
                <a:cs typeface="DejaVu Serif"/>
              </a:rPr>
              <a:t>=</a:t>
            </a:r>
            <a:r>
              <a:rPr sz="1600" spc="-240" dirty="0">
                <a:latin typeface="DejaVu Serif"/>
                <a:cs typeface="DejaVu Serif"/>
              </a:rPr>
              <a:t> </a:t>
            </a:r>
            <a:r>
              <a:rPr sz="1600" spc="-135" dirty="0">
                <a:latin typeface="DejaVu Serif"/>
                <a:cs typeface="DejaVu Serif"/>
              </a:rPr>
              <a:t>1</a:t>
            </a:r>
            <a:endParaRPr sz="1600">
              <a:latin typeface="DejaVu Serif"/>
              <a:cs typeface="DejaVu Serif"/>
            </a:endParaRPr>
          </a:p>
          <a:p>
            <a:pPr marR="13335" algn="ctr">
              <a:lnSpc>
                <a:spcPts val="1920"/>
              </a:lnSpc>
              <a:spcBef>
                <a:spcPts val="5"/>
              </a:spcBef>
            </a:pPr>
            <a:r>
              <a:rPr sz="1600" spc="-70" dirty="0">
                <a:latin typeface="DejaVu Serif"/>
                <a:cs typeface="DejaVu Serif"/>
              </a:rPr>
              <a:t>𝑝 </a:t>
            </a:r>
            <a:r>
              <a:rPr sz="1600" spc="-150" dirty="0">
                <a:latin typeface="DejaVu Serif"/>
                <a:cs typeface="DejaVu Serif"/>
              </a:rPr>
              <a:t>=</a:t>
            </a:r>
            <a:r>
              <a:rPr sz="1600" spc="-145" dirty="0">
                <a:latin typeface="DejaVu Serif"/>
                <a:cs typeface="DejaVu Serif"/>
              </a:rPr>
              <a:t> </a:t>
            </a:r>
            <a:r>
              <a:rPr sz="1600" spc="-135" dirty="0">
                <a:latin typeface="DejaVu Serif"/>
                <a:cs typeface="DejaVu Serif"/>
              </a:rPr>
              <a:t>0</a:t>
            </a:r>
            <a:endParaRPr sz="1600">
              <a:latin typeface="DejaVu Serif"/>
              <a:cs typeface="DejaVu Serif"/>
            </a:endParaRPr>
          </a:p>
          <a:p>
            <a:pPr algn="ctr">
              <a:lnSpc>
                <a:spcPts val="1680"/>
              </a:lnSpc>
            </a:pPr>
            <a:r>
              <a:rPr sz="1400" spc="-114" dirty="0">
                <a:latin typeface="DejaVu Serif"/>
                <a:cs typeface="DejaVu Serif"/>
              </a:rPr>
              <a:t>6</a:t>
            </a:r>
            <a:r>
              <a:rPr sz="1400" spc="-200" dirty="0">
                <a:latin typeface="DejaVu Serif"/>
                <a:cs typeface="DejaVu Serif"/>
              </a:rPr>
              <a:t> </a:t>
            </a:r>
            <a:r>
              <a:rPr sz="1400" spc="-240" dirty="0">
                <a:latin typeface="DejaVu Serif"/>
                <a:cs typeface="DejaVu Serif"/>
              </a:rPr>
              <a:t>𝑓𝑖𝑙𝑡𝑒𝑟𝑠</a:t>
            </a:r>
            <a:endParaRPr sz="1400">
              <a:latin typeface="DejaVu Serif"/>
              <a:cs typeface="DejaVu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9278" y="1197990"/>
            <a:ext cx="196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FC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1331" y="1200403"/>
            <a:ext cx="223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Conv.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075" y="464058"/>
            <a:ext cx="328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49" y="1761743"/>
          <a:ext cx="2708906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075" y="464058"/>
            <a:ext cx="3289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4250" y="183038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4250" y="220122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4250" y="25721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02449" y="1761743"/>
          <a:ext cx="2708907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71017" y="4253890"/>
            <a:ext cx="909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Parameter Sharing: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feature detector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useful in one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image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spc="-5" dirty="0">
                <a:latin typeface="Arial"/>
                <a:cs typeface="Arial"/>
              </a:rPr>
              <a:t>useful on another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Georgia" panose="02040502050405020303" pitchFamily="18" charset="0"/>
              </a:rPr>
              <a:t>Convolutional Neural Network 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17" y="1157594"/>
            <a:ext cx="9468220" cy="3697616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There are four main operations in the CNN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Convolutions and Filters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Pooling or Sub Sampling</a:t>
            </a:r>
          </a:p>
          <a:p>
            <a:r>
              <a:rPr lang="en-US" dirty="0">
                <a:latin typeface="Georgia" panose="02040502050405020303" pitchFamily="18" charset="0"/>
              </a:rPr>
              <a:t>Non Linearity </a:t>
            </a:r>
          </a:p>
          <a:p>
            <a:r>
              <a:rPr lang="en-US" dirty="0">
                <a:latin typeface="Georgia" panose="02040502050405020303" pitchFamily="18" charset="0"/>
              </a:rPr>
              <a:t>Classification (Fully Connected Layer)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5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https://ujjwalkarn.me/2016/08/11/intuitive-explanation-convnets/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600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143" y="414303"/>
            <a:ext cx="476631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49" y="1761743"/>
          <a:ext cx="2708906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71017" y="4253890"/>
            <a:ext cx="9091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Parameter Sharing: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feature detector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useful in one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image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spc="-5" dirty="0">
                <a:latin typeface="Arial"/>
                <a:cs typeface="Arial"/>
              </a:rPr>
              <a:t>useful on another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Sparcity </a:t>
            </a:r>
            <a:r>
              <a:rPr sz="1800" b="1" dirty="0">
                <a:latin typeface="Arial"/>
                <a:cs typeface="Arial"/>
              </a:rPr>
              <a:t>of connections: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25" dirty="0">
                <a:latin typeface="Arial"/>
                <a:cs typeface="Arial"/>
              </a:rPr>
              <a:t>layer, </a:t>
            </a:r>
            <a:r>
              <a:rPr sz="1800" spc="-5" dirty="0">
                <a:latin typeface="Arial"/>
                <a:cs typeface="Arial"/>
              </a:rPr>
              <a:t>output depends only on small number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" y="3011"/>
            <a:ext cx="10083800" cy="983171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1188719"/>
                </a:moveTo>
                <a:lnTo>
                  <a:pt x="12192000" y="1188719"/>
                </a:lnTo>
                <a:lnTo>
                  <a:pt x="121920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89"/>
          </a:p>
        </p:txBody>
      </p:sp>
      <p:sp>
        <p:nvSpPr>
          <p:cNvPr id="3" name="object 3"/>
          <p:cNvSpPr/>
          <p:nvPr/>
        </p:nvSpPr>
        <p:spPr>
          <a:xfrm>
            <a:off x="630" y="3011"/>
            <a:ext cx="10083800" cy="983171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1188719"/>
                </a:moveTo>
                <a:lnTo>
                  <a:pt x="12192000" y="1188719"/>
                </a:lnTo>
                <a:lnTo>
                  <a:pt x="121920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ln w="3200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489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754" y="204607"/>
            <a:ext cx="2320850" cy="366456"/>
          </a:xfrm>
          <a:prstGeom prst="rect">
            <a:avLst/>
          </a:prstGeom>
        </p:spPr>
        <p:txBody>
          <a:bodyPr vert="horz" wrap="square" lIns="0" tIns="9979" rIns="0" bIns="0" rtlCol="0" anchor="ctr">
            <a:spAutoFit/>
          </a:bodyPr>
          <a:lstStyle/>
          <a:p>
            <a:pPr marL="10504">
              <a:spcBef>
                <a:spcPts val="78"/>
              </a:spcBef>
            </a:pPr>
            <a:r>
              <a:rPr sz="2316" spc="-111" dirty="0">
                <a:solidFill>
                  <a:srgbClr val="252525"/>
                </a:solidFill>
              </a:rPr>
              <a:t>LAYERS </a:t>
            </a:r>
            <a:r>
              <a:rPr sz="2316" spc="95" dirty="0">
                <a:solidFill>
                  <a:srgbClr val="252525"/>
                </a:solidFill>
              </a:rPr>
              <a:t>IN</a:t>
            </a:r>
            <a:r>
              <a:rPr sz="2316" spc="120" dirty="0">
                <a:solidFill>
                  <a:srgbClr val="252525"/>
                </a:solidFill>
              </a:rPr>
              <a:t> </a:t>
            </a:r>
            <a:r>
              <a:rPr sz="2316" spc="66" dirty="0">
                <a:solidFill>
                  <a:srgbClr val="252525"/>
                </a:solidFill>
              </a:rPr>
              <a:t>CNN</a:t>
            </a:r>
            <a:endParaRPr sz="2316"/>
          </a:p>
        </p:txBody>
      </p:sp>
      <p:sp>
        <p:nvSpPr>
          <p:cNvPr id="5" name="object 5"/>
          <p:cNvSpPr/>
          <p:nvPr/>
        </p:nvSpPr>
        <p:spPr>
          <a:xfrm>
            <a:off x="0" y="985551"/>
            <a:ext cx="10083800" cy="4688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89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403790"/>
            <a:ext cx="4624197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few </a:t>
            </a:r>
            <a:r>
              <a:rPr dirty="0"/>
              <a:t>important</a:t>
            </a:r>
            <a:r>
              <a:rPr spc="-225" dirty="0"/>
              <a:t> </a:t>
            </a:r>
            <a:r>
              <a:rPr spc="-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808329"/>
            <a:ext cx="8813165" cy="429006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2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Forward pass</a:t>
            </a:r>
            <a:r>
              <a:rPr dirty="0">
                <a:latin typeface="Arial"/>
                <a:cs typeface="Arial"/>
              </a:rPr>
              <a:t>: Process of passing the data from input layer to output</a:t>
            </a:r>
            <a:r>
              <a:rPr spc="-30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layer.</a:t>
            </a:r>
            <a:endParaRPr dirty="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11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Cost Function</a:t>
            </a:r>
            <a:r>
              <a:rPr dirty="0">
                <a:latin typeface="Arial"/>
                <a:cs typeface="Arial"/>
              </a:rPr>
              <a:t>: </a:t>
            </a:r>
            <a:r>
              <a:rPr spc="-5" dirty="0">
                <a:latin typeface="Arial"/>
                <a:cs typeface="Arial"/>
              </a:rPr>
              <a:t>Difference </a:t>
            </a:r>
            <a:r>
              <a:rPr dirty="0">
                <a:latin typeface="Arial"/>
                <a:cs typeface="Arial"/>
              </a:rPr>
              <a:t>between the predicted and true output of a</a:t>
            </a:r>
            <a:r>
              <a:rPr spc="-2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NN.</a:t>
            </a:r>
          </a:p>
          <a:p>
            <a:pPr marL="335280" marR="26034" indent="-322580">
              <a:lnSpc>
                <a:spcPct val="90000"/>
              </a:lnSpc>
              <a:spcBef>
                <a:spcPts val="139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Backpropagation</a:t>
            </a:r>
            <a:r>
              <a:rPr dirty="0">
                <a:latin typeface="Arial"/>
                <a:cs typeface="Arial"/>
              </a:rPr>
              <a:t>: The process of updating parameters of a network  depending on the cost function (using optimization algorithms </a:t>
            </a:r>
            <a:r>
              <a:rPr spc="-5" dirty="0">
                <a:latin typeface="Arial"/>
                <a:cs typeface="Arial"/>
              </a:rPr>
              <a:t>viz.,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Gradient  Descent, SGDM, ADAGrad, etc.) to minimize the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cost.</a:t>
            </a:r>
          </a:p>
          <a:p>
            <a:pPr marL="335280" indent="-322580">
              <a:lnSpc>
                <a:spcPct val="100000"/>
              </a:lnSpc>
              <a:spcBef>
                <a:spcPts val="11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Mini-batch</a:t>
            </a:r>
            <a:r>
              <a:rPr dirty="0">
                <a:latin typeface="Arial"/>
                <a:cs typeface="Arial"/>
              </a:rPr>
              <a:t>: Number of images passing at once through the</a:t>
            </a:r>
            <a:r>
              <a:rPr spc="-2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network.</a:t>
            </a:r>
          </a:p>
          <a:p>
            <a:pPr marL="335280" indent="-322580">
              <a:lnSpc>
                <a:spcPct val="100000"/>
              </a:lnSpc>
              <a:spcBef>
                <a:spcPts val="1160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Learning Rate</a:t>
            </a:r>
            <a:r>
              <a:rPr dirty="0">
                <a:latin typeface="Arial"/>
                <a:cs typeface="Arial"/>
              </a:rPr>
              <a:t>: Speed by which the parameters are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updated.</a:t>
            </a:r>
          </a:p>
          <a:p>
            <a:pPr marL="335280" indent="-322580">
              <a:lnSpc>
                <a:spcPts val="2280"/>
              </a:lnSpc>
              <a:spcBef>
                <a:spcPts val="115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Iteration</a:t>
            </a:r>
            <a:r>
              <a:rPr dirty="0">
                <a:latin typeface="Arial"/>
                <a:cs typeface="Arial"/>
              </a:rPr>
              <a:t>: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mini-batch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performing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forward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backward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pass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through</a:t>
            </a:r>
          </a:p>
          <a:p>
            <a:pPr marL="335280">
              <a:lnSpc>
                <a:spcPts val="2280"/>
              </a:lnSpc>
            </a:pPr>
            <a:r>
              <a:rPr dirty="0">
                <a:latin typeface="Arial"/>
                <a:cs typeface="Arial"/>
              </a:rPr>
              <a:t>the network is an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iteration.</a:t>
            </a:r>
          </a:p>
          <a:p>
            <a:pPr marL="335280" marR="210185" indent="-322580">
              <a:lnSpc>
                <a:spcPts val="2160"/>
              </a:lnSpc>
              <a:spcBef>
                <a:spcPts val="143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Epoch</a:t>
            </a:r>
            <a:r>
              <a:rPr dirty="0">
                <a:latin typeface="Arial"/>
                <a:cs typeface="Arial"/>
              </a:rPr>
              <a:t>: When the complete dataset undergoes a forward and a</a:t>
            </a:r>
            <a:r>
              <a:rPr spc="-2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backward  pass, an epoch 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completed.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38DB-92A2-4DCF-AA40-91D6D145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20" y="476250"/>
            <a:ext cx="6179058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Visualize the graph on </a:t>
            </a:r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FB367-BE8E-469F-A09B-E89A721A1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1300" y="1692474"/>
            <a:ext cx="9448800" cy="123110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tbCallBack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keras.callbacks.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'./Graph'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histogram_freq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write_graph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(...inputs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parameters..., callbacks=[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tbCallBack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EBEA7-1153-4C30-82D4-95A77D6C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374826"/>
            <a:ext cx="8486298" cy="61555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you want to visualize the files created during training, run in your terminal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FB9F0-8281-460E-87D1-AECDF229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4168061"/>
            <a:ext cx="4926029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path_to_current_dir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4796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1830070"/>
            <a:ext cx="8529214" cy="1848697"/>
          </a:xfrm>
        </p:spPr>
        <p:txBody>
          <a:bodyPr>
            <a:noAutofit/>
          </a:bodyPr>
          <a:lstStyle/>
          <a:p>
            <a:r>
              <a:rPr lang="en-US" sz="5955" dirty="0">
                <a:latin typeface="Georgia" panose="02040502050405020303" pitchFamily="18" charset="0"/>
              </a:rPr>
              <a:t>Use case: </a:t>
            </a:r>
            <a:r>
              <a:rPr lang="en-US" sz="5955">
                <a:latin typeface="Georgia" panose="02040502050405020303" pitchFamily="18" charset="0"/>
              </a:rPr>
              <a:t>Image classification</a:t>
            </a:r>
            <a:endParaRPr lang="en-US" sz="595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869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5664-59C6-474D-8B62-1EB2B57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Classification on Cifar10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DE86E-AA9B-4895-BA63-32D27C76D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" y="1325881"/>
            <a:ext cx="8907357" cy="3742910"/>
          </a:xfrm>
        </p:spPr>
      </p:pic>
    </p:spTree>
    <p:extLst>
      <p:ext uri="{BB962C8B-B14F-4D97-AF65-F5344CB8AC3E}">
        <p14:creationId xmlns:p14="http://schemas.microsoft.com/office/powerpoint/2010/main" val="3948544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6FAA-266A-40CB-9D86-B0FA28F0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Cifar10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F2C8D-2F03-4A98-9689-06D238D89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7" y="1800225"/>
            <a:ext cx="4139740" cy="32702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D70F19-C45C-4B7B-8846-ECF115767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2432" y="1073785"/>
            <a:ext cx="4457180" cy="1221873"/>
          </a:xfrm>
        </p:spPr>
        <p:txBody>
          <a:bodyPr/>
          <a:lstStyle/>
          <a:p>
            <a:r>
              <a:rPr lang="en-US" dirty="0"/>
              <a:t>containing 60.000 different images</a:t>
            </a:r>
          </a:p>
          <a:p>
            <a:r>
              <a:rPr lang="en-US" dirty="0"/>
              <a:t> size of all images in this dataset is 32x32x3 (RGB)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769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F7268-AA24-4FD3-B45F-C1E0BBCA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Load data set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1BA76E-5150-42DD-BF52-818237FD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7" y="1577847"/>
            <a:ext cx="6412076" cy="2138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cifar10.load_data()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6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/= 255.0</a:t>
            </a: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/= 255.0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4461F-B9C8-4D53-950D-C3240ED31E10}"/>
              </a:ext>
            </a:extLst>
          </p:cNvPr>
          <p:cNvSpPr/>
          <p:nvPr/>
        </p:nvSpPr>
        <p:spPr>
          <a:xfrm>
            <a:off x="5966248" y="2838450"/>
            <a:ext cx="3361267" cy="1512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Using one hot encoding to transform the output variable into a binary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0C60E9-948A-49A2-9B42-9097BEE986DB}"/>
              </a:ext>
            </a:extLst>
          </p:cNvPr>
          <p:cNvCxnSpPr/>
          <p:nvPr/>
        </p:nvCxnSpPr>
        <p:spPr>
          <a:xfrm>
            <a:off x="5714153" y="2334260"/>
            <a:ext cx="252095" cy="50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745A4F-A400-43A6-A7FE-076B7EF027BA}"/>
              </a:ext>
            </a:extLst>
          </p:cNvPr>
          <p:cNvSpPr/>
          <p:nvPr/>
        </p:nvSpPr>
        <p:spPr>
          <a:xfrm>
            <a:off x="2041947" y="3846830"/>
            <a:ext cx="2411732" cy="84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Normalizing the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835B4-A1A6-4709-AA8F-0A5E5CE299A7}"/>
              </a:ext>
            </a:extLst>
          </p:cNvPr>
          <p:cNvCxnSpPr>
            <a:cxnSpLocks/>
          </p:cNvCxnSpPr>
          <p:nvPr/>
        </p:nvCxnSpPr>
        <p:spPr>
          <a:xfrm>
            <a:off x="2352887" y="3594735"/>
            <a:ext cx="252095" cy="252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39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451E-0CBD-4213-9654-88EDDCC7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 structure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F2D0-99DE-46B8-9FAF-D9861433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4" y="1314450"/>
            <a:ext cx="8903970" cy="1752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a structure with two convolutional layers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max pooling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flattening out of the network to fully connected layers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8098808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75C3-1159-446C-9D2B-E4ACB4A4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baseline network structure can be summarized as follows: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0999-08E3-4743-93F1-E9E40478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4" y="1619250"/>
            <a:ext cx="8903970" cy="337947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input layer, 32 feature maps with a size of 3×3, a rectifier activation function and a weight constraint of max norm set to 3.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set to 20%.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layer, 32 feature maps with a size of 3×3, a rectifier activation function and a weight constraint of max norm set to 3.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 layer with size 2×2.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with 512 units and a rectifier activation function.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set to 50%.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output layer with 10 units and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15596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UMKC_PPT3</Template>
  <TotalTime>5222</TotalTime>
  <Words>4953</Words>
  <Application>Microsoft Office PowerPoint</Application>
  <PresentationFormat>Custom</PresentationFormat>
  <Paragraphs>2621</Paragraphs>
  <Slides>103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DejaVu Serif</vt:lpstr>
      <vt:lpstr>Georgia</vt:lpstr>
      <vt:lpstr>Hadassah Friedlaender</vt:lpstr>
      <vt:lpstr>Helvetica</vt:lpstr>
      <vt:lpstr>Times New Roman</vt:lpstr>
      <vt:lpstr>Wingdings</vt:lpstr>
      <vt:lpstr>UMKC_PPT3</vt:lpstr>
      <vt:lpstr>Custom Design</vt:lpstr>
      <vt:lpstr>Keras</vt:lpstr>
      <vt:lpstr>Overview</vt:lpstr>
      <vt:lpstr>Deep Learning</vt:lpstr>
      <vt:lpstr>Previously we learned: Image classification on MNIST dataset using NN</vt:lpstr>
      <vt:lpstr>Convolutional Neural Network (CNN)</vt:lpstr>
      <vt:lpstr>Convolutional Neural Network (CNN)</vt:lpstr>
      <vt:lpstr>Convolutional Neural Network (CNN)</vt:lpstr>
      <vt:lpstr>Convolutional Neural Network (CNN)</vt:lpstr>
      <vt:lpstr>Convolutional Neural Network (CNN)</vt:lpstr>
      <vt:lpstr>Traditional Neural Network vs. Convolutional Neural  Network</vt:lpstr>
      <vt:lpstr>Traditional Neural Network vs. Convolutional Neural  Network</vt:lpstr>
      <vt:lpstr>Traditional Neural Network vs. Convolutional Neural  Network</vt:lpstr>
      <vt:lpstr>Stages of feature extraction by CNN</vt:lpstr>
      <vt:lpstr>A toy ConvNet: X’s and O’s</vt:lpstr>
      <vt:lpstr>For example</vt:lpstr>
      <vt:lpstr>Trickier cases</vt:lpstr>
      <vt:lpstr>Deciding is hard</vt:lpstr>
      <vt:lpstr>What computers see</vt:lpstr>
      <vt:lpstr>What computers see</vt:lpstr>
      <vt:lpstr>Computers are literal</vt:lpstr>
      <vt:lpstr>ConvNets match pieces of the image</vt:lpstr>
      <vt:lpstr>Features match pieces of the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Filtering: The math behind the match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Padding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Pooling Layer</vt:lpstr>
      <vt:lpstr>Pooling Layer</vt:lpstr>
      <vt:lpstr>Pooling Layer</vt:lpstr>
      <vt:lpstr>Pooling Layer</vt:lpstr>
      <vt:lpstr>Why Convolutional ?</vt:lpstr>
      <vt:lpstr>Why Convolutional ?</vt:lpstr>
      <vt:lpstr>Why Convolutional ?</vt:lpstr>
      <vt:lpstr>Why Convolutional ?</vt:lpstr>
      <vt:lpstr>LAYERS IN CNN</vt:lpstr>
      <vt:lpstr>A few important terms</vt:lpstr>
      <vt:lpstr>Visualize the graph on Tensorboard</vt:lpstr>
      <vt:lpstr>Use case: Image classification</vt:lpstr>
      <vt:lpstr>Image Classification on Cifar10</vt:lpstr>
      <vt:lpstr>Data set: Cifar10</vt:lpstr>
      <vt:lpstr>Load data set</vt:lpstr>
      <vt:lpstr> structure of the model</vt:lpstr>
      <vt:lpstr>Our baseline network structure can be summarized as follows: </vt:lpstr>
      <vt:lpstr>Convolutional layer</vt:lpstr>
      <vt:lpstr>Flatten layer</vt:lpstr>
      <vt:lpstr>Fitting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Kamble</dc:creator>
  <cp:lastModifiedBy>Goudarzvand, Saria (UMKC-Student)</cp:lastModifiedBy>
  <cp:revision>34</cp:revision>
  <dcterms:created xsi:type="dcterms:W3CDTF">2019-04-15T04:28:09Z</dcterms:created>
  <dcterms:modified xsi:type="dcterms:W3CDTF">2019-11-15T20:49:05Z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2019-04-15T00:00:00Z</vt:filetime>
  </property>
</Properties>
</file>