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4" r:id="rId8"/>
    <p:sldId id="286" r:id="rId9"/>
    <p:sldId id="291" r:id="rId10"/>
    <p:sldId id="287" r:id="rId11"/>
    <p:sldId id="283" r:id="rId12"/>
    <p:sldId id="288" r:id="rId13"/>
    <p:sldId id="289" r:id="rId14"/>
    <p:sldId id="294" r:id="rId15"/>
    <p:sldId id="292" r:id="rId16"/>
    <p:sldId id="293" r:id="rId17"/>
    <p:sldId id="295" r:id="rId18"/>
    <p:sldId id="297" r:id="rId19"/>
    <p:sldId id="296" r:id="rId20"/>
    <p:sldId id="298" r:id="rId21"/>
    <p:sldId id="299"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19" autoAdjust="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svg"/><Relationship Id="rId1" Type="http://schemas.openxmlformats.org/officeDocument/2006/relationships/image" Target="../media/image71.png"/><Relationship Id="rId6" Type="http://schemas.openxmlformats.org/officeDocument/2006/relationships/image" Target="../media/image12.svg"/><Relationship Id="rId5" Type="http://schemas.openxmlformats.org/officeDocument/2006/relationships/image" Target="../media/image1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Ada Boosting</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DCCE571A-4D30-4294-ABAF-6885F619D2D9}">
      <dgm:prSet/>
      <dgm:spPr/>
      <dgm:t>
        <a:bodyPr/>
        <a:lstStyle/>
        <a:p>
          <a:pPr>
            <a:lnSpc>
              <a:spcPct val="100000"/>
            </a:lnSpc>
            <a:defRPr b="1"/>
          </a:pPr>
          <a:r>
            <a:rPr lang="en-US" dirty="0"/>
            <a:t>XG</a:t>
          </a:r>
          <a:r>
            <a:rPr lang="en-US" baseline="0" dirty="0"/>
            <a:t> Boosting</a:t>
          </a:r>
          <a:endParaRPr lang="en-US" dirty="0"/>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1C1B28B7-2609-4BAA-AAAB-5801EDFD334C}">
      <dgm:prSet/>
      <dgm:spPr/>
      <dgm:t>
        <a:bodyPr/>
        <a:lstStyle/>
        <a:p>
          <a:pPr>
            <a:lnSpc>
              <a:spcPct val="100000"/>
            </a:lnSpc>
            <a:defRPr b="1"/>
          </a:pPr>
          <a:r>
            <a:rPr lang="en-US" dirty="0"/>
            <a:t>Gradient</a:t>
          </a:r>
          <a:r>
            <a:rPr lang="en-US" baseline="0" dirty="0"/>
            <a:t> Boosting</a:t>
          </a:r>
          <a:endParaRPr lang="en-US" dirty="0"/>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t>
        <a:bodyPr/>
        <a:lstStyle/>
        <a:p>
          <a:endParaRPr lang="en-US"/>
        </a:p>
      </dgm:t>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t>
        <a:bodyPr/>
        <a:lstStyle/>
        <a:p>
          <a:endParaRPr lang="en-US"/>
        </a:p>
      </dgm:t>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t>
        <a:bodyPr/>
        <a:lstStyle/>
        <a:p>
          <a:endParaRPr lang="en-US"/>
        </a:p>
      </dgm:t>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t>
        <a:bodyPr/>
        <a:lstStyle/>
        <a:p>
          <a:endParaRPr lang="en-US"/>
        </a:p>
      </dgm:t>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C5FF5745-4781-44B9-BC29-74DCE41C1172}" type="presOf" srcId="{DCCE571A-4D30-4294-ABAF-6885F619D2D9}" destId="{3C1752BD-6530-4141-80E9-9A0923780DCB}"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E70347E4-4461-4B80-8927-4CA0AEBFAAF8}" srcId="{E817CCF5-DA3F-4E5F-BE7C-D8111B2BFEBA}" destId="{DCCE571A-4D30-4294-ABAF-6885F619D2D9}" srcOrd="1" destOrd="0" parTransId="{3AD83C96-5A95-4337-BF2D-97454AF7F108}" sibTransId="{2C1DF6EC-6090-4926-A556-3D2417B7F2AA}"/>
    <dgm:cxn modelId="{B51342D1-507F-4538-B2E7-CC8612277523}" type="presOf" srcId="{1C1B28B7-2609-4BAA-AAAB-5801EDFD334C}" destId="{C4D97C04-1692-4931-9A64-809D862C1739}"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t>Ada Boosting</a:t>
          </a:r>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t>XG</a:t>
          </a:r>
          <a:r>
            <a:rPr lang="en-US" sz="2800" kern="1200" baseline="0" dirty="0"/>
            <a:t> Boosting</a:t>
          </a:r>
          <a:endParaRPr lang="en-US" sz="2800" kern="1200" dirty="0"/>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dirty="0"/>
            <a:t>Gradient</a:t>
          </a:r>
          <a:r>
            <a:rPr lang="en-US" sz="2800" kern="1200" baseline="0" dirty="0"/>
            <a:t> Boosting</a:t>
          </a:r>
          <a:endParaRPr lang="en-US" sz="2800" kern="1200" dirty="0"/>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7/4/2025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7/4/2025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xmlns="" id="{9A5D9ED1-DFCC-4799-89E2-D118451B98DF}"/>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0" y="-188844"/>
            <a:ext cx="12191356" cy="6858000"/>
          </a:xfrm>
          <a:prstGeom prst="rect">
            <a:avLst/>
          </a:prstGeom>
        </p:spPr>
      </p:pic>
      <p:sp useBgFill="1">
        <p:nvSpPr>
          <p:cNvPr id="96"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Boosting Algorithm</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Dharani Palaniappan</a:t>
            </a:r>
          </a:p>
        </p:txBody>
      </p:sp>
    </p:spTree>
    <p:extLst>
      <p:ext uri="{BB962C8B-B14F-4D97-AF65-F5344CB8AC3E}">
        <p14:creationId xmlns:p14="http://schemas.microsoft.com/office/powerpoint/2010/main" xmlns=""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3CB60-2422-F300-E3AF-36C5D5F02470}"/>
              </a:ext>
            </a:extLst>
          </p:cNvPr>
          <p:cNvSpPr>
            <a:spLocks noGrp="1"/>
          </p:cNvSpPr>
          <p:nvPr>
            <p:ph type="title"/>
          </p:nvPr>
        </p:nvSpPr>
        <p:spPr/>
        <p:txBody>
          <a:bodyPr/>
          <a:lstStyle/>
          <a:p>
            <a:r>
              <a:rPr lang="en-US" dirty="0"/>
              <a:t>How it Works</a:t>
            </a:r>
            <a:endParaRPr lang="en-IN" dirty="0"/>
          </a:p>
        </p:txBody>
      </p:sp>
      <p:pic>
        <p:nvPicPr>
          <p:cNvPr id="3074" name="Picture 2" descr="Introduction to Gradient Boosting Machines - Akira AI">
            <a:extLst>
              <a:ext uri="{FF2B5EF4-FFF2-40B4-BE49-F238E27FC236}">
                <a16:creationId xmlns:a16="http://schemas.microsoft.com/office/drawing/2014/main" xmlns="" id="{699956F9-0C28-EFEA-068B-81F45C573B1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7026" y="1866900"/>
            <a:ext cx="609600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458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D7B13-9854-5B96-00BF-3D0250EF00C8}"/>
              </a:ext>
            </a:extLst>
          </p:cNvPr>
          <p:cNvSpPr>
            <a:spLocks noGrp="1"/>
          </p:cNvSpPr>
          <p:nvPr>
            <p:ph type="title"/>
          </p:nvPr>
        </p:nvSpPr>
        <p:spPr/>
        <p:txBody>
          <a:bodyPr/>
          <a:lstStyle/>
          <a:p>
            <a:r>
              <a:rPr lang="en-US" dirty="0"/>
              <a:t>Python Code</a:t>
            </a:r>
            <a:endParaRPr lang="en-IN" dirty="0"/>
          </a:p>
        </p:txBody>
      </p:sp>
      <p:sp>
        <p:nvSpPr>
          <p:cNvPr id="3" name="TextBox 2">
            <a:extLst>
              <a:ext uri="{FF2B5EF4-FFF2-40B4-BE49-F238E27FC236}">
                <a16:creationId xmlns:a16="http://schemas.microsoft.com/office/drawing/2014/main" xmlns="" id="{4221A51C-AE40-DA24-9B68-EC72B669C3DB}"/>
              </a:ext>
            </a:extLst>
          </p:cNvPr>
          <p:cNvSpPr txBox="1"/>
          <p:nvPr/>
        </p:nvSpPr>
        <p:spPr>
          <a:xfrm>
            <a:off x="2474844" y="1938131"/>
            <a:ext cx="7494104" cy="3416320"/>
          </a:xfrm>
          <a:prstGeom prst="rect">
            <a:avLst/>
          </a:prstGeom>
          <a:noFill/>
        </p:spPr>
        <p:txBody>
          <a:bodyPr wrap="square" rtlCol="0">
            <a:spAutoFit/>
          </a:bodyPr>
          <a:lstStyle/>
          <a:p>
            <a:r>
              <a:rPr lang="en-IN" dirty="0"/>
              <a:t>from </a:t>
            </a:r>
            <a:r>
              <a:rPr lang="en-IN" dirty="0" err="1"/>
              <a:t>sklearn.ensemble</a:t>
            </a:r>
            <a:r>
              <a:rPr lang="en-IN" dirty="0"/>
              <a:t> import </a:t>
            </a:r>
            <a:r>
              <a:rPr lang="en-IN" dirty="0" err="1"/>
              <a:t>GradientBoostingClassifier</a:t>
            </a:r>
            <a:endParaRPr lang="en-IN" dirty="0"/>
          </a:p>
          <a:p>
            <a:r>
              <a:rPr lang="en-IN" dirty="0" err="1"/>
              <a:t>gbc</a:t>
            </a:r>
            <a:r>
              <a:rPr lang="en-IN" dirty="0"/>
              <a:t> = </a:t>
            </a:r>
            <a:r>
              <a:rPr lang="en-IN" dirty="0" err="1"/>
              <a:t>GradientBoostingClassifier</a:t>
            </a:r>
            <a:r>
              <a:rPr lang="en-IN" dirty="0"/>
              <a:t>(</a:t>
            </a:r>
            <a:r>
              <a:rPr lang="en-IN" dirty="0" err="1"/>
              <a:t>n_estimators</a:t>
            </a:r>
            <a:r>
              <a:rPr lang="en-IN" dirty="0"/>
              <a:t>=300,</a:t>
            </a:r>
          </a:p>
          <a:p>
            <a:r>
              <a:rPr lang="en-IN" dirty="0"/>
              <a:t>                                 </a:t>
            </a:r>
            <a:r>
              <a:rPr lang="en-IN" dirty="0" err="1"/>
              <a:t>learning_rate</a:t>
            </a:r>
            <a:r>
              <a:rPr lang="en-IN" dirty="0"/>
              <a:t>=0.05,</a:t>
            </a:r>
          </a:p>
          <a:p>
            <a:r>
              <a:rPr lang="en-IN" dirty="0"/>
              <a:t>                                 </a:t>
            </a:r>
            <a:r>
              <a:rPr lang="en-IN" dirty="0" err="1"/>
              <a:t>random_state</a:t>
            </a:r>
            <a:r>
              <a:rPr lang="en-IN" dirty="0"/>
              <a:t>=100,</a:t>
            </a:r>
          </a:p>
          <a:p>
            <a:r>
              <a:rPr lang="en-IN" dirty="0"/>
              <a:t>                                 </a:t>
            </a:r>
            <a:r>
              <a:rPr lang="en-IN" dirty="0" err="1"/>
              <a:t>max_features</a:t>
            </a:r>
            <a:r>
              <a:rPr lang="en-IN" dirty="0"/>
              <a:t>=5 )</a:t>
            </a:r>
          </a:p>
          <a:p>
            <a:r>
              <a:rPr lang="en-IN" dirty="0"/>
              <a:t>                                 </a:t>
            </a:r>
          </a:p>
          <a:p>
            <a:r>
              <a:rPr lang="en-IN" dirty="0" err="1"/>
              <a:t>gbc.fit</a:t>
            </a:r>
            <a:r>
              <a:rPr lang="en-IN" dirty="0"/>
              <a:t>(</a:t>
            </a:r>
            <a:r>
              <a:rPr lang="en-IN" dirty="0" err="1"/>
              <a:t>train_X</a:t>
            </a:r>
            <a:r>
              <a:rPr lang="en-IN" dirty="0"/>
              <a:t>, </a:t>
            </a:r>
            <a:r>
              <a:rPr lang="en-IN" dirty="0" err="1"/>
              <a:t>train_y</a:t>
            </a:r>
            <a:r>
              <a:rPr lang="en-IN" dirty="0"/>
              <a:t>)</a:t>
            </a:r>
          </a:p>
          <a:p>
            <a:endParaRPr lang="en-IN" dirty="0"/>
          </a:p>
          <a:p>
            <a:r>
              <a:rPr lang="en-IN" dirty="0" err="1"/>
              <a:t>pred_y</a:t>
            </a:r>
            <a:r>
              <a:rPr lang="en-IN" dirty="0"/>
              <a:t> = </a:t>
            </a:r>
            <a:r>
              <a:rPr lang="en-IN" dirty="0" err="1"/>
              <a:t>gbc.predict</a:t>
            </a:r>
            <a:r>
              <a:rPr lang="en-IN" dirty="0"/>
              <a:t>(</a:t>
            </a:r>
            <a:r>
              <a:rPr lang="en-IN" dirty="0" err="1"/>
              <a:t>test_X</a:t>
            </a:r>
            <a:r>
              <a:rPr lang="en-IN" dirty="0"/>
              <a:t>)</a:t>
            </a:r>
          </a:p>
          <a:p>
            <a:endParaRPr lang="en-IN" dirty="0"/>
          </a:p>
          <a:p>
            <a:r>
              <a:rPr lang="en-IN" dirty="0" err="1"/>
              <a:t>acc</a:t>
            </a:r>
            <a:r>
              <a:rPr lang="en-IN" dirty="0"/>
              <a:t> = </a:t>
            </a:r>
            <a:r>
              <a:rPr lang="en-IN" dirty="0" err="1"/>
              <a:t>accuracy_score</a:t>
            </a:r>
            <a:r>
              <a:rPr lang="en-IN" dirty="0"/>
              <a:t>(</a:t>
            </a:r>
            <a:r>
              <a:rPr lang="en-IN" dirty="0" err="1"/>
              <a:t>test_y</a:t>
            </a:r>
            <a:r>
              <a:rPr lang="en-IN" dirty="0"/>
              <a:t>, </a:t>
            </a:r>
            <a:r>
              <a:rPr lang="en-IN" dirty="0" err="1"/>
              <a:t>pred_y</a:t>
            </a:r>
            <a:r>
              <a:rPr lang="en-IN" dirty="0"/>
              <a:t>)</a:t>
            </a:r>
          </a:p>
          <a:p>
            <a:r>
              <a:rPr lang="en-IN" dirty="0"/>
              <a:t>print("Gradient Boosting Classifier accuracy is : {:.2f}".format(</a:t>
            </a:r>
            <a:r>
              <a:rPr lang="en-IN" dirty="0" err="1"/>
              <a:t>acc</a:t>
            </a:r>
            <a:r>
              <a:rPr lang="en-IN" dirty="0"/>
              <a:t>))</a:t>
            </a:r>
          </a:p>
        </p:txBody>
      </p:sp>
    </p:spTree>
    <p:extLst>
      <p:ext uri="{BB962C8B-B14F-4D97-AF65-F5344CB8AC3E}">
        <p14:creationId xmlns:p14="http://schemas.microsoft.com/office/powerpoint/2010/main" xmlns="" val="381204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2C75FCC-585F-B7A5-5804-A7C5FA80F155}"/>
              </a:ext>
            </a:extLst>
          </p:cNvPr>
          <p:cNvSpPr>
            <a:spLocks noGrp="1"/>
          </p:cNvSpPr>
          <p:nvPr>
            <p:ph type="body" idx="1"/>
          </p:nvPr>
        </p:nvSpPr>
        <p:spPr/>
        <p:txBody>
          <a:bodyPr/>
          <a:lstStyle/>
          <a:p>
            <a:r>
              <a:rPr lang="en-US" dirty="0"/>
              <a:t>Advantages</a:t>
            </a:r>
            <a:endParaRPr lang="en-IN" dirty="0"/>
          </a:p>
        </p:txBody>
      </p:sp>
      <p:sp>
        <p:nvSpPr>
          <p:cNvPr id="4" name="Content Placeholder 3">
            <a:extLst>
              <a:ext uri="{FF2B5EF4-FFF2-40B4-BE49-F238E27FC236}">
                <a16:creationId xmlns:a16="http://schemas.microsoft.com/office/drawing/2014/main" xmlns="" id="{7BCFD55E-05AF-E019-24CC-20ACD494FD4D}"/>
              </a:ext>
            </a:extLst>
          </p:cNvPr>
          <p:cNvSpPr>
            <a:spLocks noGrp="1"/>
          </p:cNvSpPr>
          <p:nvPr>
            <p:ph sz="half" idx="2"/>
          </p:nvPr>
        </p:nvSpPr>
        <p:spPr/>
        <p:txBody>
          <a:bodyPr>
            <a:normAutofit fontScale="70000" lnSpcReduction="20000"/>
          </a:bodyPr>
          <a:lstStyle/>
          <a:p>
            <a:pPr fontAlgn="base"/>
            <a:r>
              <a:rPr lang="en-US" dirty="0">
                <a:effectLst/>
              </a:rPr>
              <a:t>Often provides predictive accuracy that cannot be trumped.</a:t>
            </a:r>
          </a:p>
          <a:p>
            <a:pPr fontAlgn="base"/>
            <a:r>
              <a:rPr lang="en-US" dirty="0">
                <a:effectLst/>
              </a:rPr>
              <a:t>Lots of flexibility – can optimize on different loss functions and provides several hyper parameter tuning options that make the function fit very flexible.</a:t>
            </a:r>
          </a:p>
          <a:p>
            <a:pPr fontAlgn="base"/>
            <a:r>
              <a:rPr lang="en-US" dirty="0">
                <a:effectLst/>
              </a:rPr>
              <a:t>No data pre-processing required – often works great with categorical and numerical values as is.</a:t>
            </a:r>
          </a:p>
          <a:p>
            <a:pPr fontAlgn="base"/>
            <a:r>
              <a:rPr lang="en-US" dirty="0">
                <a:effectLst/>
              </a:rPr>
              <a:t>Handles missing data – imputation not required.</a:t>
            </a:r>
          </a:p>
          <a:p>
            <a:pPr fontAlgn="base"/>
            <a:r>
              <a:rPr lang="en-US" dirty="0">
                <a:effectLst/>
              </a:rPr>
              <a:t>A benefit of the gradient boosting framework is that a new boosting algorithm does not have to be derived for each loss function that may want to be used, instead, it is a generic enough framework that any differentiable loss function can be used</a:t>
            </a:r>
          </a:p>
          <a:p>
            <a:endParaRPr lang="en-IN" dirty="0"/>
          </a:p>
        </p:txBody>
      </p:sp>
      <p:sp>
        <p:nvSpPr>
          <p:cNvPr id="5" name="Text Placeholder 4">
            <a:extLst>
              <a:ext uri="{FF2B5EF4-FFF2-40B4-BE49-F238E27FC236}">
                <a16:creationId xmlns:a16="http://schemas.microsoft.com/office/drawing/2014/main" xmlns="" id="{B0E6FD22-2577-B003-2789-54290EE2D739}"/>
              </a:ext>
            </a:extLst>
          </p:cNvPr>
          <p:cNvSpPr>
            <a:spLocks noGrp="1"/>
          </p:cNvSpPr>
          <p:nvPr>
            <p:ph type="body" sz="quarter" idx="3"/>
          </p:nvPr>
        </p:nvSpPr>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xmlns="" id="{E25F9439-C7F1-0443-06FF-E2D4A63FCA6D}"/>
              </a:ext>
            </a:extLst>
          </p:cNvPr>
          <p:cNvSpPr>
            <a:spLocks noGrp="1"/>
          </p:cNvSpPr>
          <p:nvPr>
            <p:ph sz="quarter" idx="4"/>
          </p:nvPr>
        </p:nvSpPr>
        <p:spPr/>
        <p:txBody>
          <a:bodyPr>
            <a:normAutofit fontScale="70000" lnSpcReduction="20000"/>
          </a:bodyPr>
          <a:lstStyle/>
          <a:p>
            <a:pPr fontAlgn="base"/>
            <a:r>
              <a:rPr lang="en-US" dirty="0">
                <a:effectLst/>
              </a:rPr>
              <a:t>Gradient Boosting Models will continue improving to minimize all errors. This can overemphasize outliers and cause overfitting.</a:t>
            </a:r>
          </a:p>
          <a:p>
            <a:pPr fontAlgn="base"/>
            <a:r>
              <a:rPr lang="en-US" dirty="0">
                <a:effectLst/>
              </a:rPr>
              <a:t>Computationally expensive – often require many trees (&gt;1000) which can be time and memory exhaustive.</a:t>
            </a:r>
          </a:p>
          <a:p>
            <a:pPr fontAlgn="base"/>
            <a:r>
              <a:rPr lang="en-US" dirty="0">
                <a:effectLst/>
              </a:rPr>
              <a:t>The high flexibility results in many parameters that interact and influence heavily the behavior of the approach (number of iterations, tree depth, regularization parameters, etc.). This requires a large grid search during tuning.</a:t>
            </a:r>
          </a:p>
          <a:p>
            <a:pPr fontAlgn="base"/>
            <a:r>
              <a:rPr lang="en-US" dirty="0">
                <a:effectLst/>
              </a:rPr>
              <a:t>Less interpretative in nature, although this is easily addressed with various tools.</a:t>
            </a:r>
          </a:p>
          <a:p>
            <a:endParaRPr lang="en-IN" dirty="0"/>
          </a:p>
        </p:txBody>
      </p:sp>
    </p:spTree>
    <p:extLst>
      <p:ext uri="{BB962C8B-B14F-4D97-AF65-F5344CB8AC3E}">
        <p14:creationId xmlns:p14="http://schemas.microsoft.com/office/powerpoint/2010/main" xmlns="" val="309174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1CE6093-5E95-7C55-6346-E50799BD0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C5846AC-CB17-24A6-EDD9-E8769A243E48}"/>
              </a:ext>
            </a:extLst>
          </p:cNvPr>
          <p:cNvSpPr>
            <a:spLocks noGrp="1"/>
          </p:cNvSpPr>
          <p:nvPr>
            <p:ph type="title"/>
          </p:nvPr>
        </p:nvSpPr>
        <p:spPr/>
        <p:txBody>
          <a:bodyPr/>
          <a:lstStyle/>
          <a:p>
            <a:r>
              <a:rPr lang="en-US" dirty="0"/>
              <a:t>Practical Applications</a:t>
            </a:r>
            <a:endParaRPr lang="en-IN" dirty="0"/>
          </a:p>
        </p:txBody>
      </p:sp>
      <p:sp>
        <p:nvSpPr>
          <p:cNvPr id="3" name="TextBox 2">
            <a:extLst>
              <a:ext uri="{FF2B5EF4-FFF2-40B4-BE49-F238E27FC236}">
                <a16:creationId xmlns:a16="http://schemas.microsoft.com/office/drawing/2014/main" xmlns="" id="{F538DE2B-7AC9-24C4-5C37-44DA7FFE1C75}"/>
              </a:ext>
            </a:extLst>
          </p:cNvPr>
          <p:cNvSpPr txBox="1"/>
          <p:nvPr/>
        </p:nvSpPr>
        <p:spPr>
          <a:xfrm>
            <a:off x="1272209" y="2554357"/>
            <a:ext cx="9163878" cy="3970318"/>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err="1"/>
              <a:t>Neurobotics</a:t>
            </a:r>
            <a:r>
              <a:rPr lang="en-US" dirty="0"/>
              <a:t> – Gradient boosting is a useful practical tool for predictive tasks, and consistently provides higher accuracy results compared to conventional single strong machine learning models.</a:t>
            </a:r>
          </a:p>
          <a:p>
            <a:pPr fontAlgn="base"/>
            <a:r>
              <a:rPr lang="en-US" dirty="0"/>
              <a:t>For example, gradient boosting helps to create models that can map the </a:t>
            </a:r>
            <a:r>
              <a:rPr lang="en-US" b="1" dirty="0"/>
              <a:t>EMG</a:t>
            </a:r>
            <a:r>
              <a:rPr lang="en-US" dirty="0"/>
              <a:t> and </a:t>
            </a:r>
            <a:r>
              <a:rPr lang="en-US" b="1" dirty="0"/>
              <a:t>EEG</a:t>
            </a:r>
            <a:r>
              <a:rPr lang="en-US" dirty="0"/>
              <a:t> sensor readings to human movement tracking and activity recognition.</a:t>
            </a:r>
          </a:p>
          <a:p>
            <a:pPr marL="285750" indent="-285750" fontAlgn="base">
              <a:buFont typeface="Arial" panose="020B0604020202020204" pitchFamily="34" charset="0"/>
              <a:buChar char="•"/>
            </a:pPr>
            <a:r>
              <a:rPr lang="en-US" dirty="0"/>
              <a:t>Gradient boosting can be used in the field of </a:t>
            </a:r>
            <a:r>
              <a:rPr lang="en-US" b="1" dirty="0"/>
              <a:t>learning to rank</a:t>
            </a:r>
            <a:r>
              <a:rPr lang="en-US" dirty="0"/>
              <a:t>. The commercial web search engines</a:t>
            </a:r>
            <a:r>
              <a:rPr lang="en-US" b="1" dirty="0"/>
              <a:t> Yahoo </a:t>
            </a:r>
            <a:r>
              <a:rPr lang="en-US" dirty="0"/>
              <a:t>and </a:t>
            </a:r>
            <a:r>
              <a:rPr lang="en-US" b="1" dirty="0"/>
              <a:t>Yandex </a:t>
            </a:r>
            <a:r>
              <a:rPr lang="en-US" dirty="0"/>
              <a:t>use variants of gradient boosting in their machine-learned ranking engines.</a:t>
            </a:r>
          </a:p>
          <a:p>
            <a:pPr marL="285750" indent="-285750" fontAlgn="base">
              <a:buFont typeface="Arial" panose="020B0604020202020204" pitchFamily="34" charset="0"/>
              <a:buChar char="•"/>
            </a:pPr>
            <a:r>
              <a:rPr lang="en-US" dirty="0"/>
              <a:t>Gradient boosting is also utilized in High Energy Physics in data analysis. At the Large Hadron Collider (LHC), variants of gradient boosting Deep Neural Networks (DNN) were successful in reproducing the results of non-machine learning methods of analysis on datasets used to discover the </a:t>
            </a:r>
            <a:r>
              <a:rPr lang="en-US" b="1" dirty="0"/>
              <a:t>Higgs boson</a:t>
            </a:r>
            <a:endParaRPr lang="en-US" dirty="0"/>
          </a:p>
          <a:p>
            <a:endParaRPr lang="en-IN" dirty="0"/>
          </a:p>
        </p:txBody>
      </p:sp>
    </p:spTree>
    <p:extLst>
      <p:ext uri="{BB962C8B-B14F-4D97-AF65-F5344CB8AC3E}">
        <p14:creationId xmlns:p14="http://schemas.microsoft.com/office/powerpoint/2010/main" xmlns="" val="15760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3B19E-A634-C2AE-361D-D2E0B050F785}"/>
              </a:ext>
            </a:extLst>
          </p:cNvPr>
          <p:cNvSpPr>
            <a:spLocks noGrp="1"/>
          </p:cNvSpPr>
          <p:nvPr>
            <p:ph type="title"/>
          </p:nvPr>
        </p:nvSpPr>
        <p:spPr/>
        <p:txBody>
          <a:bodyPr/>
          <a:lstStyle/>
          <a:p>
            <a:r>
              <a:rPr lang="en-US" dirty="0"/>
              <a:t>XG Boosting</a:t>
            </a:r>
            <a:endParaRPr lang="en-IN" dirty="0"/>
          </a:p>
        </p:txBody>
      </p:sp>
      <p:sp>
        <p:nvSpPr>
          <p:cNvPr id="3" name="TextBox 2">
            <a:extLst>
              <a:ext uri="{FF2B5EF4-FFF2-40B4-BE49-F238E27FC236}">
                <a16:creationId xmlns:a16="http://schemas.microsoft.com/office/drawing/2014/main" xmlns="" id="{649FF4D0-0A17-A55F-3DDD-C27F01D92E53}"/>
              </a:ext>
            </a:extLst>
          </p:cNvPr>
          <p:cNvSpPr txBox="1"/>
          <p:nvPr/>
        </p:nvSpPr>
        <p:spPr>
          <a:xfrm>
            <a:off x="1719470" y="2474843"/>
            <a:ext cx="9382539" cy="3139321"/>
          </a:xfrm>
          <a:prstGeom prst="rect">
            <a:avLst/>
          </a:prstGeom>
          <a:noFill/>
        </p:spPr>
        <p:txBody>
          <a:bodyPr wrap="square" rtlCol="0">
            <a:spAutoFit/>
          </a:bodyPr>
          <a:lstStyle/>
          <a:p>
            <a:pPr fontAlgn="base"/>
            <a:r>
              <a:rPr lang="en-US" dirty="0"/>
              <a:t>Gradient boosting is an </a:t>
            </a:r>
            <a:r>
              <a:rPr lang="en-US" b="1" i="1" dirty="0"/>
              <a:t>ensemble </a:t>
            </a:r>
            <a:r>
              <a:rPr lang="en-US" i="1" dirty="0"/>
              <a:t>method </a:t>
            </a:r>
            <a:r>
              <a:rPr lang="en-US" dirty="0"/>
              <a:t>that sequentially adds our trained predictors and assigns them a weight. However, instead of assigning different weights to the classifiers after every iteration, this method fits the new model to new residuals of the previous prediction and then minimizes the loss when adding the latest prediction. </a:t>
            </a:r>
            <a:r>
              <a:rPr lang="en-US" i="1" dirty="0"/>
              <a:t>So,</a:t>
            </a:r>
            <a:r>
              <a:rPr lang="en-US" b="1" i="1" dirty="0"/>
              <a:t> in the end, you are updating your model using gradient descent and hence the name, gradient boosting</a:t>
            </a:r>
            <a:r>
              <a:rPr lang="en-US" i="1" dirty="0"/>
              <a:t>. </a:t>
            </a:r>
            <a:r>
              <a:rPr lang="en-US" dirty="0"/>
              <a:t>This is supported for both regression and classification problems. </a:t>
            </a:r>
            <a:r>
              <a:rPr lang="en-US" dirty="0" err="1"/>
              <a:t>XGBoost</a:t>
            </a:r>
            <a:r>
              <a:rPr lang="en-US" dirty="0"/>
              <a:t> specifically, implements this algorithm for decision tree boosting with an additional custom regularization term in the objective function.</a:t>
            </a:r>
          </a:p>
          <a:p>
            <a:pPr fontAlgn="base"/>
            <a:r>
              <a:rPr lang="en-US" dirty="0"/>
              <a:t>In recent years the main driving force behind the algorithms that won massive ML competitions is </a:t>
            </a:r>
            <a:r>
              <a:rPr lang="en-US" b="1" dirty="0"/>
              <a:t>Xtreme Gradient Boost</a:t>
            </a:r>
            <a:r>
              <a:rPr lang="en-US" dirty="0"/>
              <a:t> </a:t>
            </a:r>
            <a:r>
              <a:rPr lang="en-US" b="1" dirty="0"/>
              <a:t>or </a:t>
            </a:r>
            <a:r>
              <a:rPr lang="en-US" b="1" dirty="0" err="1"/>
              <a:t>Xgboost</a:t>
            </a:r>
            <a:r>
              <a:rPr lang="en-US" b="1" dirty="0"/>
              <a:t>.</a:t>
            </a:r>
            <a:endParaRPr lang="en-US" dirty="0"/>
          </a:p>
          <a:p>
            <a:endParaRPr lang="en-IN" dirty="0"/>
          </a:p>
        </p:txBody>
      </p:sp>
    </p:spTree>
    <p:extLst>
      <p:ext uri="{BB962C8B-B14F-4D97-AF65-F5344CB8AC3E}">
        <p14:creationId xmlns:p14="http://schemas.microsoft.com/office/powerpoint/2010/main" xmlns="" val="370361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0B0758-3A5E-5B63-5669-000D409A3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078A3D8-9E59-F98B-881D-E26441056FB5}"/>
              </a:ext>
            </a:extLst>
          </p:cNvPr>
          <p:cNvSpPr>
            <a:spLocks noGrp="1"/>
          </p:cNvSpPr>
          <p:nvPr>
            <p:ph type="title"/>
          </p:nvPr>
        </p:nvSpPr>
        <p:spPr/>
        <p:txBody>
          <a:bodyPr/>
          <a:lstStyle/>
          <a:p>
            <a:r>
              <a:rPr lang="en-US" dirty="0"/>
              <a:t>How it works</a:t>
            </a:r>
            <a:endParaRPr lang="en-IN" dirty="0"/>
          </a:p>
        </p:txBody>
      </p:sp>
      <p:pic>
        <p:nvPicPr>
          <p:cNvPr id="5" name="Picture 4">
            <a:extLst>
              <a:ext uri="{FF2B5EF4-FFF2-40B4-BE49-F238E27FC236}">
                <a16:creationId xmlns:a16="http://schemas.microsoft.com/office/drawing/2014/main" xmlns="" id="{80275531-BC4D-31A7-9B22-F990A8789D36}"/>
              </a:ext>
            </a:extLst>
          </p:cNvPr>
          <p:cNvPicPr>
            <a:picLocks noChangeAspect="1"/>
          </p:cNvPicPr>
          <p:nvPr/>
        </p:nvPicPr>
        <p:blipFill>
          <a:blip r:embed="rId2"/>
          <a:stretch>
            <a:fillRect/>
          </a:stretch>
        </p:blipFill>
        <p:spPr>
          <a:xfrm>
            <a:off x="3668160" y="2011017"/>
            <a:ext cx="4676775" cy="3810000"/>
          </a:xfrm>
          <a:prstGeom prst="rect">
            <a:avLst/>
          </a:prstGeom>
        </p:spPr>
      </p:pic>
    </p:spTree>
    <p:extLst>
      <p:ext uri="{BB962C8B-B14F-4D97-AF65-F5344CB8AC3E}">
        <p14:creationId xmlns:p14="http://schemas.microsoft.com/office/powerpoint/2010/main" xmlns="" val="252364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957A9C1-7D81-02A6-E531-FEE543E79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3E2208B-B6A9-C2D7-0A80-3B6930B404C7}"/>
              </a:ext>
            </a:extLst>
          </p:cNvPr>
          <p:cNvSpPr>
            <a:spLocks noGrp="1"/>
          </p:cNvSpPr>
          <p:nvPr>
            <p:ph type="title"/>
          </p:nvPr>
        </p:nvSpPr>
        <p:spPr/>
        <p:txBody>
          <a:bodyPr/>
          <a:lstStyle/>
          <a:p>
            <a:r>
              <a:rPr lang="en-US" dirty="0"/>
              <a:t>Key Features</a:t>
            </a:r>
            <a:endParaRPr lang="en-IN" dirty="0"/>
          </a:p>
        </p:txBody>
      </p:sp>
      <p:sp>
        <p:nvSpPr>
          <p:cNvPr id="3" name="TextBox 2">
            <a:extLst>
              <a:ext uri="{FF2B5EF4-FFF2-40B4-BE49-F238E27FC236}">
                <a16:creationId xmlns:a16="http://schemas.microsoft.com/office/drawing/2014/main" xmlns="" id="{26446FBB-641E-DB4F-E37F-7B7ED3DAC3C2}"/>
              </a:ext>
            </a:extLst>
          </p:cNvPr>
          <p:cNvSpPr txBox="1"/>
          <p:nvPr/>
        </p:nvSpPr>
        <p:spPr>
          <a:xfrm>
            <a:off x="1719470" y="2474843"/>
            <a:ext cx="9382539" cy="3416320"/>
          </a:xfrm>
          <a:prstGeom prst="rect">
            <a:avLst/>
          </a:prstGeom>
          <a:noFill/>
        </p:spPr>
        <p:txBody>
          <a:bodyPr wrap="square" rtlCol="0">
            <a:spAutoFit/>
          </a:bodyPr>
          <a:lstStyle/>
          <a:p>
            <a:r>
              <a:rPr lang="en-US" dirty="0"/>
              <a:t>Key Features of </a:t>
            </a:r>
            <a:r>
              <a:rPr lang="en-US" dirty="0" err="1"/>
              <a:t>XGBoost</a:t>
            </a:r>
            <a:r>
              <a:rPr lang="en-US" dirty="0"/>
              <a:t> for Regression</a:t>
            </a:r>
            <a:endParaRPr lang="en-US" b="1" dirty="0"/>
          </a:p>
          <a:p>
            <a:r>
              <a:rPr lang="en-US" b="1" dirty="0"/>
              <a:t>Boosting Framework</a:t>
            </a:r>
            <a:r>
              <a:rPr lang="en-US" dirty="0"/>
              <a:t>: </a:t>
            </a:r>
            <a:r>
              <a:rPr lang="en-US" dirty="0" err="1"/>
              <a:t>XGBoost</a:t>
            </a:r>
            <a:r>
              <a:rPr lang="en-US" dirty="0"/>
              <a:t> builds an ensemble of decision trees sequentially, where each tree corrects the errors of the previous one.</a:t>
            </a:r>
          </a:p>
          <a:p>
            <a:r>
              <a:rPr lang="en-US" b="1" dirty="0"/>
              <a:t>Objective Function</a:t>
            </a:r>
            <a:r>
              <a:rPr lang="en-US" dirty="0"/>
              <a:t>: For regression, it minimizes a loss function (e.g., Mean Squared Error or Mean Absolute Error) while adding regularization to prevent overfitting.</a:t>
            </a:r>
          </a:p>
          <a:p>
            <a:r>
              <a:rPr lang="en-US" b="1" dirty="0"/>
              <a:t>Regularization</a:t>
            </a:r>
            <a:r>
              <a:rPr lang="en-US" dirty="0"/>
              <a:t>: Includes L1 (Lasso) and L2 (Ridge) regularization to improve generalization.</a:t>
            </a:r>
          </a:p>
          <a:p>
            <a:r>
              <a:rPr lang="en-US" b="1" dirty="0"/>
              <a:t>Handling Missing Values</a:t>
            </a:r>
            <a:r>
              <a:rPr lang="en-US" dirty="0"/>
              <a:t>: Automatically handles missing data by learning the best direction to split.</a:t>
            </a:r>
          </a:p>
          <a:p>
            <a:r>
              <a:rPr lang="en-US" b="1" dirty="0"/>
              <a:t>Parallelization</a:t>
            </a:r>
            <a:r>
              <a:rPr lang="en-US" dirty="0"/>
              <a:t>: Optimized for speed with parallel processing.</a:t>
            </a:r>
          </a:p>
          <a:p>
            <a:r>
              <a:rPr lang="en-US" b="1" dirty="0"/>
              <a:t>Customizability</a:t>
            </a:r>
            <a:r>
              <a:rPr lang="en-US" dirty="0"/>
              <a:t>: Allows users to define custom loss functions.</a:t>
            </a:r>
          </a:p>
          <a:p>
            <a:endParaRPr lang="en-IN" dirty="0"/>
          </a:p>
        </p:txBody>
      </p:sp>
    </p:spTree>
    <p:extLst>
      <p:ext uri="{BB962C8B-B14F-4D97-AF65-F5344CB8AC3E}">
        <p14:creationId xmlns:p14="http://schemas.microsoft.com/office/powerpoint/2010/main" xmlns="" val="182425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F5A76-7E5B-4D08-E1EB-0F01B9D06E8B}"/>
              </a:ext>
            </a:extLst>
          </p:cNvPr>
          <p:cNvSpPr>
            <a:spLocks noGrp="1"/>
          </p:cNvSpPr>
          <p:nvPr>
            <p:ph type="title"/>
          </p:nvPr>
        </p:nvSpPr>
        <p:spPr/>
        <p:txBody>
          <a:bodyPr/>
          <a:lstStyle/>
          <a:p>
            <a:r>
              <a:rPr lang="en-US" dirty="0"/>
              <a:t>Python Code</a:t>
            </a:r>
            <a:endParaRPr lang="en-IN" dirty="0"/>
          </a:p>
        </p:txBody>
      </p:sp>
      <p:sp>
        <p:nvSpPr>
          <p:cNvPr id="4" name="TextBox 3">
            <a:extLst>
              <a:ext uri="{FF2B5EF4-FFF2-40B4-BE49-F238E27FC236}">
                <a16:creationId xmlns:a16="http://schemas.microsoft.com/office/drawing/2014/main" xmlns="" id="{86D0D5F6-E255-33E7-BC07-A1B629CB81AC}"/>
              </a:ext>
            </a:extLst>
          </p:cNvPr>
          <p:cNvSpPr txBox="1"/>
          <p:nvPr/>
        </p:nvSpPr>
        <p:spPr>
          <a:xfrm>
            <a:off x="3048828" y="1983796"/>
            <a:ext cx="6097656" cy="3139321"/>
          </a:xfrm>
          <a:prstGeom prst="rect">
            <a:avLst/>
          </a:prstGeom>
          <a:noFill/>
        </p:spPr>
        <p:txBody>
          <a:bodyPr wrap="square">
            <a:spAutoFit/>
          </a:bodyPr>
          <a:lstStyle/>
          <a:p>
            <a:r>
              <a:rPr lang="en-IN" dirty="0"/>
              <a:t>from </a:t>
            </a:r>
            <a:r>
              <a:rPr lang="en-IN" dirty="0" err="1"/>
              <a:t>xgboost</a:t>
            </a:r>
            <a:r>
              <a:rPr lang="en-IN" dirty="0"/>
              <a:t> import </a:t>
            </a:r>
            <a:r>
              <a:rPr lang="en-IN" dirty="0" err="1"/>
              <a:t>XGBRegressor</a:t>
            </a:r>
            <a:endParaRPr lang="en-IN" dirty="0"/>
          </a:p>
          <a:p>
            <a:endParaRPr lang="en-IN" dirty="0"/>
          </a:p>
          <a:p>
            <a:endParaRPr lang="en-IN" dirty="0"/>
          </a:p>
          <a:p>
            <a:r>
              <a:rPr lang="en-IN" dirty="0"/>
              <a:t># Train </a:t>
            </a:r>
            <a:r>
              <a:rPr lang="en-IN" dirty="0" err="1"/>
              <a:t>XGBoost</a:t>
            </a:r>
            <a:r>
              <a:rPr lang="en-IN" dirty="0"/>
              <a:t> model</a:t>
            </a:r>
          </a:p>
          <a:p>
            <a:r>
              <a:rPr lang="en-IN" dirty="0"/>
              <a:t>model = </a:t>
            </a:r>
            <a:r>
              <a:rPr lang="en-IN" dirty="0" err="1"/>
              <a:t>XGBRegressor</a:t>
            </a:r>
            <a:r>
              <a:rPr lang="en-IN" dirty="0"/>
              <a:t>(</a:t>
            </a:r>
            <a:r>
              <a:rPr lang="en-IN" dirty="0" err="1"/>
              <a:t>n_estimators</a:t>
            </a:r>
            <a:r>
              <a:rPr lang="en-IN" dirty="0"/>
              <a:t>=100, </a:t>
            </a:r>
            <a:r>
              <a:rPr lang="en-IN" dirty="0" err="1"/>
              <a:t>learning_rate</a:t>
            </a:r>
            <a:r>
              <a:rPr lang="en-IN" dirty="0"/>
              <a:t>=0.1, </a:t>
            </a:r>
            <a:r>
              <a:rPr lang="en-IN" dirty="0" err="1"/>
              <a:t>max_depth</a:t>
            </a:r>
            <a:r>
              <a:rPr lang="en-IN" dirty="0"/>
              <a:t>=3, </a:t>
            </a:r>
            <a:r>
              <a:rPr lang="en-IN" dirty="0" err="1"/>
              <a:t>random_state</a:t>
            </a:r>
            <a:r>
              <a:rPr lang="en-IN" dirty="0"/>
              <a:t>=42)</a:t>
            </a:r>
          </a:p>
          <a:p>
            <a:r>
              <a:rPr lang="en-IN" dirty="0" err="1"/>
              <a:t>model.fit</a:t>
            </a:r>
            <a:r>
              <a:rPr lang="en-IN" dirty="0"/>
              <a:t>(</a:t>
            </a:r>
            <a:r>
              <a:rPr lang="en-IN" dirty="0" err="1"/>
              <a:t>X_train</a:t>
            </a:r>
            <a:r>
              <a:rPr lang="en-IN" dirty="0"/>
              <a:t>, </a:t>
            </a:r>
            <a:r>
              <a:rPr lang="en-IN" dirty="0" err="1"/>
              <a:t>y_train</a:t>
            </a:r>
            <a:r>
              <a:rPr lang="en-IN" dirty="0"/>
              <a:t>)</a:t>
            </a:r>
          </a:p>
          <a:p>
            <a:endParaRPr lang="en-IN" dirty="0"/>
          </a:p>
          <a:p>
            <a:r>
              <a:rPr lang="en-IN" dirty="0"/>
              <a:t># Predict and evaluate</a:t>
            </a:r>
          </a:p>
          <a:p>
            <a:r>
              <a:rPr lang="en-IN" dirty="0"/>
              <a:t>preds = </a:t>
            </a:r>
            <a:r>
              <a:rPr lang="en-IN" dirty="0" err="1"/>
              <a:t>model.predict</a:t>
            </a:r>
            <a:r>
              <a:rPr lang="en-IN" dirty="0"/>
              <a:t>(</a:t>
            </a:r>
            <a:r>
              <a:rPr lang="en-IN" dirty="0" err="1"/>
              <a:t>X_test</a:t>
            </a:r>
            <a:r>
              <a:rPr lang="en-IN" dirty="0"/>
              <a:t>)</a:t>
            </a:r>
          </a:p>
          <a:p>
            <a:r>
              <a:rPr lang="en-IN" dirty="0"/>
              <a:t>print(</a:t>
            </a:r>
            <a:r>
              <a:rPr lang="en-IN" dirty="0" err="1"/>
              <a:t>f"MSE</a:t>
            </a:r>
            <a:r>
              <a:rPr lang="en-IN" dirty="0"/>
              <a:t>: {</a:t>
            </a:r>
            <a:r>
              <a:rPr lang="en-IN" dirty="0" err="1"/>
              <a:t>mean_squared_error</a:t>
            </a:r>
            <a:r>
              <a:rPr lang="en-IN" dirty="0"/>
              <a:t>(</a:t>
            </a:r>
            <a:r>
              <a:rPr lang="en-IN" dirty="0" err="1"/>
              <a:t>y_test</a:t>
            </a:r>
            <a:r>
              <a:rPr lang="en-IN" dirty="0"/>
              <a:t>, preds):.2f}")</a:t>
            </a:r>
          </a:p>
        </p:txBody>
      </p:sp>
    </p:spTree>
    <p:extLst>
      <p:ext uri="{BB962C8B-B14F-4D97-AF65-F5344CB8AC3E}">
        <p14:creationId xmlns:p14="http://schemas.microsoft.com/office/powerpoint/2010/main" xmlns="" val="246669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DA9AE2B-46C8-EEEC-D591-429EF2E55F4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F1DC795-0AED-DE0F-D7B1-D3D87914E915}"/>
              </a:ext>
            </a:extLst>
          </p:cNvPr>
          <p:cNvSpPr>
            <a:spLocks noGrp="1"/>
          </p:cNvSpPr>
          <p:nvPr>
            <p:ph type="body" idx="1"/>
          </p:nvPr>
        </p:nvSpPr>
        <p:spPr/>
        <p:txBody>
          <a:bodyPr/>
          <a:lstStyle/>
          <a:p>
            <a:r>
              <a:rPr lang="en-US" dirty="0"/>
              <a:t>Advantages</a:t>
            </a:r>
            <a:endParaRPr lang="en-IN" dirty="0"/>
          </a:p>
        </p:txBody>
      </p:sp>
      <p:sp>
        <p:nvSpPr>
          <p:cNvPr id="4" name="Content Placeholder 3">
            <a:extLst>
              <a:ext uri="{FF2B5EF4-FFF2-40B4-BE49-F238E27FC236}">
                <a16:creationId xmlns:a16="http://schemas.microsoft.com/office/drawing/2014/main" xmlns="" id="{99AB5DFD-0045-401D-3A1E-802260603112}"/>
              </a:ext>
            </a:extLst>
          </p:cNvPr>
          <p:cNvSpPr>
            <a:spLocks noGrp="1"/>
          </p:cNvSpPr>
          <p:nvPr>
            <p:ph sz="half" idx="2"/>
          </p:nvPr>
        </p:nvSpPr>
        <p:spPr/>
        <p:txBody>
          <a:bodyPr>
            <a:normAutofit fontScale="47500" lnSpcReduction="20000"/>
          </a:bodyPr>
          <a:lstStyle/>
          <a:p>
            <a:pPr fontAlgn="base"/>
            <a:r>
              <a:rPr lang="en-US" b="1" dirty="0">
                <a:effectLst/>
              </a:rPr>
              <a:t>Regularization:</a:t>
            </a:r>
            <a:r>
              <a:rPr lang="en-US" dirty="0">
                <a:effectLst/>
              </a:rPr>
              <a:t> XG Boost has in-built L1 (Lasso Regression) and L2 (Ridge Regression) regularization which prevents the model from overfitting. That is why, XG Boost is also called regularized form of GBM (Gradient Boosting Machine)</a:t>
            </a:r>
          </a:p>
          <a:p>
            <a:pPr fontAlgn="base"/>
            <a:r>
              <a:rPr lang="en-US" b="1" dirty="0">
                <a:effectLst/>
              </a:rPr>
              <a:t>Parallel Processing:</a:t>
            </a:r>
            <a:r>
              <a:rPr lang="en-US" dirty="0">
                <a:effectLst/>
              </a:rPr>
              <a:t> XG Boost utilizes the power of parallel processing and that is why it is much faster than GBM. It uses multiple CPU cores to execute the model.</a:t>
            </a:r>
          </a:p>
          <a:p>
            <a:pPr fontAlgn="base"/>
            <a:r>
              <a:rPr lang="en-US" b="1" dirty="0">
                <a:effectLst/>
              </a:rPr>
              <a:t> Handling Missing Values:</a:t>
            </a:r>
            <a:r>
              <a:rPr lang="en-US" dirty="0">
                <a:effectLst/>
              </a:rPr>
              <a:t> </a:t>
            </a:r>
            <a:r>
              <a:rPr lang="en-US" dirty="0" err="1">
                <a:effectLst/>
              </a:rPr>
              <a:t>XGBoost</a:t>
            </a:r>
            <a:r>
              <a:rPr lang="en-US" dirty="0">
                <a:effectLst/>
              </a:rPr>
              <a:t> has an in-built capability to handle missing values. When </a:t>
            </a:r>
            <a:r>
              <a:rPr lang="en-US" dirty="0" err="1">
                <a:effectLst/>
              </a:rPr>
              <a:t>XGBoost</a:t>
            </a:r>
            <a:r>
              <a:rPr lang="en-US" dirty="0">
                <a:effectLst/>
              </a:rPr>
              <a:t> encounters a missing value at a node, it tries both the left and right hand split and learns the way leading to higher loss for each node. It then does the same when working on the testing data.</a:t>
            </a:r>
          </a:p>
          <a:p>
            <a:pPr fontAlgn="base"/>
            <a:r>
              <a:rPr lang="en-US" b="1" dirty="0">
                <a:effectLst/>
              </a:rPr>
              <a:t>Cross Validation:</a:t>
            </a:r>
            <a:r>
              <a:rPr lang="en-US" dirty="0">
                <a:effectLst/>
              </a:rPr>
              <a:t> </a:t>
            </a:r>
            <a:r>
              <a:rPr lang="en-US" dirty="0" err="1">
                <a:effectLst/>
              </a:rPr>
              <a:t>XGBoost</a:t>
            </a:r>
            <a:r>
              <a:rPr lang="en-US" dirty="0">
                <a:effectLst/>
              </a:rPr>
              <a:t> allows user to run a cross-validation at each iteration of the boosting process and thus it is easy to get the exact optimum number of boosting iterations in a single run. This is unlike GBM where we have to run a grid-search and only a limited values can be tested.</a:t>
            </a:r>
          </a:p>
          <a:p>
            <a:pPr fontAlgn="base"/>
            <a:r>
              <a:rPr lang="en-US" b="1" dirty="0">
                <a:effectLst/>
              </a:rPr>
              <a:t> Effective Tree Pruning:</a:t>
            </a:r>
            <a:r>
              <a:rPr lang="en-US" dirty="0">
                <a:effectLst/>
              </a:rPr>
              <a:t> A GBM would stop splitting a node when it encounters a negative loss in the split. Thus it is more of a greedy algorithm. XG Boost on the other hand make splits </a:t>
            </a:r>
            <a:r>
              <a:rPr lang="en-US" dirty="0" err="1">
                <a:effectLst/>
              </a:rPr>
              <a:t>upto</a:t>
            </a:r>
            <a:r>
              <a:rPr lang="en-US" dirty="0">
                <a:effectLst/>
              </a:rPr>
              <a:t> the </a:t>
            </a:r>
            <a:r>
              <a:rPr lang="en-US" b="1" dirty="0" err="1">
                <a:effectLst/>
              </a:rPr>
              <a:t>max_depth</a:t>
            </a:r>
            <a:r>
              <a:rPr lang="en-US" b="1" dirty="0">
                <a:effectLst/>
              </a:rPr>
              <a:t> </a:t>
            </a:r>
            <a:r>
              <a:rPr lang="en-US" dirty="0">
                <a:effectLst/>
              </a:rPr>
              <a:t>specified and then start pruning the tree backwards and remove splits beyond which there is no positive gain.</a:t>
            </a:r>
          </a:p>
          <a:p>
            <a:endParaRPr lang="en-IN" dirty="0"/>
          </a:p>
        </p:txBody>
      </p:sp>
      <p:sp>
        <p:nvSpPr>
          <p:cNvPr id="5" name="Text Placeholder 4">
            <a:extLst>
              <a:ext uri="{FF2B5EF4-FFF2-40B4-BE49-F238E27FC236}">
                <a16:creationId xmlns:a16="http://schemas.microsoft.com/office/drawing/2014/main" xmlns="" id="{6A4E6F17-3DE5-7A91-A341-25968F9D7EF9}"/>
              </a:ext>
            </a:extLst>
          </p:cNvPr>
          <p:cNvSpPr>
            <a:spLocks noGrp="1"/>
          </p:cNvSpPr>
          <p:nvPr>
            <p:ph type="body" sz="quarter" idx="3"/>
          </p:nvPr>
        </p:nvSpPr>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xmlns="" id="{242B0737-80F7-B0B1-67AA-EA7EC9BCA48A}"/>
              </a:ext>
            </a:extLst>
          </p:cNvPr>
          <p:cNvSpPr>
            <a:spLocks noGrp="1"/>
          </p:cNvSpPr>
          <p:nvPr>
            <p:ph sz="quarter" idx="4"/>
          </p:nvPr>
        </p:nvSpPr>
        <p:spPr/>
        <p:txBody>
          <a:bodyPr>
            <a:normAutofit fontScale="47500" lnSpcReduction="20000"/>
          </a:bodyPr>
          <a:lstStyle/>
          <a:p>
            <a:pPr fontAlgn="base"/>
            <a:r>
              <a:rPr lang="en-US" dirty="0">
                <a:effectLst/>
              </a:rPr>
              <a:t>Like any other boosting method, XGB is sensitive to outliers.</a:t>
            </a:r>
          </a:p>
          <a:p>
            <a:pPr fontAlgn="base"/>
            <a:r>
              <a:rPr lang="en-US" dirty="0">
                <a:effectLst/>
              </a:rPr>
              <a:t>Unlike </a:t>
            </a:r>
            <a:r>
              <a:rPr lang="en-US" dirty="0" err="1">
                <a:effectLst/>
              </a:rPr>
              <a:t>LightGBM</a:t>
            </a:r>
            <a:r>
              <a:rPr lang="en-US" dirty="0">
                <a:effectLst/>
              </a:rPr>
              <a:t>, in XGB, one has to manually create dummy variable/ label encoding for categorical features before feeding them into the models.</a:t>
            </a:r>
          </a:p>
          <a:p>
            <a:pPr fontAlgn="base"/>
            <a:r>
              <a:rPr lang="en-US" dirty="0">
                <a:effectLst/>
              </a:rPr>
              <a:t>The biggest limitation is probably the black box nature. If you need effect sizes, XG Boost won’t give them to you (though some </a:t>
            </a:r>
            <a:r>
              <a:rPr lang="en-US" dirty="0" err="1">
                <a:effectLst/>
              </a:rPr>
              <a:t>ada</a:t>
            </a:r>
            <a:r>
              <a:rPr lang="en-US" dirty="0">
                <a:effectLst/>
              </a:rPr>
              <a:t> boost-type algorithms can give that to you). You’d have to derive and program that part yourself.</a:t>
            </a:r>
          </a:p>
          <a:p>
            <a:pPr fontAlgn="base"/>
            <a:r>
              <a:rPr lang="en-US" dirty="0">
                <a:effectLst/>
              </a:rPr>
              <a:t>It overfits the model if the model is not stopped to early.</a:t>
            </a:r>
            <a:endParaRPr lang="en-IN" dirty="0"/>
          </a:p>
        </p:txBody>
      </p:sp>
    </p:spTree>
    <p:extLst>
      <p:ext uri="{BB962C8B-B14F-4D97-AF65-F5344CB8AC3E}">
        <p14:creationId xmlns:p14="http://schemas.microsoft.com/office/powerpoint/2010/main" xmlns="" val="259547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D5255F6-0F39-4C3A-8D71-5BFF703E9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39FBA7D-9D57-6CB4-A5E9-D33FC55F19B0}"/>
              </a:ext>
            </a:extLst>
          </p:cNvPr>
          <p:cNvSpPr>
            <a:spLocks noGrp="1"/>
          </p:cNvSpPr>
          <p:nvPr>
            <p:ph type="title"/>
          </p:nvPr>
        </p:nvSpPr>
        <p:spPr/>
        <p:txBody>
          <a:bodyPr/>
          <a:lstStyle/>
          <a:p>
            <a:r>
              <a:rPr lang="en-US" dirty="0"/>
              <a:t>Practical Applications</a:t>
            </a:r>
            <a:endParaRPr lang="en-IN" dirty="0"/>
          </a:p>
        </p:txBody>
      </p:sp>
      <p:sp>
        <p:nvSpPr>
          <p:cNvPr id="3" name="TextBox 2">
            <a:extLst>
              <a:ext uri="{FF2B5EF4-FFF2-40B4-BE49-F238E27FC236}">
                <a16:creationId xmlns:a16="http://schemas.microsoft.com/office/drawing/2014/main" xmlns="" id="{86D01949-F348-D0A9-A27E-4EB09D6E541A}"/>
              </a:ext>
            </a:extLst>
          </p:cNvPr>
          <p:cNvSpPr txBox="1"/>
          <p:nvPr/>
        </p:nvSpPr>
        <p:spPr>
          <a:xfrm>
            <a:off x="1272209" y="2554357"/>
            <a:ext cx="9163878" cy="3693319"/>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Application of XG Boost Algorithm in Fingerprinting </a:t>
            </a:r>
            <a:r>
              <a:rPr lang="en-US" b="1" dirty="0" err="1"/>
              <a:t>Localisation</a:t>
            </a:r>
            <a:r>
              <a:rPr lang="en-US" b="1" dirty="0"/>
              <a:t> Task</a:t>
            </a:r>
            <a:endParaRPr lang="en-US" dirty="0"/>
          </a:p>
          <a:p>
            <a:pPr marL="285750" indent="-285750" fontAlgn="base">
              <a:buFont typeface="Arial" panose="020B0604020202020204" pitchFamily="34" charset="0"/>
              <a:buChar char="•"/>
            </a:pPr>
            <a:r>
              <a:rPr lang="en-US" dirty="0"/>
              <a:t>The research paper was published in Computer Information Systems and Industrial Management at 16th IFIP TC8 International Conference by </a:t>
            </a:r>
            <a:r>
              <a:rPr lang="en-US" b="1" dirty="0"/>
              <a:t>Marcin Luckner, Bartosz Topolski, Magdalena Mazurek</a:t>
            </a:r>
            <a:endParaRPr lang="en-US" dirty="0"/>
          </a:p>
          <a:p>
            <a:pPr marL="285750" indent="-285750" fontAlgn="base">
              <a:buFont typeface="Arial" panose="020B0604020202020204" pitchFamily="34" charset="0"/>
              <a:buChar char="•"/>
            </a:pPr>
            <a:r>
              <a:rPr lang="en-US" dirty="0"/>
              <a:t>An Indoor Positioning System (IPS) issues regression and classification challenges in form of an horizontal </a:t>
            </a:r>
            <a:r>
              <a:rPr lang="en-US" dirty="0" err="1"/>
              <a:t>localisation</a:t>
            </a:r>
            <a:r>
              <a:rPr lang="en-US" dirty="0"/>
              <a:t> and a floor detection. They proposed to apply the XG Boost algorithm for both tasks. The algorithm uses vectors of Received Signal Strengths from Wi–Fi access points to map the obtained fingerprints into horizontal coordinates and a current floor number.</a:t>
            </a:r>
          </a:p>
          <a:p>
            <a:pPr marL="285750" indent="-285750" fontAlgn="base">
              <a:buFont typeface="Arial" panose="020B0604020202020204" pitchFamily="34" charset="0"/>
              <a:buChar char="•"/>
            </a:pPr>
            <a:r>
              <a:rPr lang="en-US" b="1" dirty="0"/>
              <a:t>Predicting Sales volume using XG Boost</a:t>
            </a:r>
            <a:endParaRPr lang="en-US" dirty="0"/>
          </a:p>
          <a:p>
            <a:pPr marL="285750" indent="-285750" fontAlgn="base">
              <a:buFont typeface="Arial" panose="020B0604020202020204" pitchFamily="34" charset="0"/>
              <a:buChar char="•"/>
            </a:pPr>
            <a:r>
              <a:rPr lang="en-US" dirty="0"/>
              <a:t>The article was written by Omer Faruk </a:t>
            </a:r>
            <a:r>
              <a:rPr lang="en-US" dirty="0" err="1"/>
              <a:t>Aslantas</a:t>
            </a:r>
            <a:r>
              <a:rPr lang="en-US" dirty="0"/>
              <a:t> in which he showed </a:t>
            </a:r>
            <a:r>
              <a:rPr lang="en-US" b="1" dirty="0"/>
              <a:t>one of the most efficient ways</a:t>
            </a:r>
            <a:r>
              <a:rPr lang="en-US" dirty="0"/>
              <a:t> of forecasting your sales data with the </a:t>
            </a:r>
            <a:r>
              <a:rPr lang="en-US" b="1" dirty="0" err="1"/>
              <a:t>XGBoost</a:t>
            </a:r>
            <a:r>
              <a:rPr lang="en-US" b="1" dirty="0"/>
              <a:t> </a:t>
            </a:r>
            <a:r>
              <a:rPr lang="en-US" dirty="0"/>
              <a:t>library of Python</a:t>
            </a:r>
          </a:p>
          <a:p>
            <a:endParaRPr lang="en-IN" dirty="0"/>
          </a:p>
        </p:txBody>
      </p:sp>
    </p:spTree>
    <p:extLst>
      <p:ext uri="{BB962C8B-B14F-4D97-AF65-F5344CB8AC3E}">
        <p14:creationId xmlns:p14="http://schemas.microsoft.com/office/powerpoint/2010/main" xmlns="" val="14242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1F205-E8A9-4237-8AD2-ABD9BF694F3E}"/>
              </a:ext>
            </a:extLst>
          </p:cNvPr>
          <p:cNvSpPr>
            <a:spLocks noGrp="1"/>
          </p:cNvSpPr>
          <p:nvPr>
            <p:ph type="title"/>
          </p:nvPr>
        </p:nvSpPr>
        <p:spPr>
          <a:xfrm>
            <a:off x="913795" y="609600"/>
            <a:ext cx="10353762" cy="1257300"/>
          </a:xfrm>
        </p:spPr>
        <p:txBody>
          <a:bodyPr>
            <a:normAutofit/>
          </a:bodyPr>
          <a:lstStyle/>
          <a:p>
            <a:r>
              <a:rPr lang="en-US" dirty="0"/>
              <a:t>Types of Boosting</a:t>
            </a:r>
          </a:p>
        </p:txBody>
      </p:sp>
      <p:graphicFrame>
        <p:nvGraphicFramePr>
          <p:cNvPr id="12" name="Content Placeholder 2" descr="SmartArt graphic">
            <a:extLst>
              <a:ext uri="{FF2B5EF4-FFF2-40B4-BE49-F238E27FC236}">
                <a16:creationId xmlns:a16="http://schemas.microsoft.com/office/drawing/2014/main" xmlns="" id="{1E5659A2-FA7D-4C38-864B-37B42C27540F}"/>
              </a:ext>
            </a:extLst>
          </p:cNvPr>
          <p:cNvGraphicFramePr>
            <a:graphicFrameLocks noGrp="1"/>
          </p:cNvGraphicFramePr>
          <p:nvPr>
            <p:ph idx="1"/>
            <p:extLst>
              <p:ext uri="{D42A27DB-BD31-4B8C-83A1-F6EECF244321}">
                <p14:modId xmlns:p14="http://schemas.microsoft.com/office/powerpoint/2010/main" xmlns="" val="338338544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09AAE-CE97-247D-7382-24B479E1CD36}"/>
              </a:ext>
            </a:extLst>
          </p:cNvPr>
          <p:cNvSpPr>
            <a:spLocks noGrp="1"/>
          </p:cNvSpPr>
          <p:nvPr>
            <p:ph type="title"/>
          </p:nvPr>
        </p:nvSpPr>
        <p:spPr/>
        <p:txBody>
          <a:bodyPr/>
          <a:lstStyle/>
          <a:p>
            <a:r>
              <a:rPr lang="en-US" dirty="0"/>
              <a:t>Boosting</a:t>
            </a:r>
            <a:endParaRPr lang="en-IN" dirty="0"/>
          </a:p>
        </p:txBody>
      </p:sp>
      <p:sp>
        <p:nvSpPr>
          <p:cNvPr id="4" name="TextBox 3">
            <a:extLst>
              <a:ext uri="{FF2B5EF4-FFF2-40B4-BE49-F238E27FC236}">
                <a16:creationId xmlns:a16="http://schemas.microsoft.com/office/drawing/2014/main" xmlns="" id="{025F2E4E-E20F-0204-4C40-C7F3C7CA3B48}"/>
              </a:ext>
            </a:extLst>
          </p:cNvPr>
          <p:cNvSpPr txBox="1"/>
          <p:nvPr/>
        </p:nvSpPr>
        <p:spPr>
          <a:xfrm>
            <a:off x="2047461" y="1866900"/>
            <a:ext cx="8855765" cy="923330"/>
          </a:xfrm>
          <a:prstGeom prst="rect">
            <a:avLst/>
          </a:prstGeom>
          <a:noFill/>
        </p:spPr>
        <p:txBody>
          <a:bodyPr wrap="square" rtlCol="0">
            <a:spAutoFit/>
          </a:bodyPr>
          <a:lstStyle/>
          <a:p>
            <a:r>
              <a:rPr lang="en-US" b="1" dirty="0"/>
              <a:t>Boosting is a process that uses a set of Machine Learning algorithms to combine weak learner to form strong learners in order to increase the accuracy of the model.</a:t>
            </a:r>
            <a:endParaRPr lang="en-IN" dirty="0"/>
          </a:p>
        </p:txBody>
      </p:sp>
      <p:pic>
        <p:nvPicPr>
          <p:cNvPr id="1032" name="Picture 8">
            <a:extLst>
              <a:ext uri="{FF2B5EF4-FFF2-40B4-BE49-F238E27FC236}">
                <a16:creationId xmlns:a16="http://schemas.microsoft.com/office/drawing/2014/main" xmlns="" id="{A6492B0B-FCDC-9D63-6B7F-E62B0C35354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4805" y="2933493"/>
            <a:ext cx="8601075" cy="3495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1363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01A13-0CCF-0AB1-2BE9-8A58B3BC3F14}"/>
              </a:ext>
            </a:extLst>
          </p:cNvPr>
          <p:cNvSpPr>
            <a:spLocks noGrp="1"/>
          </p:cNvSpPr>
          <p:nvPr>
            <p:ph type="title"/>
          </p:nvPr>
        </p:nvSpPr>
        <p:spPr/>
        <p:txBody>
          <a:bodyPr/>
          <a:lstStyle/>
          <a:p>
            <a:r>
              <a:rPr lang="en-US" dirty="0"/>
              <a:t>AdaBoost</a:t>
            </a:r>
            <a:endParaRPr lang="en-IN" dirty="0"/>
          </a:p>
        </p:txBody>
      </p:sp>
      <p:sp>
        <p:nvSpPr>
          <p:cNvPr id="3" name="Content Placeholder 2">
            <a:extLst>
              <a:ext uri="{FF2B5EF4-FFF2-40B4-BE49-F238E27FC236}">
                <a16:creationId xmlns:a16="http://schemas.microsoft.com/office/drawing/2014/main" xmlns="" id="{6760A912-05EB-3BA6-A2DF-24884A4C3E5E}"/>
              </a:ext>
            </a:extLst>
          </p:cNvPr>
          <p:cNvSpPr>
            <a:spLocks noGrp="1"/>
          </p:cNvSpPr>
          <p:nvPr>
            <p:ph idx="1"/>
          </p:nvPr>
        </p:nvSpPr>
        <p:spPr/>
        <p:txBody>
          <a:bodyPr>
            <a:normAutofit fontScale="70000" lnSpcReduction="20000"/>
          </a:bodyPr>
          <a:lstStyle/>
          <a:p>
            <a:pPr fontAlgn="base"/>
            <a:r>
              <a:rPr lang="en-US" dirty="0">
                <a:effectLst/>
              </a:rPr>
              <a:t>Ada boost is the first boosting algorithm among all the boosting algorithms. The main idea behind this algorithm is to combine multiple weak learners to into a strong classifier. It can be used for both classification and regression tasks.</a:t>
            </a:r>
          </a:p>
          <a:p>
            <a:pPr fontAlgn="base"/>
            <a:r>
              <a:rPr lang="en-US" b="1" dirty="0">
                <a:effectLst/>
              </a:rPr>
              <a:t>One way for a new predictor to correct its predecessor is to pay a bit more attention to the training instances that the predecessor has incorrectly classified. This results in new predictors focusing more and more on the hard cases. This is the technique used by Ada‐Boost.</a:t>
            </a:r>
            <a:endParaRPr lang="en-US" dirty="0">
              <a:effectLst/>
            </a:endParaRPr>
          </a:p>
          <a:p>
            <a:pPr fontAlgn="base"/>
            <a:r>
              <a:rPr lang="en-US" dirty="0">
                <a:effectLst/>
              </a:rPr>
              <a:t>For example, to build an Ada Boost classifier, a first base classifier (such as a Decision Tree) is trained and used to make predictions on the training set. The relative weight of misclassified training instances is then increased. A second classifier is trained using the updated weights and again it makes predictions on the training set, weights are updated, and so on</a:t>
            </a:r>
          </a:p>
          <a:p>
            <a:pPr fontAlgn="base"/>
            <a:r>
              <a:rPr lang="en-US" dirty="0">
                <a:effectLst/>
              </a:rPr>
              <a:t>When the random forest is used, the algorithm makes </a:t>
            </a:r>
            <a:r>
              <a:rPr lang="en-US" i="1" dirty="0">
                <a:effectLst/>
              </a:rPr>
              <a:t>n</a:t>
            </a:r>
            <a:r>
              <a:rPr lang="en-US" dirty="0">
                <a:effectLst/>
              </a:rPr>
              <a:t> number of trees. It makes proper trees that consist of a start node with several leaves nodes. Some trees might be bigger than others, but there is no fixed depth in a random forest. But with </a:t>
            </a:r>
            <a:r>
              <a:rPr lang="en-US" dirty="0" err="1">
                <a:effectLst/>
              </a:rPr>
              <a:t>Adaboost</a:t>
            </a:r>
            <a:r>
              <a:rPr lang="en-US" dirty="0">
                <a:effectLst/>
              </a:rPr>
              <a:t>, that’s not the case. In AdaBoost, the algorithm only makes a node with two leaves, and this is known as Stump.</a:t>
            </a:r>
          </a:p>
          <a:p>
            <a:endParaRPr lang="en-IN" dirty="0"/>
          </a:p>
        </p:txBody>
      </p:sp>
    </p:spTree>
    <p:extLst>
      <p:ext uri="{BB962C8B-B14F-4D97-AF65-F5344CB8AC3E}">
        <p14:creationId xmlns:p14="http://schemas.microsoft.com/office/powerpoint/2010/main" xmlns="" val="278798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B44DE-1138-6D40-6E82-4C7A8201154C}"/>
              </a:ext>
            </a:extLst>
          </p:cNvPr>
          <p:cNvSpPr>
            <a:spLocks noGrp="1"/>
          </p:cNvSpPr>
          <p:nvPr>
            <p:ph type="title"/>
          </p:nvPr>
        </p:nvSpPr>
        <p:spPr>
          <a:xfrm>
            <a:off x="913795" y="609600"/>
            <a:ext cx="10353762" cy="907771"/>
          </a:xfrm>
        </p:spPr>
        <p:txBody>
          <a:bodyPr/>
          <a:lstStyle/>
          <a:p>
            <a:r>
              <a:rPr lang="en-US" dirty="0"/>
              <a:t>How it Works</a:t>
            </a:r>
            <a:endParaRPr lang="en-IN" dirty="0"/>
          </a:p>
        </p:txBody>
      </p:sp>
      <p:pic>
        <p:nvPicPr>
          <p:cNvPr id="2050" name="Picture 2">
            <a:extLst>
              <a:ext uri="{FF2B5EF4-FFF2-40B4-BE49-F238E27FC236}">
                <a16:creationId xmlns:a16="http://schemas.microsoft.com/office/drawing/2014/main" xmlns="" id="{83A3BA6F-6D7C-EC0A-C945-70E17C7A6F0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17371"/>
            <a:ext cx="12192000" cy="53324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672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EBDB4-6E7B-CCB3-9DDB-68543C013BC5}"/>
              </a:ext>
            </a:extLst>
          </p:cNvPr>
          <p:cNvSpPr>
            <a:spLocks noGrp="1"/>
          </p:cNvSpPr>
          <p:nvPr>
            <p:ph type="title"/>
          </p:nvPr>
        </p:nvSpPr>
        <p:spPr/>
        <p:txBody>
          <a:bodyPr/>
          <a:lstStyle/>
          <a:p>
            <a:r>
              <a:rPr lang="en-US" dirty="0"/>
              <a:t>Python Code</a:t>
            </a:r>
            <a:endParaRPr lang="en-IN" dirty="0"/>
          </a:p>
        </p:txBody>
      </p:sp>
      <p:sp>
        <p:nvSpPr>
          <p:cNvPr id="4" name="TextBox 3">
            <a:extLst>
              <a:ext uri="{FF2B5EF4-FFF2-40B4-BE49-F238E27FC236}">
                <a16:creationId xmlns:a16="http://schemas.microsoft.com/office/drawing/2014/main" xmlns="" id="{10DDBF65-4ECB-EEC5-7A7F-B6555DAE2164}"/>
              </a:ext>
            </a:extLst>
          </p:cNvPr>
          <p:cNvSpPr txBox="1"/>
          <p:nvPr/>
        </p:nvSpPr>
        <p:spPr>
          <a:xfrm>
            <a:off x="1779104" y="1997839"/>
            <a:ext cx="7367380" cy="2862322"/>
          </a:xfrm>
          <a:prstGeom prst="rect">
            <a:avLst/>
          </a:prstGeom>
          <a:noFill/>
        </p:spPr>
        <p:txBody>
          <a:bodyPr wrap="square">
            <a:spAutoFit/>
          </a:bodyPr>
          <a:lstStyle/>
          <a:p>
            <a:r>
              <a:rPr lang="en-IN" dirty="0"/>
              <a:t>from </a:t>
            </a:r>
            <a:r>
              <a:rPr lang="en-IN" dirty="0" err="1"/>
              <a:t>sklearn.ensemble</a:t>
            </a:r>
            <a:r>
              <a:rPr lang="en-IN" dirty="0"/>
              <a:t> import </a:t>
            </a:r>
            <a:r>
              <a:rPr lang="en-IN" dirty="0" err="1"/>
              <a:t>AdaBoostRegressor</a:t>
            </a:r>
            <a:endParaRPr lang="en-IN" dirty="0"/>
          </a:p>
          <a:p>
            <a:r>
              <a:rPr lang="en-IN" dirty="0"/>
              <a:t>from </a:t>
            </a:r>
            <a:r>
              <a:rPr lang="en-IN" dirty="0" err="1"/>
              <a:t>sklearn.tree</a:t>
            </a:r>
            <a:r>
              <a:rPr lang="en-IN" dirty="0"/>
              <a:t> import DecisionTreeRegressor</a:t>
            </a:r>
          </a:p>
          <a:p>
            <a:endParaRPr lang="en-IN" dirty="0"/>
          </a:p>
          <a:p>
            <a:r>
              <a:rPr lang="en-IN" dirty="0"/>
              <a:t>model = </a:t>
            </a:r>
            <a:r>
              <a:rPr lang="en-IN" dirty="0" err="1"/>
              <a:t>AdaBoostRegressor</a:t>
            </a:r>
            <a:r>
              <a:rPr lang="en-IN" dirty="0"/>
              <a:t>(</a:t>
            </a:r>
          </a:p>
          <a:p>
            <a:r>
              <a:rPr lang="en-IN" dirty="0"/>
              <a:t>    </a:t>
            </a:r>
            <a:r>
              <a:rPr lang="en-IN" dirty="0" err="1"/>
              <a:t>base_estimator</a:t>
            </a:r>
            <a:r>
              <a:rPr lang="en-IN" dirty="0"/>
              <a:t>=DecisionTreeRegressor(</a:t>
            </a:r>
            <a:r>
              <a:rPr lang="en-IN" dirty="0" err="1"/>
              <a:t>max_depth</a:t>
            </a:r>
            <a:r>
              <a:rPr lang="en-IN" dirty="0"/>
              <a:t>=3),</a:t>
            </a:r>
          </a:p>
          <a:p>
            <a:r>
              <a:rPr lang="en-IN" dirty="0"/>
              <a:t>    </a:t>
            </a:r>
            <a:r>
              <a:rPr lang="en-IN" dirty="0" err="1"/>
              <a:t>n_estimators</a:t>
            </a:r>
            <a:r>
              <a:rPr lang="en-IN" dirty="0"/>
              <a:t>=100,</a:t>
            </a:r>
          </a:p>
          <a:p>
            <a:r>
              <a:rPr lang="en-IN" dirty="0"/>
              <a:t>    </a:t>
            </a:r>
            <a:r>
              <a:rPr lang="en-IN" dirty="0" err="1"/>
              <a:t>learning_rate</a:t>
            </a:r>
            <a:r>
              <a:rPr lang="en-IN" dirty="0"/>
              <a:t>=0.5</a:t>
            </a:r>
          </a:p>
          <a:p>
            <a:r>
              <a:rPr lang="en-IN" dirty="0"/>
              <a:t>)</a:t>
            </a:r>
          </a:p>
          <a:p>
            <a:r>
              <a:rPr lang="en-IN" dirty="0" err="1"/>
              <a:t>model.fit</a:t>
            </a:r>
            <a:r>
              <a:rPr lang="en-IN" dirty="0"/>
              <a:t>(</a:t>
            </a:r>
            <a:r>
              <a:rPr lang="en-IN" dirty="0" err="1"/>
              <a:t>X_train</a:t>
            </a:r>
            <a:r>
              <a:rPr lang="en-IN" dirty="0"/>
              <a:t>, </a:t>
            </a:r>
            <a:r>
              <a:rPr lang="en-IN" dirty="0" err="1"/>
              <a:t>y_train</a:t>
            </a:r>
            <a:r>
              <a:rPr lang="en-IN" dirty="0"/>
              <a:t>)</a:t>
            </a:r>
          </a:p>
          <a:p>
            <a:r>
              <a:rPr lang="en-IN" dirty="0"/>
              <a:t>predictions = </a:t>
            </a:r>
            <a:r>
              <a:rPr lang="en-IN" dirty="0" err="1"/>
              <a:t>model.predict</a:t>
            </a:r>
            <a:r>
              <a:rPr lang="en-IN" dirty="0"/>
              <a:t>(</a:t>
            </a:r>
            <a:r>
              <a:rPr lang="en-IN" dirty="0" err="1"/>
              <a:t>X_test</a:t>
            </a:r>
            <a:r>
              <a:rPr lang="en-IN" dirty="0"/>
              <a:t>)</a:t>
            </a:r>
          </a:p>
        </p:txBody>
      </p:sp>
    </p:spTree>
    <p:extLst>
      <p:ext uri="{BB962C8B-B14F-4D97-AF65-F5344CB8AC3E}">
        <p14:creationId xmlns:p14="http://schemas.microsoft.com/office/powerpoint/2010/main" xmlns="" val="25432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57220-3F31-B6F8-4F24-DF3F0D0CAB68}"/>
              </a:ext>
            </a:extLst>
          </p:cNvPr>
          <p:cNvSpPr>
            <a:spLocks noGrp="1"/>
          </p:cNvSpPr>
          <p:nvPr>
            <p:ph type="title"/>
          </p:nvPr>
        </p:nvSpPr>
        <p:spPr/>
        <p:txBody>
          <a:bodyPr/>
          <a:lstStyle/>
          <a:p>
            <a:r>
              <a:rPr lang="en-US" dirty="0"/>
              <a:t>Practical Applications</a:t>
            </a:r>
            <a:endParaRPr lang="en-IN" dirty="0"/>
          </a:p>
        </p:txBody>
      </p:sp>
      <p:sp>
        <p:nvSpPr>
          <p:cNvPr id="3" name="TextBox 2">
            <a:extLst>
              <a:ext uri="{FF2B5EF4-FFF2-40B4-BE49-F238E27FC236}">
                <a16:creationId xmlns:a16="http://schemas.microsoft.com/office/drawing/2014/main" xmlns="" id="{89D1E0C2-9248-0514-6018-ACCC7F199F48}"/>
              </a:ext>
            </a:extLst>
          </p:cNvPr>
          <p:cNvSpPr txBox="1"/>
          <p:nvPr/>
        </p:nvSpPr>
        <p:spPr>
          <a:xfrm>
            <a:off x="1272209" y="2554357"/>
            <a:ext cx="9163878" cy="3139321"/>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Ada Boost can be used to solve a variety of real-world problems, such as predicting customer churn and classifying the types of topics customers are talking/calling about.</a:t>
            </a:r>
          </a:p>
          <a:p>
            <a:pPr marL="285750" indent="-285750" fontAlgn="base">
              <a:buFont typeface="Arial" panose="020B0604020202020204" pitchFamily="34" charset="0"/>
              <a:buChar char="•"/>
            </a:pPr>
            <a:r>
              <a:rPr lang="en-US" dirty="0"/>
              <a:t>The algorithm is heavily </a:t>
            </a:r>
            <a:r>
              <a:rPr lang="en-US" dirty="0" err="1"/>
              <a:t>utilised</a:t>
            </a:r>
            <a:r>
              <a:rPr lang="en-US" dirty="0"/>
              <a:t> for solving classification problems, given its relative ease of implementation in languages such as R and Python.</a:t>
            </a:r>
          </a:p>
          <a:p>
            <a:pPr marL="285750" indent="-285750" fontAlgn="base">
              <a:buFont typeface="Arial" panose="020B0604020202020204" pitchFamily="34" charset="0"/>
              <a:buChar char="•"/>
            </a:pPr>
            <a:r>
              <a:rPr lang="en-US" dirty="0"/>
              <a:t>Detection Pedestrian Using Patterns of Motion and Appearance</a:t>
            </a:r>
          </a:p>
          <a:p>
            <a:pPr marL="285750" indent="-285750" fontAlgn="base">
              <a:buFont typeface="Arial" panose="020B0604020202020204" pitchFamily="34" charset="0"/>
              <a:buChar char="•"/>
            </a:pPr>
            <a:r>
              <a:rPr lang="en-US" dirty="0"/>
              <a:t>Research Paper published by Paul Viola, Michael J. Jones, Daniel Snow on IEEE ICCV(International Conference on Computer Vision)</a:t>
            </a:r>
          </a:p>
          <a:p>
            <a:pPr marL="285750" indent="-285750" fontAlgn="base">
              <a:buFont typeface="Arial" panose="020B0604020202020204" pitchFamily="34" charset="0"/>
              <a:buChar char="•"/>
            </a:pPr>
            <a:r>
              <a:rPr lang="en-US" dirty="0"/>
              <a:t>A pedestrian detection system using image intensity information and motion information with the detectors trained by AdaBoost.</a:t>
            </a:r>
          </a:p>
          <a:p>
            <a:endParaRPr lang="en-IN" dirty="0"/>
          </a:p>
        </p:txBody>
      </p:sp>
    </p:spTree>
    <p:extLst>
      <p:ext uri="{BB962C8B-B14F-4D97-AF65-F5344CB8AC3E}">
        <p14:creationId xmlns:p14="http://schemas.microsoft.com/office/powerpoint/2010/main" xmlns="" val="29434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A57CD7-C5D4-DC97-752A-8CC7C611C1E9}"/>
              </a:ext>
            </a:extLst>
          </p:cNvPr>
          <p:cNvSpPr>
            <a:spLocks noGrp="1"/>
          </p:cNvSpPr>
          <p:nvPr>
            <p:ph type="title"/>
          </p:nvPr>
        </p:nvSpPr>
        <p:spPr/>
        <p:txBody>
          <a:bodyPr/>
          <a:lstStyle/>
          <a:p>
            <a:r>
              <a:rPr lang="en-US" dirty="0"/>
              <a:t>Ada Boosting</a:t>
            </a:r>
            <a:endParaRPr lang="en-IN" dirty="0"/>
          </a:p>
        </p:txBody>
      </p:sp>
      <p:sp>
        <p:nvSpPr>
          <p:cNvPr id="3" name="Text Placeholder 2">
            <a:extLst>
              <a:ext uri="{FF2B5EF4-FFF2-40B4-BE49-F238E27FC236}">
                <a16:creationId xmlns:a16="http://schemas.microsoft.com/office/drawing/2014/main" xmlns="" id="{07D01C32-7BBE-0686-3EB3-EB5821B0D86C}"/>
              </a:ext>
            </a:extLst>
          </p:cNvPr>
          <p:cNvSpPr>
            <a:spLocks noGrp="1"/>
          </p:cNvSpPr>
          <p:nvPr>
            <p:ph type="body" idx="1"/>
          </p:nvPr>
        </p:nvSpPr>
        <p:spPr/>
        <p:txBody>
          <a:bodyPr/>
          <a:lstStyle/>
          <a:p>
            <a:r>
              <a:rPr lang="en-US" dirty="0"/>
              <a:t>Advantages</a:t>
            </a:r>
            <a:endParaRPr lang="en-IN" dirty="0"/>
          </a:p>
        </p:txBody>
      </p:sp>
      <p:sp>
        <p:nvSpPr>
          <p:cNvPr id="4" name="Content Placeholder 3">
            <a:extLst>
              <a:ext uri="{FF2B5EF4-FFF2-40B4-BE49-F238E27FC236}">
                <a16:creationId xmlns:a16="http://schemas.microsoft.com/office/drawing/2014/main" xmlns="" id="{C640A159-ABDB-AB03-392F-AA9DDD054E10}"/>
              </a:ext>
            </a:extLst>
          </p:cNvPr>
          <p:cNvSpPr>
            <a:spLocks noGrp="1"/>
          </p:cNvSpPr>
          <p:nvPr>
            <p:ph sz="half" idx="2"/>
          </p:nvPr>
        </p:nvSpPr>
        <p:spPr/>
        <p:txBody>
          <a:bodyPr>
            <a:normAutofit fontScale="77500" lnSpcReduction="20000"/>
          </a:bodyPr>
          <a:lstStyle/>
          <a:p>
            <a:pPr fontAlgn="base"/>
            <a:r>
              <a:rPr lang="en-US" dirty="0">
                <a:effectLst/>
              </a:rPr>
              <a:t>Ada Boost has a lot of advantages, mainly it is easier to use with less need for tweaking parameters unlike algorithms like SVM.</a:t>
            </a:r>
          </a:p>
          <a:p>
            <a:pPr fontAlgn="base"/>
            <a:r>
              <a:rPr lang="en-US" dirty="0">
                <a:effectLst/>
              </a:rPr>
              <a:t>Theoretically, Ada Boost is not prone to overfitting though there is no concrete proof for this. It could be because of the reason that parameters are not jointly optimized — stage-wise estimation slows down the learning process.</a:t>
            </a:r>
          </a:p>
          <a:p>
            <a:pPr fontAlgn="base"/>
            <a:r>
              <a:rPr lang="en-US" dirty="0">
                <a:effectLst/>
              </a:rPr>
              <a:t>Ada Boost can be used to improve the accuracy of your weak classifiers hence making it flexible.</a:t>
            </a:r>
          </a:p>
          <a:p>
            <a:pPr fontAlgn="base"/>
            <a:r>
              <a:rPr lang="en-US" dirty="0">
                <a:effectLst/>
              </a:rPr>
              <a:t>It has now being extended beyond binary classification and has found use cases in text and image classification as well.</a:t>
            </a:r>
          </a:p>
          <a:p>
            <a:endParaRPr lang="en-IN" dirty="0"/>
          </a:p>
        </p:txBody>
      </p:sp>
      <p:sp>
        <p:nvSpPr>
          <p:cNvPr id="5" name="Text Placeholder 4">
            <a:extLst>
              <a:ext uri="{FF2B5EF4-FFF2-40B4-BE49-F238E27FC236}">
                <a16:creationId xmlns:a16="http://schemas.microsoft.com/office/drawing/2014/main" xmlns="" id="{BCC01FB5-AF7D-1C08-F030-B6D8CBA71331}"/>
              </a:ext>
            </a:extLst>
          </p:cNvPr>
          <p:cNvSpPr>
            <a:spLocks noGrp="1"/>
          </p:cNvSpPr>
          <p:nvPr>
            <p:ph type="body" sz="quarter" idx="3"/>
          </p:nvPr>
        </p:nvSpPr>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xmlns="" id="{CF1B6B35-1179-8DD5-6203-BF8377F27F13}"/>
              </a:ext>
            </a:extLst>
          </p:cNvPr>
          <p:cNvSpPr>
            <a:spLocks noGrp="1"/>
          </p:cNvSpPr>
          <p:nvPr>
            <p:ph sz="quarter" idx="4"/>
          </p:nvPr>
        </p:nvSpPr>
        <p:spPr/>
        <p:txBody>
          <a:bodyPr>
            <a:normAutofit fontScale="77500" lnSpcReduction="20000"/>
          </a:bodyPr>
          <a:lstStyle/>
          <a:p>
            <a:pPr fontAlgn="base"/>
            <a:r>
              <a:rPr lang="en-US" dirty="0">
                <a:effectLst/>
              </a:rPr>
              <a:t>Boosting technique learns progressively, it is important to ensure that you have quality data.</a:t>
            </a:r>
          </a:p>
          <a:p>
            <a:pPr fontAlgn="base"/>
            <a:r>
              <a:rPr lang="en-US" dirty="0">
                <a:effectLst/>
              </a:rPr>
              <a:t>Ada Boost is also extremely sensitive to Noisy data and outliers so if you do plan to use Ada Boost then it is highly recommended to eliminate them.</a:t>
            </a:r>
          </a:p>
          <a:p>
            <a:pPr fontAlgn="base"/>
            <a:r>
              <a:rPr lang="en-US" dirty="0">
                <a:effectLst/>
              </a:rPr>
              <a:t>Ada Boost has also been proven to be slower than XG Boost.</a:t>
            </a:r>
          </a:p>
          <a:p>
            <a:endParaRPr lang="en-IN" dirty="0"/>
          </a:p>
        </p:txBody>
      </p:sp>
    </p:spTree>
    <p:extLst>
      <p:ext uri="{BB962C8B-B14F-4D97-AF65-F5344CB8AC3E}">
        <p14:creationId xmlns:p14="http://schemas.microsoft.com/office/powerpoint/2010/main" xmlns="" val="29273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D0830-A97B-6F19-E753-1233A43F98D9}"/>
              </a:ext>
            </a:extLst>
          </p:cNvPr>
          <p:cNvSpPr>
            <a:spLocks noGrp="1"/>
          </p:cNvSpPr>
          <p:nvPr>
            <p:ph type="title"/>
          </p:nvPr>
        </p:nvSpPr>
        <p:spPr/>
        <p:txBody>
          <a:bodyPr/>
          <a:lstStyle/>
          <a:p>
            <a:r>
              <a:rPr lang="en-US" dirty="0"/>
              <a:t>Gradient Boosting</a:t>
            </a:r>
            <a:endParaRPr lang="en-IN" dirty="0"/>
          </a:p>
        </p:txBody>
      </p:sp>
      <p:sp>
        <p:nvSpPr>
          <p:cNvPr id="3" name="TextBox 2">
            <a:extLst>
              <a:ext uri="{FF2B5EF4-FFF2-40B4-BE49-F238E27FC236}">
                <a16:creationId xmlns:a16="http://schemas.microsoft.com/office/drawing/2014/main" xmlns="" id="{F661BC12-95F0-16A4-FD40-701070EDDB4C}"/>
              </a:ext>
            </a:extLst>
          </p:cNvPr>
          <p:cNvSpPr txBox="1"/>
          <p:nvPr/>
        </p:nvSpPr>
        <p:spPr>
          <a:xfrm>
            <a:off x="913795" y="2206487"/>
            <a:ext cx="10824318" cy="2308324"/>
          </a:xfrm>
          <a:prstGeom prst="rect">
            <a:avLst/>
          </a:prstGeom>
          <a:noFill/>
        </p:spPr>
        <p:txBody>
          <a:bodyPr wrap="square" rtlCol="0">
            <a:spAutoFit/>
          </a:bodyPr>
          <a:lstStyle/>
          <a:p>
            <a:pPr fontAlgn="base"/>
            <a:r>
              <a:rPr lang="en-US" dirty="0"/>
              <a:t>Another very popular Boosting algorithm is </a:t>
            </a:r>
            <a:r>
              <a:rPr lang="en-US" i="1" dirty="0"/>
              <a:t>Gradient Boosting</a:t>
            </a:r>
            <a:r>
              <a:rPr lang="en-US" dirty="0"/>
              <a:t>. Just like Ada Boost, Gradient Boosting works by sequentially adding predictors to an ensemble, each one correcting its predecessor. However, instead of tweaking the instance weights at every iteration like Ada Boost does, this method tries to fit the new predictor to the </a:t>
            </a:r>
            <a:r>
              <a:rPr lang="en-US" i="1" dirty="0"/>
              <a:t>residual errors </a:t>
            </a:r>
            <a:r>
              <a:rPr lang="en-US" dirty="0"/>
              <a:t>made by the previous predictor.</a:t>
            </a:r>
          </a:p>
          <a:p>
            <a:pPr fontAlgn="base"/>
            <a:r>
              <a:rPr lang="en-US" dirty="0"/>
              <a:t>The base learners are generated sequentially in such a way that the present base learner is always more effective than the previous one.</a:t>
            </a:r>
          </a:p>
          <a:p>
            <a:pPr fontAlgn="base"/>
            <a:r>
              <a:rPr lang="en-US" dirty="0"/>
              <a:t>It can be used for both classification and regression problems.</a:t>
            </a:r>
          </a:p>
          <a:p>
            <a:endParaRPr lang="en-IN" dirty="0"/>
          </a:p>
        </p:txBody>
      </p:sp>
    </p:spTree>
    <p:extLst>
      <p:ext uri="{BB962C8B-B14F-4D97-AF65-F5344CB8AC3E}">
        <p14:creationId xmlns:p14="http://schemas.microsoft.com/office/powerpoint/2010/main" xmlns="" val="1183755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purl.org/dc/terms/"/>
    <ds:schemaRef ds:uri="http://purl.org/dc/elements/1.1/"/>
    <ds:schemaRef ds:uri="http://purl.org/dc/dcmityp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{95C1CC2A-17B0-4DA8-8EFB-CF74E1542B12}tf11665031_win32</Template>
  <TotalTime>66</TotalTime>
  <Words>984</Words>
  <Application>Microsoft Office PowerPoint</Application>
  <PresentationFormat>Custom</PresentationFormat>
  <Paragraphs>115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SlateVTI</vt:lpstr>
      <vt:lpstr>Boosting Algorithm</vt:lpstr>
      <vt:lpstr>Types of Boosting</vt:lpstr>
      <vt:lpstr>Boosting</vt:lpstr>
      <vt:lpstr>AdaBoost</vt:lpstr>
      <vt:lpstr>How it Works</vt:lpstr>
      <vt:lpstr>Python Code</vt:lpstr>
      <vt:lpstr>Practical Applications</vt:lpstr>
      <vt:lpstr>Ada Boosting</vt:lpstr>
      <vt:lpstr>Gradient Boosting</vt:lpstr>
      <vt:lpstr>How it Works</vt:lpstr>
      <vt:lpstr>Python Code</vt:lpstr>
      <vt:lpstr>Slide 12</vt:lpstr>
      <vt:lpstr>Practical Applications</vt:lpstr>
      <vt:lpstr>XG Boosting</vt:lpstr>
      <vt:lpstr>How it works</vt:lpstr>
      <vt:lpstr>Key Features</vt:lpstr>
      <vt:lpstr>Python Code</vt:lpstr>
      <vt:lpstr>Slide 18</vt:lpstr>
      <vt:lpstr>Practical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Dharani Palaniappan</dc:creator>
  <cp:lastModifiedBy>Dharani Vinoth</cp:lastModifiedBy>
  <cp:revision>4</cp:revision>
  <dcterms:created xsi:type="dcterms:W3CDTF">2025-07-03T17:37:30Z</dcterms:created>
  <dcterms:modified xsi:type="dcterms:W3CDTF">2025-07-03T18:57:43Z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