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77" r:id="rId3"/>
    <p:sldId id="268" r:id="rId4"/>
    <p:sldId id="259" r:id="rId5"/>
    <p:sldId id="269" r:id="rId6"/>
    <p:sldId id="270" r:id="rId7"/>
    <p:sldId id="257" r:id="rId8"/>
    <p:sldId id="261" r:id="rId9"/>
    <p:sldId id="263" r:id="rId10"/>
    <p:sldId id="264" r:id="rId11"/>
    <p:sldId id="271" r:id="rId12"/>
    <p:sldId id="272" r:id="rId13"/>
    <p:sldId id="273" r:id="rId14"/>
    <p:sldId id="274" r:id="rId15"/>
    <p:sldId id="275" r:id="rId16"/>
    <p:sldId id="27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59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B719FB3-5175-4C5E-8DE5-4FCDADCF381E}" type="datetimeFigureOut">
              <a:rPr lang="en-IN" smtClean="0"/>
              <a:t>09-08-2024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B6B633F-99DF-492F-AED5-0718EFB95561}" type="slidenum">
              <a:rPr lang="en-IN" smtClean="0"/>
              <a:t>‹#›</a:t>
            </a:fld>
            <a:endParaRPr lang="en-IN"/>
          </a:p>
        </p:txBody>
      </p:sp>
    </p:spTree>
    <p:extLst>
      <p:ext uri="{BB962C8B-B14F-4D97-AF65-F5344CB8AC3E}">
        <p14:creationId xmlns:p14="http://schemas.microsoft.com/office/powerpoint/2010/main" val="347112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6B633F-99DF-492F-AED5-0718EFB95561}" type="slidenum">
              <a:rPr lang="en-IN" smtClean="0"/>
              <a:t>2</a:t>
            </a:fld>
            <a:endParaRPr lang="en-IN"/>
          </a:p>
        </p:txBody>
      </p:sp>
    </p:spTree>
    <p:extLst>
      <p:ext uri="{BB962C8B-B14F-4D97-AF65-F5344CB8AC3E}">
        <p14:creationId xmlns:p14="http://schemas.microsoft.com/office/powerpoint/2010/main" val="10110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39"/>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ourier New"/>
                <a:cs typeface="Courier New"/>
              </a:defRPr>
            </a:lvl1pPr>
          </a:lstStyle>
          <a:p>
            <a:pPr marL="38100">
              <a:lnSpc>
                <a:spcPts val="13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39"/>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ourier New"/>
                <a:cs typeface="Courier New"/>
              </a:defRPr>
            </a:lvl1pPr>
          </a:lstStyle>
          <a:p>
            <a:pPr marL="38100">
              <a:lnSpc>
                <a:spcPts val="13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39"/>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Courier New"/>
                <a:cs typeface="Courier New"/>
              </a:defRPr>
            </a:lvl1pPr>
          </a:lstStyle>
          <a:p>
            <a:pPr marL="38100">
              <a:lnSpc>
                <a:spcPts val="13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heavy">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39"/>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Courier New"/>
                <a:cs typeface="Courier New"/>
              </a:defRPr>
            </a:lvl1pPr>
          </a:lstStyle>
          <a:p>
            <a:pPr marL="38100">
              <a:lnSpc>
                <a:spcPts val="13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39"/>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Courier New"/>
                <a:cs typeface="Courier New"/>
              </a:defRPr>
            </a:lvl1pPr>
          </a:lstStyle>
          <a:p>
            <a:pPr marL="38100">
              <a:lnSpc>
                <a:spcPts val="13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0400" y="9525"/>
            <a:ext cx="9605645" cy="512445"/>
          </a:xfrm>
          <a:prstGeom prst="rect">
            <a:avLst/>
          </a:prstGeom>
        </p:spPr>
        <p:txBody>
          <a:bodyPr wrap="square" lIns="0" tIns="0" rIns="0" bIns="0">
            <a:spAutoFit/>
          </a:bodyPr>
          <a:lstStyle>
            <a:lvl1pPr>
              <a:defRPr sz="32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53669" y="3169665"/>
            <a:ext cx="11484660" cy="21786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690486" y="6440536"/>
            <a:ext cx="3982720" cy="223520"/>
          </a:xfrm>
          <a:prstGeom prst="rect">
            <a:avLst/>
          </a:prstGeom>
        </p:spPr>
        <p:txBody>
          <a:bodyPr wrap="square" lIns="0" tIns="0" rIns="0" bIns="0">
            <a:spAutoFit/>
          </a:bodyPr>
          <a:lstStyle>
            <a:lvl1pPr>
              <a:defRPr sz="1400" b="0" i="0">
                <a:solidFill>
                  <a:schemeClr val="tx1"/>
                </a:solidFill>
                <a:latin typeface="Arial MT"/>
                <a:cs typeface="Arial MT"/>
              </a:defRPr>
            </a:lvl1pPr>
          </a:lstStyle>
          <a:p>
            <a:pPr marL="12700">
              <a:lnSpc>
                <a:spcPts val="1639"/>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8/9/2024</a:t>
            </a:fld>
            <a:endParaRPr lang="en-US"/>
          </a:p>
        </p:txBody>
      </p:sp>
      <p:sp>
        <p:nvSpPr>
          <p:cNvPr id="6" name="Holder 6"/>
          <p:cNvSpPr>
            <a:spLocks noGrp="1"/>
          </p:cNvSpPr>
          <p:nvPr>
            <p:ph type="sldNum" sz="quarter" idx="7"/>
          </p:nvPr>
        </p:nvSpPr>
        <p:spPr>
          <a:xfrm>
            <a:off x="11044173" y="6445018"/>
            <a:ext cx="259715" cy="198120"/>
          </a:xfrm>
          <a:prstGeom prst="rect">
            <a:avLst/>
          </a:prstGeom>
        </p:spPr>
        <p:txBody>
          <a:bodyPr wrap="square" lIns="0" tIns="0" rIns="0" bIns="0">
            <a:spAutoFit/>
          </a:bodyPr>
          <a:lstStyle>
            <a:lvl1pPr>
              <a:defRPr sz="1200" b="0" i="0">
                <a:solidFill>
                  <a:schemeClr val="tx1"/>
                </a:solidFill>
                <a:latin typeface="Courier New"/>
                <a:cs typeface="Courier New"/>
              </a:defRPr>
            </a:lvl1pPr>
          </a:lstStyle>
          <a:p>
            <a:pPr marL="38100">
              <a:lnSpc>
                <a:spcPts val="13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tx2">
              <a:lumMod val="50000"/>
            </a:schemeClr>
          </a:solidFill>
        </p:spPr>
        <p:txBody>
          <a:bodyPr wrap="square" lIns="0" tIns="0" rIns="0" bIns="0" rtlCol="0"/>
          <a:lstStyle/>
          <a:p>
            <a:endParaRPr/>
          </a:p>
        </p:txBody>
      </p:sp>
      <p:pic>
        <p:nvPicPr>
          <p:cNvPr id="3" name="object 3"/>
          <p:cNvPicPr/>
          <p:nvPr/>
        </p:nvPicPr>
        <p:blipFill>
          <a:blip r:embed="rId2" cstate="print"/>
          <a:stretch>
            <a:fillRect/>
          </a:stretch>
        </p:blipFill>
        <p:spPr>
          <a:xfrm>
            <a:off x="365759" y="237743"/>
            <a:ext cx="1208430" cy="789431"/>
          </a:xfrm>
          <a:prstGeom prst="rect">
            <a:avLst/>
          </a:prstGeom>
        </p:spPr>
      </p:pic>
      <p:sp>
        <p:nvSpPr>
          <p:cNvPr id="4" name="object 4"/>
          <p:cNvSpPr txBox="1">
            <a:spLocks noGrp="1"/>
          </p:cNvSpPr>
          <p:nvPr>
            <p:ph type="title"/>
          </p:nvPr>
        </p:nvSpPr>
        <p:spPr>
          <a:xfrm>
            <a:off x="353669" y="1702130"/>
            <a:ext cx="10888345" cy="674544"/>
          </a:xfrm>
          <a:prstGeom prst="rect">
            <a:avLst/>
          </a:prstGeom>
        </p:spPr>
        <p:txBody>
          <a:bodyPr vert="horz" wrap="square" lIns="0" tIns="12700" rIns="0" bIns="0" rtlCol="0">
            <a:spAutoFit/>
          </a:bodyPr>
          <a:lstStyle/>
          <a:p>
            <a:pPr marL="12700">
              <a:lnSpc>
                <a:spcPct val="100000"/>
              </a:lnSpc>
              <a:spcBef>
                <a:spcPts val="100"/>
              </a:spcBef>
            </a:pPr>
            <a:r>
              <a:rPr sz="4300" b="0" u="none" spc="-5" dirty="0">
                <a:solidFill>
                  <a:srgbClr val="FFFFFF"/>
                </a:solidFill>
                <a:latin typeface="Times New Roman" panose="02020603050405020304" pitchFamily="18" charset="0"/>
                <a:cs typeface="Times New Roman" panose="02020603050405020304" pitchFamily="18" charset="0"/>
              </a:rPr>
              <a:t>WIPRO</a:t>
            </a:r>
            <a:r>
              <a:rPr sz="4300" b="0" u="none" spc="-15" dirty="0">
                <a:solidFill>
                  <a:srgbClr val="FFFFFF"/>
                </a:solidFill>
                <a:latin typeface="Times New Roman" panose="02020603050405020304" pitchFamily="18" charset="0"/>
                <a:cs typeface="Times New Roman" panose="02020603050405020304" pitchFamily="18" charset="0"/>
              </a:rPr>
              <a:t> </a:t>
            </a:r>
            <a:r>
              <a:rPr sz="4300" b="0" u="none" dirty="0" smtClean="0">
                <a:solidFill>
                  <a:srgbClr val="FFFFFF"/>
                </a:solidFill>
                <a:latin typeface="Times New Roman" panose="02020603050405020304" pitchFamily="18" charset="0"/>
                <a:cs typeface="Times New Roman" panose="02020603050405020304" pitchFamily="18" charset="0"/>
              </a:rPr>
              <a:t>NGA</a:t>
            </a:r>
            <a:r>
              <a:rPr lang="en-IN" sz="4300" b="0" u="none" spc="-310" dirty="0" smtClean="0">
                <a:solidFill>
                  <a:srgbClr val="FFFFFF"/>
                </a:solidFill>
                <a:latin typeface="Times New Roman" panose="02020603050405020304" pitchFamily="18" charset="0"/>
                <a:cs typeface="Times New Roman" panose="02020603050405020304" pitchFamily="18" charset="0"/>
              </a:rPr>
              <a:t> </a:t>
            </a:r>
            <a:r>
              <a:rPr lang="en-IN" sz="4300" b="0" u="none" dirty="0" smtClean="0">
                <a:solidFill>
                  <a:srgbClr val="FFFFFF"/>
                </a:solidFill>
                <a:latin typeface="Times New Roman" panose="02020603050405020304" pitchFamily="18" charset="0"/>
                <a:cs typeface="Times New Roman" panose="02020603050405020304" pitchFamily="18" charset="0"/>
              </a:rPr>
              <a:t>PROGRAM</a:t>
            </a:r>
            <a:r>
              <a:rPr lang="en-IN" sz="4300" b="0" u="none" spc="-5" dirty="0" smtClean="0">
                <a:solidFill>
                  <a:srgbClr val="FFFFFF"/>
                </a:solidFill>
                <a:latin typeface="Times New Roman" panose="02020603050405020304" pitchFamily="18" charset="0"/>
                <a:cs typeface="Times New Roman" panose="02020603050405020304" pitchFamily="18" charset="0"/>
              </a:rPr>
              <a:t> </a:t>
            </a:r>
            <a:r>
              <a:rPr sz="4300" b="0" u="none" dirty="0" smtClean="0">
                <a:solidFill>
                  <a:srgbClr val="FFFFFF"/>
                </a:solidFill>
                <a:latin typeface="Times New Roman" panose="02020603050405020304" pitchFamily="18" charset="0"/>
                <a:cs typeface="Times New Roman" panose="02020603050405020304" pitchFamily="18" charset="0"/>
              </a:rPr>
              <a:t>–</a:t>
            </a:r>
            <a:r>
              <a:rPr lang="en-US" sz="4300" b="0" u="none" spc="-30" dirty="0" smtClean="0">
                <a:solidFill>
                  <a:srgbClr val="FFFFFF"/>
                </a:solidFill>
                <a:latin typeface="Times New Roman" panose="02020603050405020304" pitchFamily="18" charset="0"/>
                <a:cs typeface="Times New Roman" panose="02020603050405020304" pitchFamily="18" charset="0"/>
              </a:rPr>
              <a:t> C++ LSP</a:t>
            </a:r>
            <a:r>
              <a:rPr sz="4300" b="0" u="none" spc="5" dirty="0" smtClean="0">
                <a:solidFill>
                  <a:srgbClr val="FFFFFF"/>
                </a:solidFill>
                <a:latin typeface="Times New Roman" panose="02020603050405020304" pitchFamily="18" charset="0"/>
                <a:cs typeface="Times New Roman" panose="02020603050405020304" pitchFamily="18" charset="0"/>
              </a:rPr>
              <a:t> </a:t>
            </a:r>
            <a:r>
              <a:rPr lang="en-IN" sz="4300" b="0" u="none" dirty="0" smtClean="0">
                <a:solidFill>
                  <a:srgbClr val="FFFFFF"/>
                </a:solidFill>
                <a:latin typeface="Times New Roman" panose="02020603050405020304" pitchFamily="18" charset="0"/>
                <a:cs typeface="Times New Roman" panose="02020603050405020304" pitchFamily="18" charset="0"/>
              </a:rPr>
              <a:t>BATCH</a:t>
            </a:r>
            <a:endParaRPr lang="en-IN" sz="43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353669" y="6139383"/>
            <a:ext cx="1954530" cy="231140"/>
          </a:xfrm>
          <a:prstGeom prst="rect">
            <a:avLst/>
          </a:prstGeom>
        </p:spPr>
        <p:txBody>
          <a:bodyPr vert="horz" wrap="square" lIns="0" tIns="12065" rIns="0" bIns="0" rtlCol="0">
            <a:spAutoFit/>
          </a:bodyPr>
          <a:lstStyle/>
          <a:p>
            <a:pPr marL="12700">
              <a:lnSpc>
                <a:spcPct val="100000"/>
              </a:lnSpc>
              <a:spcBef>
                <a:spcPts val="95"/>
              </a:spcBef>
            </a:pPr>
            <a:r>
              <a:rPr sz="1350" spc="100" dirty="0">
                <a:solidFill>
                  <a:srgbClr val="FFFFFF"/>
                </a:solidFill>
                <a:latin typeface="Arial MT"/>
                <a:cs typeface="Arial MT"/>
                <a:hlinkClick r:id="rId3"/>
              </a:rPr>
              <a:t>ww</a:t>
            </a:r>
            <a:r>
              <a:rPr sz="1350" spc="30" dirty="0">
                <a:solidFill>
                  <a:srgbClr val="FFFFFF"/>
                </a:solidFill>
                <a:latin typeface="Arial MT"/>
                <a:cs typeface="Arial MT"/>
                <a:hlinkClick r:id="rId3"/>
              </a:rPr>
              <a:t>w</a:t>
            </a:r>
            <a:r>
              <a:rPr sz="1350" spc="-5" dirty="0">
                <a:solidFill>
                  <a:srgbClr val="FFFFFF"/>
                </a:solidFill>
                <a:latin typeface="Arial MT"/>
                <a:cs typeface="Arial MT"/>
                <a:hlinkClick r:id="rId3"/>
              </a:rPr>
              <a:t>.</a:t>
            </a:r>
            <a:r>
              <a:rPr sz="1350" spc="-225" dirty="0">
                <a:solidFill>
                  <a:srgbClr val="FFFFFF"/>
                </a:solidFill>
                <a:latin typeface="Arial MT"/>
                <a:cs typeface="Arial MT"/>
                <a:hlinkClick r:id="rId3"/>
              </a:rPr>
              <a:t> </a:t>
            </a:r>
            <a:r>
              <a:rPr sz="1350" spc="145" dirty="0">
                <a:solidFill>
                  <a:srgbClr val="FFFFFF"/>
                </a:solidFill>
                <a:latin typeface="Arial MT"/>
                <a:cs typeface="Arial MT"/>
              </a:rPr>
              <a:t>r</a:t>
            </a:r>
            <a:r>
              <a:rPr sz="1350" spc="130" dirty="0">
                <a:solidFill>
                  <a:srgbClr val="FFFFFF"/>
                </a:solidFill>
                <a:latin typeface="Arial MT"/>
                <a:cs typeface="Arial MT"/>
              </a:rPr>
              <a:t>p</a:t>
            </a:r>
            <a:r>
              <a:rPr sz="1350" spc="135" dirty="0">
                <a:solidFill>
                  <a:srgbClr val="FFFFFF"/>
                </a:solidFill>
                <a:latin typeface="Arial MT"/>
                <a:cs typeface="Arial MT"/>
              </a:rPr>
              <a:t>sc</a:t>
            </a:r>
            <a:r>
              <a:rPr sz="1350" spc="130" dirty="0">
                <a:solidFill>
                  <a:srgbClr val="FFFFFF"/>
                </a:solidFill>
                <a:latin typeface="Arial MT"/>
                <a:cs typeface="Arial MT"/>
              </a:rPr>
              <a:t>o</a:t>
            </a:r>
            <a:r>
              <a:rPr sz="1350" spc="105" dirty="0">
                <a:solidFill>
                  <a:srgbClr val="FFFFFF"/>
                </a:solidFill>
                <a:latin typeface="Arial MT"/>
                <a:cs typeface="Arial MT"/>
              </a:rPr>
              <a:t>n</a:t>
            </a:r>
            <a:r>
              <a:rPr sz="1350" spc="135" dirty="0">
                <a:solidFill>
                  <a:srgbClr val="FFFFFF"/>
                </a:solidFill>
                <a:latin typeface="Arial MT"/>
                <a:cs typeface="Arial MT"/>
              </a:rPr>
              <a:t>s</a:t>
            </a:r>
            <a:r>
              <a:rPr sz="1350" spc="105" dirty="0">
                <a:solidFill>
                  <a:srgbClr val="FFFFFF"/>
                </a:solidFill>
                <a:latin typeface="Arial MT"/>
                <a:cs typeface="Arial MT"/>
              </a:rPr>
              <a:t>u</a:t>
            </a:r>
            <a:r>
              <a:rPr sz="1350" spc="100" dirty="0">
                <a:solidFill>
                  <a:srgbClr val="FFFFFF"/>
                </a:solidFill>
                <a:latin typeface="Arial MT"/>
                <a:cs typeface="Arial MT"/>
              </a:rPr>
              <a:t>l</a:t>
            </a:r>
            <a:r>
              <a:rPr sz="1350" spc="145" dirty="0">
                <a:solidFill>
                  <a:srgbClr val="FFFFFF"/>
                </a:solidFill>
                <a:latin typeface="Arial MT"/>
                <a:cs typeface="Arial MT"/>
              </a:rPr>
              <a:t>t</a:t>
            </a:r>
            <a:r>
              <a:rPr sz="1350" spc="125" dirty="0">
                <a:solidFill>
                  <a:srgbClr val="FFFFFF"/>
                </a:solidFill>
                <a:latin typeface="Arial MT"/>
                <a:cs typeface="Arial MT"/>
              </a:rPr>
              <a:t>i</a:t>
            </a:r>
            <a:r>
              <a:rPr sz="1350" spc="105" dirty="0">
                <a:solidFill>
                  <a:srgbClr val="FFFFFF"/>
                </a:solidFill>
                <a:latin typeface="Arial MT"/>
                <a:cs typeface="Arial MT"/>
              </a:rPr>
              <a:t>n</a:t>
            </a:r>
            <a:r>
              <a:rPr sz="1350" spc="150" dirty="0">
                <a:solidFill>
                  <a:srgbClr val="FFFFFF"/>
                </a:solidFill>
                <a:latin typeface="Arial MT"/>
                <a:cs typeface="Arial MT"/>
              </a:rPr>
              <a:t>g</a:t>
            </a:r>
            <a:r>
              <a:rPr sz="1350" spc="-5" dirty="0">
                <a:solidFill>
                  <a:srgbClr val="FFFFFF"/>
                </a:solidFill>
                <a:latin typeface="Arial MT"/>
                <a:cs typeface="Arial MT"/>
              </a:rPr>
              <a:t>.</a:t>
            </a:r>
            <a:r>
              <a:rPr sz="1350" spc="-250" dirty="0">
                <a:solidFill>
                  <a:srgbClr val="FFFFFF"/>
                </a:solidFill>
                <a:latin typeface="Arial MT"/>
                <a:cs typeface="Arial MT"/>
              </a:rPr>
              <a:t> </a:t>
            </a:r>
            <a:r>
              <a:rPr sz="1350" spc="125" dirty="0">
                <a:solidFill>
                  <a:srgbClr val="FFFFFF"/>
                </a:solidFill>
                <a:latin typeface="Arial MT"/>
                <a:cs typeface="Arial MT"/>
              </a:rPr>
              <a:t>i</a:t>
            </a:r>
            <a:r>
              <a:rPr sz="1350" spc="-5" dirty="0">
                <a:solidFill>
                  <a:srgbClr val="FFFFFF"/>
                </a:solidFill>
                <a:latin typeface="Arial MT"/>
                <a:cs typeface="Arial MT"/>
              </a:rPr>
              <a:t>n</a:t>
            </a:r>
            <a:r>
              <a:rPr sz="1350" spc="-245" dirty="0">
                <a:solidFill>
                  <a:srgbClr val="FFFFFF"/>
                </a:solidFill>
                <a:latin typeface="Arial MT"/>
                <a:cs typeface="Arial MT"/>
              </a:rPr>
              <a:t> </a:t>
            </a:r>
            <a:endParaRPr sz="1350">
              <a:latin typeface="Arial MT"/>
              <a:cs typeface="Arial MT"/>
            </a:endParaRPr>
          </a:p>
        </p:txBody>
      </p:sp>
      <p:sp>
        <p:nvSpPr>
          <p:cNvPr id="6" name="object 6"/>
          <p:cNvSpPr txBox="1"/>
          <p:nvPr/>
        </p:nvSpPr>
        <p:spPr>
          <a:xfrm>
            <a:off x="353669" y="3169665"/>
            <a:ext cx="10238131" cy="1792798"/>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panose="02020603050405020304" pitchFamily="18" charset="0"/>
                <a:cs typeface="Times New Roman" panose="02020603050405020304" pitchFamily="18" charset="0"/>
              </a:rPr>
              <a:t>Capstone</a:t>
            </a:r>
            <a:r>
              <a:rPr sz="2400" spc="-15" dirty="0">
                <a:solidFill>
                  <a:srgbClr val="FFFFFF"/>
                </a:solidFill>
                <a:latin typeface="Times New Roman" panose="02020603050405020304" pitchFamily="18" charset="0"/>
                <a:cs typeface="Times New Roman" panose="02020603050405020304" pitchFamily="18" charset="0"/>
              </a:rPr>
              <a:t> </a:t>
            </a:r>
            <a:r>
              <a:rPr sz="2400" spc="-5" dirty="0">
                <a:solidFill>
                  <a:srgbClr val="FFFFFF"/>
                </a:solidFill>
                <a:latin typeface="Times New Roman" panose="02020603050405020304" pitchFamily="18" charset="0"/>
                <a:cs typeface="Times New Roman" panose="02020603050405020304" pitchFamily="18" charset="0"/>
              </a:rPr>
              <a:t>Project</a:t>
            </a:r>
            <a:r>
              <a:rPr sz="2400" spc="35" dirty="0">
                <a:solidFill>
                  <a:srgbClr val="FFFFFF"/>
                </a:solidFill>
                <a:latin typeface="Times New Roman" panose="02020603050405020304" pitchFamily="18" charset="0"/>
                <a:cs typeface="Times New Roman" panose="02020603050405020304" pitchFamily="18" charset="0"/>
              </a:rPr>
              <a:t> </a:t>
            </a:r>
            <a:r>
              <a:rPr sz="2400" spc="-5" dirty="0">
                <a:solidFill>
                  <a:srgbClr val="FFFFFF"/>
                </a:solidFill>
                <a:latin typeface="Times New Roman" panose="02020603050405020304" pitchFamily="18" charset="0"/>
                <a:cs typeface="Times New Roman" panose="02020603050405020304" pitchFamily="18" charset="0"/>
              </a:rPr>
              <a:t>Presentation</a:t>
            </a:r>
            <a:r>
              <a:rPr sz="2400" spc="5" dirty="0">
                <a:solidFill>
                  <a:srgbClr val="FFFFFF"/>
                </a:solidFill>
                <a:latin typeface="Times New Roman" panose="02020603050405020304" pitchFamily="18" charset="0"/>
                <a:cs typeface="Times New Roman" panose="02020603050405020304" pitchFamily="18" charset="0"/>
              </a:rPr>
              <a:t> </a:t>
            </a:r>
            <a:r>
              <a:rPr sz="2400" dirty="0">
                <a:solidFill>
                  <a:srgbClr val="FFFFFF"/>
                </a:solidFill>
                <a:latin typeface="Times New Roman" panose="02020603050405020304" pitchFamily="18" charset="0"/>
                <a:cs typeface="Times New Roman" panose="02020603050405020304" pitchFamily="18" charset="0"/>
              </a:rPr>
              <a:t>–</a:t>
            </a:r>
            <a:r>
              <a:rPr sz="2400" spc="5" dirty="0">
                <a:solidFill>
                  <a:srgbClr val="FFFFFF"/>
                </a:solidFill>
                <a:latin typeface="Times New Roman" panose="02020603050405020304" pitchFamily="18" charset="0"/>
                <a:cs typeface="Times New Roman" panose="02020603050405020304" pitchFamily="18" charset="0"/>
              </a:rPr>
              <a:t> </a:t>
            </a:r>
            <a:r>
              <a:rPr lang="en-US" sz="2400" spc="5" dirty="0" smtClean="0">
                <a:solidFill>
                  <a:srgbClr val="FFFFFF"/>
                </a:solidFill>
                <a:latin typeface="Times New Roman" panose="02020603050405020304" pitchFamily="18" charset="0"/>
                <a:cs typeface="Times New Roman" panose="02020603050405020304" pitchFamily="18" charset="0"/>
              </a:rPr>
              <a:t>12 August 2024</a:t>
            </a:r>
            <a:endParaRPr sz="2400" dirty="0">
              <a:latin typeface="Times New Roman" panose="02020603050405020304" pitchFamily="18" charset="0"/>
              <a:cs typeface="Times New Roman" panose="02020603050405020304" pitchFamily="18" charset="0"/>
            </a:endParaRPr>
          </a:p>
          <a:p>
            <a:pPr>
              <a:lnSpc>
                <a:spcPct val="100000"/>
              </a:lnSpc>
              <a:spcBef>
                <a:spcPts val="35"/>
              </a:spcBef>
            </a:pPr>
            <a:endParaRPr sz="2850" dirty="0">
              <a:latin typeface="Times New Roman" panose="02020603050405020304" pitchFamily="18" charset="0"/>
              <a:cs typeface="Times New Roman" panose="02020603050405020304" pitchFamily="18" charset="0"/>
            </a:endParaRPr>
          </a:p>
          <a:p>
            <a:pPr marL="12700">
              <a:lnSpc>
                <a:spcPts val="2545"/>
              </a:lnSpc>
              <a:tabLst>
                <a:tab pos="1106805" algn="l"/>
                <a:tab pos="1835150" algn="l"/>
                <a:tab pos="2637155" algn="l"/>
                <a:tab pos="2921000" algn="l"/>
                <a:tab pos="3786504" algn="l"/>
                <a:tab pos="5234940" algn="l"/>
                <a:tab pos="6289675" algn="l"/>
                <a:tab pos="7256145" algn="l"/>
                <a:tab pos="7798434" algn="l"/>
              </a:tabLst>
            </a:pPr>
            <a:r>
              <a:rPr sz="2400" spc="-5" dirty="0">
                <a:solidFill>
                  <a:srgbClr val="FFFFFF"/>
                </a:solidFill>
                <a:latin typeface="Times New Roman" panose="02020603050405020304" pitchFamily="18" charset="0"/>
                <a:cs typeface="Times New Roman" panose="02020603050405020304" pitchFamily="18" charset="0"/>
              </a:rPr>
              <a:t>Pr</a:t>
            </a:r>
            <a:r>
              <a:rPr sz="2400" spc="5" dirty="0">
                <a:solidFill>
                  <a:srgbClr val="FFFFFF"/>
                </a:solidFill>
                <a:latin typeface="Times New Roman" panose="02020603050405020304" pitchFamily="18" charset="0"/>
                <a:cs typeface="Times New Roman" panose="02020603050405020304" pitchFamily="18" charset="0"/>
              </a:rPr>
              <a:t>o</a:t>
            </a:r>
            <a:r>
              <a:rPr sz="2400" spc="-5" dirty="0">
                <a:solidFill>
                  <a:srgbClr val="FFFFFF"/>
                </a:solidFill>
                <a:latin typeface="Times New Roman" panose="02020603050405020304" pitchFamily="18" charset="0"/>
                <a:cs typeface="Times New Roman" panose="02020603050405020304" pitchFamily="18" charset="0"/>
              </a:rPr>
              <a:t>j</a:t>
            </a:r>
            <a:r>
              <a:rPr sz="2400" spc="-15" dirty="0">
                <a:solidFill>
                  <a:srgbClr val="FFFFFF"/>
                </a:solidFill>
                <a:latin typeface="Times New Roman" panose="02020603050405020304" pitchFamily="18" charset="0"/>
                <a:cs typeface="Times New Roman" panose="02020603050405020304" pitchFamily="18" charset="0"/>
              </a:rPr>
              <a:t>e</a:t>
            </a:r>
            <a:r>
              <a:rPr sz="2400" dirty="0">
                <a:solidFill>
                  <a:srgbClr val="FFFFFF"/>
                </a:solidFill>
                <a:latin typeface="Times New Roman" panose="02020603050405020304" pitchFamily="18" charset="0"/>
                <a:cs typeface="Times New Roman" panose="02020603050405020304" pitchFamily="18" charset="0"/>
              </a:rPr>
              <a:t>ct	</a:t>
            </a:r>
            <a:r>
              <a:rPr sz="2400" spc="-15" dirty="0" smtClean="0">
                <a:solidFill>
                  <a:srgbClr val="FFFFFF"/>
                </a:solidFill>
                <a:latin typeface="Times New Roman" panose="02020603050405020304" pitchFamily="18" charset="0"/>
                <a:cs typeface="Times New Roman" panose="02020603050405020304" pitchFamily="18" charset="0"/>
              </a:rPr>
              <a:t>T</a:t>
            </a:r>
            <a:r>
              <a:rPr sz="2400" spc="-5" dirty="0" smtClean="0">
                <a:solidFill>
                  <a:srgbClr val="FFFFFF"/>
                </a:solidFill>
                <a:latin typeface="Times New Roman" panose="02020603050405020304" pitchFamily="18" charset="0"/>
                <a:cs typeface="Times New Roman" panose="02020603050405020304" pitchFamily="18" charset="0"/>
              </a:rPr>
              <a:t>i</a:t>
            </a:r>
            <a:r>
              <a:rPr sz="2400" spc="15" dirty="0" smtClean="0">
                <a:solidFill>
                  <a:srgbClr val="FFFFFF"/>
                </a:solidFill>
                <a:latin typeface="Times New Roman" panose="02020603050405020304" pitchFamily="18" charset="0"/>
                <a:cs typeface="Times New Roman" panose="02020603050405020304" pitchFamily="18" charset="0"/>
              </a:rPr>
              <a:t>t</a:t>
            </a:r>
            <a:r>
              <a:rPr sz="2400" spc="-5" dirty="0" smtClean="0">
                <a:solidFill>
                  <a:srgbClr val="FFFFFF"/>
                </a:solidFill>
                <a:latin typeface="Times New Roman" panose="02020603050405020304" pitchFamily="18" charset="0"/>
                <a:cs typeface="Times New Roman" panose="02020603050405020304" pitchFamily="18" charset="0"/>
              </a:rPr>
              <a:t>l</a:t>
            </a:r>
            <a:r>
              <a:rPr sz="2400" dirty="0" smtClean="0">
                <a:solidFill>
                  <a:srgbClr val="FFFFFF"/>
                </a:solidFill>
                <a:latin typeface="Times New Roman" panose="02020603050405020304" pitchFamily="18" charset="0"/>
                <a:cs typeface="Times New Roman" panose="02020603050405020304" pitchFamily="18" charset="0"/>
              </a:rPr>
              <a:t>e</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smtClean="0">
                <a:solidFill>
                  <a:srgbClr val="FFFFFF"/>
                </a:solidFill>
                <a:latin typeface="Times New Roman" panose="02020603050405020304" pitchFamily="18" charset="0"/>
                <a:cs typeface="Times New Roman" panose="02020603050405020304" pitchFamily="18" charset="0"/>
              </a:rPr>
              <a:t> - Online Auction System using Client-Server Architecture</a:t>
            </a:r>
            <a:endParaRPr sz="2400" dirty="0">
              <a:latin typeface="Times New Roman" panose="02020603050405020304" pitchFamily="18" charset="0"/>
              <a:cs typeface="Times New Roman" panose="02020603050405020304" pitchFamily="18" charset="0"/>
            </a:endParaRPr>
          </a:p>
          <a:p>
            <a:pPr marL="12700">
              <a:lnSpc>
                <a:spcPct val="100000"/>
              </a:lnSpc>
              <a:spcBef>
                <a:spcPts val="2195"/>
              </a:spcBef>
            </a:pPr>
            <a:r>
              <a:rPr sz="2400" spc="-5" dirty="0">
                <a:solidFill>
                  <a:srgbClr val="FFFFFF"/>
                </a:solidFill>
                <a:latin typeface="Times New Roman" panose="02020603050405020304" pitchFamily="18" charset="0"/>
                <a:cs typeface="Times New Roman" panose="02020603050405020304" pitchFamily="18" charset="0"/>
              </a:rPr>
              <a:t>Presented </a:t>
            </a:r>
            <a:r>
              <a:rPr sz="2400" dirty="0">
                <a:solidFill>
                  <a:srgbClr val="FFFFFF"/>
                </a:solidFill>
                <a:latin typeface="Times New Roman" panose="02020603050405020304" pitchFamily="18" charset="0"/>
                <a:cs typeface="Times New Roman" panose="02020603050405020304" pitchFamily="18" charset="0"/>
              </a:rPr>
              <a:t>by</a:t>
            </a:r>
            <a:r>
              <a:rPr sz="2400" spc="-10" dirty="0">
                <a:solidFill>
                  <a:srgbClr val="FFFFFF"/>
                </a:solidFill>
                <a:latin typeface="Times New Roman" panose="02020603050405020304" pitchFamily="18" charset="0"/>
                <a:cs typeface="Times New Roman" panose="02020603050405020304" pitchFamily="18" charset="0"/>
              </a:rPr>
              <a:t> </a:t>
            </a:r>
            <a:r>
              <a:rPr sz="2400" dirty="0">
                <a:solidFill>
                  <a:srgbClr val="FFFFFF"/>
                </a:solidFill>
                <a:latin typeface="Times New Roman" panose="02020603050405020304" pitchFamily="18" charset="0"/>
                <a:cs typeface="Times New Roman" panose="02020603050405020304" pitchFamily="18" charset="0"/>
              </a:rPr>
              <a:t>–</a:t>
            </a:r>
            <a:r>
              <a:rPr sz="2400" spc="-25" dirty="0">
                <a:solidFill>
                  <a:srgbClr val="FFFFFF"/>
                </a:solidFill>
                <a:latin typeface="Times New Roman" panose="02020603050405020304" pitchFamily="18" charset="0"/>
                <a:cs typeface="Times New Roman" panose="02020603050405020304" pitchFamily="18" charset="0"/>
              </a:rPr>
              <a:t> </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smtClean="0">
                <a:solidFill>
                  <a:srgbClr val="FFFFFF"/>
                </a:solidFill>
                <a:latin typeface="Times New Roman" panose="02020603050405020304" pitchFamily="18" charset="0"/>
                <a:cs typeface="Times New Roman" panose="02020603050405020304" pitchFamily="18" charset="0"/>
              </a:rPr>
              <a:t>Dharani Priya T</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09728" y="6643138"/>
            <a:ext cx="646176" cy="178284"/>
          </a:xfrm>
          <a:prstGeom prst="rect">
            <a:avLst/>
          </a:prstGeom>
        </p:spPr>
      </p:pic>
      <p:sp>
        <p:nvSpPr>
          <p:cNvPr id="8" name="Title 7"/>
          <p:cNvSpPr>
            <a:spLocks noGrp="1"/>
          </p:cNvSpPr>
          <p:nvPr>
            <p:ph type="title"/>
          </p:nvPr>
        </p:nvSpPr>
        <p:spPr>
          <a:xfrm>
            <a:off x="1316496" y="95315"/>
            <a:ext cx="9605645" cy="492443"/>
          </a:xfrm>
        </p:spPr>
        <p:txBody>
          <a:bodyPr/>
          <a:lstStyle/>
          <a:p>
            <a:pPr algn="ctr"/>
            <a:r>
              <a:rPr lang="en-US" u="none" dirty="0" smtClean="0">
                <a:solidFill>
                  <a:srgbClr val="FFFF00"/>
                </a:solidFill>
              </a:rPr>
              <a:t>List of functions used</a:t>
            </a:r>
            <a:endParaRPr lang="en-IN" u="none" dirty="0">
              <a:solidFill>
                <a:srgbClr val="FFFF00"/>
              </a:solidFill>
            </a:endParaRPr>
          </a:p>
        </p:txBody>
      </p:sp>
      <p:sp>
        <p:nvSpPr>
          <p:cNvPr id="9" name="Text Placeholder 8"/>
          <p:cNvSpPr>
            <a:spLocks noGrp="1"/>
          </p:cNvSpPr>
          <p:nvPr>
            <p:ph type="body" idx="1"/>
          </p:nvPr>
        </p:nvSpPr>
        <p:spPr>
          <a:xfrm>
            <a:off x="144433" y="609600"/>
            <a:ext cx="11484660" cy="5835418"/>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Server functions:</a:t>
            </a:r>
          </a:p>
          <a:p>
            <a:pPr marL="342900" indent="-342900">
              <a:buAutoNum type="arabicPeriod"/>
            </a:pPr>
            <a:r>
              <a:rPr lang="en-US" b="1" dirty="0" smtClean="0">
                <a:solidFill>
                  <a:schemeClr val="bg1"/>
                </a:solidFill>
                <a:latin typeface="Times New Roman" panose="02020603050405020304" pitchFamily="18" charset="0"/>
                <a:cs typeface="Times New Roman" panose="02020603050405020304" pitchFamily="18" charset="0"/>
              </a:rPr>
              <a:t>socket()</a:t>
            </a:r>
          </a:p>
          <a:p>
            <a:r>
              <a:rPr lang="da-DK" dirty="0" smtClean="0">
                <a:solidFill>
                  <a:schemeClr val="bg1"/>
                </a:solidFill>
                <a:latin typeface="Times New Roman" panose="02020603050405020304" pitchFamily="18" charset="0"/>
                <a:cs typeface="Times New Roman" panose="02020603050405020304" pitchFamily="18" charset="0"/>
              </a:rPr>
              <a:t>	int </a:t>
            </a:r>
            <a:r>
              <a:rPr lang="da-DK" dirty="0">
                <a:solidFill>
                  <a:schemeClr val="bg1"/>
                </a:solidFill>
                <a:latin typeface="Times New Roman" panose="02020603050405020304" pitchFamily="18" charset="0"/>
                <a:cs typeface="Times New Roman" panose="02020603050405020304" pitchFamily="18" charset="0"/>
              </a:rPr>
              <a:t>server_fd = socket(AF_INET, SOCK_STREAM, 0</a:t>
            </a:r>
            <a:r>
              <a:rPr lang="da-DK" dirty="0" smtClean="0">
                <a:solidFill>
                  <a:schemeClr val="bg1"/>
                </a:solidFill>
                <a:latin typeface="Times New Roman" panose="02020603050405020304" pitchFamily="18" charset="0"/>
                <a:cs typeface="Times New Roman" panose="02020603050405020304" pitchFamily="18" charset="0"/>
              </a:rPr>
              <a:t>);</a:t>
            </a:r>
          </a:p>
          <a:p>
            <a:r>
              <a:rPr lang="da-DK" b="1" dirty="0" smtClean="0">
                <a:solidFill>
                  <a:schemeClr val="bg1"/>
                </a:solidFill>
                <a:latin typeface="Times New Roman" panose="02020603050405020304" pitchFamily="18" charset="0"/>
                <a:cs typeface="Times New Roman" panose="02020603050405020304" pitchFamily="18" charset="0"/>
              </a:rPr>
              <a:t>2. bind()</a:t>
            </a:r>
          </a:p>
          <a:p>
            <a:r>
              <a:rPr lang="da-DK"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bind(server_fd, (struct sockaddr *)&amp;address, sizeof(address</a:t>
            </a:r>
            <a:r>
              <a:rPr lang="en-US" dirty="0" smtClean="0">
                <a:solidFill>
                  <a:schemeClr val="bg1"/>
                </a:solidFill>
                <a:latin typeface="Times New Roman" panose="02020603050405020304" pitchFamily="18" charset="0"/>
                <a:cs typeface="Times New Roman" panose="02020603050405020304" pitchFamily="18" charset="0"/>
              </a:rPr>
              <a:t>));</a:t>
            </a:r>
          </a:p>
          <a:p>
            <a:r>
              <a:rPr lang="en-US" b="1" dirty="0" smtClean="0">
                <a:solidFill>
                  <a:schemeClr val="bg1"/>
                </a:solidFill>
                <a:latin typeface="Times New Roman" panose="02020603050405020304" pitchFamily="18" charset="0"/>
                <a:cs typeface="Times New Roman" panose="02020603050405020304" pitchFamily="18" charset="0"/>
              </a:rPr>
              <a:t>3.listen()</a:t>
            </a:r>
          </a:p>
          <a:p>
            <a:r>
              <a:rPr lang="en-US"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listen(server_fd, MAX_CLIENTS</a:t>
            </a:r>
            <a:r>
              <a:rPr lang="en-IN" dirty="0" smtClean="0">
                <a:solidFill>
                  <a:schemeClr val="bg1"/>
                </a:solidFill>
                <a:latin typeface="Times New Roman" panose="02020603050405020304" pitchFamily="18" charset="0"/>
                <a:cs typeface="Times New Roman" panose="02020603050405020304" pitchFamily="18" charset="0"/>
              </a:rPr>
              <a:t>);</a:t>
            </a:r>
          </a:p>
          <a:p>
            <a:r>
              <a:rPr lang="en-US" b="1" dirty="0" smtClean="0">
                <a:solidFill>
                  <a:schemeClr val="bg1"/>
                </a:solidFill>
                <a:latin typeface="Times New Roman" panose="02020603050405020304" pitchFamily="18" charset="0"/>
                <a:cs typeface="Times New Roman" panose="02020603050405020304" pitchFamily="18" charset="0"/>
              </a:rPr>
              <a:t>4. accept()</a:t>
            </a:r>
          </a:p>
          <a:p>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new_socket = accept(server_fd, (struct sockaddr *)&amp;address, (socklen_t*)&amp;addrlen</a:t>
            </a:r>
            <a:r>
              <a:rPr lang="en-US" dirty="0" smtClean="0">
                <a:solidFill>
                  <a:schemeClr val="bg1"/>
                </a:solidFill>
                <a:latin typeface="Times New Roman" panose="02020603050405020304" pitchFamily="18" charset="0"/>
                <a:cs typeface="Times New Roman" panose="02020603050405020304" pitchFamily="18" charset="0"/>
              </a:rPr>
              <a:t>);</a:t>
            </a:r>
          </a:p>
          <a:p>
            <a:r>
              <a:rPr lang="en-US" b="1" dirty="0" smtClean="0">
                <a:solidFill>
                  <a:schemeClr val="bg1"/>
                </a:solidFill>
                <a:latin typeface="Times New Roman" panose="02020603050405020304" pitchFamily="18" charset="0"/>
                <a:cs typeface="Times New Roman" panose="02020603050405020304" pitchFamily="18" charset="0"/>
              </a:rPr>
              <a:t>5. pthread_create()</a:t>
            </a:r>
          </a:p>
          <a:p>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pthread_create(&amp;thread_id, NULL, handle_client, (void*)new_client</a:t>
            </a:r>
            <a:r>
              <a:rPr lang="en-US" dirty="0" smtClean="0">
                <a:solidFill>
                  <a:schemeClr val="bg1"/>
                </a:solidFill>
                <a:latin typeface="Times New Roman" panose="02020603050405020304" pitchFamily="18" charset="0"/>
                <a:cs typeface="Times New Roman" panose="02020603050405020304" pitchFamily="18" charset="0"/>
              </a:rPr>
              <a:t>);</a:t>
            </a:r>
          </a:p>
          <a:p>
            <a:r>
              <a:rPr lang="en-US" b="1" dirty="0" smtClean="0">
                <a:solidFill>
                  <a:schemeClr val="bg1"/>
                </a:solidFill>
                <a:latin typeface="Times New Roman" panose="02020603050405020304" pitchFamily="18" charset="0"/>
                <a:cs typeface="Times New Roman" panose="02020603050405020304" pitchFamily="18" charset="0"/>
              </a:rPr>
              <a:t>6. read()</a:t>
            </a:r>
          </a:p>
          <a:p>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int bytes_read = </a:t>
            </a:r>
            <a:r>
              <a:rPr lang="en-US" dirty="0" smtClean="0">
                <a:solidFill>
                  <a:schemeClr val="bg1"/>
                </a:solidFill>
                <a:latin typeface="Times New Roman" panose="02020603050405020304" pitchFamily="18" charset="0"/>
                <a:cs typeface="Times New Roman" panose="02020603050405020304" pitchFamily="18" charset="0"/>
              </a:rPr>
              <a:t>read(client_sock , </a:t>
            </a:r>
            <a:r>
              <a:rPr lang="en-US" dirty="0">
                <a:solidFill>
                  <a:schemeClr val="bg1"/>
                </a:solidFill>
                <a:latin typeface="Times New Roman" panose="02020603050405020304" pitchFamily="18" charset="0"/>
                <a:cs typeface="Times New Roman" panose="02020603050405020304" pitchFamily="18" charset="0"/>
              </a:rPr>
              <a:t>buffer, sizeof(buffer) - 1</a:t>
            </a:r>
            <a:r>
              <a:rPr lang="en-US" dirty="0" smtClean="0">
                <a:solidFill>
                  <a:schemeClr val="bg1"/>
                </a:solidFill>
                <a:latin typeface="Times New Roman" panose="02020603050405020304" pitchFamily="18" charset="0"/>
                <a:cs typeface="Times New Roman" panose="02020603050405020304" pitchFamily="18" charset="0"/>
              </a:rPr>
              <a:t>);</a:t>
            </a:r>
          </a:p>
          <a:p>
            <a:r>
              <a:rPr lang="en-US" b="1" dirty="0" smtClean="0">
                <a:solidFill>
                  <a:schemeClr val="bg1"/>
                </a:solidFill>
                <a:latin typeface="Times New Roman" panose="02020603050405020304" pitchFamily="18" charset="0"/>
                <a:cs typeface="Times New Roman" panose="02020603050405020304" pitchFamily="18" charset="0"/>
              </a:rPr>
              <a:t>7.write()</a:t>
            </a:r>
          </a:p>
          <a:p>
            <a:r>
              <a:rPr lang="en-US" b="1"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write(</a:t>
            </a:r>
            <a:r>
              <a:rPr lang="en-IN" dirty="0" err="1" smtClean="0">
                <a:solidFill>
                  <a:schemeClr val="bg1"/>
                </a:solidFill>
                <a:latin typeface="Times New Roman" panose="02020603050405020304" pitchFamily="18" charset="0"/>
                <a:cs typeface="Times New Roman" panose="02020603050405020304" pitchFamily="18" charset="0"/>
              </a:rPr>
              <a:t>client_sock</a:t>
            </a:r>
            <a:r>
              <a:rPr lang="en-IN" dirty="0" smtClean="0">
                <a:solidFill>
                  <a:schemeClr val="bg1"/>
                </a:solidFill>
                <a:latin typeface="Times New Roman" panose="02020603050405020304" pitchFamily="18" charset="0"/>
                <a:cs typeface="Times New Roman" panose="02020603050405020304" pitchFamily="18" charset="0"/>
              </a:rPr>
              <a:t> , </a:t>
            </a:r>
            <a:r>
              <a:rPr lang="en-IN" dirty="0">
                <a:solidFill>
                  <a:schemeClr val="bg1"/>
                </a:solidFill>
                <a:latin typeface="Times New Roman" panose="02020603050405020304" pitchFamily="18" charset="0"/>
                <a:cs typeface="Times New Roman" panose="02020603050405020304" pitchFamily="18" charset="0"/>
              </a:rPr>
              <a:t>response, strlen(response</a:t>
            </a:r>
            <a:r>
              <a:rPr lang="en-IN" dirty="0" smtClean="0">
                <a:solidFill>
                  <a:schemeClr val="bg1"/>
                </a:solidFill>
                <a:latin typeface="Times New Roman" panose="02020603050405020304" pitchFamily="18" charset="0"/>
                <a:cs typeface="Times New Roman" panose="02020603050405020304" pitchFamily="18" charset="0"/>
              </a:rPr>
              <a:t>));</a:t>
            </a:r>
          </a:p>
          <a:p>
            <a:r>
              <a:rPr lang="en-US" b="1" dirty="0" smtClean="0">
                <a:solidFill>
                  <a:schemeClr val="bg1"/>
                </a:solidFill>
                <a:latin typeface="Times New Roman" panose="02020603050405020304" pitchFamily="18" charset="0"/>
                <a:cs typeface="Times New Roman" panose="02020603050405020304" pitchFamily="18" charset="0"/>
              </a:rPr>
              <a:t>8. close()</a:t>
            </a:r>
          </a:p>
          <a:p>
            <a:r>
              <a:rPr lang="en-US" b="1"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close(</a:t>
            </a:r>
            <a:r>
              <a:rPr lang="en-IN" dirty="0" err="1" smtClean="0">
                <a:solidFill>
                  <a:schemeClr val="bg1"/>
                </a:solidFill>
                <a:latin typeface="Times New Roman" panose="02020603050405020304" pitchFamily="18" charset="0"/>
                <a:cs typeface="Times New Roman" panose="02020603050405020304" pitchFamily="18" charset="0"/>
              </a:rPr>
              <a:t>client_sock</a:t>
            </a:r>
            <a:r>
              <a:rPr lang="en-IN" dirty="0" smtClean="0">
                <a:solidFill>
                  <a:schemeClr val="bg1"/>
                </a:solidFill>
                <a:latin typeface="Times New Roman" panose="02020603050405020304" pitchFamily="18" charset="0"/>
                <a:cs typeface="Times New Roman" panose="02020603050405020304" pitchFamily="18" charset="0"/>
              </a:rPr>
              <a:t>);</a:t>
            </a:r>
          </a:p>
          <a:p>
            <a:r>
              <a:rPr lang="en-US" b="1" dirty="0" smtClean="0">
                <a:solidFill>
                  <a:schemeClr val="bg1"/>
                </a:solidFill>
                <a:latin typeface="Times New Roman" panose="02020603050405020304" pitchFamily="18" charset="0"/>
                <a:cs typeface="Times New Roman" panose="02020603050405020304" pitchFamily="18" charset="0"/>
              </a:rPr>
              <a:t>9. </a:t>
            </a:r>
            <a:r>
              <a:rPr lang="en-IN" b="1" dirty="0" smtClean="0">
                <a:solidFill>
                  <a:schemeClr val="bg1"/>
                </a:solidFill>
                <a:latin typeface="Times New Roman" panose="02020603050405020304" pitchFamily="18" charset="0"/>
                <a:cs typeface="Times New Roman" panose="02020603050405020304" pitchFamily="18" charset="0"/>
              </a:rPr>
              <a:t>pthread_mutex_lock()  &amp;  pthread_mutex_unlock()</a:t>
            </a:r>
            <a:endParaRPr lang="en-US" b="1" dirty="0" smtClean="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pthread_mutex_lock(&amp;</a:t>
            </a:r>
            <a:r>
              <a:rPr lang="en-IN" dirty="0">
                <a:solidFill>
                  <a:schemeClr val="bg1"/>
                </a:solidFill>
                <a:latin typeface="Times New Roman" panose="02020603050405020304" pitchFamily="18" charset="0"/>
                <a:cs typeface="Times New Roman" panose="02020603050405020304" pitchFamily="18" charset="0"/>
              </a:rPr>
              <a:t>lock); </a:t>
            </a:r>
            <a:r>
              <a:rPr lang="en-IN" dirty="0" smtClean="0">
                <a:solidFill>
                  <a:schemeClr val="bg1"/>
                </a:solidFill>
                <a:latin typeface="Times New Roman" panose="02020603050405020304" pitchFamily="18" charset="0"/>
                <a:cs typeface="Times New Roman" panose="02020603050405020304" pitchFamily="18" charset="0"/>
              </a:rPr>
              <a:t>   pthread_mutex_unlock</a:t>
            </a:r>
            <a:r>
              <a:rPr lang="en-IN" dirty="0">
                <a:solidFill>
                  <a:schemeClr val="bg1"/>
                </a:solidFill>
                <a:latin typeface="Times New Roman" panose="02020603050405020304" pitchFamily="18" charset="0"/>
                <a:cs typeface="Times New Roman" panose="02020603050405020304" pitchFamily="18" charset="0"/>
              </a:rPr>
              <a:t>(&amp;lock</a:t>
            </a:r>
            <a:r>
              <a:rPr lang="en-IN" dirty="0" smtClean="0">
                <a:solidFill>
                  <a:schemeClr val="bg1"/>
                </a:solidFill>
                <a:latin typeface="Times New Roman" panose="02020603050405020304" pitchFamily="18" charset="0"/>
                <a:cs typeface="Times New Roman" panose="02020603050405020304" pitchFamily="18" charset="0"/>
              </a:rPr>
              <a:t>);</a:t>
            </a:r>
          </a:p>
          <a:p>
            <a:r>
              <a:rPr lang="en-US" b="1" dirty="0" smtClean="0">
                <a:solidFill>
                  <a:schemeClr val="bg1"/>
                </a:solidFill>
                <a:latin typeface="Times New Roman" panose="02020603050405020304" pitchFamily="18" charset="0"/>
                <a:cs typeface="Times New Roman" panose="02020603050405020304" pitchFamily="18" charset="0"/>
              </a:rPr>
              <a:t>10.</a:t>
            </a:r>
            <a:r>
              <a:rPr lang="en-IN" dirty="0">
                <a:solidFill>
                  <a:schemeClr val="bg1"/>
                </a:solidFill>
                <a:latin typeface="Times New Roman" panose="02020603050405020304" pitchFamily="18" charset="0"/>
                <a:cs typeface="Times New Roman" panose="02020603050405020304" pitchFamily="18" charset="0"/>
              </a:rPr>
              <a:t> </a:t>
            </a:r>
            <a:r>
              <a:rPr lang="en-IN" b="1" dirty="0" smtClean="0">
                <a:solidFill>
                  <a:schemeClr val="bg1"/>
                </a:solidFill>
                <a:latin typeface="Times New Roman" panose="02020603050405020304" pitchFamily="18" charset="0"/>
                <a:cs typeface="Times New Roman" panose="02020603050405020304" pitchFamily="18" charset="0"/>
              </a:rPr>
              <a:t>pthread_mutex_init()</a:t>
            </a:r>
            <a:endParaRPr lang="en-US" b="1" dirty="0" smtClean="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 pthread_mutex_init(&amp;lock, NULL);</a:t>
            </a:r>
            <a:endParaRPr lang="en-US" b="1" dirty="0" smtClean="0">
              <a:solidFill>
                <a:schemeClr val="bg1"/>
              </a:solidFill>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xfrm>
            <a:off x="8077200" y="6466860"/>
            <a:ext cx="2834514" cy="177228"/>
          </a:xfrm>
          <a:prstGeom prst="rect">
            <a:avLst/>
          </a:prstGeom>
        </p:spPr>
        <p:txBody>
          <a:bodyPr vert="horz" wrap="square" lIns="0" tIns="0" rIns="0" bIns="0" rtlCol="0">
            <a:spAutoFit/>
          </a:bodyPr>
          <a:lstStyle/>
          <a:p>
            <a:pPr marL="12700">
              <a:lnSpc>
                <a:spcPts val="1639"/>
              </a:lnSpc>
            </a:pPr>
            <a:r>
              <a:rPr sz="800" spc="130" dirty="0">
                <a:solidFill>
                  <a:schemeClr val="bg1"/>
                </a:solidFill>
              </a:rPr>
              <a:t>202</a:t>
            </a:r>
            <a:r>
              <a:rPr sz="800" spc="-5" dirty="0">
                <a:solidFill>
                  <a:schemeClr val="bg1"/>
                </a:solidFill>
              </a:rPr>
              <a:t>4</a:t>
            </a:r>
            <a:r>
              <a:rPr sz="800" dirty="0">
                <a:solidFill>
                  <a:schemeClr val="bg1"/>
                </a:solidFill>
              </a:rPr>
              <a:t> </a:t>
            </a:r>
            <a:r>
              <a:rPr sz="800" spc="-114" dirty="0">
                <a:solidFill>
                  <a:schemeClr val="bg1"/>
                </a:solidFill>
              </a:rPr>
              <a:t> </a:t>
            </a:r>
            <a:r>
              <a:rPr sz="800" spc="-5" dirty="0">
                <a:solidFill>
                  <a:schemeClr val="bg1"/>
                </a:solidFill>
              </a:rPr>
              <a:t>-</a:t>
            </a:r>
            <a:r>
              <a:rPr sz="800" dirty="0">
                <a:solidFill>
                  <a:schemeClr val="bg1"/>
                </a:solidFill>
              </a:rPr>
              <a:t> </a:t>
            </a:r>
            <a:r>
              <a:rPr sz="800" spc="-95" dirty="0">
                <a:solidFill>
                  <a:schemeClr val="bg1"/>
                </a:solidFill>
              </a:rPr>
              <a:t> </a:t>
            </a:r>
            <a:r>
              <a:rPr sz="800" spc="135" dirty="0">
                <a:solidFill>
                  <a:schemeClr val="bg1"/>
                </a:solidFill>
              </a:rPr>
              <a:t>R</a:t>
            </a:r>
            <a:r>
              <a:rPr sz="800" spc="140" dirty="0">
                <a:solidFill>
                  <a:schemeClr val="bg1"/>
                </a:solidFill>
              </a:rPr>
              <a:t>P</a:t>
            </a:r>
            <a:r>
              <a:rPr sz="800" spc="-5" dirty="0">
                <a:solidFill>
                  <a:schemeClr val="bg1"/>
                </a:solidFill>
              </a:rPr>
              <a:t>S</a:t>
            </a:r>
            <a:r>
              <a:rPr sz="800" dirty="0">
                <a:solidFill>
                  <a:schemeClr val="bg1"/>
                </a:solidFill>
              </a:rPr>
              <a:t> </a:t>
            </a:r>
            <a:r>
              <a:rPr sz="800" spc="-130" dirty="0">
                <a:solidFill>
                  <a:schemeClr val="bg1"/>
                </a:solidFill>
              </a:rPr>
              <a:t> </a:t>
            </a:r>
            <a:r>
              <a:rPr sz="800" spc="135" dirty="0">
                <a:solidFill>
                  <a:schemeClr val="bg1"/>
                </a:solidFill>
              </a:rPr>
              <a:t>C</a:t>
            </a:r>
            <a:r>
              <a:rPr sz="800" spc="130" dirty="0">
                <a:solidFill>
                  <a:schemeClr val="bg1"/>
                </a:solidFill>
              </a:rPr>
              <a:t>on</a:t>
            </a:r>
            <a:r>
              <a:rPr sz="800" spc="135" dirty="0">
                <a:solidFill>
                  <a:schemeClr val="bg1"/>
                </a:solidFill>
              </a:rPr>
              <a:t>s</a:t>
            </a:r>
            <a:r>
              <a:rPr sz="800" spc="130" dirty="0">
                <a:solidFill>
                  <a:schemeClr val="bg1"/>
                </a:solidFill>
              </a:rPr>
              <a:t>u</a:t>
            </a:r>
            <a:r>
              <a:rPr sz="800" spc="140" dirty="0">
                <a:solidFill>
                  <a:schemeClr val="bg1"/>
                </a:solidFill>
              </a:rPr>
              <a:t>l</a:t>
            </a:r>
            <a:r>
              <a:rPr sz="800" spc="130" dirty="0">
                <a:solidFill>
                  <a:schemeClr val="bg1"/>
                </a:solidFill>
              </a:rPr>
              <a:t>t</a:t>
            </a:r>
            <a:r>
              <a:rPr sz="800" spc="140" dirty="0">
                <a:solidFill>
                  <a:schemeClr val="bg1"/>
                </a:solidFill>
              </a:rPr>
              <a:t>i</a:t>
            </a:r>
            <a:r>
              <a:rPr sz="800" spc="130" dirty="0">
                <a:solidFill>
                  <a:schemeClr val="bg1"/>
                </a:solidFill>
              </a:rPr>
              <a:t>n</a:t>
            </a:r>
            <a:r>
              <a:rPr sz="800" spc="-5" dirty="0">
                <a:solidFill>
                  <a:schemeClr val="bg1"/>
                </a:solidFill>
              </a:rPr>
              <a:t>g</a:t>
            </a:r>
            <a:r>
              <a:rPr sz="800" dirty="0">
                <a:solidFill>
                  <a:schemeClr val="bg1"/>
                </a:solidFill>
              </a:rPr>
              <a:t> </a:t>
            </a:r>
            <a:r>
              <a:rPr sz="800" spc="-95" dirty="0">
                <a:solidFill>
                  <a:schemeClr val="bg1"/>
                </a:solidFill>
              </a:rPr>
              <a:t> </a:t>
            </a:r>
            <a:r>
              <a:rPr sz="800" spc="130" dirty="0">
                <a:solidFill>
                  <a:schemeClr val="bg1"/>
                </a:solidFill>
              </a:rPr>
              <a:t>a</a:t>
            </a:r>
            <a:r>
              <a:rPr sz="800" spc="140" dirty="0">
                <a:solidFill>
                  <a:schemeClr val="bg1"/>
                </a:solidFill>
              </a:rPr>
              <a:t>l</a:t>
            </a:r>
            <a:r>
              <a:rPr sz="800" spc="-5" dirty="0">
                <a:solidFill>
                  <a:schemeClr val="bg1"/>
                </a:solidFill>
              </a:rPr>
              <a:t>l</a:t>
            </a:r>
            <a:r>
              <a:rPr sz="800" dirty="0">
                <a:solidFill>
                  <a:schemeClr val="bg1"/>
                </a:solidFill>
              </a:rPr>
              <a:t> </a:t>
            </a:r>
            <a:r>
              <a:rPr sz="800" spc="-135" dirty="0">
                <a:solidFill>
                  <a:schemeClr val="bg1"/>
                </a:solidFill>
              </a:rPr>
              <a:t> </a:t>
            </a:r>
            <a:r>
              <a:rPr sz="800" spc="-5" dirty="0">
                <a:solidFill>
                  <a:schemeClr val="bg1"/>
                </a:solidFill>
              </a:rPr>
              <a:t>r</a:t>
            </a:r>
            <a:r>
              <a:rPr sz="800" spc="-260" dirty="0">
                <a:solidFill>
                  <a:schemeClr val="bg1"/>
                </a:solidFill>
              </a:rPr>
              <a:t> </a:t>
            </a:r>
            <a:r>
              <a:rPr sz="800" spc="140" dirty="0">
                <a:solidFill>
                  <a:schemeClr val="bg1"/>
                </a:solidFill>
              </a:rPr>
              <a:t>i</a:t>
            </a:r>
            <a:r>
              <a:rPr sz="800" spc="130" dirty="0">
                <a:solidFill>
                  <a:schemeClr val="bg1"/>
                </a:solidFill>
              </a:rPr>
              <a:t>ght</a:t>
            </a:r>
            <a:r>
              <a:rPr sz="800" spc="-5" dirty="0">
                <a:solidFill>
                  <a:schemeClr val="bg1"/>
                </a:solidFill>
              </a:rPr>
              <a:t>s</a:t>
            </a:r>
            <a:r>
              <a:rPr sz="800" dirty="0">
                <a:solidFill>
                  <a:schemeClr val="bg1"/>
                </a:solidFill>
              </a:rPr>
              <a:t> </a:t>
            </a:r>
            <a:r>
              <a:rPr sz="800" spc="-90" dirty="0">
                <a:solidFill>
                  <a:schemeClr val="bg1"/>
                </a:solidFill>
              </a:rPr>
              <a:t> </a:t>
            </a:r>
            <a:r>
              <a:rPr sz="800" spc="125" dirty="0">
                <a:solidFill>
                  <a:schemeClr val="bg1"/>
                </a:solidFill>
              </a:rPr>
              <a:t>r</a:t>
            </a:r>
            <a:r>
              <a:rPr sz="800" spc="130" dirty="0">
                <a:solidFill>
                  <a:schemeClr val="bg1"/>
                </a:solidFill>
              </a:rPr>
              <a:t>e</a:t>
            </a:r>
            <a:r>
              <a:rPr sz="800" spc="135" dirty="0">
                <a:solidFill>
                  <a:schemeClr val="bg1"/>
                </a:solidFill>
              </a:rPr>
              <a:t>s</a:t>
            </a:r>
            <a:r>
              <a:rPr sz="800" spc="130" dirty="0">
                <a:solidFill>
                  <a:schemeClr val="bg1"/>
                </a:solidFill>
              </a:rPr>
              <a:t>e</a:t>
            </a:r>
            <a:r>
              <a:rPr sz="800" spc="125" dirty="0">
                <a:solidFill>
                  <a:schemeClr val="bg1"/>
                </a:solidFill>
              </a:rPr>
              <a:t>r</a:t>
            </a:r>
            <a:r>
              <a:rPr sz="800" spc="135" dirty="0">
                <a:solidFill>
                  <a:schemeClr val="bg1"/>
                </a:solidFill>
              </a:rPr>
              <a:t>v</a:t>
            </a:r>
            <a:r>
              <a:rPr sz="800" spc="130" dirty="0">
                <a:solidFill>
                  <a:schemeClr val="bg1"/>
                </a:solidFill>
              </a:rPr>
              <a:t>e</a:t>
            </a:r>
            <a:r>
              <a:rPr sz="800" spc="-5" dirty="0">
                <a:solidFill>
                  <a:schemeClr val="bg1"/>
                </a:solidFill>
              </a:rPr>
              <a:t>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304800"/>
            <a:ext cx="9605645" cy="6647974"/>
          </a:xfrm>
        </p:spPr>
        <p:txBody>
          <a:bodyPr/>
          <a:lstStyle/>
          <a:p>
            <a:r>
              <a:rPr lang="en-US" sz="1800" u="none" dirty="0" smtClean="0">
                <a:solidFill>
                  <a:schemeClr val="bg1"/>
                </a:solidFill>
              </a:rPr>
              <a:t>Client functions:</a:t>
            </a:r>
            <a:br>
              <a:rPr lang="en-US" sz="1800" u="none" dirty="0" smtClean="0">
                <a:solidFill>
                  <a:schemeClr val="bg1"/>
                </a:solidFill>
              </a:rPr>
            </a:br>
            <a:r>
              <a:rPr lang="en-US" sz="1800" b="0" u="none" dirty="0" smtClean="0">
                <a:solidFill>
                  <a:schemeClr val="bg1"/>
                </a:solidFill>
              </a:rPr>
              <a:t/>
            </a:r>
            <a:br>
              <a:rPr lang="en-US" sz="1800" b="0" u="none" dirty="0" smtClean="0">
                <a:solidFill>
                  <a:schemeClr val="bg1"/>
                </a:solidFill>
              </a:rPr>
            </a:br>
            <a:r>
              <a:rPr lang="en-US" sz="1800" b="0" u="none" dirty="0" smtClean="0">
                <a:solidFill>
                  <a:schemeClr val="bg1"/>
                </a:solidFill>
              </a:rPr>
              <a:t>1. </a:t>
            </a:r>
            <a:r>
              <a:rPr lang="en-IN" sz="1800" b="0" u="none" dirty="0" smtClean="0">
                <a:solidFill>
                  <a:schemeClr val="bg1"/>
                </a:solidFill>
              </a:rPr>
              <a:t>inet_pton()</a:t>
            </a:r>
            <a:r>
              <a:rPr lang="en-US" sz="1800" b="0" u="none" dirty="0" smtClean="0">
                <a:solidFill>
                  <a:schemeClr val="bg1"/>
                </a:solidFill>
              </a:rPr>
              <a:t/>
            </a:r>
            <a:br>
              <a:rPr lang="en-US" sz="1800" b="0" u="none" dirty="0" smtClean="0">
                <a:solidFill>
                  <a:schemeClr val="bg1"/>
                </a:solidFill>
              </a:rPr>
            </a:br>
            <a:r>
              <a:rPr lang="en-US" sz="1800" b="0" u="none" dirty="0">
                <a:solidFill>
                  <a:schemeClr val="bg1"/>
                </a:solidFill>
              </a:rPr>
              <a:t>	</a:t>
            </a:r>
            <a:r>
              <a:rPr lang="en-IN" sz="1800" b="0" u="none" dirty="0">
                <a:solidFill>
                  <a:schemeClr val="bg1"/>
                </a:solidFill>
              </a:rPr>
              <a:t> inet_pton(AF_INET, "127.0.0.1", &amp;serv_addr.sin_addr</a:t>
            </a:r>
            <a:r>
              <a:rPr lang="en-IN" sz="1800" b="0" u="none" dirty="0" smtClean="0">
                <a:solidFill>
                  <a:schemeClr val="bg1"/>
                </a:solidFill>
              </a:rPr>
              <a:t>);</a:t>
            </a:r>
            <a:br>
              <a:rPr lang="en-IN" sz="1800" b="0" u="none" dirty="0" smtClean="0">
                <a:solidFill>
                  <a:schemeClr val="bg1"/>
                </a:solidFill>
              </a:rPr>
            </a:br>
            <a:r>
              <a:rPr lang="en-IN" sz="1800" b="0" u="none" dirty="0" smtClean="0">
                <a:solidFill>
                  <a:schemeClr val="bg1"/>
                </a:solidFill>
              </a:rPr>
              <a:t>2. </a:t>
            </a:r>
            <a:r>
              <a:rPr lang="en-US" sz="1800" b="0" u="none" dirty="0" smtClean="0">
                <a:solidFill>
                  <a:schemeClr val="bg1"/>
                </a:solidFill>
              </a:rPr>
              <a:t>connect()</a:t>
            </a:r>
            <a:r>
              <a:rPr lang="en-IN" sz="1800" b="0" u="none" dirty="0" smtClean="0">
                <a:solidFill>
                  <a:schemeClr val="bg1"/>
                </a:solidFill>
              </a:rPr>
              <a:t/>
            </a:r>
            <a:br>
              <a:rPr lang="en-IN" sz="1800" b="0" u="none" dirty="0" smtClean="0">
                <a:solidFill>
                  <a:schemeClr val="bg1"/>
                </a:solidFill>
              </a:rPr>
            </a:br>
            <a:r>
              <a:rPr lang="en-IN" sz="1800" b="0" u="none" dirty="0" smtClean="0">
                <a:solidFill>
                  <a:schemeClr val="bg1"/>
                </a:solidFill>
              </a:rPr>
              <a:t>	</a:t>
            </a:r>
            <a:r>
              <a:rPr lang="en-US" sz="1800" b="0" u="none" dirty="0" smtClean="0">
                <a:solidFill>
                  <a:schemeClr val="bg1"/>
                </a:solidFill>
              </a:rPr>
              <a:t>connect(sock</a:t>
            </a:r>
            <a:r>
              <a:rPr lang="en-US" sz="1800" b="0" u="none" dirty="0">
                <a:solidFill>
                  <a:schemeClr val="bg1"/>
                </a:solidFill>
              </a:rPr>
              <a:t>, (struct sockaddr *)&amp;serv_addr, sizeof(serv_addr</a:t>
            </a:r>
            <a:r>
              <a:rPr lang="en-US" sz="1800" b="0" u="none" dirty="0" smtClean="0">
                <a:solidFill>
                  <a:schemeClr val="bg1"/>
                </a:solidFill>
              </a:rPr>
              <a:t>));</a:t>
            </a:r>
            <a:br>
              <a:rPr lang="en-US" sz="1800" b="0" u="none" dirty="0" smtClean="0">
                <a:solidFill>
                  <a:schemeClr val="bg1"/>
                </a:solidFill>
              </a:rPr>
            </a:br>
            <a:r>
              <a:rPr lang="en-US" sz="1800" b="0" u="none" dirty="0" smtClean="0">
                <a:solidFill>
                  <a:schemeClr val="bg1"/>
                </a:solidFill>
              </a:rPr>
              <a:t>3. send()</a:t>
            </a:r>
            <a:br>
              <a:rPr lang="en-US" sz="1800" b="0" u="none" dirty="0" smtClean="0">
                <a:solidFill>
                  <a:schemeClr val="bg1"/>
                </a:solidFill>
              </a:rPr>
            </a:br>
            <a:r>
              <a:rPr lang="en-US" sz="1800" b="0" u="none" dirty="0" smtClean="0">
                <a:solidFill>
                  <a:schemeClr val="bg1"/>
                </a:solidFill>
              </a:rPr>
              <a:t>	</a:t>
            </a:r>
            <a:r>
              <a:rPr lang="en-IN" sz="1800" b="0" u="none" dirty="0" smtClean="0">
                <a:solidFill>
                  <a:schemeClr val="bg1"/>
                </a:solidFill>
              </a:rPr>
              <a:t>send(sock</a:t>
            </a:r>
            <a:r>
              <a:rPr lang="en-IN" sz="1800" b="0" u="none" dirty="0">
                <a:solidFill>
                  <a:schemeClr val="bg1"/>
                </a:solidFill>
              </a:rPr>
              <a:t>, input, strlen(input), 0</a:t>
            </a:r>
            <a:r>
              <a:rPr lang="en-IN" sz="1800" b="0" u="none" dirty="0" smtClean="0">
                <a:solidFill>
                  <a:schemeClr val="bg1"/>
                </a:solidFill>
              </a:rPr>
              <a:t>);</a:t>
            </a:r>
            <a:br>
              <a:rPr lang="en-IN" sz="1800" b="0" u="none" dirty="0" smtClean="0">
                <a:solidFill>
                  <a:schemeClr val="bg1"/>
                </a:solidFill>
              </a:rPr>
            </a:br>
            <a:r>
              <a:rPr lang="en-IN" sz="1800" b="0" u="none" dirty="0" smtClean="0">
                <a:solidFill>
                  <a:schemeClr val="bg1"/>
                </a:solidFill>
              </a:rPr>
              <a:t>4. read()</a:t>
            </a:r>
            <a:br>
              <a:rPr lang="en-IN" sz="1800" b="0" u="none" dirty="0" smtClean="0">
                <a:solidFill>
                  <a:schemeClr val="bg1"/>
                </a:solidFill>
              </a:rPr>
            </a:br>
            <a:r>
              <a:rPr lang="en-IN" sz="1800" b="0" u="none" dirty="0" smtClean="0">
                <a:solidFill>
                  <a:schemeClr val="bg1"/>
                </a:solidFill>
              </a:rPr>
              <a:t>	</a:t>
            </a:r>
            <a:r>
              <a:rPr lang="en-US" sz="1800" b="0" u="none" dirty="0" smtClean="0">
                <a:solidFill>
                  <a:schemeClr val="bg1"/>
                </a:solidFill>
              </a:rPr>
              <a:t>int </a:t>
            </a:r>
            <a:r>
              <a:rPr lang="en-US" sz="1800" b="0" u="none" dirty="0">
                <a:solidFill>
                  <a:schemeClr val="bg1"/>
                </a:solidFill>
              </a:rPr>
              <a:t>valread = read(sock, buffer, sizeof(buffer) - 1</a:t>
            </a:r>
            <a:r>
              <a:rPr lang="en-US" sz="1800" b="0" u="none" dirty="0" smtClean="0">
                <a:solidFill>
                  <a:schemeClr val="bg1"/>
                </a:solidFill>
              </a:rPr>
              <a:t>);</a:t>
            </a:r>
            <a:br>
              <a:rPr lang="en-US" sz="1800" b="0" u="none" dirty="0" smtClean="0">
                <a:solidFill>
                  <a:schemeClr val="bg1"/>
                </a:solidFill>
              </a:rPr>
            </a:br>
            <a:r>
              <a:rPr lang="en-US" sz="1800" b="0" u="none" dirty="0" smtClean="0">
                <a:solidFill>
                  <a:schemeClr val="bg1"/>
                </a:solidFill>
              </a:rPr>
              <a:t/>
            </a:r>
            <a:br>
              <a:rPr lang="en-US" sz="1800" b="0" u="none" dirty="0" smtClean="0">
                <a:solidFill>
                  <a:schemeClr val="bg1"/>
                </a:solidFill>
              </a:rPr>
            </a:br>
            <a:r>
              <a:rPr lang="en-US" sz="1800" u="none" dirty="0" smtClean="0">
                <a:solidFill>
                  <a:schemeClr val="bg1"/>
                </a:solidFill>
              </a:rPr>
              <a:t>Utility functions:</a:t>
            </a:r>
            <a:r>
              <a:rPr lang="en-US" sz="1800" b="0" u="none" dirty="0" smtClean="0">
                <a:solidFill>
                  <a:schemeClr val="bg1"/>
                </a:solidFill>
              </a:rPr>
              <a:t/>
            </a:r>
            <a:br>
              <a:rPr lang="en-US" sz="1800" b="0" u="none" dirty="0" smtClean="0">
                <a:solidFill>
                  <a:schemeClr val="bg1"/>
                </a:solidFill>
              </a:rPr>
            </a:br>
            <a:r>
              <a:rPr lang="en-US" sz="1800" b="0" u="none" dirty="0">
                <a:solidFill>
                  <a:schemeClr val="bg1"/>
                </a:solidFill>
              </a:rPr>
              <a:t/>
            </a:r>
            <a:br>
              <a:rPr lang="en-US" sz="1800" b="0" u="none" dirty="0">
                <a:solidFill>
                  <a:schemeClr val="bg1"/>
                </a:solidFill>
              </a:rPr>
            </a:br>
            <a:r>
              <a:rPr lang="en-US" sz="1800" b="0" u="none" dirty="0">
                <a:solidFill>
                  <a:schemeClr val="bg1"/>
                </a:solidFill>
              </a:rPr>
              <a:t>1. </a:t>
            </a:r>
            <a:r>
              <a:rPr lang="en-US" sz="1800" b="0" u="none" dirty="0" smtClean="0">
                <a:solidFill>
                  <a:schemeClr val="bg1"/>
                </a:solidFill>
              </a:rPr>
              <a:t>snprintf()</a:t>
            </a:r>
            <a:br>
              <a:rPr lang="en-US" sz="1800" b="0" u="none" dirty="0" smtClean="0">
                <a:solidFill>
                  <a:schemeClr val="bg1"/>
                </a:solidFill>
              </a:rPr>
            </a:br>
            <a:r>
              <a:rPr lang="en-US" sz="1800" b="0" u="none" dirty="0">
                <a:solidFill>
                  <a:schemeClr val="bg1"/>
                </a:solidFill>
              </a:rPr>
              <a:t>	</a:t>
            </a:r>
            <a:r>
              <a:rPr lang="en-US" sz="1800" b="0" u="none" dirty="0" smtClean="0">
                <a:solidFill>
                  <a:schemeClr val="bg1"/>
                </a:solidFill>
              </a:rPr>
              <a:t>snprintf(</a:t>
            </a:r>
            <a:r>
              <a:rPr lang="en-US" sz="1800" b="0" u="none" dirty="0" err="1" smtClean="0">
                <a:solidFill>
                  <a:schemeClr val="bg1"/>
                </a:solidFill>
              </a:rPr>
              <a:t>item_status</a:t>
            </a:r>
            <a:r>
              <a:rPr lang="en-US" sz="1800" b="0" u="none" dirty="0">
                <a:solidFill>
                  <a:schemeClr val="bg1"/>
                </a:solidFill>
              </a:rPr>
              <a:t>, sizeof(</a:t>
            </a:r>
            <a:r>
              <a:rPr lang="en-US" sz="1800" b="0" u="none" dirty="0" err="1">
                <a:solidFill>
                  <a:schemeClr val="bg1"/>
                </a:solidFill>
              </a:rPr>
              <a:t>item_status</a:t>
            </a:r>
            <a:r>
              <a:rPr lang="en-US" sz="1800" b="0" u="none" dirty="0">
                <a:solidFill>
                  <a:schemeClr val="bg1"/>
                </a:solidFill>
              </a:rPr>
              <a:t>), "Item: %s, Highest Bid: %d, Highest Bidder: %s\n", items[</a:t>
            </a:r>
            <a:r>
              <a:rPr lang="en-US" sz="1800" b="0" u="none" dirty="0" err="1">
                <a:solidFill>
                  <a:schemeClr val="bg1"/>
                </a:solidFill>
              </a:rPr>
              <a:t>i</a:t>
            </a:r>
            <a:r>
              <a:rPr lang="en-US" sz="1800" b="0" u="none" dirty="0">
                <a:solidFill>
                  <a:schemeClr val="bg1"/>
                </a:solidFill>
              </a:rPr>
              <a:t>].name, items[</a:t>
            </a:r>
            <a:r>
              <a:rPr lang="en-US" sz="1800" b="0" u="none" dirty="0" err="1">
                <a:solidFill>
                  <a:schemeClr val="bg1"/>
                </a:solidFill>
              </a:rPr>
              <a:t>i</a:t>
            </a:r>
            <a:r>
              <a:rPr lang="en-US" sz="1800" b="0" u="none" dirty="0">
                <a:solidFill>
                  <a:schemeClr val="bg1"/>
                </a:solidFill>
              </a:rPr>
              <a:t>].highestBid, items[</a:t>
            </a:r>
            <a:r>
              <a:rPr lang="en-US" sz="1800" b="0" u="none" dirty="0" err="1">
                <a:solidFill>
                  <a:schemeClr val="bg1"/>
                </a:solidFill>
              </a:rPr>
              <a:t>i</a:t>
            </a:r>
            <a:r>
              <a:rPr lang="en-US" sz="1800" b="0" u="none" dirty="0">
                <a:solidFill>
                  <a:schemeClr val="bg1"/>
                </a:solidFill>
              </a:rPr>
              <a:t>].highestBidder</a:t>
            </a:r>
            <a:r>
              <a:rPr lang="en-US" sz="1800" b="0" u="none" dirty="0" smtClean="0">
                <a:solidFill>
                  <a:schemeClr val="bg1"/>
                </a:solidFill>
              </a:rPr>
              <a:t>);</a:t>
            </a:r>
            <a:br>
              <a:rPr lang="en-US" sz="1800" b="0" u="none" dirty="0" smtClean="0">
                <a:solidFill>
                  <a:schemeClr val="bg1"/>
                </a:solidFill>
              </a:rPr>
            </a:br>
            <a:r>
              <a:rPr lang="en-US" sz="1800" b="0" u="none" dirty="0" smtClean="0">
                <a:solidFill>
                  <a:schemeClr val="bg1"/>
                </a:solidFill>
              </a:rPr>
              <a:t/>
            </a:r>
            <a:br>
              <a:rPr lang="en-US" sz="1800" b="0" u="none" dirty="0" smtClean="0">
                <a:solidFill>
                  <a:schemeClr val="bg1"/>
                </a:solidFill>
              </a:rPr>
            </a:br>
            <a:r>
              <a:rPr lang="en-US" sz="1800" b="0" u="none" dirty="0" smtClean="0">
                <a:solidFill>
                  <a:schemeClr val="bg1"/>
                </a:solidFill>
              </a:rPr>
              <a:t>2. strtok()</a:t>
            </a:r>
            <a:br>
              <a:rPr lang="en-US" sz="1800" b="0" u="none" dirty="0" smtClean="0">
                <a:solidFill>
                  <a:schemeClr val="bg1"/>
                </a:solidFill>
              </a:rPr>
            </a:br>
            <a:r>
              <a:rPr lang="en-US" sz="1800" b="0" u="none" dirty="0" smtClean="0">
                <a:solidFill>
                  <a:schemeClr val="bg1"/>
                </a:solidFill>
              </a:rPr>
              <a:t>	</a:t>
            </a:r>
            <a:r>
              <a:rPr lang="en-IN" sz="1800" b="0" u="none" dirty="0" smtClean="0">
                <a:solidFill>
                  <a:schemeClr val="bg1"/>
                </a:solidFill>
              </a:rPr>
              <a:t>char</a:t>
            </a:r>
            <a:r>
              <a:rPr lang="en-IN" sz="1800" b="0" u="none" dirty="0">
                <a:solidFill>
                  <a:schemeClr val="bg1"/>
                </a:solidFill>
              </a:rPr>
              <a:t>* command = strtok(buffer, " ");</a:t>
            </a:r>
            <a:br>
              <a:rPr lang="en-IN" sz="1800" b="0" u="none" dirty="0">
                <a:solidFill>
                  <a:schemeClr val="bg1"/>
                </a:solidFill>
              </a:rPr>
            </a:br>
            <a:r>
              <a:rPr lang="en-IN" sz="1800" b="0" u="none" dirty="0" smtClean="0">
                <a:solidFill>
                  <a:schemeClr val="bg1"/>
                </a:solidFill>
              </a:rPr>
              <a:t>3. strcpy()</a:t>
            </a:r>
            <a:r>
              <a:rPr lang="en-IN" sz="1800" b="0" u="none" dirty="0">
                <a:solidFill>
                  <a:schemeClr val="bg1"/>
                </a:solidFill>
              </a:rPr>
              <a:t/>
            </a:r>
            <a:br>
              <a:rPr lang="en-IN" sz="1800" b="0" u="none" dirty="0">
                <a:solidFill>
                  <a:schemeClr val="bg1"/>
                </a:solidFill>
              </a:rPr>
            </a:br>
            <a:r>
              <a:rPr lang="en-IN" sz="1800" b="0" u="none" dirty="0" smtClean="0">
                <a:solidFill>
                  <a:schemeClr val="bg1"/>
                </a:solidFill>
              </a:rPr>
              <a:t>	strcpy(items[</a:t>
            </a:r>
            <a:r>
              <a:rPr lang="en-IN" sz="1800" b="0" u="none" dirty="0" err="1" smtClean="0">
                <a:solidFill>
                  <a:schemeClr val="bg1"/>
                </a:solidFill>
              </a:rPr>
              <a:t>i</a:t>
            </a:r>
            <a:r>
              <a:rPr lang="en-IN" sz="1800" b="0" u="none" dirty="0">
                <a:solidFill>
                  <a:schemeClr val="bg1"/>
                </a:solidFill>
              </a:rPr>
              <a:t>].name, </a:t>
            </a:r>
            <a:r>
              <a:rPr lang="en-IN" sz="1800" b="0" u="none" dirty="0" smtClean="0">
                <a:solidFill>
                  <a:schemeClr val="bg1"/>
                </a:solidFill>
              </a:rPr>
              <a:t>“</a:t>
            </a:r>
            <a:r>
              <a:rPr lang="en-IN" sz="1800" b="0" u="none" dirty="0">
                <a:solidFill>
                  <a:schemeClr val="bg1"/>
                </a:solidFill>
              </a:rPr>
              <a:t>Painting");</a:t>
            </a:r>
            <a:br>
              <a:rPr lang="en-IN" sz="1800" b="0" u="none" dirty="0">
                <a:solidFill>
                  <a:schemeClr val="bg1"/>
                </a:solidFill>
              </a:rPr>
            </a:br>
            <a:r>
              <a:rPr lang="en-IN" sz="1800" b="0" u="none" dirty="0">
                <a:solidFill>
                  <a:schemeClr val="bg1"/>
                </a:solidFill>
              </a:rPr>
              <a:t>4</a:t>
            </a:r>
            <a:r>
              <a:rPr lang="en-IN" sz="1800" b="0" u="none" dirty="0" smtClean="0">
                <a:solidFill>
                  <a:schemeClr val="bg1"/>
                </a:solidFill>
              </a:rPr>
              <a:t>. strcspn()</a:t>
            </a:r>
            <a:r>
              <a:rPr lang="en-IN" sz="1800" b="0" u="none" dirty="0">
                <a:solidFill>
                  <a:schemeClr val="bg1"/>
                </a:solidFill>
              </a:rPr>
              <a:t/>
            </a:r>
            <a:br>
              <a:rPr lang="en-IN" sz="1800" b="0" u="none" dirty="0">
                <a:solidFill>
                  <a:schemeClr val="bg1"/>
                </a:solidFill>
              </a:rPr>
            </a:br>
            <a:r>
              <a:rPr lang="en-IN" sz="1800" b="0" u="none" dirty="0" smtClean="0">
                <a:solidFill>
                  <a:schemeClr val="bg1"/>
                </a:solidFill>
              </a:rPr>
              <a:t>	input[strcspn(input</a:t>
            </a:r>
            <a:r>
              <a:rPr lang="en-IN" sz="1800" b="0" u="none" dirty="0">
                <a:solidFill>
                  <a:schemeClr val="bg1"/>
                </a:solidFill>
              </a:rPr>
              <a:t>, "\n")] = '\0';</a:t>
            </a:r>
            <a:r>
              <a:rPr lang="en-US" sz="1800" b="0" u="none" dirty="0" smtClean="0">
                <a:solidFill>
                  <a:schemeClr val="bg1"/>
                </a:solidFill>
              </a:rPr>
              <a:t/>
            </a:r>
            <a:br>
              <a:rPr lang="en-US" sz="1800" b="0" u="none" dirty="0" smtClean="0">
                <a:solidFill>
                  <a:schemeClr val="bg1"/>
                </a:solidFill>
              </a:rPr>
            </a:br>
            <a:endParaRPr lang="en-IN" sz="1800" b="0" u="none" dirty="0">
              <a:solidFill>
                <a:schemeClr val="bg1"/>
              </a:solidFill>
            </a:endParaRPr>
          </a:p>
        </p:txBody>
      </p:sp>
    </p:spTree>
    <p:extLst>
      <p:ext uri="{BB962C8B-B14F-4D97-AF65-F5344CB8AC3E}">
        <p14:creationId xmlns:p14="http://schemas.microsoft.com/office/powerpoint/2010/main" val="2300198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914400" y="84394"/>
            <a:ext cx="9605645" cy="492443"/>
          </a:xfrm>
        </p:spPr>
        <p:txBody>
          <a:bodyPr/>
          <a:lstStyle/>
          <a:p>
            <a:pPr algn="ctr"/>
            <a:r>
              <a:rPr lang="en-US" u="none" dirty="0" smtClean="0">
                <a:solidFill>
                  <a:srgbClr val="FFFF00"/>
                </a:solidFill>
              </a:rPr>
              <a:t>OUTPUT SCREENSHOT</a:t>
            </a:r>
            <a:endParaRPr lang="en-IN" u="none" dirty="0">
              <a:solidFill>
                <a:srgbClr val="FFFF00"/>
              </a:solidFill>
            </a:endParaRPr>
          </a:p>
        </p:txBody>
      </p:sp>
      <p:sp>
        <p:nvSpPr>
          <p:cNvPr id="4" name="Text Placeholder 3"/>
          <p:cNvSpPr>
            <a:spLocks noGrp="1"/>
          </p:cNvSpPr>
          <p:nvPr>
            <p:ph type="body" idx="1"/>
          </p:nvPr>
        </p:nvSpPr>
        <p:spPr>
          <a:xfrm>
            <a:off x="260400" y="838200"/>
            <a:ext cx="11484660" cy="5970865"/>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r>
              <a:rPr lang="en-US" sz="2800" dirty="0" smtClean="0">
                <a:solidFill>
                  <a:schemeClr val="bg1"/>
                </a:solidFill>
                <a:latin typeface="Times New Roman" panose="02020603050405020304" pitchFamily="18" charset="0"/>
                <a:cs typeface="Times New Roman" panose="02020603050405020304" pitchFamily="18" charset="0"/>
              </a:rPr>
              <a:t>Server termina</a:t>
            </a:r>
            <a:r>
              <a:rPr lang="en-US" sz="2800" dirty="0">
                <a:solidFill>
                  <a:schemeClr val="bg1"/>
                </a:solidFill>
                <a:latin typeface="Times New Roman" panose="02020603050405020304" pitchFamily="18" charset="0"/>
                <a:cs typeface="Times New Roman" panose="02020603050405020304" pitchFamily="18" charset="0"/>
              </a:rPr>
              <a:t>l</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530"/>
          <a:stretch/>
        </p:blipFill>
        <p:spPr>
          <a:xfrm>
            <a:off x="838200" y="838200"/>
            <a:ext cx="10058400" cy="5334000"/>
          </a:xfrm>
          <a:prstGeom prst="rect">
            <a:avLst/>
          </a:prstGeom>
        </p:spPr>
      </p:pic>
      <p:pic>
        <p:nvPicPr>
          <p:cNvPr id="6" name="object 4"/>
          <p:cNvPicPr/>
          <p:nvPr/>
        </p:nvPicPr>
        <p:blipFill>
          <a:blip r:embed="rId3" cstate="print"/>
          <a:stretch>
            <a:fillRect/>
          </a:stretch>
        </p:blipFill>
        <p:spPr>
          <a:xfrm>
            <a:off x="152400" y="6553200"/>
            <a:ext cx="646176" cy="178284"/>
          </a:xfrm>
          <a:prstGeom prst="rect">
            <a:avLst/>
          </a:prstGeom>
        </p:spPr>
      </p:pic>
      <p:sp>
        <p:nvSpPr>
          <p:cNvPr id="7" name="object 5"/>
          <p:cNvSpPr txBox="1">
            <a:spLocks noGrp="1"/>
          </p:cNvSpPr>
          <p:nvPr>
            <p:ph type="ftr" sz="quarter" idx="5"/>
          </p:nvPr>
        </p:nvSpPr>
        <p:spPr>
          <a:xfrm>
            <a:off x="9366786" y="6554638"/>
            <a:ext cx="2834514" cy="177228"/>
          </a:xfrm>
          <a:prstGeom prst="rect">
            <a:avLst/>
          </a:prstGeom>
        </p:spPr>
        <p:txBody>
          <a:bodyPr vert="horz" wrap="square" lIns="0" tIns="0" rIns="0" bIns="0" rtlCol="0">
            <a:spAutoFit/>
          </a:bodyPr>
          <a:lstStyle/>
          <a:p>
            <a:pPr marL="12700">
              <a:lnSpc>
                <a:spcPts val="1639"/>
              </a:lnSpc>
            </a:pPr>
            <a:r>
              <a:rPr sz="800" spc="130" dirty="0">
                <a:solidFill>
                  <a:schemeClr val="bg1"/>
                </a:solidFill>
              </a:rPr>
              <a:t>202</a:t>
            </a:r>
            <a:r>
              <a:rPr sz="800" spc="-5" dirty="0">
                <a:solidFill>
                  <a:schemeClr val="bg1"/>
                </a:solidFill>
              </a:rPr>
              <a:t>4</a:t>
            </a:r>
            <a:r>
              <a:rPr sz="800" dirty="0">
                <a:solidFill>
                  <a:schemeClr val="bg1"/>
                </a:solidFill>
              </a:rPr>
              <a:t> </a:t>
            </a:r>
            <a:r>
              <a:rPr sz="800" spc="-114" dirty="0">
                <a:solidFill>
                  <a:schemeClr val="bg1"/>
                </a:solidFill>
              </a:rPr>
              <a:t> </a:t>
            </a:r>
            <a:r>
              <a:rPr sz="800" spc="-5" dirty="0">
                <a:solidFill>
                  <a:schemeClr val="bg1"/>
                </a:solidFill>
              </a:rPr>
              <a:t>-</a:t>
            </a:r>
            <a:r>
              <a:rPr sz="800" dirty="0">
                <a:solidFill>
                  <a:schemeClr val="bg1"/>
                </a:solidFill>
              </a:rPr>
              <a:t> </a:t>
            </a:r>
            <a:r>
              <a:rPr sz="800" spc="-95" dirty="0">
                <a:solidFill>
                  <a:schemeClr val="bg1"/>
                </a:solidFill>
              </a:rPr>
              <a:t> </a:t>
            </a:r>
            <a:r>
              <a:rPr sz="800" spc="135" dirty="0">
                <a:solidFill>
                  <a:schemeClr val="bg1"/>
                </a:solidFill>
              </a:rPr>
              <a:t>R</a:t>
            </a:r>
            <a:r>
              <a:rPr sz="800" spc="140" dirty="0">
                <a:solidFill>
                  <a:schemeClr val="bg1"/>
                </a:solidFill>
              </a:rPr>
              <a:t>P</a:t>
            </a:r>
            <a:r>
              <a:rPr sz="800" spc="-5" dirty="0">
                <a:solidFill>
                  <a:schemeClr val="bg1"/>
                </a:solidFill>
              </a:rPr>
              <a:t>S</a:t>
            </a:r>
            <a:r>
              <a:rPr sz="800" dirty="0">
                <a:solidFill>
                  <a:schemeClr val="bg1"/>
                </a:solidFill>
              </a:rPr>
              <a:t> </a:t>
            </a:r>
            <a:r>
              <a:rPr sz="800" spc="-130" dirty="0">
                <a:solidFill>
                  <a:schemeClr val="bg1"/>
                </a:solidFill>
              </a:rPr>
              <a:t> </a:t>
            </a:r>
            <a:r>
              <a:rPr sz="800" spc="135" dirty="0">
                <a:solidFill>
                  <a:schemeClr val="bg1"/>
                </a:solidFill>
              </a:rPr>
              <a:t>C</a:t>
            </a:r>
            <a:r>
              <a:rPr sz="800" spc="130" dirty="0">
                <a:solidFill>
                  <a:schemeClr val="bg1"/>
                </a:solidFill>
              </a:rPr>
              <a:t>on</a:t>
            </a:r>
            <a:r>
              <a:rPr sz="800" spc="135" dirty="0">
                <a:solidFill>
                  <a:schemeClr val="bg1"/>
                </a:solidFill>
              </a:rPr>
              <a:t>s</a:t>
            </a:r>
            <a:r>
              <a:rPr sz="800" spc="130" dirty="0">
                <a:solidFill>
                  <a:schemeClr val="bg1"/>
                </a:solidFill>
              </a:rPr>
              <a:t>u</a:t>
            </a:r>
            <a:r>
              <a:rPr sz="800" spc="140" dirty="0">
                <a:solidFill>
                  <a:schemeClr val="bg1"/>
                </a:solidFill>
              </a:rPr>
              <a:t>l</a:t>
            </a:r>
            <a:r>
              <a:rPr sz="800" spc="130" dirty="0">
                <a:solidFill>
                  <a:schemeClr val="bg1"/>
                </a:solidFill>
              </a:rPr>
              <a:t>t</a:t>
            </a:r>
            <a:r>
              <a:rPr sz="800" spc="140" dirty="0">
                <a:solidFill>
                  <a:schemeClr val="bg1"/>
                </a:solidFill>
              </a:rPr>
              <a:t>i</a:t>
            </a:r>
            <a:r>
              <a:rPr sz="800" spc="130" dirty="0">
                <a:solidFill>
                  <a:schemeClr val="bg1"/>
                </a:solidFill>
              </a:rPr>
              <a:t>n</a:t>
            </a:r>
            <a:r>
              <a:rPr sz="800" spc="-5" dirty="0">
                <a:solidFill>
                  <a:schemeClr val="bg1"/>
                </a:solidFill>
              </a:rPr>
              <a:t>g</a:t>
            </a:r>
            <a:r>
              <a:rPr sz="800" dirty="0">
                <a:solidFill>
                  <a:schemeClr val="bg1"/>
                </a:solidFill>
              </a:rPr>
              <a:t> </a:t>
            </a:r>
            <a:r>
              <a:rPr sz="800" spc="-95" dirty="0">
                <a:solidFill>
                  <a:schemeClr val="bg1"/>
                </a:solidFill>
              </a:rPr>
              <a:t> </a:t>
            </a:r>
            <a:r>
              <a:rPr sz="800" spc="130" dirty="0">
                <a:solidFill>
                  <a:schemeClr val="bg1"/>
                </a:solidFill>
              </a:rPr>
              <a:t>a</a:t>
            </a:r>
            <a:r>
              <a:rPr sz="800" spc="140" dirty="0">
                <a:solidFill>
                  <a:schemeClr val="bg1"/>
                </a:solidFill>
              </a:rPr>
              <a:t>l</a:t>
            </a:r>
            <a:r>
              <a:rPr sz="800" spc="-5" dirty="0">
                <a:solidFill>
                  <a:schemeClr val="bg1"/>
                </a:solidFill>
              </a:rPr>
              <a:t>l</a:t>
            </a:r>
            <a:r>
              <a:rPr sz="800" dirty="0">
                <a:solidFill>
                  <a:schemeClr val="bg1"/>
                </a:solidFill>
              </a:rPr>
              <a:t> </a:t>
            </a:r>
            <a:r>
              <a:rPr sz="800" spc="-135" dirty="0">
                <a:solidFill>
                  <a:schemeClr val="bg1"/>
                </a:solidFill>
              </a:rPr>
              <a:t> </a:t>
            </a:r>
            <a:r>
              <a:rPr sz="800" spc="-5" dirty="0">
                <a:solidFill>
                  <a:schemeClr val="bg1"/>
                </a:solidFill>
              </a:rPr>
              <a:t>r</a:t>
            </a:r>
            <a:r>
              <a:rPr sz="800" spc="-260" dirty="0">
                <a:solidFill>
                  <a:schemeClr val="bg1"/>
                </a:solidFill>
              </a:rPr>
              <a:t> </a:t>
            </a:r>
            <a:r>
              <a:rPr sz="800" spc="140" dirty="0">
                <a:solidFill>
                  <a:schemeClr val="bg1"/>
                </a:solidFill>
              </a:rPr>
              <a:t>i</a:t>
            </a:r>
            <a:r>
              <a:rPr sz="800" spc="130" dirty="0">
                <a:solidFill>
                  <a:schemeClr val="bg1"/>
                </a:solidFill>
              </a:rPr>
              <a:t>ght</a:t>
            </a:r>
            <a:r>
              <a:rPr sz="800" spc="-5" dirty="0">
                <a:solidFill>
                  <a:schemeClr val="bg1"/>
                </a:solidFill>
              </a:rPr>
              <a:t>s</a:t>
            </a:r>
            <a:r>
              <a:rPr sz="800" dirty="0">
                <a:solidFill>
                  <a:schemeClr val="bg1"/>
                </a:solidFill>
              </a:rPr>
              <a:t> </a:t>
            </a:r>
            <a:r>
              <a:rPr sz="800" spc="-90" dirty="0">
                <a:solidFill>
                  <a:schemeClr val="bg1"/>
                </a:solidFill>
              </a:rPr>
              <a:t> </a:t>
            </a:r>
            <a:r>
              <a:rPr sz="800" spc="125" dirty="0">
                <a:solidFill>
                  <a:schemeClr val="bg1"/>
                </a:solidFill>
              </a:rPr>
              <a:t>r</a:t>
            </a:r>
            <a:r>
              <a:rPr sz="800" spc="130" dirty="0">
                <a:solidFill>
                  <a:schemeClr val="bg1"/>
                </a:solidFill>
              </a:rPr>
              <a:t>e</a:t>
            </a:r>
            <a:r>
              <a:rPr sz="800" spc="135" dirty="0">
                <a:solidFill>
                  <a:schemeClr val="bg1"/>
                </a:solidFill>
              </a:rPr>
              <a:t>s</a:t>
            </a:r>
            <a:r>
              <a:rPr sz="800" spc="130" dirty="0">
                <a:solidFill>
                  <a:schemeClr val="bg1"/>
                </a:solidFill>
              </a:rPr>
              <a:t>e</a:t>
            </a:r>
            <a:r>
              <a:rPr sz="800" spc="125" dirty="0">
                <a:solidFill>
                  <a:schemeClr val="bg1"/>
                </a:solidFill>
              </a:rPr>
              <a:t>r</a:t>
            </a:r>
            <a:r>
              <a:rPr sz="800" spc="135" dirty="0">
                <a:solidFill>
                  <a:schemeClr val="bg1"/>
                </a:solidFill>
              </a:rPr>
              <a:t>v</a:t>
            </a:r>
            <a:r>
              <a:rPr sz="800" spc="130" dirty="0">
                <a:solidFill>
                  <a:schemeClr val="bg1"/>
                </a:solidFill>
              </a:rPr>
              <a:t>e</a:t>
            </a:r>
            <a:r>
              <a:rPr sz="800" spc="-5" dirty="0">
                <a:solidFill>
                  <a:schemeClr val="bg1"/>
                </a:solidFill>
              </a:rPr>
              <a:t>d</a:t>
            </a:r>
          </a:p>
        </p:txBody>
      </p:sp>
    </p:spTree>
    <p:extLst>
      <p:ext uri="{BB962C8B-B14F-4D97-AF65-F5344CB8AC3E}">
        <p14:creationId xmlns:p14="http://schemas.microsoft.com/office/powerpoint/2010/main" val="260491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2163" y="6096000"/>
            <a:ext cx="9605645" cy="369332"/>
          </a:xfrm>
        </p:spPr>
        <p:txBody>
          <a:bodyPr/>
          <a:lstStyle/>
          <a:p>
            <a:pPr algn="l"/>
            <a:r>
              <a:rPr lang="en-US" sz="2400" b="0" u="none" dirty="0" smtClean="0"/>
              <a:t>			    </a:t>
            </a:r>
            <a:r>
              <a:rPr lang="en-US" sz="2400" b="0" u="none" dirty="0" smtClean="0">
                <a:solidFill>
                  <a:schemeClr val="bg1"/>
                </a:solidFill>
              </a:rPr>
              <a:t>Client 1 terminal</a:t>
            </a:r>
            <a:endParaRPr lang="en-IN" sz="2400" b="0" u="none" dirty="0">
              <a:solidFill>
                <a:schemeClr val="bg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377"/>
          <a:stretch/>
        </p:blipFill>
        <p:spPr>
          <a:xfrm>
            <a:off x="535622" y="457200"/>
            <a:ext cx="10058400" cy="5257800"/>
          </a:xfrm>
          <a:prstGeom prst="rect">
            <a:avLst/>
          </a:prstGeom>
        </p:spPr>
      </p:pic>
      <p:pic>
        <p:nvPicPr>
          <p:cNvPr id="4" name="object 4"/>
          <p:cNvPicPr/>
          <p:nvPr/>
        </p:nvPicPr>
        <p:blipFill>
          <a:blip r:embed="rId3" cstate="print"/>
          <a:stretch>
            <a:fillRect/>
          </a:stretch>
        </p:blipFill>
        <p:spPr>
          <a:xfrm>
            <a:off x="152400" y="6553200"/>
            <a:ext cx="646176" cy="178284"/>
          </a:xfrm>
          <a:prstGeom prst="rect">
            <a:avLst/>
          </a:prstGeom>
        </p:spPr>
      </p:pic>
      <p:sp>
        <p:nvSpPr>
          <p:cNvPr id="5" name="object 5"/>
          <p:cNvSpPr txBox="1">
            <a:spLocks noGrp="1"/>
          </p:cNvSpPr>
          <p:nvPr>
            <p:ph type="ftr" sz="quarter" idx="5"/>
          </p:nvPr>
        </p:nvSpPr>
        <p:spPr>
          <a:xfrm>
            <a:off x="8763000" y="6553200"/>
            <a:ext cx="2834514" cy="177228"/>
          </a:xfrm>
          <a:prstGeom prst="rect">
            <a:avLst/>
          </a:prstGeom>
        </p:spPr>
        <p:txBody>
          <a:bodyPr vert="horz" wrap="square" lIns="0" tIns="0" rIns="0" bIns="0" rtlCol="0">
            <a:spAutoFit/>
          </a:bodyPr>
          <a:lstStyle/>
          <a:p>
            <a:pPr marL="12700">
              <a:lnSpc>
                <a:spcPts val="1639"/>
              </a:lnSpc>
            </a:pPr>
            <a:r>
              <a:rPr sz="800" spc="130" dirty="0">
                <a:solidFill>
                  <a:schemeClr val="bg1"/>
                </a:solidFill>
              </a:rPr>
              <a:t>202</a:t>
            </a:r>
            <a:r>
              <a:rPr sz="800" spc="-5" dirty="0">
                <a:solidFill>
                  <a:schemeClr val="bg1"/>
                </a:solidFill>
              </a:rPr>
              <a:t>4</a:t>
            </a:r>
            <a:r>
              <a:rPr sz="800" dirty="0">
                <a:solidFill>
                  <a:schemeClr val="bg1"/>
                </a:solidFill>
              </a:rPr>
              <a:t> </a:t>
            </a:r>
            <a:r>
              <a:rPr sz="800" spc="-114" dirty="0">
                <a:solidFill>
                  <a:schemeClr val="bg1"/>
                </a:solidFill>
              </a:rPr>
              <a:t> </a:t>
            </a:r>
            <a:r>
              <a:rPr sz="800" spc="-5" dirty="0">
                <a:solidFill>
                  <a:schemeClr val="bg1"/>
                </a:solidFill>
              </a:rPr>
              <a:t>-</a:t>
            </a:r>
            <a:r>
              <a:rPr sz="800" dirty="0">
                <a:solidFill>
                  <a:schemeClr val="bg1"/>
                </a:solidFill>
              </a:rPr>
              <a:t> </a:t>
            </a:r>
            <a:r>
              <a:rPr sz="800" spc="-95" dirty="0">
                <a:solidFill>
                  <a:schemeClr val="bg1"/>
                </a:solidFill>
              </a:rPr>
              <a:t> </a:t>
            </a:r>
            <a:r>
              <a:rPr sz="800" spc="135" dirty="0">
                <a:solidFill>
                  <a:schemeClr val="bg1"/>
                </a:solidFill>
              </a:rPr>
              <a:t>R</a:t>
            </a:r>
            <a:r>
              <a:rPr sz="800" spc="140" dirty="0">
                <a:solidFill>
                  <a:schemeClr val="bg1"/>
                </a:solidFill>
              </a:rPr>
              <a:t>P</a:t>
            </a:r>
            <a:r>
              <a:rPr sz="800" spc="-5" dirty="0">
                <a:solidFill>
                  <a:schemeClr val="bg1"/>
                </a:solidFill>
              </a:rPr>
              <a:t>S</a:t>
            </a:r>
            <a:r>
              <a:rPr sz="800" dirty="0">
                <a:solidFill>
                  <a:schemeClr val="bg1"/>
                </a:solidFill>
              </a:rPr>
              <a:t> </a:t>
            </a:r>
            <a:r>
              <a:rPr sz="800" spc="-130" dirty="0">
                <a:solidFill>
                  <a:schemeClr val="bg1"/>
                </a:solidFill>
              </a:rPr>
              <a:t> </a:t>
            </a:r>
            <a:r>
              <a:rPr sz="800" spc="135" dirty="0">
                <a:solidFill>
                  <a:schemeClr val="bg1"/>
                </a:solidFill>
              </a:rPr>
              <a:t>C</a:t>
            </a:r>
            <a:r>
              <a:rPr sz="800" spc="130" dirty="0">
                <a:solidFill>
                  <a:schemeClr val="bg1"/>
                </a:solidFill>
              </a:rPr>
              <a:t>on</a:t>
            </a:r>
            <a:r>
              <a:rPr sz="800" spc="135" dirty="0">
                <a:solidFill>
                  <a:schemeClr val="bg1"/>
                </a:solidFill>
              </a:rPr>
              <a:t>s</a:t>
            </a:r>
            <a:r>
              <a:rPr sz="800" spc="130" dirty="0">
                <a:solidFill>
                  <a:schemeClr val="bg1"/>
                </a:solidFill>
              </a:rPr>
              <a:t>u</a:t>
            </a:r>
            <a:r>
              <a:rPr sz="800" spc="140" dirty="0">
                <a:solidFill>
                  <a:schemeClr val="bg1"/>
                </a:solidFill>
              </a:rPr>
              <a:t>l</a:t>
            </a:r>
            <a:r>
              <a:rPr sz="800" spc="130" dirty="0">
                <a:solidFill>
                  <a:schemeClr val="bg1"/>
                </a:solidFill>
              </a:rPr>
              <a:t>t</a:t>
            </a:r>
            <a:r>
              <a:rPr sz="800" spc="140" dirty="0">
                <a:solidFill>
                  <a:schemeClr val="bg1"/>
                </a:solidFill>
              </a:rPr>
              <a:t>i</a:t>
            </a:r>
            <a:r>
              <a:rPr sz="800" spc="130" dirty="0">
                <a:solidFill>
                  <a:schemeClr val="bg1"/>
                </a:solidFill>
              </a:rPr>
              <a:t>n</a:t>
            </a:r>
            <a:r>
              <a:rPr sz="800" spc="-5" dirty="0">
                <a:solidFill>
                  <a:schemeClr val="bg1"/>
                </a:solidFill>
              </a:rPr>
              <a:t>g</a:t>
            </a:r>
            <a:r>
              <a:rPr sz="800" dirty="0">
                <a:solidFill>
                  <a:schemeClr val="bg1"/>
                </a:solidFill>
              </a:rPr>
              <a:t> </a:t>
            </a:r>
            <a:r>
              <a:rPr sz="800" spc="-95" dirty="0">
                <a:solidFill>
                  <a:schemeClr val="bg1"/>
                </a:solidFill>
              </a:rPr>
              <a:t> </a:t>
            </a:r>
            <a:r>
              <a:rPr sz="800" spc="130" dirty="0">
                <a:solidFill>
                  <a:schemeClr val="bg1"/>
                </a:solidFill>
              </a:rPr>
              <a:t>a</a:t>
            </a:r>
            <a:r>
              <a:rPr sz="800" spc="140" dirty="0">
                <a:solidFill>
                  <a:schemeClr val="bg1"/>
                </a:solidFill>
              </a:rPr>
              <a:t>l</a:t>
            </a:r>
            <a:r>
              <a:rPr sz="800" spc="-5" dirty="0">
                <a:solidFill>
                  <a:schemeClr val="bg1"/>
                </a:solidFill>
              </a:rPr>
              <a:t>l</a:t>
            </a:r>
            <a:r>
              <a:rPr sz="800" dirty="0">
                <a:solidFill>
                  <a:schemeClr val="bg1"/>
                </a:solidFill>
              </a:rPr>
              <a:t> </a:t>
            </a:r>
            <a:r>
              <a:rPr sz="800" spc="-135" dirty="0">
                <a:solidFill>
                  <a:schemeClr val="bg1"/>
                </a:solidFill>
              </a:rPr>
              <a:t> </a:t>
            </a:r>
            <a:r>
              <a:rPr sz="800" spc="-5" dirty="0">
                <a:solidFill>
                  <a:schemeClr val="bg1"/>
                </a:solidFill>
              </a:rPr>
              <a:t>r</a:t>
            </a:r>
            <a:r>
              <a:rPr sz="800" spc="-260" dirty="0">
                <a:solidFill>
                  <a:schemeClr val="bg1"/>
                </a:solidFill>
              </a:rPr>
              <a:t> </a:t>
            </a:r>
            <a:r>
              <a:rPr sz="800" spc="140" dirty="0">
                <a:solidFill>
                  <a:schemeClr val="bg1"/>
                </a:solidFill>
              </a:rPr>
              <a:t>i</a:t>
            </a:r>
            <a:r>
              <a:rPr sz="800" spc="130" dirty="0">
                <a:solidFill>
                  <a:schemeClr val="bg1"/>
                </a:solidFill>
              </a:rPr>
              <a:t>ght</a:t>
            </a:r>
            <a:r>
              <a:rPr sz="800" spc="-5" dirty="0">
                <a:solidFill>
                  <a:schemeClr val="bg1"/>
                </a:solidFill>
              </a:rPr>
              <a:t>s</a:t>
            </a:r>
            <a:r>
              <a:rPr sz="800" dirty="0">
                <a:solidFill>
                  <a:schemeClr val="bg1"/>
                </a:solidFill>
              </a:rPr>
              <a:t> </a:t>
            </a:r>
            <a:r>
              <a:rPr sz="800" spc="-90" dirty="0">
                <a:solidFill>
                  <a:schemeClr val="bg1"/>
                </a:solidFill>
              </a:rPr>
              <a:t> </a:t>
            </a:r>
            <a:r>
              <a:rPr sz="800" spc="125" dirty="0">
                <a:solidFill>
                  <a:schemeClr val="bg1"/>
                </a:solidFill>
              </a:rPr>
              <a:t>r</a:t>
            </a:r>
            <a:r>
              <a:rPr sz="800" spc="130" dirty="0">
                <a:solidFill>
                  <a:schemeClr val="bg1"/>
                </a:solidFill>
              </a:rPr>
              <a:t>e</a:t>
            </a:r>
            <a:r>
              <a:rPr sz="800" spc="135" dirty="0">
                <a:solidFill>
                  <a:schemeClr val="bg1"/>
                </a:solidFill>
              </a:rPr>
              <a:t>s</a:t>
            </a:r>
            <a:r>
              <a:rPr sz="800" spc="130" dirty="0">
                <a:solidFill>
                  <a:schemeClr val="bg1"/>
                </a:solidFill>
              </a:rPr>
              <a:t>e</a:t>
            </a:r>
            <a:r>
              <a:rPr sz="800" spc="125" dirty="0">
                <a:solidFill>
                  <a:schemeClr val="bg1"/>
                </a:solidFill>
              </a:rPr>
              <a:t>r</a:t>
            </a:r>
            <a:r>
              <a:rPr sz="800" spc="135" dirty="0">
                <a:solidFill>
                  <a:schemeClr val="bg1"/>
                </a:solidFill>
              </a:rPr>
              <a:t>v</a:t>
            </a:r>
            <a:r>
              <a:rPr sz="800" spc="130" dirty="0">
                <a:solidFill>
                  <a:schemeClr val="bg1"/>
                </a:solidFill>
              </a:rPr>
              <a:t>e</a:t>
            </a:r>
            <a:r>
              <a:rPr sz="800" spc="-5" dirty="0">
                <a:solidFill>
                  <a:schemeClr val="bg1"/>
                </a:solidFill>
              </a:rPr>
              <a:t>d</a:t>
            </a:r>
          </a:p>
        </p:txBody>
      </p:sp>
    </p:spTree>
    <p:extLst>
      <p:ext uri="{BB962C8B-B14F-4D97-AF65-F5344CB8AC3E}">
        <p14:creationId xmlns:p14="http://schemas.microsoft.com/office/powerpoint/2010/main" val="2304513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3208" y="6019800"/>
            <a:ext cx="9605645" cy="369332"/>
          </a:xfrm>
        </p:spPr>
        <p:txBody>
          <a:bodyPr/>
          <a:lstStyle/>
          <a:p>
            <a:pPr algn="ctr"/>
            <a:r>
              <a:rPr lang="en-US" sz="2400" b="0" u="none" dirty="0" smtClean="0">
                <a:solidFill>
                  <a:schemeClr val="bg1"/>
                </a:solidFill>
              </a:rPr>
              <a:t>Client 2 termina</a:t>
            </a:r>
            <a:r>
              <a:rPr lang="en-US" sz="2400" b="0" u="none" dirty="0">
                <a:solidFill>
                  <a:schemeClr val="bg1"/>
                </a:solidFill>
              </a:rPr>
              <a:t>l</a:t>
            </a:r>
            <a:endParaRPr lang="en-IN" sz="2400" b="0" u="none" dirty="0">
              <a:solidFill>
                <a:schemeClr val="bg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918"/>
          <a:stretch/>
        </p:blipFill>
        <p:spPr>
          <a:xfrm>
            <a:off x="533400" y="457200"/>
            <a:ext cx="10058400" cy="5334000"/>
          </a:xfrm>
          <a:prstGeom prst="rect">
            <a:avLst/>
          </a:prstGeom>
        </p:spPr>
      </p:pic>
      <p:pic>
        <p:nvPicPr>
          <p:cNvPr id="4" name="object 4"/>
          <p:cNvPicPr/>
          <p:nvPr/>
        </p:nvPicPr>
        <p:blipFill>
          <a:blip r:embed="rId3" cstate="print"/>
          <a:stretch>
            <a:fillRect/>
          </a:stretch>
        </p:blipFill>
        <p:spPr>
          <a:xfrm>
            <a:off x="152400" y="6553200"/>
            <a:ext cx="646176" cy="178284"/>
          </a:xfrm>
          <a:prstGeom prst="rect">
            <a:avLst/>
          </a:prstGeom>
        </p:spPr>
      </p:pic>
      <p:sp>
        <p:nvSpPr>
          <p:cNvPr id="5" name="object 5"/>
          <p:cNvSpPr txBox="1">
            <a:spLocks noGrp="1"/>
          </p:cNvSpPr>
          <p:nvPr>
            <p:ph type="ftr" sz="quarter" idx="5"/>
          </p:nvPr>
        </p:nvSpPr>
        <p:spPr>
          <a:xfrm>
            <a:off x="9067800" y="6553200"/>
            <a:ext cx="2834514" cy="177228"/>
          </a:xfrm>
          <a:prstGeom prst="rect">
            <a:avLst/>
          </a:prstGeom>
        </p:spPr>
        <p:txBody>
          <a:bodyPr vert="horz" wrap="square" lIns="0" tIns="0" rIns="0" bIns="0" rtlCol="0">
            <a:spAutoFit/>
          </a:bodyPr>
          <a:lstStyle/>
          <a:p>
            <a:pPr marL="12700">
              <a:lnSpc>
                <a:spcPts val="1639"/>
              </a:lnSpc>
            </a:pPr>
            <a:r>
              <a:rPr sz="800" spc="130" dirty="0">
                <a:solidFill>
                  <a:schemeClr val="bg1"/>
                </a:solidFill>
              </a:rPr>
              <a:t>202</a:t>
            </a:r>
            <a:r>
              <a:rPr sz="800" spc="-5" dirty="0">
                <a:solidFill>
                  <a:schemeClr val="bg1"/>
                </a:solidFill>
              </a:rPr>
              <a:t>4</a:t>
            </a:r>
            <a:r>
              <a:rPr sz="800" dirty="0">
                <a:solidFill>
                  <a:schemeClr val="bg1"/>
                </a:solidFill>
              </a:rPr>
              <a:t> </a:t>
            </a:r>
            <a:r>
              <a:rPr sz="800" spc="-114" dirty="0">
                <a:solidFill>
                  <a:schemeClr val="bg1"/>
                </a:solidFill>
              </a:rPr>
              <a:t> </a:t>
            </a:r>
            <a:r>
              <a:rPr sz="800" spc="-5" dirty="0">
                <a:solidFill>
                  <a:schemeClr val="bg1"/>
                </a:solidFill>
              </a:rPr>
              <a:t>-</a:t>
            </a:r>
            <a:r>
              <a:rPr sz="800" dirty="0">
                <a:solidFill>
                  <a:schemeClr val="bg1"/>
                </a:solidFill>
              </a:rPr>
              <a:t> </a:t>
            </a:r>
            <a:r>
              <a:rPr sz="800" spc="-95" dirty="0">
                <a:solidFill>
                  <a:schemeClr val="bg1"/>
                </a:solidFill>
              </a:rPr>
              <a:t> </a:t>
            </a:r>
            <a:r>
              <a:rPr sz="800" spc="135" dirty="0">
                <a:solidFill>
                  <a:schemeClr val="bg1"/>
                </a:solidFill>
              </a:rPr>
              <a:t>R</a:t>
            </a:r>
            <a:r>
              <a:rPr sz="800" spc="140" dirty="0">
                <a:solidFill>
                  <a:schemeClr val="bg1"/>
                </a:solidFill>
              </a:rPr>
              <a:t>P</a:t>
            </a:r>
            <a:r>
              <a:rPr sz="800" spc="-5" dirty="0">
                <a:solidFill>
                  <a:schemeClr val="bg1"/>
                </a:solidFill>
              </a:rPr>
              <a:t>S</a:t>
            </a:r>
            <a:r>
              <a:rPr sz="800" dirty="0">
                <a:solidFill>
                  <a:schemeClr val="bg1"/>
                </a:solidFill>
              </a:rPr>
              <a:t> </a:t>
            </a:r>
            <a:r>
              <a:rPr sz="800" spc="-130" dirty="0">
                <a:solidFill>
                  <a:schemeClr val="bg1"/>
                </a:solidFill>
              </a:rPr>
              <a:t> </a:t>
            </a:r>
            <a:r>
              <a:rPr sz="800" spc="135" dirty="0">
                <a:solidFill>
                  <a:schemeClr val="bg1"/>
                </a:solidFill>
              </a:rPr>
              <a:t>C</a:t>
            </a:r>
            <a:r>
              <a:rPr sz="800" spc="130" dirty="0">
                <a:solidFill>
                  <a:schemeClr val="bg1"/>
                </a:solidFill>
              </a:rPr>
              <a:t>on</a:t>
            </a:r>
            <a:r>
              <a:rPr sz="800" spc="135" dirty="0">
                <a:solidFill>
                  <a:schemeClr val="bg1"/>
                </a:solidFill>
              </a:rPr>
              <a:t>s</a:t>
            </a:r>
            <a:r>
              <a:rPr sz="800" spc="130" dirty="0">
                <a:solidFill>
                  <a:schemeClr val="bg1"/>
                </a:solidFill>
              </a:rPr>
              <a:t>u</a:t>
            </a:r>
            <a:r>
              <a:rPr sz="800" spc="140" dirty="0">
                <a:solidFill>
                  <a:schemeClr val="bg1"/>
                </a:solidFill>
              </a:rPr>
              <a:t>l</a:t>
            </a:r>
            <a:r>
              <a:rPr sz="800" spc="130" dirty="0">
                <a:solidFill>
                  <a:schemeClr val="bg1"/>
                </a:solidFill>
              </a:rPr>
              <a:t>t</a:t>
            </a:r>
            <a:r>
              <a:rPr sz="800" spc="140" dirty="0">
                <a:solidFill>
                  <a:schemeClr val="bg1"/>
                </a:solidFill>
              </a:rPr>
              <a:t>i</a:t>
            </a:r>
            <a:r>
              <a:rPr sz="800" spc="130" dirty="0">
                <a:solidFill>
                  <a:schemeClr val="bg1"/>
                </a:solidFill>
              </a:rPr>
              <a:t>n</a:t>
            </a:r>
            <a:r>
              <a:rPr sz="800" spc="-5" dirty="0">
                <a:solidFill>
                  <a:schemeClr val="bg1"/>
                </a:solidFill>
              </a:rPr>
              <a:t>g</a:t>
            </a:r>
            <a:r>
              <a:rPr sz="800" dirty="0">
                <a:solidFill>
                  <a:schemeClr val="bg1"/>
                </a:solidFill>
              </a:rPr>
              <a:t> </a:t>
            </a:r>
            <a:r>
              <a:rPr sz="800" spc="-95" dirty="0">
                <a:solidFill>
                  <a:schemeClr val="bg1"/>
                </a:solidFill>
              </a:rPr>
              <a:t> </a:t>
            </a:r>
            <a:r>
              <a:rPr sz="800" spc="130" dirty="0">
                <a:solidFill>
                  <a:schemeClr val="bg1"/>
                </a:solidFill>
              </a:rPr>
              <a:t>a</a:t>
            </a:r>
            <a:r>
              <a:rPr sz="800" spc="140" dirty="0">
                <a:solidFill>
                  <a:schemeClr val="bg1"/>
                </a:solidFill>
              </a:rPr>
              <a:t>l</a:t>
            </a:r>
            <a:r>
              <a:rPr sz="800" spc="-5" dirty="0">
                <a:solidFill>
                  <a:schemeClr val="bg1"/>
                </a:solidFill>
              </a:rPr>
              <a:t>l</a:t>
            </a:r>
            <a:r>
              <a:rPr sz="800" dirty="0">
                <a:solidFill>
                  <a:schemeClr val="bg1"/>
                </a:solidFill>
              </a:rPr>
              <a:t> </a:t>
            </a:r>
            <a:r>
              <a:rPr sz="800" spc="-135" dirty="0">
                <a:solidFill>
                  <a:schemeClr val="bg1"/>
                </a:solidFill>
              </a:rPr>
              <a:t> </a:t>
            </a:r>
            <a:r>
              <a:rPr sz="800" spc="-5" dirty="0">
                <a:solidFill>
                  <a:schemeClr val="bg1"/>
                </a:solidFill>
              </a:rPr>
              <a:t>r</a:t>
            </a:r>
            <a:r>
              <a:rPr sz="800" spc="-260" dirty="0">
                <a:solidFill>
                  <a:schemeClr val="bg1"/>
                </a:solidFill>
              </a:rPr>
              <a:t> </a:t>
            </a:r>
            <a:r>
              <a:rPr sz="800" spc="140" dirty="0">
                <a:solidFill>
                  <a:schemeClr val="bg1"/>
                </a:solidFill>
              </a:rPr>
              <a:t>i</a:t>
            </a:r>
            <a:r>
              <a:rPr sz="800" spc="130" dirty="0">
                <a:solidFill>
                  <a:schemeClr val="bg1"/>
                </a:solidFill>
              </a:rPr>
              <a:t>ght</a:t>
            </a:r>
            <a:r>
              <a:rPr sz="800" spc="-5" dirty="0">
                <a:solidFill>
                  <a:schemeClr val="bg1"/>
                </a:solidFill>
              </a:rPr>
              <a:t>s</a:t>
            </a:r>
            <a:r>
              <a:rPr sz="800" dirty="0">
                <a:solidFill>
                  <a:schemeClr val="bg1"/>
                </a:solidFill>
              </a:rPr>
              <a:t> </a:t>
            </a:r>
            <a:r>
              <a:rPr sz="800" spc="-90" dirty="0">
                <a:solidFill>
                  <a:schemeClr val="bg1"/>
                </a:solidFill>
              </a:rPr>
              <a:t> </a:t>
            </a:r>
            <a:r>
              <a:rPr sz="800" spc="125" dirty="0">
                <a:solidFill>
                  <a:schemeClr val="bg1"/>
                </a:solidFill>
              </a:rPr>
              <a:t>r</a:t>
            </a:r>
            <a:r>
              <a:rPr sz="800" spc="130" dirty="0">
                <a:solidFill>
                  <a:schemeClr val="bg1"/>
                </a:solidFill>
              </a:rPr>
              <a:t>e</a:t>
            </a:r>
            <a:r>
              <a:rPr sz="800" spc="135" dirty="0">
                <a:solidFill>
                  <a:schemeClr val="bg1"/>
                </a:solidFill>
              </a:rPr>
              <a:t>s</a:t>
            </a:r>
            <a:r>
              <a:rPr sz="800" spc="130" dirty="0">
                <a:solidFill>
                  <a:schemeClr val="bg1"/>
                </a:solidFill>
              </a:rPr>
              <a:t>e</a:t>
            </a:r>
            <a:r>
              <a:rPr sz="800" spc="125" dirty="0">
                <a:solidFill>
                  <a:schemeClr val="bg1"/>
                </a:solidFill>
              </a:rPr>
              <a:t>r</a:t>
            </a:r>
            <a:r>
              <a:rPr sz="800" spc="135" dirty="0">
                <a:solidFill>
                  <a:schemeClr val="bg1"/>
                </a:solidFill>
              </a:rPr>
              <a:t>v</a:t>
            </a:r>
            <a:r>
              <a:rPr sz="800" spc="130" dirty="0">
                <a:solidFill>
                  <a:schemeClr val="bg1"/>
                </a:solidFill>
              </a:rPr>
              <a:t>e</a:t>
            </a:r>
            <a:r>
              <a:rPr sz="800" spc="-5" dirty="0">
                <a:solidFill>
                  <a:schemeClr val="bg1"/>
                </a:solidFill>
              </a:rPr>
              <a:t>d</a:t>
            </a:r>
          </a:p>
        </p:txBody>
      </p:sp>
    </p:spTree>
    <p:extLst>
      <p:ext uri="{BB962C8B-B14F-4D97-AF65-F5344CB8AC3E}">
        <p14:creationId xmlns:p14="http://schemas.microsoft.com/office/powerpoint/2010/main" val="1929659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9605645" cy="492443"/>
          </a:xfrm>
        </p:spPr>
        <p:txBody>
          <a:bodyPr/>
          <a:lstStyle/>
          <a:p>
            <a:pPr algn="ctr"/>
            <a:r>
              <a:rPr lang="en-US" u="none" dirty="0" smtClean="0">
                <a:solidFill>
                  <a:srgbClr val="FFFF00"/>
                </a:solidFill>
              </a:rPr>
              <a:t>FUTURE ENHANCEMENTS</a:t>
            </a:r>
            <a:endParaRPr lang="en-IN" u="none" dirty="0">
              <a:solidFill>
                <a:srgbClr val="FFFF00"/>
              </a:solidFill>
            </a:endParaRPr>
          </a:p>
        </p:txBody>
      </p:sp>
      <p:sp>
        <p:nvSpPr>
          <p:cNvPr id="3" name="Text Placeholder 2"/>
          <p:cNvSpPr>
            <a:spLocks noGrp="1"/>
          </p:cNvSpPr>
          <p:nvPr>
            <p:ph type="body" idx="1"/>
          </p:nvPr>
        </p:nvSpPr>
        <p:spPr>
          <a:xfrm>
            <a:off x="378566" y="1676400"/>
            <a:ext cx="11484660" cy="3847207"/>
          </a:xfrm>
        </p:spPr>
        <p:txBody>
          <a:bodyPr/>
          <a:lstStyle/>
          <a:p>
            <a:pPr marL="342900" indent="-342900" algn="just">
              <a:buFont typeface="Wingdings" panose="05000000000000000000" pitchFamily="2" charset="2"/>
              <a:buChar char="Ø"/>
            </a:pPr>
            <a:r>
              <a:rPr lang="en-US" sz="2500" dirty="0">
                <a:solidFill>
                  <a:schemeClr val="bg1"/>
                </a:solidFill>
                <a:latin typeface="Times New Roman" panose="02020603050405020304" pitchFamily="18" charset="0"/>
                <a:cs typeface="Times New Roman" panose="02020603050405020304" pitchFamily="18" charset="0"/>
              </a:rPr>
              <a:t>To elevate an online auction system utilizing client-server </a:t>
            </a:r>
            <a:r>
              <a:rPr lang="en-US" sz="2500" dirty="0" smtClean="0">
                <a:solidFill>
                  <a:schemeClr val="bg1"/>
                </a:solidFill>
                <a:latin typeface="Times New Roman" panose="02020603050405020304" pitchFamily="18" charset="0"/>
                <a:cs typeface="Times New Roman" panose="02020603050405020304" pitchFamily="18" charset="0"/>
              </a:rPr>
              <a:t>architecture several </a:t>
            </a:r>
            <a:r>
              <a:rPr lang="en-US" sz="2500" dirty="0">
                <a:solidFill>
                  <a:schemeClr val="bg1"/>
                </a:solidFill>
                <a:latin typeface="Times New Roman" panose="02020603050405020304" pitchFamily="18" charset="0"/>
                <a:cs typeface="Times New Roman" panose="02020603050405020304" pitchFamily="18" charset="0"/>
              </a:rPr>
              <a:t>key enhancements can be applied. Expanding the platform with multi-language and regional compliance features will cater to a global audience, and integrating in-app support and user feedback systems will facilitate ongoing improvements and user assistance</a:t>
            </a:r>
            <a:r>
              <a:rPr lang="en-US" sz="2500" dirty="0" smtClean="0">
                <a:solidFill>
                  <a:schemeClr val="bg1"/>
                </a:solidFill>
                <a:latin typeface="Times New Roman" panose="02020603050405020304" pitchFamily="18" charset="0"/>
                <a:cs typeface="Times New Roman" panose="02020603050405020304" pitchFamily="18" charset="0"/>
              </a:rPr>
              <a:t>.</a:t>
            </a:r>
          </a:p>
          <a:p>
            <a:pPr algn="just"/>
            <a:endParaRPr lang="en-US" sz="25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solidFill>
                  <a:schemeClr val="bg1"/>
                </a:solidFill>
                <a:latin typeface="Times New Roman" panose="02020603050405020304" pitchFamily="18" charset="0"/>
                <a:cs typeface="Times New Roman" panose="02020603050405020304" pitchFamily="18" charset="0"/>
              </a:rPr>
              <a:t>These enhancements aim to address various aspects of the auction system, from improving security and scalability to enhancing user experience and adding new functionalities. Implementing these changes will help create a more robust, feature-rich, and user-friendly auction system.</a:t>
            </a:r>
            <a:endParaRPr lang="en-IN" sz="2500" dirty="0">
              <a:solidFill>
                <a:schemeClr val="bg1"/>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152400" y="6553200"/>
            <a:ext cx="646176" cy="178284"/>
          </a:xfrm>
          <a:prstGeom prst="rect">
            <a:avLst/>
          </a:prstGeom>
        </p:spPr>
      </p:pic>
      <p:sp>
        <p:nvSpPr>
          <p:cNvPr id="5" name="Rectangle 4"/>
          <p:cNvSpPr/>
          <p:nvPr/>
        </p:nvSpPr>
        <p:spPr>
          <a:xfrm>
            <a:off x="8610600" y="6496610"/>
            <a:ext cx="2598917" cy="276679"/>
          </a:xfrm>
          <a:prstGeom prst="rect">
            <a:avLst/>
          </a:prstGeom>
        </p:spPr>
        <p:txBody>
          <a:bodyPr wrap="none">
            <a:spAutoFit/>
          </a:bodyPr>
          <a:lstStyle/>
          <a:p>
            <a:pPr marL="12700">
              <a:lnSpc>
                <a:spcPts val="1639"/>
              </a:lnSpc>
            </a:pPr>
            <a:r>
              <a:rPr lang="en-US" sz="900" spc="130" dirty="0">
                <a:solidFill>
                  <a:schemeClr val="bg1"/>
                </a:solidFill>
              </a:rPr>
              <a:t>202</a:t>
            </a:r>
            <a:r>
              <a:rPr lang="en-US" sz="900" spc="-5" dirty="0">
                <a:solidFill>
                  <a:schemeClr val="bg1"/>
                </a:solidFill>
              </a:rPr>
              <a:t>4</a:t>
            </a:r>
            <a:r>
              <a:rPr lang="en-US" sz="900" dirty="0">
                <a:solidFill>
                  <a:schemeClr val="bg1"/>
                </a:solidFill>
              </a:rPr>
              <a:t> </a:t>
            </a:r>
            <a:r>
              <a:rPr lang="en-US" sz="900" spc="-114" dirty="0">
                <a:solidFill>
                  <a:schemeClr val="bg1"/>
                </a:solidFill>
              </a:rPr>
              <a:t> </a:t>
            </a:r>
            <a:r>
              <a:rPr lang="en-US" sz="900" spc="-5" dirty="0">
                <a:solidFill>
                  <a:schemeClr val="bg1"/>
                </a:solidFill>
              </a:rPr>
              <a:t>-</a:t>
            </a:r>
            <a:r>
              <a:rPr lang="en-US" sz="900" dirty="0">
                <a:solidFill>
                  <a:schemeClr val="bg1"/>
                </a:solidFill>
              </a:rPr>
              <a:t> </a:t>
            </a:r>
            <a:r>
              <a:rPr lang="en-US" sz="900" spc="-95" dirty="0">
                <a:solidFill>
                  <a:schemeClr val="bg1"/>
                </a:solidFill>
              </a:rPr>
              <a:t> </a:t>
            </a:r>
            <a:r>
              <a:rPr lang="en-US" sz="900" spc="135" dirty="0">
                <a:solidFill>
                  <a:schemeClr val="bg1"/>
                </a:solidFill>
              </a:rPr>
              <a:t>R</a:t>
            </a:r>
            <a:r>
              <a:rPr lang="en-US" sz="900" spc="140" dirty="0">
                <a:solidFill>
                  <a:schemeClr val="bg1"/>
                </a:solidFill>
              </a:rPr>
              <a:t>P</a:t>
            </a:r>
            <a:r>
              <a:rPr lang="en-US" sz="900" spc="-5" dirty="0">
                <a:solidFill>
                  <a:schemeClr val="bg1"/>
                </a:solidFill>
              </a:rPr>
              <a:t>S</a:t>
            </a:r>
            <a:r>
              <a:rPr lang="en-US" sz="900" dirty="0">
                <a:solidFill>
                  <a:schemeClr val="bg1"/>
                </a:solidFill>
              </a:rPr>
              <a:t> </a:t>
            </a:r>
            <a:r>
              <a:rPr lang="en-US" sz="900" spc="-130" dirty="0">
                <a:solidFill>
                  <a:schemeClr val="bg1"/>
                </a:solidFill>
              </a:rPr>
              <a:t> </a:t>
            </a:r>
            <a:r>
              <a:rPr lang="en-US" sz="900" spc="135" dirty="0">
                <a:solidFill>
                  <a:schemeClr val="bg1"/>
                </a:solidFill>
              </a:rPr>
              <a:t>C</a:t>
            </a:r>
            <a:r>
              <a:rPr lang="en-US" sz="900" spc="130" dirty="0">
                <a:solidFill>
                  <a:schemeClr val="bg1"/>
                </a:solidFill>
              </a:rPr>
              <a:t>on</a:t>
            </a:r>
            <a:r>
              <a:rPr lang="en-US" sz="900" spc="135" dirty="0">
                <a:solidFill>
                  <a:schemeClr val="bg1"/>
                </a:solidFill>
              </a:rPr>
              <a:t>s</a:t>
            </a:r>
            <a:r>
              <a:rPr lang="en-US" sz="900" spc="130" dirty="0">
                <a:solidFill>
                  <a:schemeClr val="bg1"/>
                </a:solidFill>
              </a:rPr>
              <a:t>u</a:t>
            </a:r>
            <a:r>
              <a:rPr lang="en-US" sz="900" spc="140" dirty="0">
                <a:solidFill>
                  <a:schemeClr val="bg1"/>
                </a:solidFill>
              </a:rPr>
              <a:t>l</a:t>
            </a:r>
            <a:r>
              <a:rPr lang="en-US" sz="900" spc="130" dirty="0">
                <a:solidFill>
                  <a:schemeClr val="bg1"/>
                </a:solidFill>
              </a:rPr>
              <a:t>t</a:t>
            </a:r>
            <a:r>
              <a:rPr lang="en-US" sz="900" spc="140" dirty="0">
                <a:solidFill>
                  <a:schemeClr val="bg1"/>
                </a:solidFill>
              </a:rPr>
              <a:t>i</a:t>
            </a:r>
            <a:r>
              <a:rPr lang="en-US" sz="900" spc="130" dirty="0">
                <a:solidFill>
                  <a:schemeClr val="bg1"/>
                </a:solidFill>
              </a:rPr>
              <a:t>n</a:t>
            </a:r>
            <a:r>
              <a:rPr lang="en-US" sz="900" spc="-5" dirty="0">
                <a:solidFill>
                  <a:schemeClr val="bg1"/>
                </a:solidFill>
              </a:rPr>
              <a:t>g</a:t>
            </a:r>
            <a:r>
              <a:rPr lang="en-US" sz="900" dirty="0">
                <a:solidFill>
                  <a:schemeClr val="bg1"/>
                </a:solidFill>
              </a:rPr>
              <a:t> </a:t>
            </a:r>
            <a:r>
              <a:rPr lang="en-US" sz="900" spc="-95" dirty="0">
                <a:solidFill>
                  <a:schemeClr val="bg1"/>
                </a:solidFill>
              </a:rPr>
              <a:t> </a:t>
            </a:r>
            <a:r>
              <a:rPr lang="en-US" sz="900" spc="130" dirty="0">
                <a:solidFill>
                  <a:schemeClr val="bg1"/>
                </a:solidFill>
              </a:rPr>
              <a:t>a</a:t>
            </a:r>
            <a:r>
              <a:rPr lang="en-US" sz="900" spc="140" dirty="0">
                <a:solidFill>
                  <a:schemeClr val="bg1"/>
                </a:solidFill>
              </a:rPr>
              <a:t>l</a:t>
            </a:r>
            <a:r>
              <a:rPr lang="en-US" sz="900" spc="-5" dirty="0">
                <a:solidFill>
                  <a:schemeClr val="bg1"/>
                </a:solidFill>
              </a:rPr>
              <a:t>l</a:t>
            </a:r>
            <a:r>
              <a:rPr lang="en-US" sz="900" dirty="0">
                <a:solidFill>
                  <a:schemeClr val="bg1"/>
                </a:solidFill>
              </a:rPr>
              <a:t> </a:t>
            </a:r>
            <a:r>
              <a:rPr lang="en-US" sz="900" spc="-135" dirty="0">
                <a:solidFill>
                  <a:schemeClr val="bg1"/>
                </a:solidFill>
              </a:rPr>
              <a:t> </a:t>
            </a:r>
            <a:r>
              <a:rPr lang="en-US" sz="900" spc="-5" dirty="0">
                <a:solidFill>
                  <a:schemeClr val="bg1"/>
                </a:solidFill>
              </a:rPr>
              <a:t>r</a:t>
            </a:r>
            <a:r>
              <a:rPr lang="en-US" sz="900" spc="-260" dirty="0">
                <a:solidFill>
                  <a:schemeClr val="bg1"/>
                </a:solidFill>
              </a:rPr>
              <a:t> </a:t>
            </a:r>
            <a:r>
              <a:rPr lang="en-US" sz="900" spc="140" dirty="0">
                <a:solidFill>
                  <a:schemeClr val="bg1"/>
                </a:solidFill>
              </a:rPr>
              <a:t>i</a:t>
            </a:r>
            <a:r>
              <a:rPr lang="en-US" sz="900" spc="130" dirty="0">
                <a:solidFill>
                  <a:schemeClr val="bg1"/>
                </a:solidFill>
              </a:rPr>
              <a:t>ght</a:t>
            </a:r>
            <a:r>
              <a:rPr lang="en-US" sz="900" spc="-5" dirty="0">
                <a:solidFill>
                  <a:schemeClr val="bg1"/>
                </a:solidFill>
              </a:rPr>
              <a:t>s</a:t>
            </a:r>
            <a:r>
              <a:rPr lang="en-US" sz="900" dirty="0">
                <a:solidFill>
                  <a:schemeClr val="bg1"/>
                </a:solidFill>
              </a:rPr>
              <a:t> </a:t>
            </a:r>
            <a:r>
              <a:rPr lang="en-US" sz="900" spc="-90" dirty="0">
                <a:solidFill>
                  <a:schemeClr val="bg1"/>
                </a:solidFill>
              </a:rPr>
              <a:t> </a:t>
            </a:r>
            <a:r>
              <a:rPr lang="en-US" sz="900" spc="125" dirty="0">
                <a:solidFill>
                  <a:schemeClr val="bg1"/>
                </a:solidFill>
              </a:rPr>
              <a:t>r</a:t>
            </a:r>
            <a:r>
              <a:rPr lang="en-US" sz="900" spc="130" dirty="0">
                <a:solidFill>
                  <a:schemeClr val="bg1"/>
                </a:solidFill>
              </a:rPr>
              <a:t>e</a:t>
            </a:r>
            <a:r>
              <a:rPr lang="en-US" sz="900" spc="135" dirty="0">
                <a:solidFill>
                  <a:schemeClr val="bg1"/>
                </a:solidFill>
              </a:rPr>
              <a:t>s</a:t>
            </a:r>
            <a:r>
              <a:rPr lang="en-US" sz="900" spc="130" dirty="0">
                <a:solidFill>
                  <a:schemeClr val="bg1"/>
                </a:solidFill>
              </a:rPr>
              <a:t>e</a:t>
            </a:r>
            <a:r>
              <a:rPr lang="en-US" sz="900" spc="125" dirty="0">
                <a:solidFill>
                  <a:schemeClr val="bg1"/>
                </a:solidFill>
              </a:rPr>
              <a:t>r</a:t>
            </a:r>
            <a:r>
              <a:rPr lang="en-US" sz="900" spc="135" dirty="0">
                <a:solidFill>
                  <a:schemeClr val="bg1"/>
                </a:solidFill>
              </a:rPr>
              <a:t>v</a:t>
            </a:r>
            <a:r>
              <a:rPr lang="en-US" sz="900" spc="130" dirty="0">
                <a:solidFill>
                  <a:schemeClr val="bg1"/>
                </a:solidFill>
              </a:rPr>
              <a:t>e</a:t>
            </a:r>
            <a:r>
              <a:rPr lang="en-US" sz="900" spc="-5" dirty="0">
                <a:solidFill>
                  <a:schemeClr val="bg1"/>
                </a:solidFill>
              </a:rPr>
              <a:t>d</a:t>
            </a:r>
          </a:p>
        </p:txBody>
      </p:sp>
    </p:spTree>
    <p:extLst>
      <p:ext uri="{BB962C8B-B14F-4D97-AF65-F5344CB8AC3E}">
        <p14:creationId xmlns:p14="http://schemas.microsoft.com/office/powerpoint/2010/main" val="1074944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9605645" cy="492443"/>
          </a:xfrm>
        </p:spPr>
        <p:txBody>
          <a:bodyPr/>
          <a:lstStyle/>
          <a:p>
            <a:pPr algn="ctr"/>
            <a:r>
              <a:rPr lang="en-US" u="none" dirty="0" smtClean="0">
                <a:solidFill>
                  <a:srgbClr val="FFFF00"/>
                </a:solidFill>
              </a:rPr>
              <a:t>CONCLUSION</a:t>
            </a:r>
            <a:endParaRPr lang="en-IN" u="none" dirty="0">
              <a:solidFill>
                <a:srgbClr val="FFFF00"/>
              </a:solidFill>
            </a:endParaRPr>
          </a:p>
        </p:txBody>
      </p:sp>
      <p:sp>
        <p:nvSpPr>
          <p:cNvPr id="3" name="Text Placeholder 2"/>
          <p:cNvSpPr>
            <a:spLocks noGrp="1"/>
          </p:cNvSpPr>
          <p:nvPr>
            <p:ph type="body" idx="1"/>
          </p:nvPr>
        </p:nvSpPr>
        <p:spPr>
          <a:xfrm>
            <a:off x="381000" y="2209800"/>
            <a:ext cx="11484660" cy="2400657"/>
          </a:xfrm>
        </p:spPr>
        <p:txBody>
          <a:bodyPr/>
          <a:lstStyle/>
          <a:p>
            <a:pPr algn="just"/>
            <a:r>
              <a:rPr lang="en-US" sz="2600" dirty="0">
                <a:solidFill>
                  <a:schemeClr val="bg1"/>
                </a:solidFill>
                <a:latin typeface="Times New Roman" panose="02020603050405020304" pitchFamily="18" charset="0"/>
                <a:cs typeface="Times New Roman" panose="02020603050405020304" pitchFamily="18" charset="0"/>
              </a:rPr>
              <a:t>The auction system successfully demonstrates a implementation of a client-server application with concurrent bid handling and status reporting. By using multithreading and mutexes, the system can manage multiple clients and ensure data consistency. The system is tested using unit testing, integration testing, and system testing to ensure that it functions correctly. It has been tested using various scenarios and has proven to be robust and scalable. </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8839200" y="6400800"/>
            <a:ext cx="2598917" cy="276679"/>
          </a:xfrm>
          <a:prstGeom prst="rect">
            <a:avLst/>
          </a:prstGeom>
        </p:spPr>
        <p:txBody>
          <a:bodyPr wrap="none">
            <a:spAutoFit/>
          </a:bodyPr>
          <a:lstStyle/>
          <a:p>
            <a:pPr marL="12700">
              <a:lnSpc>
                <a:spcPts val="1639"/>
              </a:lnSpc>
            </a:pPr>
            <a:r>
              <a:rPr lang="en-US" sz="900" spc="130" dirty="0">
                <a:solidFill>
                  <a:schemeClr val="bg1"/>
                </a:solidFill>
              </a:rPr>
              <a:t>202</a:t>
            </a:r>
            <a:r>
              <a:rPr lang="en-US" sz="900" spc="-5" dirty="0">
                <a:solidFill>
                  <a:schemeClr val="bg1"/>
                </a:solidFill>
              </a:rPr>
              <a:t>4</a:t>
            </a:r>
            <a:r>
              <a:rPr lang="en-US" sz="900" dirty="0">
                <a:solidFill>
                  <a:schemeClr val="bg1"/>
                </a:solidFill>
              </a:rPr>
              <a:t> </a:t>
            </a:r>
            <a:r>
              <a:rPr lang="en-US" sz="900" spc="-114" dirty="0">
                <a:solidFill>
                  <a:schemeClr val="bg1"/>
                </a:solidFill>
              </a:rPr>
              <a:t> </a:t>
            </a:r>
            <a:r>
              <a:rPr lang="en-US" sz="900" spc="-5" dirty="0">
                <a:solidFill>
                  <a:schemeClr val="bg1"/>
                </a:solidFill>
              </a:rPr>
              <a:t>-</a:t>
            </a:r>
            <a:r>
              <a:rPr lang="en-US" sz="900" dirty="0">
                <a:solidFill>
                  <a:schemeClr val="bg1"/>
                </a:solidFill>
              </a:rPr>
              <a:t> </a:t>
            </a:r>
            <a:r>
              <a:rPr lang="en-US" sz="900" spc="-95" dirty="0">
                <a:solidFill>
                  <a:schemeClr val="bg1"/>
                </a:solidFill>
              </a:rPr>
              <a:t> </a:t>
            </a:r>
            <a:r>
              <a:rPr lang="en-US" sz="900" spc="135" dirty="0">
                <a:solidFill>
                  <a:schemeClr val="bg1"/>
                </a:solidFill>
              </a:rPr>
              <a:t>R</a:t>
            </a:r>
            <a:r>
              <a:rPr lang="en-US" sz="900" spc="140" dirty="0">
                <a:solidFill>
                  <a:schemeClr val="bg1"/>
                </a:solidFill>
              </a:rPr>
              <a:t>P</a:t>
            </a:r>
            <a:r>
              <a:rPr lang="en-US" sz="900" spc="-5" dirty="0">
                <a:solidFill>
                  <a:schemeClr val="bg1"/>
                </a:solidFill>
              </a:rPr>
              <a:t>S</a:t>
            </a:r>
            <a:r>
              <a:rPr lang="en-US" sz="900" dirty="0">
                <a:solidFill>
                  <a:schemeClr val="bg1"/>
                </a:solidFill>
              </a:rPr>
              <a:t> </a:t>
            </a:r>
            <a:r>
              <a:rPr lang="en-US" sz="900" spc="-130" dirty="0">
                <a:solidFill>
                  <a:schemeClr val="bg1"/>
                </a:solidFill>
              </a:rPr>
              <a:t> </a:t>
            </a:r>
            <a:r>
              <a:rPr lang="en-US" sz="900" spc="135" dirty="0">
                <a:solidFill>
                  <a:schemeClr val="bg1"/>
                </a:solidFill>
              </a:rPr>
              <a:t>C</a:t>
            </a:r>
            <a:r>
              <a:rPr lang="en-US" sz="900" spc="130" dirty="0">
                <a:solidFill>
                  <a:schemeClr val="bg1"/>
                </a:solidFill>
              </a:rPr>
              <a:t>on</a:t>
            </a:r>
            <a:r>
              <a:rPr lang="en-US" sz="900" spc="135" dirty="0">
                <a:solidFill>
                  <a:schemeClr val="bg1"/>
                </a:solidFill>
              </a:rPr>
              <a:t>s</a:t>
            </a:r>
            <a:r>
              <a:rPr lang="en-US" sz="900" spc="130" dirty="0">
                <a:solidFill>
                  <a:schemeClr val="bg1"/>
                </a:solidFill>
              </a:rPr>
              <a:t>u</a:t>
            </a:r>
            <a:r>
              <a:rPr lang="en-US" sz="900" spc="140" dirty="0">
                <a:solidFill>
                  <a:schemeClr val="bg1"/>
                </a:solidFill>
              </a:rPr>
              <a:t>l</a:t>
            </a:r>
            <a:r>
              <a:rPr lang="en-US" sz="900" spc="130" dirty="0">
                <a:solidFill>
                  <a:schemeClr val="bg1"/>
                </a:solidFill>
              </a:rPr>
              <a:t>t</a:t>
            </a:r>
            <a:r>
              <a:rPr lang="en-US" sz="900" spc="140" dirty="0">
                <a:solidFill>
                  <a:schemeClr val="bg1"/>
                </a:solidFill>
              </a:rPr>
              <a:t>i</a:t>
            </a:r>
            <a:r>
              <a:rPr lang="en-US" sz="900" spc="130" dirty="0">
                <a:solidFill>
                  <a:schemeClr val="bg1"/>
                </a:solidFill>
              </a:rPr>
              <a:t>n</a:t>
            </a:r>
            <a:r>
              <a:rPr lang="en-US" sz="900" spc="-5" dirty="0">
                <a:solidFill>
                  <a:schemeClr val="bg1"/>
                </a:solidFill>
              </a:rPr>
              <a:t>g</a:t>
            </a:r>
            <a:r>
              <a:rPr lang="en-US" sz="900" dirty="0">
                <a:solidFill>
                  <a:schemeClr val="bg1"/>
                </a:solidFill>
              </a:rPr>
              <a:t> </a:t>
            </a:r>
            <a:r>
              <a:rPr lang="en-US" sz="900" spc="-95" dirty="0">
                <a:solidFill>
                  <a:schemeClr val="bg1"/>
                </a:solidFill>
              </a:rPr>
              <a:t> </a:t>
            </a:r>
            <a:r>
              <a:rPr lang="en-US" sz="900" spc="130" dirty="0">
                <a:solidFill>
                  <a:schemeClr val="bg1"/>
                </a:solidFill>
              </a:rPr>
              <a:t>a</a:t>
            </a:r>
            <a:r>
              <a:rPr lang="en-US" sz="900" spc="140" dirty="0">
                <a:solidFill>
                  <a:schemeClr val="bg1"/>
                </a:solidFill>
              </a:rPr>
              <a:t>l</a:t>
            </a:r>
            <a:r>
              <a:rPr lang="en-US" sz="900" spc="-5" dirty="0">
                <a:solidFill>
                  <a:schemeClr val="bg1"/>
                </a:solidFill>
              </a:rPr>
              <a:t>l</a:t>
            </a:r>
            <a:r>
              <a:rPr lang="en-US" sz="900" dirty="0">
                <a:solidFill>
                  <a:schemeClr val="bg1"/>
                </a:solidFill>
              </a:rPr>
              <a:t> </a:t>
            </a:r>
            <a:r>
              <a:rPr lang="en-US" sz="900" spc="-135" dirty="0">
                <a:solidFill>
                  <a:schemeClr val="bg1"/>
                </a:solidFill>
              </a:rPr>
              <a:t> </a:t>
            </a:r>
            <a:r>
              <a:rPr lang="en-US" sz="900" spc="-5" dirty="0">
                <a:solidFill>
                  <a:schemeClr val="bg1"/>
                </a:solidFill>
              </a:rPr>
              <a:t>r</a:t>
            </a:r>
            <a:r>
              <a:rPr lang="en-US" sz="900" spc="-260" dirty="0">
                <a:solidFill>
                  <a:schemeClr val="bg1"/>
                </a:solidFill>
              </a:rPr>
              <a:t> </a:t>
            </a:r>
            <a:r>
              <a:rPr lang="en-US" sz="900" spc="140" dirty="0">
                <a:solidFill>
                  <a:schemeClr val="bg1"/>
                </a:solidFill>
              </a:rPr>
              <a:t>i</a:t>
            </a:r>
            <a:r>
              <a:rPr lang="en-US" sz="900" spc="130" dirty="0">
                <a:solidFill>
                  <a:schemeClr val="bg1"/>
                </a:solidFill>
              </a:rPr>
              <a:t>ght</a:t>
            </a:r>
            <a:r>
              <a:rPr lang="en-US" sz="900" spc="-5" dirty="0">
                <a:solidFill>
                  <a:schemeClr val="bg1"/>
                </a:solidFill>
              </a:rPr>
              <a:t>s</a:t>
            </a:r>
            <a:r>
              <a:rPr lang="en-US" sz="900" dirty="0">
                <a:solidFill>
                  <a:schemeClr val="bg1"/>
                </a:solidFill>
              </a:rPr>
              <a:t> </a:t>
            </a:r>
            <a:r>
              <a:rPr lang="en-US" sz="900" spc="-90" dirty="0">
                <a:solidFill>
                  <a:schemeClr val="bg1"/>
                </a:solidFill>
              </a:rPr>
              <a:t> </a:t>
            </a:r>
            <a:r>
              <a:rPr lang="en-US" sz="900" spc="125" dirty="0">
                <a:solidFill>
                  <a:schemeClr val="bg1"/>
                </a:solidFill>
              </a:rPr>
              <a:t>r</a:t>
            </a:r>
            <a:r>
              <a:rPr lang="en-US" sz="900" spc="130" dirty="0">
                <a:solidFill>
                  <a:schemeClr val="bg1"/>
                </a:solidFill>
              </a:rPr>
              <a:t>e</a:t>
            </a:r>
            <a:r>
              <a:rPr lang="en-US" sz="900" spc="135" dirty="0">
                <a:solidFill>
                  <a:schemeClr val="bg1"/>
                </a:solidFill>
              </a:rPr>
              <a:t>s</a:t>
            </a:r>
            <a:r>
              <a:rPr lang="en-US" sz="900" spc="130" dirty="0">
                <a:solidFill>
                  <a:schemeClr val="bg1"/>
                </a:solidFill>
              </a:rPr>
              <a:t>e</a:t>
            </a:r>
            <a:r>
              <a:rPr lang="en-US" sz="900" spc="125" dirty="0">
                <a:solidFill>
                  <a:schemeClr val="bg1"/>
                </a:solidFill>
              </a:rPr>
              <a:t>r</a:t>
            </a:r>
            <a:r>
              <a:rPr lang="en-US" sz="900" spc="135" dirty="0">
                <a:solidFill>
                  <a:schemeClr val="bg1"/>
                </a:solidFill>
              </a:rPr>
              <a:t>v</a:t>
            </a:r>
            <a:r>
              <a:rPr lang="en-US" sz="900" spc="130" dirty="0">
                <a:solidFill>
                  <a:schemeClr val="bg1"/>
                </a:solidFill>
              </a:rPr>
              <a:t>e</a:t>
            </a:r>
            <a:r>
              <a:rPr lang="en-US" sz="900" spc="-5" dirty="0">
                <a:solidFill>
                  <a:schemeClr val="bg1"/>
                </a:solidFill>
              </a:rPr>
              <a:t>d</a:t>
            </a:r>
          </a:p>
        </p:txBody>
      </p:sp>
      <p:pic>
        <p:nvPicPr>
          <p:cNvPr id="5" name="object 4"/>
          <p:cNvPicPr/>
          <p:nvPr/>
        </p:nvPicPr>
        <p:blipFill>
          <a:blip r:embed="rId2" cstate="print"/>
          <a:stretch>
            <a:fillRect/>
          </a:stretch>
        </p:blipFill>
        <p:spPr>
          <a:xfrm>
            <a:off x="152400" y="6553200"/>
            <a:ext cx="646176" cy="178284"/>
          </a:xfrm>
          <a:prstGeom prst="rect">
            <a:avLst/>
          </a:prstGeom>
        </p:spPr>
      </p:pic>
    </p:spTree>
    <p:extLst>
      <p:ext uri="{BB962C8B-B14F-4D97-AF65-F5344CB8AC3E}">
        <p14:creationId xmlns:p14="http://schemas.microsoft.com/office/powerpoint/2010/main" val="184641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sp>
        <p:nvSpPr>
          <p:cNvPr id="8" name="object 2"/>
          <p:cNvSpPr txBox="1">
            <a:spLocks/>
          </p:cNvSpPr>
          <p:nvPr/>
        </p:nvSpPr>
        <p:spPr>
          <a:xfrm>
            <a:off x="3505200" y="533400"/>
            <a:ext cx="4297680" cy="512445"/>
          </a:xfrm>
          <a:prstGeom prst="rect">
            <a:avLst/>
          </a:prstGeom>
        </p:spPr>
        <p:txBody>
          <a:bodyPr vert="horz" wrap="square" lIns="0" tIns="11430" rIns="0" bIns="0" rtlCol="0">
            <a:spAutoFit/>
          </a:bodyPr>
          <a:lstStyle>
            <a:lvl1pPr>
              <a:defRPr sz="3200" b="1" i="0" u="heavy">
                <a:solidFill>
                  <a:schemeClr val="tx1"/>
                </a:solidFill>
                <a:latin typeface="Times New Roman"/>
                <a:ea typeface="+mj-ea"/>
                <a:cs typeface="Times New Roman"/>
              </a:defRPr>
            </a:lvl1pPr>
          </a:lstStyle>
          <a:p>
            <a:pPr marL="12700" algn="ctr">
              <a:spcBef>
                <a:spcPts val="90"/>
              </a:spcBef>
            </a:pPr>
            <a:r>
              <a:rPr lang="en-IN" u="none" kern="0" spc="-10" dirty="0" smtClean="0">
                <a:solidFill>
                  <a:srgbClr val="FFFF00"/>
                </a:solidFill>
              </a:rPr>
              <a:t>PROJECT</a:t>
            </a:r>
            <a:r>
              <a:rPr lang="en-IN" u="none" kern="0" spc="-75" dirty="0" smtClean="0">
                <a:solidFill>
                  <a:srgbClr val="FFFF00"/>
                </a:solidFill>
              </a:rPr>
              <a:t> </a:t>
            </a:r>
            <a:r>
              <a:rPr lang="en-IN" u="none" kern="0" spc="-25" dirty="0" smtClean="0">
                <a:solidFill>
                  <a:srgbClr val="FFFF00"/>
                </a:solidFill>
              </a:rPr>
              <a:t>OVERVIEW</a:t>
            </a:r>
            <a:endParaRPr lang="en-IN" u="none" kern="0" spc="-25" dirty="0">
              <a:solidFill>
                <a:srgbClr val="FFFF00"/>
              </a:solidFill>
            </a:endParaRPr>
          </a:p>
        </p:txBody>
      </p:sp>
      <p:pic>
        <p:nvPicPr>
          <p:cNvPr id="9" name="object 3"/>
          <p:cNvPicPr/>
          <p:nvPr/>
        </p:nvPicPr>
        <p:blipFill>
          <a:blip r:embed="rId3" cstate="print"/>
          <a:stretch>
            <a:fillRect/>
          </a:stretch>
        </p:blipFill>
        <p:spPr>
          <a:xfrm>
            <a:off x="109728" y="6397750"/>
            <a:ext cx="646176" cy="423672"/>
          </a:xfrm>
          <a:prstGeom prst="rect">
            <a:avLst/>
          </a:prstGeom>
        </p:spPr>
      </p:pic>
      <p:sp>
        <p:nvSpPr>
          <p:cNvPr id="10" name="object 4"/>
          <p:cNvSpPr txBox="1"/>
          <p:nvPr/>
        </p:nvSpPr>
        <p:spPr>
          <a:xfrm>
            <a:off x="432816" y="1828800"/>
            <a:ext cx="11061065" cy="3409010"/>
          </a:xfrm>
          <a:prstGeom prst="rect">
            <a:avLst/>
          </a:prstGeom>
        </p:spPr>
        <p:txBody>
          <a:bodyPr vert="horz" wrap="square" lIns="0" tIns="12700" rIns="0" bIns="0" rtlCol="0">
            <a:spAutoFit/>
          </a:bodyPr>
          <a:lstStyle/>
          <a:p>
            <a:pPr marL="12700" marR="5715" algn="just">
              <a:lnSpc>
                <a:spcPct val="107200"/>
              </a:lnSpc>
              <a:spcBef>
                <a:spcPts val="100"/>
              </a:spcBef>
            </a:pPr>
            <a:r>
              <a:rPr lang="en-US" sz="2600" dirty="0" smtClean="0">
                <a:solidFill>
                  <a:schemeClr val="bg1"/>
                </a:solidFill>
                <a:latin typeface="Times New Roman" panose="02020603050405020304" pitchFamily="18" charset="0"/>
                <a:cs typeface="Times New Roman" panose="02020603050405020304" pitchFamily="18" charset="0"/>
              </a:rPr>
              <a:t>The online auction </a:t>
            </a:r>
            <a:r>
              <a:rPr lang="en-US" sz="2600" dirty="0">
                <a:solidFill>
                  <a:schemeClr val="bg1"/>
                </a:solidFill>
                <a:latin typeface="Times New Roman" panose="02020603050405020304" pitchFamily="18" charset="0"/>
                <a:cs typeface="Times New Roman" panose="02020603050405020304" pitchFamily="18" charset="0"/>
              </a:rPr>
              <a:t>system project implements </a:t>
            </a:r>
            <a:r>
              <a:rPr lang="en-US" sz="2600" dirty="0" smtClean="0">
                <a:solidFill>
                  <a:schemeClr val="bg1"/>
                </a:solidFill>
                <a:latin typeface="Times New Roman" panose="02020603050405020304" pitchFamily="18" charset="0"/>
                <a:cs typeface="Times New Roman" panose="02020603050405020304" pitchFamily="18" charset="0"/>
              </a:rPr>
              <a:t>a client-server </a:t>
            </a:r>
            <a:r>
              <a:rPr lang="en-US" sz="2600" dirty="0">
                <a:solidFill>
                  <a:schemeClr val="bg1"/>
                </a:solidFill>
                <a:latin typeface="Times New Roman" panose="02020603050405020304" pitchFamily="18" charset="0"/>
                <a:cs typeface="Times New Roman" panose="02020603050405020304" pitchFamily="18" charset="0"/>
              </a:rPr>
              <a:t>application where users can participate in auctions by bidding on items through a networked interface. </a:t>
            </a:r>
            <a:r>
              <a:rPr lang="en-US" sz="2600" dirty="0" smtClean="0">
                <a:solidFill>
                  <a:schemeClr val="bg1"/>
                </a:solidFill>
                <a:latin typeface="Times New Roman" panose="02020603050405020304" pitchFamily="18" charset="0"/>
                <a:cs typeface="Times New Roman" panose="02020603050405020304" pitchFamily="18" charset="0"/>
              </a:rPr>
              <a:t>Server handles </a:t>
            </a:r>
            <a:r>
              <a:rPr lang="en-US" sz="2600" dirty="0">
                <a:solidFill>
                  <a:schemeClr val="bg1"/>
                </a:solidFill>
                <a:latin typeface="Times New Roman" panose="02020603050405020304" pitchFamily="18" charset="0"/>
                <a:cs typeface="Times New Roman" panose="02020603050405020304" pitchFamily="18" charset="0"/>
              </a:rPr>
              <a:t>commands such as listing available items, displaying current bids and bidders, accepting new bids, and providing final results when the auction ends. The client connects to the server, sends commands for bidding or querying item statuses, and receives updates in real time. The system demonstrates fundamental network </a:t>
            </a:r>
            <a:r>
              <a:rPr lang="en-US" sz="2600" dirty="0" smtClean="0">
                <a:solidFill>
                  <a:schemeClr val="bg1"/>
                </a:solidFill>
                <a:latin typeface="Times New Roman" panose="02020603050405020304" pitchFamily="18" charset="0"/>
                <a:cs typeface="Times New Roman" panose="02020603050405020304" pitchFamily="18" charset="0"/>
              </a:rPr>
              <a:t>programming, </a:t>
            </a:r>
            <a:r>
              <a:rPr lang="en-US" sz="2600" dirty="0">
                <a:solidFill>
                  <a:schemeClr val="bg1"/>
                </a:solidFill>
                <a:latin typeface="Times New Roman" panose="02020603050405020304" pitchFamily="18" charset="0"/>
                <a:cs typeface="Times New Roman" panose="02020603050405020304" pitchFamily="18" charset="0"/>
              </a:rPr>
              <a:t>concurrent </a:t>
            </a:r>
            <a:r>
              <a:rPr lang="en-US" sz="2600" dirty="0" smtClean="0">
                <a:solidFill>
                  <a:schemeClr val="bg1"/>
                </a:solidFill>
                <a:latin typeface="Times New Roman" panose="02020603050405020304" pitchFamily="18" charset="0"/>
                <a:cs typeface="Times New Roman" panose="02020603050405020304" pitchFamily="18" charset="0"/>
              </a:rPr>
              <a:t>processing, multi-threading and synchronization primitives to efficient communication between components.</a:t>
            </a:r>
            <a:endParaRPr sz="2600" dirty="0">
              <a:solidFill>
                <a:schemeClr val="bg1"/>
              </a:solidFill>
              <a:latin typeface="Times New Roman" panose="02020603050405020304" pitchFamily="18" charset="0"/>
              <a:cs typeface="Times New Roman" panose="02020603050405020304" pitchFamily="18" charset="0"/>
            </a:endParaRPr>
          </a:p>
        </p:txBody>
      </p:sp>
      <p:sp>
        <p:nvSpPr>
          <p:cNvPr id="11" name="object 5"/>
          <p:cNvSpPr txBox="1">
            <a:spLocks noGrp="1"/>
          </p:cNvSpPr>
          <p:nvPr>
            <p:ph type="ftr" sz="quarter" idx="5"/>
          </p:nvPr>
        </p:nvSpPr>
        <p:spPr>
          <a:xfrm>
            <a:off x="7543800" y="6397750"/>
            <a:ext cx="2743200" cy="205184"/>
          </a:xfrm>
          <a:prstGeom prst="rect">
            <a:avLst/>
          </a:prstGeom>
        </p:spPr>
        <p:txBody>
          <a:bodyPr vert="horz" wrap="square" lIns="0" tIns="0" rIns="0" bIns="0" rtlCol="0">
            <a:spAutoFit/>
          </a:bodyPr>
          <a:lstStyle/>
          <a:p>
            <a:pPr marL="12700">
              <a:lnSpc>
                <a:spcPts val="1639"/>
              </a:lnSpc>
            </a:pPr>
            <a:r>
              <a:rPr sz="900" spc="130" dirty="0">
                <a:solidFill>
                  <a:schemeClr val="bg1"/>
                </a:solidFill>
              </a:rPr>
              <a:t>202</a:t>
            </a:r>
            <a:r>
              <a:rPr sz="900" spc="-5" dirty="0">
                <a:solidFill>
                  <a:schemeClr val="bg1"/>
                </a:solidFill>
              </a:rPr>
              <a:t>4</a:t>
            </a:r>
            <a:r>
              <a:rPr sz="900" dirty="0">
                <a:solidFill>
                  <a:schemeClr val="bg1"/>
                </a:solidFill>
              </a:rPr>
              <a:t> </a:t>
            </a:r>
            <a:r>
              <a:rPr sz="900" spc="-114" dirty="0">
                <a:solidFill>
                  <a:schemeClr val="bg1"/>
                </a:solidFill>
              </a:rPr>
              <a:t> </a:t>
            </a:r>
            <a:r>
              <a:rPr sz="900" spc="-5" dirty="0">
                <a:solidFill>
                  <a:schemeClr val="bg1"/>
                </a:solidFill>
              </a:rPr>
              <a:t>-</a:t>
            </a:r>
            <a:r>
              <a:rPr sz="900" dirty="0">
                <a:solidFill>
                  <a:schemeClr val="bg1"/>
                </a:solidFill>
              </a:rPr>
              <a:t> </a:t>
            </a:r>
            <a:r>
              <a:rPr sz="900" spc="-95" dirty="0">
                <a:solidFill>
                  <a:schemeClr val="bg1"/>
                </a:solidFill>
              </a:rPr>
              <a:t> </a:t>
            </a:r>
            <a:r>
              <a:rPr sz="900" spc="135" dirty="0">
                <a:solidFill>
                  <a:schemeClr val="bg1"/>
                </a:solidFill>
              </a:rPr>
              <a:t>R</a:t>
            </a:r>
            <a:r>
              <a:rPr sz="900" spc="140" dirty="0">
                <a:solidFill>
                  <a:schemeClr val="bg1"/>
                </a:solidFill>
              </a:rPr>
              <a:t>P</a:t>
            </a:r>
            <a:r>
              <a:rPr sz="900" spc="-5" dirty="0">
                <a:solidFill>
                  <a:schemeClr val="bg1"/>
                </a:solidFill>
              </a:rPr>
              <a:t>S</a:t>
            </a:r>
            <a:r>
              <a:rPr sz="900" dirty="0">
                <a:solidFill>
                  <a:schemeClr val="bg1"/>
                </a:solidFill>
              </a:rPr>
              <a:t> </a:t>
            </a:r>
            <a:r>
              <a:rPr sz="900" spc="-130" dirty="0">
                <a:solidFill>
                  <a:schemeClr val="bg1"/>
                </a:solidFill>
              </a:rPr>
              <a:t> </a:t>
            </a:r>
            <a:r>
              <a:rPr sz="900" spc="135" dirty="0">
                <a:solidFill>
                  <a:schemeClr val="bg1"/>
                </a:solidFill>
              </a:rPr>
              <a:t>C</a:t>
            </a:r>
            <a:r>
              <a:rPr sz="900" spc="130" dirty="0">
                <a:solidFill>
                  <a:schemeClr val="bg1"/>
                </a:solidFill>
              </a:rPr>
              <a:t>on</a:t>
            </a:r>
            <a:r>
              <a:rPr sz="900" spc="135" dirty="0">
                <a:solidFill>
                  <a:schemeClr val="bg1"/>
                </a:solidFill>
              </a:rPr>
              <a:t>s</a:t>
            </a:r>
            <a:r>
              <a:rPr sz="900" spc="130" dirty="0">
                <a:solidFill>
                  <a:schemeClr val="bg1"/>
                </a:solidFill>
              </a:rPr>
              <a:t>u</a:t>
            </a:r>
            <a:r>
              <a:rPr sz="900" spc="140" dirty="0">
                <a:solidFill>
                  <a:schemeClr val="bg1"/>
                </a:solidFill>
              </a:rPr>
              <a:t>l</a:t>
            </a:r>
            <a:r>
              <a:rPr sz="900" spc="130" dirty="0">
                <a:solidFill>
                  <a:schemeClr val="bg1"/>
                </a:solidFill>
              </a:rPr>
              <a:t>t</a:t>
            </a:r>
            <a:r>
              <a:rPr sz="900" spc="140" dirty="0">
                <a:solidFill>
                  <a:schemeClr val="bg1"/>
                </a:solidFill>
              </a:rPr>
              <a:t>i</a:t>
            </a:r>
            <a:r>
              <a:rPr sz="900" spc="130" dirty="0">
                <a:solidFill>
                  <a:schemeClr val="bg1"/>
                </a:solidFill>
              </a:rPr>
              <a:t>n</a:t>
            </a:r>
            <a:r>
              <a:rPr sz="900" spc="-5" dirty="0">
                <a:solidFill>
                  <a:schemeClr val="bg1"/>
                </a:solidFill>
              </a:rPr>
              <a:t>g</a:t>
            </a:r>
            <a:r>
              <a:rPr sz="900" dirty="0">
                <a:solidFill>
                  <a:schemeClr val="bg1"/>
                </a:solidFill>
              </a:rPr>
              <a:t> </a:t>
            </a:r>
            <a:r>
              <a:rPr sz="900" spc="-95" dirty="0">
                <a:solidFill>
                  <a:schemeClr val="bg1"/>
                </a:solidFill>
              </a:rPr>
              <a:t> </a:t>
            </a:r>
            <a:r>
              <a:rPr sz="900" spc="130" dirty="0">
                <a:solidFill>
                  <a:schemeClr val="bg1"/>
                </a:solidFill>
              </a:rPr>
              <a:t>a</a:t>
            </a:r>
            <a:r>
              <a:rPr sz="900" spc="140" dirty="0">
                <a:solidFill>
                  <a:schemeClr val="bg1"/>
                </a:solidFill>
              </a:rPr>
              <a:t>l</a:t>
            </a:r>
            <a:r>
              <a:rPr sz="900" spc="-5" dirty="0">
                <a:solidFill>
                  <a:schemeClr val="bg1"/>
                </a:solidFill>
              </a:rPr>
              <a:t>l</a:t>
            </a:r>
            <a:r>
              <a:rPr sz="900" dirty="0">
                <a:solidFill>
                  <a:schemeClr val="bg1"/>
                </a:solidFill>
              </a:rPr>
              <a:t> </a:t>
            </a:r>
            <a:r>
              <a:rPr sz="900" spc="-135" dirty="0">
                <a:solidFill>
                  <a:schemeClr val="bg1"/>
                </a:solidFill>
              </a:rPr>
              <a:t> </a:t>
            </a:r>
            <a:r>
              <a:rPr sz="900" spc="-5" dirty="0">
                <a:solidFill>
                  <a:schemeClr val="bg1"/>
                </a:solidFill>
              </a:rPr>
              <a:t>r</a:t>
            </a:r>
            <a:r>
              <a:rPr sz="900" spc="-260" dirty="0">
                <a:solidFill>
                  <a:schemeClr val="bg1"/>
                </a:solidFill>
              </a:rPr>
              <a:t> </a:t>
            </a:r>
            <a:r>
              <a:rPr sz="900" spc="140" dirty="0">
                <a:solidFill>
                  <a:schemeClr val="bg1"/>
                </a:solidFill>
              </a:rPr>
              <a:t>i</a:t>
            </a:r>
            <a:r>
              <a:rPr sz="900" spc="130" dirty="0">
                <a:solidFill>
                  <a:schemeClr val="bg1"/>
                </a:solidFill>
              </a:rPr>
              <a:t>ght</a:t>
            </a:r>
            <a:r>
              <a:rPr sz="900" spc="-5" dirty="0">
                <a:solidFill>
                  <a:schemeClr val="bg1"/>
                </a:solidFill>
              </a:rPr>
              <a:t>s</a:t>
            </a:r>
            <a:r>
              <a:rPr sz="900" dirty="0">
                <a:solidFill>
                  <a:schemeClr val="bg1"/>
                </a:solidFill>
              </a:rPr>
              <a:t> </a:t>
            </a:r>
            <a:r>
              <a:rPr sz="900" spc="-90" dirty="0">
                <a:solidFill>
                  <a:schemeClr val="bg1"/>
                </a:solidFill>
              </a:rPr>
              <a:t> </a:t>
            </a:r>
            <a:r>
              <a:rPr sz="900" spc="125" dirty="0">
                <a:solidFill>
                  <a:schemeClr val="bg1"/>
                </a:solidFill>
              </a:rPr>
              <a:t>r</a:t>
            </a:r>
            <a:r>
              <a:rPr sz="900" spc="130" dirty="0">
                <a:solidFill>
                  <a:schemeClr val="bg1"/>
                </a:solidFill>
              </a:rPr>
              <a:t>e</a:t>
            </a:r>
            <a:r>
              <a:rPr sz="900" spc="135" dirty="0">
                <a:solidFill>
                  <a:schemeClr val="bg1"/>
                </a:solidFill>
              </a:rPr>
              <a:t>s</a:t>
            </a:r>
            <a:r>
              <a:rPr sz="900" spc="130" dirty="0">
                <a:solidFill>
                  <a:schemeClr val="bg1"/>
                </a:solidFill>
              </a:rPr>
              <a:t>e</a:t>
            </a:r>
            <a:r>
              <a:rPr sz="900" spc="125" dirty="0">
                <a:solidFill>
                  <a:schemeClr val="bg1"/>
                </a:solidFill>
              </a:rPr>
              <a:t>r</a:t>
            </a:r>
            <a:r>
              <a:rPr sz="900" spc="135" dirty="0">
                <a:solidFill>
                  <a:schemeClr val="bg1"/>
                </a:solidFill>
              </a:rPr>
              <a:t>v</a:t>
            </a:r>
            <a:r>
              <a:rPr sz="900" spc="130" dirty="0">
                <a:solidFill>
                  <a:schemeClr val="bg1"/>
                </a:solidFill>
              </a:rPr>
              <a:t>e</a:t>
            </a:r>
            <a:r>
              <a:rPr sz="900" spc="-5" dirty="0">
                <a:solidFill>
                  <a:schemeClr val="bg1"/>
                </a:solidFill>
              </a:rPr>
              <a:t>d</a:t>
            </a:r>
          </a:p>
        </p:txBody>
      </p:sp>
      <p:sp>
        <p:nvSpPr>
          <p:cNvPr id="12" name="object 6"/>
          <p:cNvSpPr txBox="1">
            <a:spLocks noGrp="1"/>
          </p:cNvSpPr>
          <p:nvPr>
            <p:ph type="sldNum" sz="quarter" idx="7"/>
          </p:nvPr>
        </p:nvSpPr>
        <p:spPr>
          <a:xfrm>
            <a:off x="11044173" y="6445018"/>
            <a:ext cx="259715" cy="198120"/>
          </a:xfrm>
          <a:prstGeom prst="rect">
            <a:avLst/>
          </a:prstGeom>
        </p:spPr>
        <p:txBody>
          <a:bodyPr vert="horz" wrap="square" lIns="0" tIns="0" rIns="0" bIns="0" rtlCol="0">
            <a:spAutoFit/>
          </a:bodyPr>
          <a:lstStyle/>
          <a:p>
            <a:pPr marL="38100">
              <a:lnSpc>
                <a:spcPts val="1340"/>
              </a:lnSpc>
            </a:pPr>
            <a:fld id="{81D60167-4931-47E6-BA6A-407CBD079E47}" type="slidenum">
              <a:rPr dirty="0"/>
              <a:t>2</a:t>
            </a:fld>
            <a:endParaRPr dirty="0"/>
          </a:p>
        </p:txBody>
      </p:sp>
    </p:spTree>
    <p:extLst>
      <p:ext uri="{BB962C8B-B14F-4D97-AF65-F5344CB8AC3E}">
        <p14:creationId xmlns:p14="http://schemas.microsoft.com/office/powerpoint/2010/main" val="3698956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0600" y="573717"/>
            <a:ext cx="9605645" cy="492443"/>
          </a:xfrm>
        </p:spPr>
        <p:txBody>
          <a:bodyPr/>
          <a:lstStyle/>
          <a:p>
            <a:pPr algn="ctr"/>
            <a:r>
              <a:rPr lang="en-US" u="none" dirty="0" smtClean="0">
                <a:solidFill>
                  <a:srgbClr val="FFFF00"/>
                </a:solidFill>
              </a:rPr>
              <a:t>INTRODUCTION</a:t>
            </a:r>
            <a:endParaRPr lang="en-IN" u="none" dirty="0">
              <a:solidFill>
                <a:srgbClr val="FFFF00"/>
              </a:solidFill>
            </a:endParaRPr>
          </a:p>
        </p:txBody>
      </p:sp>
      <p:sp>
        <p:nvSpPr>
          <p:cNvPr id="3" name="Text Placeholder 2"/>
          <p:cNvSpPr>
            <a:spLocks noGrp="1"/>
          </p:cNvSpPr>
          <p:nvPr>
            <p:ph type="body" idx="1"/>
          </p:nvPr>
        </p:nvSpPr>
        <p:spPr>
          <a:xfrm>
            <a:off x="405554" y="2057400"/>
            <a:ext cx="11484660" cy="2400657"/>
          </a:xfrm>
        </p:spPr>
        <p:txBody>
          <a:bodyPr/>
          <a:lstStyle/>
          <a:p>
            <a:pPr marL="12700" algn="just">
              <a:lnSpc>
                <a:spcPct val="100000"/>
              </a:lnSpc>
              <a:spcBef>
                <a:spcPts val="2350"/>
              </a:spcBef>
            </a:pPr>
            <a:r>
              <a:rPr lang="en-US" sz="2600" dirty="0">
                <a:solidFill>
                  <a:schemeClr val="bg1"/>
                </a:solidFill>
                <a:latin typeface="Times New Roman" panose="02020603050405020304" pitchFamily="18" charset="0"/>
                <a:cs typeface="Times New Roman" panose="02020603050405020304" pitchFamily="18" charset="0"/>
              </a:rPr>
              <a:t>The online auction system is a client-server application designed to facilitate online auctions for various items. The system allows clients to bid on items and retrieve auction status in real-time. With the increasing demand for online auction systems, it is essential to develop a secure, efficient, and reliable platform that can handle a large number of bidders and provide accurate results. The a</a:t>
            </a:r>
            <a:r>
              <a:rPr lang="en-US" sz="2600" dirty="0" smtClean="0">
                <a:solidFill>
                  <a:schemeClr val="bg1"/>
                </a:solidFill>
                <a:latin typeface="Times New Roman" panose="02020603050405020304" pitchFamily="18" charset="0"/>
                <a:cs typeface="Times New Roman" panose="02020603050405020304" pitchFamily="18" charset="0"/>
              </a:rPr>
              <a:t>uction system </a:t>
            </a:r>
            <a:r>
              <a:rPr lang="en-US" sz="2600" dirty="0">
                <a:solidFill>
                  <a:schemeClr val="bg1"/>
                </a:solidFill>
                <a:latin typeface="Times New Roman" panose="02020603050405020304" pitchFamily="18" charset="0"/>
                <a:cs typeface="Times New Roman" panose="02020603050405020304" pitchFamily="18" charset="0"/>
              </a:rPr>
              <a:t>aims to address this need by providing a robust and scalable solution for conducting online auctions</a:t>
            </a:r>
            <a:r>
              <a:rPr lang="en-US" sz="2600" dirty="0" smtClean="0">
                <a:solidFill>
                  <a:schemeClr val="bg1"/>
                </a:solidFill>
                <a:latin typeface="Times New Roman" panose="02020603050405020304" pitchFamily="18" charset="0"/>
                <a:cs typeface="Times New Roman" panose="02020603050405020304" pitchFamily="18" charset="0"/>
              </a:rPr>
              <a:t>.</a:t>
            </a:r>
            <a:endParaRPr lang="en-IN" sz="2600" dirty="0">
              <a:solidFill>
                <a:schemeClr val="bg1"/>
              </a:solidFill>
              <a:latin typeface="Times New Roman" panose="02020603050405020304" pitchFamily="18" charset="0"/>
              <a:cs typeface="Times New Roman" panose="02020603050405020304" pitchFamily="18" charset="0"/>
            </a:endParaRPr>
          </a:p>
        </p:txBody>
      </p:sp>
      <p:pic>
        <p:nvPicPr>
          <p:cNvPr id="4" name="object 3"/>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xfrm>
            <a:off x="8229600" y="6477000"/>
            <a:ext cx="3139314" cy="205184"/>
          </a:xfrm>
          <a:prstGeom prst="rect">
            <a:avLst/>
          </a:prstGeom>
        </p:spPr>
        <p:txBody>
          <a:bodyPr vert="horz" wrap="square" lIns="0" tIns="0" rIns="0" bIns="0" rtlCol="0">
            <a:spAutoFit/>
          </a:bodyPr>
          <a:lstStyle/>
          <a:p>
            <a:pPr marL="12700">
              <a:lnSpc>
                <a:spcPts val="1639"/>
              </a:lnSpc>
            </a:pPr>
            <a:r>
              <a:rPr sz="900" spc="130" dirty="0">
                <a:solidFill>
                  <a:schemeClr val="bg1"/>
                </a:solidFill>
              </a:rPr>
              <a:t>202</a:t>
            </a:r>
            <a:r>
              <a:rPr sz="900" spc="-5" dirty="0">
                <a:solidFill>
                  <a:schemeClr val="bg1"/>
                </a:solidFill>
              </a:rPr>
              <a:t>4</a:t>
            </a:r>
            <a:r>
              <a:rPr sz="900" dirty="0">
                <a:solidFill>
                  <a:schemeClr val="bg1"/>
                </a:solidFill>
              </a:rPr>
              <a:t> </a:t>
            </a:r>
            <a:r>
              <a:rPr sz="900" spc="-114" dirty="0">
                <a:solidFill>
                  <a:schemeClr val="bg1"/>
                </a:solidFill>
              </a:rPr>
              <a:t> </a:t>
            </a:r>
            <a:r>
              <a:rPr sz="900" spc="-5" dirty="0">
                <a:solidFill>
                  <a:schemeClr val="bg1"/>
                </a:solidFill>
              </a:rPr>
              <a:t>-</a:t>
            </a:r>
            <a:r>
              <a:rPr sz="900" dirty="0">
                <a:solidFill>
                  <a:schemeClr val="bg1"/>
                </a:solidFill>
              </a:rPr>
              <a:t> </a:t>
            </a:r>
            <a:r>
              <a:rPr sz="900" spc="-95" dirty="0">
                <a:solidFill>
                  <a:schemeClr val="bg1"/>
                </a:solidFill>
              </a:rPr>
              <a:t> </a:t>
            </a:r>
            <a:r>
              <a:rPr sz="900" spc="135" dirty="0">
                <a:solidFill>
                  <a:schemeClr val="bg1"/>
                </a:solidFill>
              </a:rPr>
              <a:t>R</a:t>
            </a:r>
            <a:r>
              <a:rPr sz="900" spc="140" dirty="0">
                <a:solidFill>
                  <a:schemeClr val="bg1"/>
                </a:solidFill>
              </a:rPr>
              <a:t>P</a:t>
            </a:r>
            <a:r>
              <a:rPr sz="900" spc="-5" dirty="0">
                <a:solidFill>
                  <a:schemeClr val="bg1"/>
                </a:solidFill>
              </a:rPr>
              <a:t>S</a:t>
            </a:r>
            <a:r>
              <a:rPr sz="900" dirty="0">
                <a:solidFill>
                  <a:schemeClr val="bg1"/>
                </a:solidFill>
              </a:rPr>
              <a:t> </a:t>
            </a:r>
            <a:r>
              <a:rPr sz="900" spc="-130" dirty="0">
                <a:solidFill>
                  <a:schemeClr val="bg1"/>
                </a:solidFill>
              </a:rPr>
              <a:t> </a:t>
            </a:r>
            <a:r>
              <a:rPr sz="900" spc="135" dirty="0">
                <a:solidFill>
                  <a:schemeClr val="bg1"/>
                </a:solidFill>
              </a:rPr>
              <a:t>C</a:t>
            </a:r>
            <a:r>
              <a:rPr sz="900" spc="130" dirty="0">
                <a:solidFill>
                  <a:schemeClr val="bg1"/>
                </a:solidFill>
              </a:rPr>
              <a:t>on</a:t>
            </a:r>
            <a:r>
              <a:rPr sz="900" spc="135" dirty="0">
                <a:solidFill>
                  <a:schemeClr val="bg1"/>
                </a:solidFill>
              </a:rPr>
              <a:t>s</a:t>
            </a:r>
            <a:r>
              <a:rPr sz="900" spc="130" dirty="0">
                <a:solidFill>
                  <a:schemeClr val="bg1"/>
                </a:solidFill>
              </a:rPr>
              <a:t>u</a:t>
            </a:r>
            <a:r>
              <a:rPr sz="900" spc="140" dirty="0">
                <a:solidFill>
                  <a:schemeClr val="bg1"/>
                </a:solidFill>
              </a:rPr>
              <a:t>l</a:t>
            </a:r>
            <a:r>
              <a:rPr sz="900" spc="130" dirty="0">
                <a:solidFill>
                  <a:schemeClr val="bg1"/>
                </a:solidFill>
              </a:rPr>
              <a:t>t</a:t>
            </a:r>
            <a:r>
              <a:rPr sz="900" spc="140" dirty="0">
                <a:solidFill>
                  <a:schemeClr val="bg1"/>
                </a:solidFill>
              </a:rPr>
              <a:t>i</a:t>
            </a:r>
            <a:r>
              <a:rPr sz="900" spc="130" dirty="0">
                <a:solidFill>
                  <a:schemeClr val="bg1"/>
                </a:solidFill>
              </a:rPr>
              <a:t>n</a:t>
            </a:r>
            <a:r>
              <a:rPr sz="900" spc="-5" dirty="0">
                <a:solidFill>
                  <a:schemeClr val="bg1"/>
                </a:solidFill>
              </a:rPr>
              <a:t>g</a:t>
            </a:r>
            <a:r>
              <a:rPr sz="900" dirty="0">
                <a:solidFill>
                  <a:schemeClr val="bg1"/>
                </a:solidFill>
              </a:rPr>
              <a:t> </a:t>
            </a:r>
            <a:r>
              <a:rPr sz="900" spc="-95" dirty="0">
                <a:solidFill>
                  <a:schemeClr val="bg1"/>
                </a:solidFill>
              </a:rPr>
              <a:t> </a:t>
            </a:r>
            <a:r>
              <a:rPr sz="900" spc="130" dirty="0">
                <a:solidFill>
                  <a:schemeClr val="bg1"/>
                </a:solidFill>
              </a:rPr>
              <a:t>a</a:t>
            </a:r>
            <a:r>
              <a:rPr sz="900" spc="140" dirty="0">
                <a:solidFill>
                  <a:schemeClr val="bg1"/>
                </a:solidFill>
              </a:rPr>
              <a:t>l</a:t>
            </a:r>
            <a:r>
              <a:rPr sz="900" spc="-5" dirty="0">
                <a:solidFill>
                  <a:schemeClr val="bg1"/>
                </a:solidFill>
              </a:rPr>
              <a:t>l</a:t>
            </a:r>
            <a:r>
              <a:rPr sz="900" dirty="0">
                <a:solidFill>
                  <a:schemeClr val="bg1"/>
                </a:solidFill>
              </a:rPr>
              <a:t> </a:t>
            </a:r>
            <a:r>
              <a:rPr sz="900" spc="-135" dirty="0">
                <a:solidFill>
                  <a:schemeClr val="bg1"/>
                </a:solidFill>
              </a:rPr>
              <a:t> </a:t>
            </a:r>
            <a:r>
              <a:rPr sz="900" spc="-5" dirty="0">
                <a:solidFill>
                  <a:schemeClr val="bg1"/>
                </a:solidFill>
              </a:rPr>
              <a:t>r</a:t>
            </a:r>
            <a:r>
              <a:rPr sz="900" spc="-260" dirty="0">
                <a:solidFill>
                  <a:schemeClr val="bg1"/>
                </a:solidFill>
              </a:rPr>
              <a:t> </a:t>
            </a:r>
            <a:r>
              <a:rPr sz="900" spc="140" dirty="0">
                <a:solidFill>
                  <a:schemeClr val="bg1"/>
                </a:solidFill>
              </a:rPr>
              <a:t>i</a:t>
            </a:r>
            <a:r>
              <a:rPr sz="900" spc="130" dirty="0">
                <a:solidFill>
                  <a:schemeClr val="bg1"/>
                </a:solidFill>
              </a:rPr>
              <a:t>ght</a:t>
            </a:r>
            <a:r>
              <a:rPr sz="900" spc="-5" dirty="0">
                <a:solidFill>
                  <a:schemeClr val="bg1"/>
                </a:solidFill>
              </a:rPr>
              <a:t>s</a:t>
            </a:r>
            <a:r>
              <a:rPr sz="900" dirty="0">
                <a:solidFill>
                  <a:schemeClr val="bg1"/>
                </a:solidFill>
              </a:rPr>
              <a:t> </a:t>
            </a:r>
            <a:r>
              <a:rPr sz="900" spc="-90" dirty="0">
                <a:solidFill>
                  <a:schemeClr val="bg1"/>
                </a:solidFill>
              </a:rPr>
              <a:t> </a:t>
            </a:r>
            <a:r>
              <a:rPr sz="900" spc="125" dirty="0">
                <a:solidFill>
                  <a:schemeClr val="bg1"/>
                </a:solidFill>
              </a:rPr>
              <a:t>r</a:t>
            </a:r>
            <a:r>
              <a:rPr sz="900" spc="130" dirty="0">
                <a:solidFill>
                  <a:schemeClr val="bg1"/>
                </a:solidFill>
              </a:rPr>
              <a:t>e</a:t>
            </a:r>
            <a:r>
              <a:rPr sz="900" spc="135" dirty="0">
                <a:solidFill>
                  <a:schemeClr val="bg1"/>
                </a:solidFill>
              </a:rPr>
              <a:t>s</a:t>
            </a:r>
            <a:r>
              <a:rPr sz="900" spc="130" dirty="0">
                <a:solidFill>
                  <a:schemeClr val="bg1"/>
                </a:solidFill>
              </a:rPr>
              <a:t>e</a:t>
            </a:r>
            <a:r>
              <a:rPr sz="900" spc="125" dirty="0">
                <a:solidFill>
                  <a:schemeClr val="bg1"/>
                </a:solidFill>
              </a:rPr>
              <a:t>r</a:t>
            </a:r>
            <a:r>
              <a:rPr sz="900" spc="135" dirty="0">
                <a:solidFill>
                  <a:schemeClr val="bg1"/>
                </a:solidFill>
              </a:rPr>
              <a:t>v</a:t>
            </a:r>
            <a:r>
              <a:rPr sz="900" spc="130" dirty="0">
                <a:solidFill>
                  <a:schemeClr val="bg1"/>
                </a:solidFill>
              </a:rPr>
              <a:t>e</a:t>
            </a:r>
            <a:r>
              <a:rPr sz="900" spc="-5" dirty="0">
                <a:solidFill>
                  <a:schemeClr val="bg1"/>
                </a:solidFill>
              </a:rPr>
              <a:t>d</a:t>
            </a:r>
          </a:p>
        </p:txBody>
      </p:sp>
    </p:spTree>
    <p:extLst>
      <p:ext uri="{BB962C8B-B14F-4D97-AF65-F5344CB8AC3E}">
        <p14:creationId xmlns:p14="http://schemas.microsoft.com/office/powerpoint/2010/main" val="1310926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538481"/>
            <a:ext cx="2691130" cy="512445"/>
          </a:xfrm>
          <a:prstGeom prst="rect">
            <a:avLst/>
          </a:prstGeom>
        </p:spPr>
        <p:txBody>
          <a:bodyPr vert="horz" wrap="square" lIns="0" tIns="11430" rIns="0" bIns="0" rtlCol="0">
            <a:spAutoFit/>
          </a:bodyPr>
          <a:lstStyle/>
          <a:p>
            <a:pPr marL="12700">
              <a:lnSpc>
                <a:spcPct val="100000"/>
              </a:lnSpc>
              <a:spcBef>
                <a:spcPts val="90"/>
              </a:spcBef>
            </a:pPr>
            <a:r>
              <a:rPr u="none" spc="-75" dirty="0">
                <a:solidFill>
                  <a:srgbClr val="FFFF00"/>
                </a:solidFill>
              </a:rPr>
              <a:t>MOTIVATION</a:t>
            </a:r>
          </a:p>
        </p:txBody>
      </p:sp>
      <p:pic>
        <p:nvPicPr>
          <p:cNvPr id="3" name="object 3"/>
          <p:cNvPicPr/>
          <p:nvPr/>
        </p:nvPicPr>
        <p:blipFill>
          <a:blip r:embed="rId2" cstate="print"/>
          <a:stretch>
            <a:fillRect/>
          </a:stretch>
        </p:blipFill>
        <p:spPr>
          <a:xfrm>
            <a:off x="109728" y="6397750"/>
            <a:ext cx="646176" cy="423672"/>
          </a:xfrm>
          <a:prstGeom prst="rect">
            <a:avLst/>
          </a:prstGeom>
        </p:spPr>
      </p:pic>
      <p:sp>
        <p:nvSpPr>
          <p:cNvPr id="4" name="object 4"/>
          <p:cNvSpPr txBox="1"/>
          <p:nvPr/>
        </p:nvSpPr>
        <p:spPr>
          <a:xfrm>
            <a:off x="432816" y="1981200"/>
            <a:ext cx="11062970" cy="2598788"/>
          </a:xfrm>
          <a:prstGeom prst="rect">
            <a:avLst/>
          </a:prstGeom>
        </p:spPr>
        <p:txBody>
          <a:bodyPr vert="horz" wrap="square" lIns="0" tIns="13335" rIns="0" bIns="0" rtlCol="0">
            <a:spAutoFit/>
          </a:bodyPr>
          <a:lstStyle/>
          <a:p>
            <a:pPr marL="12700" algn="just">
              <a:lnSpc>
                <a:spcPct val="100000"/>
              </a:lnSpc>
              <a:spcBef>
                <a:spcPts val="5"/>
              </a:spcBef>
            </a:pPr>
            <a:r>
              <a:rPr lang="en-US" sz="2400" dirty="0" smtClean="0">
                <a:solidFill>
                  <a:schemeClr val="bg1"/>
                </a:solidFill>
                <a:latin typeface="Times New Roman" panose="02020603050405020304" pitchFamily="18" charset="0"/>
                <a:cs typeface="Times New Roman" panose="02020603050405020304" pitchFamily="18" charset="0"/>
              </a:rPr>
              <a:t>Traditional auction methods fall short in addressing the dynamic and real-time demands of a global audience. The need for an online auction system that offers real-time bidding, robust security, and scalable performance. By developing this online auction </a:t>
            </a:r>
            <a:r>
              <a:rPr lang="en-US" sz="2400" dirty="0">
                <a:solidFill>
                  <a:schemeClr val="bg1"/>
                </a:solidFill>
                <a:latin typeface="Times New Roman" panose="02020603050405020304" pitchFamily="18" charset="0"/>
                <a:cs typeface="Times New Roman" panose="02020603050405020304" pitchFamily="18" charset="0"/>
              </a:rPr>
              <a:t>s</a:t>
            </a:r>
            <a:r>
              <a:rPr lang="en-US" sz="2400" dirty="0" smtClean="0">
                <a:solidFill>
                  <a:schemeClr val="bg1"/>
                </a:solidFill>
                <a:latin typeface="Times New Roman" panose="02020603050405020304" pitchFamily="18" charset="0"/>
                <a:cs typeface="Times New Roman" panose="02020603050405020304" pitchFamily="18" charset="0"/>
              </a:rPr>
              <a:t>ystem, we aim to address these challenges head-on, that enhances user experience, ensures fair play, and supports a wide range of auction scenarios. By leveraging advanced technology and we aim to set a new standard in online auction systems, ensuring a superior experience for all users.</a:t>
            </a:r>
            <a:endParaRPr sz="2400" dirty="0">
              <a:solidFill>
                <a:schemeClr val="bg1"/>
              </a:solidFill>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xfrm>
            <a:off x="8077200" y="6410405"/>
            <a:ext cx="3215514" cy="205184"/>
          </a:xfrm>
          <a:prstGeom prst="rect">
            <a:avLst/>
          </a:prstGeom>
        </p:spPr>
        <p:txBody>
          <a:bodyPr vert="horz" wrap="square" lIns="0" tIns="0" rIns="0" bIns="0" rtlCol="0">
            <a:spAutoFit/>
          </a:bodyPr>
          <a:lstStyle/>
          <a:p>
            <a:pPr marL="12700">
              <a:lnSpc>
                <a:spcPts val="1639"/>
              </a:lnSpc>
            </a:pPr>
            <a:r>
              <a:rPr sz="900" spc="130" dirty="0">
                <a:solidFill>
                  <a:schemeClr val="bg1"/>
                </a:solidFill>
              </a:rPr>
              <a:t>202</a:t>
            </a:r>
            <a:r>
              <a:rPr sz="900" spc="-5" dirty="0">
                <a:solidFill>
                  <a:schemeClr val="bg1"/>
                </a:solidFill>
              </a:rPr>
              <a:t>4</a:t>
            </a:r>
            <a:r>
              <a:rPr sz="900" dirty="0">
                <a:solidFill>
                  <a:schemeClr val="bg1"/>
                </a:solidFill>
              </a:rPr>
              <a:t> </a:t>
            </a:r>
            <a:r>
              <a:rPr sz="900" spc="-114" dirty="0">
                <a:solidFill>
                  <a:schemeClr val="bg1"/>
                </a:solidFill>
              </a:rPr>
              <a:t> </a:t>
            </a:r>
            <a:r>
              <a:rPr sz="900" spc="-5" dirty="0">
                <a:solidFill>
                  <a:schemeClr val="bg1"/>
                </a:solidFill>
              </a:rPr>
              <a:t>-</a:t>
            </a:r>
            <a:r>
              <a:rPr sz="900" dirty="0">
                <a:solidFill>
                  <a:schemeClr val="bg1"/>
                </a:solidFill>
              </a:rPr>
              <a:t> </a:t>
            </a:r>
            <a:r>
              <a:rPr sz="900" spc="-95" dirty="0">
                <a:solidFill>
                  <a:schemeClr val="bg1"/>
                </a:solidFill>
              </a:rPr>
              <a:t> </a:t>
            </a:r>
            <a:r>
              <a:rPr sz="900" spc="135" dirty="0">
                <a:solidFill>
                  <a:schemeClr val="bg1"/>
                </a:solidFill>
              </a:rPr>
              <a:t>R</a:t>
            </a:r>
            <a:r>
              <a:rPr sz="900" spc="140" dirty="0">
                <a:solidFill>
                  <a:schemeClr val="bg1"/>
                </a:solidFill>
              </a:rPr>
              <a:t>P</a:t>
            </a:r>
            <a:r>
              <a:rPr sz="900" spc="-5" dirty="0">
                <a:solidFill>
                  <a:schemeClr val="bg1"/>
                </a:solidFill>
              </a:rPr>
              <a:t>S</a:t>
            </a:r>
            <a:r>
              <a:rPr sz="900" dirty="0">
                <a:solidFill>
                  <a:schemeClr val="bg1"/>
                </a:solidFill>
              </a:rPr>
              <a:t> </a:t>
            </a:r>
            <a:r>
              <a:rPr sz="900" spc="-130" dirty="0">
                <a:solidFill>
                  <a:schemeClr val="bg1"/>
                </a:solidFill>
              </a:rPr>
              <a:t> </a:t>
            </a:r>
            <a:r>
              <a:rPr sz="900" spc="135" dirty="0">
                <a:solidFill>
                  <a:schemeClr val="bg1"/>
                </a:solidFill>
              </a:rPr>
              <a:t>C</a:t>
            </a:r>
            <a:r>
              <a:rPr sz="900" spc="130" dirty="0">
                <a:solidFill>
                  <a:schemeClr val="bg1"/>
                </a:solidFill>
              </a:rPr>
              <a:t>on</a:t>
            </a:r>
            <a:r>
              <a:rPr sz="900" spc="135" dirty="0">
                <a:solidFill>
                  <a:schemeClr val="bg1"/>
                </a:solidFill>
              </a:rPr>
              <a:t>s</a:t>
            </a:r>
            <a:r>
              <a:rPr sz="900" spc="130" dirty="0">
                <a:solidFill>
                  <a:schemeClr val="bg1"/>
                </a:solidFill>
              </a:rPr>
              <a:t>u</a:t>
            </a:r>
            <a:r>
              <a:rPr sz="900" spc="140" dirty="0">
                <a:solidFill>
                  <a:schemeClr val="bg1"/>
                </a:solidFill>
              </a:rPr>
              <a:t>l</a:t>
            </a:r>
            <a:r>
              <a:rPr sz="900" spc="130" dirty="0">
                <a:solidFill>
                  <a:schemeClr val="bg1"/>
                </a:solidFill>
              </a:rPr>
              <a:t>t</a:t>
            </a:r>
            <a:r>
              <a:rPr sz="900" spc="140" dirty="0">
                <a:solidFill>
                  <a:schemeClr val="bg1"/>
                </a:solidFill>
              </a:rPr>
              <a:t>i</a:t>
            </a:r>
            <a:r>
              <a:rPr sz="900" spc="130" dirty="0">
                <a:solidFill>
                  <a:schemeClr val="bg1"/>
                </a:solidFill>
              </a:rPr>
              <a:t>n</a:t>
            </a:r>
            <a:r>
              <a:rPr sz="900" spc="-5" dirty="0">
                <a:solidFill>
                  <a:schemeClr val="bg1"/>
                </a:solidFill>
              </a:rPr>
              <a:t>g</a:t>
            </a:r>
            <a:r>
              <a:rPr sz="900" dirty="0">
                <a:solidFill>
                  <a:schemeClr val="bg1"/>
                </a:solidFill>
              </a:rPr>
              <a:t> </a:t>
            </a:r>
            <a:r>
              <a:rPr sz="900" spc="-95" dirty="0">
                <a:solidFill>
                  <a:schemeClr val="bg1"/>
                </a:solidFill>
              </a:rPr>
              <a:t> </a:t>
            </a:r>
            <a:r>
              <a:rPr sz="900" spc="130" dirty="0">
                <a:solidFill>
                  <a:schemeClr val="bg1"/>
                </a:solidFill>
              </a:rPr>
              <a:t>a</a:t>
            </a:r>
            <a:r>
              <a:rPr sz="900" spc="140" dirty="0">
                <a:solidFill>
                  <a:schemeClr val="bg1"/>
                </a:solidFill>
              </a:rPr>
              <a:t>l</a:t>
            </a:r>
            <a:r>
              <a:rPr sz="900" spc="-5" dirty="0">
                <a:solidFill>
                  <a:schemeClr val="bg1"/>
                </a:solidFill>
              </a:rPr>
              <a:t>l</a:t>
            </a:r>
            <a:r>
              <a:rPr sz="900" dirty="0">
                <a:solidFill>
                  <a:schemeClr val="bg1"/>
                </a:solidFill>
              </a:rPr>
              <a:t> </a:t>
            </a:r>
            <a:r>
              <a:rPr sz="900" spc="-135" dirty="0">
                <a:solidFill>
                  <a:schemeClr val="bg1"/>
                </a:solidFill>
              </a:rPr>
              <a:t> </a:t>
            </a:r>
            <a:r>
              <a:rPr sz="900" spc="-5" dirty="0">
                <a:solidFill>
                  <a:schemeClr val="bg1"/>
                </a:solidFill>
              </a:rPr>
              <a:t>r</a:t>
            </a:r>
            <a:r>
              <a:rPr sz="900" spc="-260" dirty="0">
                <a:solidFill>
                  <a:schemeClr val="bg1"/>
                </a:solidFill>
              </a:rPr>
              <a:t> </a:t>
            </a:r>
            <a:r>
              <a:rPr sz="900" spc="140" dirty="0">
                <a:solidFill>
                  <a:schemeClr val="bg1"/>
                </a:solidFill>
              </a:rPr>
              <a:t>i</a:t>
            </a:r>
            <a:r>
              <a:rPr sz="900" spc="130" dirty="0">
                <a:solidFill>
                  <a:schemeClr val="bg1"/>
                </a:solidFill>
              </a:rPr>
              <a:t>ght</a:t>
            </a:r>
            <a:r>
              <a:rPr sz="900" spc="-5" dirty="0">
                <a:solidFill>
                  <a:schemeClr val="bg1"/>
                </a:solidFill>
              </a:rPr>
              <a:t>s</a:t>
            </a:r>
            <a:r>
              <a:rPr sz="900" dirty="0">
                <a:solidFill>
                  <a:schemeClr val="bg1"/>
                </a:solidFill>
              </a:rPr>
              <a:t> </a:t>
            </a:r>
            <a:r>
              <a:rPr sz="900" spc="-90" dirty="0">
                <a:solidFill>
                  <a:schemeClr val="bg1"/>
                </a:solidFill>
              </a:rPr>
              <a:t> </a:t>
            </a:r>
            <a:r>
              <a:rPr sz="900" spc="125" dirty="0">
                <a:solidFill>
                  <a:schemeClr val="bg1"/>
                </a:solidFill>
              </a:rPr>
              <a:t>r</a:t>
            </a:r>
            <a:r>
              <a:rPr sz="900" spc="130" dirty="0">
                <a:solidFill>
                  <a:schemeClr val="bg1"/>
                </a:solidFill>
              </a:rPr>
              <a:t>e</a:t>
            </a:r>
            <a:r>
              <a:rPr sz="900" spc="135" dirty="0">
                <a:solidFill>
                  <a:schemeClr val="bg1"/>
                </a:solidFill>
              </a:rPr>
              <a:t>s</a:t>
            </a:r>
            <a:r>
              <a:rPr sz="900" spc="130" dirty="0">
                <a:solidFill>
                  <a:schemeClr val="bg1"/>
                </a:solidFill>
              </a:rPr>
              <a:t>e</a:t>
            </a:r>
            <a:r>
              <a:rPr sz="900" spc="125" dirty="0">
                <a:solidFill>
                  <a:schemeClr val="bg1"/>
                </a:solidFill>
              </a:rPr>
              <a:t>r</a:t>
            </a:r>
            <a:r>
              <a:rPr sz="900" spc="135" dirty="0">
                <a:solidFill>
                  <a:schemeClr val="bg1"/>
                </a:solidFill>
              </a:rPr>
              <a:t>v</a:t>
            </a:r>
            <a:r>
              <a:rPr sz="900" spc="130" dirty="0">
                <a:solidFill>
                  <a:schemeClr val="bg1"/>
                </a:solidFill>
              </a:rPr>
              <a:t>e</a:t>
            </a:r>
            <a:r>
              <a:rPr sz="900" spc="-5" dirty="0">
                <a:solidFill>
                  <a:schemeClr val="bg1"/>
                </a:solidFill>
              </a:rPr>
              <a:t>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3449" y="304800"/>
            <a:ext cx="9605645" cy="492443"/>
          </a:xfrm>
        </p:spPr>
        <p:txBody>
          <a:bodyPr/>
          <a:lstStyle/>
          <a:p>
            <a:pPr algn="ctr"/>
            <a:r>
              <a:rPr lang="en-US" u="none" dirty="0" smtClean="0">
                <a:solidFill>
                  <a:srgbClr val="FFFF00"/>
                </a:solidFill>
              </a:rPr>
              <a:t>PROJECT SCOPE</a:t>
            </a:r>
            <a:endParaRPr lang="en-IN" u="none" dirty="0">
              <a:solidFill>
                <a:srgbClr val="FFFF00"/>
              </a:solidFill>
            </a:endParaRPr>
          </a:p>
        </p:txBody>
      </p:sp>
      <p:sp>
        <p:nvSpPr>
          <p:cNvPr id="3" name="Text Placeholder 2"/>
          <p:cNvSpPr>
            <a:spLocks noGrp="1"/>
          </p:cNvSpPr>
          <p:nvPr>
            <p:ph type="body" idx="1"/>
          </p:nvPr>
        </p:nvSpPr>
        <p:spPr>
          <a:xfrm>
            <a:off x="304800" y="1600200"/>
            <a:ext cx="11484660" cy="3693319"/>
          </a:xfrm>
        </p:spPr>
        <p:txBody>
          <a:bodyPr/>
          <a:lstStyle/>
          <a:p>
            <a:pPr marL="457200" indent="-457200" rtl="0" fontAlgn="base">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develop a secure and reliable online auction system that can </a:t>
            </a:r>
            <a:r>
              <a:rPr lang="en-US" sz="2400" dirty="0" smtClean="0">
                <a:solidFill>
                  <a:schemeClr val="bg1"/>
                </a:solidFill>
                <a:latin typeface="Times New Roman" panose="02020603050405020304" pitchFamily="18" charset="0"/>
                <a:cs typeface="Times New Roman" panose="02020603050405020304" pitchFamily="18" charset="0"/>
              </a:rPr>
              <a:t>handle bidders</a:t>
            </a:r>
            <a:r>
              <a:rPr lang="en-US" sz="2400" dirty="0">
                <a:solidFill>
                  <a:schemeClr val="bg1"/>
                </a:solidFill>
                <a:latin typeface="Times New Roman" panose="02020603050405020304" pitchFamily="18" charset="0"/>
                <a:cs typeface="Times New Roman" panose="02020603050405020304" pitchFamily="18" charset="0"/>
              </a:rPr>
              <a:t>.  </a:t>
            </a:r>
            <a:endParaRPr lang="en-US" sz="2400" dirty="0" smtClean="0">
              <a:solidFill>
                <a:schemeClr val="bg1"/>
              </a:solidFill>
              <a:latin typeface="Times New Roman" panose="02020603050405020304" pitchFamily="18" charset="0"/>
              <a:cs typeface="Times New Roman" panose="02020603050405020304" pitchFamily="18" charset="0"/>
            </a:endParaRPr>
          </a:p>
          <a:p>
            <a:pPr rtl="0" fontAlgn="base"/>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rtl="0" fontAlgn="base">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provide a user-friendly interface for bidders to place their </a:t>
            </a:r>
            <a:r>
              <a:rPr lang="en-US" sz="2400" dirty="0" smtClean="0">
                <a:solidFill>
                  <a:schemeClr val="bg1"/>
                </a:solidFill>
                <a:latin typeface="Times New Roman" panose="02020603050405020304" pitchFamily="18" charset="0"/>
                <a:cs typeface="Times New Roman" panose="02020603050405020304" pitchFamily="18" charset="0"/>
              </a:rPr>
              <a:t>bids</a:t>
            </a:r>
          </a:p>
          <a:p>
            <a:pPr rtl="0" fontAlgn="base"/>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 </a:t>
            </a:r>
          </a:p>
          <a:p>
            <a:pPr marL="457200" indent="-457200" rtl="0" fontAlgn="base">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ensure the accuracy and integrity of the bidding process  </a:t>
            </a:r>
          </a:p>
          <a:p>
            <a:pPr rtl="0" fontAlgn="base"/>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rtl="0" fontAlgn="base">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provide real-time updates of auction status  </a:t>
            </a:r>
            <a:endParaRPr lang="en-US" sz="2400" dirty="0" smtClean="0">
              <a:solidFill>
                <a:schemeClr val="bg1"/>
              </a:solidFill>
              <a:latin typeface="Times New Roman" panose="02020603050405020304" pitchFamily="18" charset="0"/>
              <a:cs typeface="Times New Roman" panose="02020603050405020304" pitchFamily="18" charset="0"/>
            </a:endParaRPr>
          </a:p>
          <a:p>
            <a:pPr rtl="0" fontAlgn="base"/>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rtl="0" fontAlgn="base">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handle multiple client connections concurrently using multi-threading </a:t>
            </a:r>
          </a:p>
          <a:p>
            <a:pPr marL="469900" indent="-457200" algn="just">
              <a:lnSpc>
                <a:spcPct val="100000"/>
              </a:lnSpc>
              <a:spcBef>
                <a:spcPts val="5"/>
              </a:spcBef>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4" name="object 3"/>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xfrm>
            <a:off x="7848600" y="6477000"/>
            <a:ext cx="3520314" cy="205184"/>
          </a:xfrm>
          <a:prstGeom prst="rect">
            <a:avLst/>
          </a:prstGeom>
        </p:spPr>
        <p:txBody>
          <a:bodyPr vert="horz" wrap="square" lIns="0" tIns="0" rIns="0" bIns="0" rtlCol="0">
            <a:spAutoFit/>
          </a:bodyPr>
          <a:lstStyle/>
          <a:p>
            <a:pPr marL="12700">
              <a:lnSpc>
                <a:spcPts val="1639"/>
              </a:lnSpc>
            </a:pPr>
            <a:r>
              <a:rPr sz="900" spc="130" dirty="0">
                <a:solidFill>
                  <a:schemeClr val="bg1"/>
                </a:solidFill>
              </a:rPr>
              <a:t>202</a:t>
            </a:r>
            <a:r>
              <a:rPr sz="900" spc="-5" dirty="0">
                <a:solidFill>
                  <a:schemeClr val="bg1"/>
                </a:solidFill>
              </a:rPr>
              <a:t>4</a:t>
            </a:r>
            <a:r>
              <a:rPr sz="900" dirty="0">
                <a:solidFill>
                  <a:schemeClr val="bg1"/>
                </a:solidFill>
              </a:rPr>
              <a:t> </a:t>
            </a:r>
            <a:r>
              <a:rPr sz="900" spc="-114" dirty="0">
                <a:solidFill>
                  <a:schemeClr val="bg1"/>
                </a:solidFill>
              </a:rPr>
              <a:t> </a:t>
            </a:r>
            <a:r>
              <a:rPr sz="900" spc="-5" dirty="0">
                <a:solidFill>
                  <a:schemeClr val="bg1"/>
                </a:solidFill>
              </a:rPr>
              <a:t>-</a:t>
            </a:r>
            <a:r>
              <a:rPr sz="900" dirty="0">
                <a:solidFill>
                  <a:schemeClr val="bg1"/>
                </a:solidFill>
              </a:rPr>
              <a:t> </a:t>
            </a:r>
            <a:r>
              <a:rPr sz="900" spc="-95" dirty="0">
                <a:solidFill>
                  <a:schemeClr val="bg1"/>
                </a:solidFill>
              </a:rPr>
              <a:t> </a:t>
            </a:r>
            <a:r>
              <a:rPr sz="900" spc="135" dirty="0">
                <a:solidFill>
                  <a:schemeClr val="bg1"/>
                </a:solidFill>
              </a:rPr>
              <a:t>R</a:t>
            </a:r>
            <a:r>
              <a:rPr sz="900" spc="140" dirty="0">
                <a:solidFill>
                  <a:schemeClr val="bg1"/>
                </a:solidFill>
              </a:rPr>
              <a:t>P</a:t>
            </a:r>
            <a:r>
              <a:rPr sz="900" spc="-5" dirty="0">
                <a:solidFill>
                  <a:schemeClr val="bg1"/>
                </a:solidFill>
              </a:rPr>
              <a:t>S</a:t>
            </a:r>
            <a:r>
              <a:rPr sz="900" dirty="0">
                <a:solidFill>
                  <a:schemeClr val="bg1"/>
                </a:solidFill>
              </a:rPr>
              <a:t> </a:t>
            </a:r>
            <a:r>
              <a:rPr sz="900" spc="-130" dirty="0">
                <a:solidFill>
                  <a:schemeClr val="bg1"/>
                </a:solidFill>
              </a:rPr>
              <a:t> </a:t>
            </a:r>
            <a:r>
              <a:rPr sz="900" spc="135" dirty="0">
                <a:solidFill>
                  <a:schemeClr val="bg1"/>
                </a:solidFill>
              </a:rPr>
              <a:t>C</a:t>
            </a:r>
            <a:r>
              <a:rPr sz="900" spc="130" dirty="0">
                <a:solidFill>
                  <a:schemeClr val="bg1"/>
                </a:solidFill>
              </a:rPr>
              <a:t>on</a:t>
            </a:r>
            <a:r>
              <a:rPr sz="900" spc="135" dirty="0">
                <a:solidFill>
                  <a:schemeClr val="bg1"/>
                </a:solidFill>
              </a:rPr>
              <a:t>s</a:t>
            </a:r>
            <a:r>
              <a:rPr sz="900" spc="130" dirty="0">
                <a:solidFill>
                  <a:schemeClr val="bg1"/>
                </a:solidFill>
              </a:rPr>
              <a:t>u</a:t>
            </a:r>
            <a:r>
              <a:rPr sz="900" spc="140" dirty="0">
                <a:solidFill>
                  <a:schemeClr val="bg1"/>
                </a:solidFill>
              </a:rPr>
              <a:t>l</a:t>
            </a:r>
            <a:r>
              <a:rPr sz="900" spc="130" dirty="0">
                <a:solidFill>
                  <a:schemeClr val="bg1"/>
                </a:solidFill>
              </a:rPr>
              <a:t>t</a:t>
            </a:r>
            <a:r>
              <a:rPr sz="900" spc="140" dirty="0">
                <a:solidFill>
                  <a:schemeClr val="bg1"/>
                </a:solidFill>
              </a:rPr>
              <a:t>i</a:t>
            </a:r>
            <a:r>
              <a:rPr sz="900" spc="130" dirty="0">
                <a:solidFill>
                  <a:schemeClr val="bg1"/>
                </a:solidFill>
              </a:rPr>
              <a:t>n</a:t>
            </a:r>
            <a:r>
              <a:rPr sz="900" spc="-5" dirty="0">
                <a:solidFill>
                  <a:schemeClr val="bg1"/>
                </a:solidFill>
              </a:rPr>
              <a:t>g</a:t>
            </a:r>
            <a:r>
              <a:rPr sz="900" dirty="0">
                <a:solidFill>
                  <a:schemeClr val="bg1"/>
                </a:solidFill>
              </a:rPr>
              <a:t> </a:t>
            </a:r>
            <a:r>
              <a:rPr sz="900" spc="-95" dirty="0">
                <a:solidFill>
                  <a:schemeClr val="bg1"/>
                </a:solidFill>
              </a:rPr>
              <a:t> </a:t>
            </a:r>
            <a:r>
              <a:rPr sz="900" spc="130" dirty="0">
                <a:solidFill>
                  <a:schemeClr val="bg1"/>
                </a:solidFill>
              </a:rPr>
              <a:t>a</a:t>
            </a:r>
            <a:r>
              <a:rPr sz="900" spc="140" dirty="0">
                <a:solidFill>
                  <a:schemeClr val="bg1"/>
                </a:solidFill>
              </a:rPr>
              <a:t>l</a:t>
            </a:r>
            <a:r>
              <a:rPr sz="900" spc="-5" dirty="0">
                <a:solidFill>
                  <a:schemeClr val="bg1"/>
                </a:solidFill>
              </a:rPr>
              <a:t>l</a:t>
            </a:r>
            <a:r>
              <a:rPr sz="900" dirty="0">
                <a:solidFill>
                  <a:schemeClr val="bg1"/>
                </a:solidFill>
              </a:rPr>
              <a:t> </a:t>
            </a:r>
            <a:r>
              <a:rPr sz="900" spc="-135" dirty="0">
                <a:solidFill>
                  <a:schemeClr val="bg1"/>
                </a:solidFill>
              </a:rPr>
              <a:t> </a:t>
            </a:r>
            <a:r>
              <a:rPr sz="900" spc="-5" dirty="0">
                <a:solidFill>
                  <a:schemeClr val="bg1"/>
                </a:solidFill>
              </a:rPr>
              <a:t>r</a:t>
            </a:r>
            <a:r>
              <a:rPr sz="900" spc="-260" dirty="0">
                <a:solidFill>
                  <a:schemeClr val="bg1"/>
                </a:solidFill>
              </a:rPr>
              <a:t> </a:t>
            </a:r>
            <a:r>
              <a:rPr sz="900" spc="140" dirty="0">
                <a:solidFill>
                  <a:schemeClr val="bg1"/>
                </a:solidFill>
              </a:rPr>
              <a:t>i</a:t>
            </a:r>
            <a:r>
              <a:rPr sz="900" spc="130" dirty="0">
                <a:solidFill>
                  <a:schemeClr val="bg1"/>
                </a:solidFill>
              </a:rPr>
              <a:t>ght</a:t>
            </a:r>
            <a:r>
              <a:rPr sz="900" spc="-5" dirty="0">
                <a:solidFill>
                  <a:schemeClr val="bg1"/>
                </a:solidFill>
              </a:rPr>
              <a:t>s</a:t>
            </a:r>
            <a:r>
              <a:rPr sz="900" dirty="0">
                <a:solidFill>
                  <a:schemeClr val="bg1"/>
                </a:solidFill>
              </a:rPr>
              <a:t> </a:t>
            </a:r>
            <a:r>
              <a:rPr sz="900" spc="-90" dirty="0">
                <a:solidFill>
                  <a:schemeClr val="bg1"/>
                </a:solidFill>
              </a:rPr>
              <a:t> </a:t>
            </a:r>
            <a:r>
              <a:rPr sz="900" spc="125" dirty="0">
                <a:solidFill>
                  <a:schemeClr val="bg1"/>
                </a:solidFill>
              </a:rPr>
              <a:t>r</a:t>
            </a:r>
            <a:r>
              <a:rPr sz="900" spc="130" dirty="0">
                <a:solidFill>
                  <a:schemeClr val="bg1"/>
                </a:solidFill>
              </a:rPr>
              <a:t>e</a:t>
            </a:r>
            <a:r>
              <a:rPr sz="900" spc="135" dirty="0">
                <a:solidFill>
                  <a:schemeClr val="bg1"/>
                </a:solidFill>
              </a:rPr>
              <a:t>s</a:t>
            </a:r>
            <a:r>
              <a:rPr sz="900" spc="130" dirty="0">
                <a:solidFill>
                  <a:schemeClr val="bg1"/>
                </a:solidFill>
              </a:rPr>
              <a:t>e</a:t>
            </a:r>
            <a:r>
              <a:rPr sz="900" spc="125" dirty="0">
                <a:solidFill>
                  <a:schemeClr val="bg1"/>
                </a:solidFill>
              </a:rPr>
              <a:t>r</a:t>
            </a:r>
            <a:r>
              <a:rPr sz="900" spc="135" dirty="0">
                <a:solidFill>
                  <a:schemeClr val="bg1"/>
                </a:solidFill>
              </a:rPr>
              <a:t>v</a:t>
            </a:r>
            <a:r>
              <a:rPr sz="900" spc="130" dirty="0">
                <a:solidFill>
                  <a:schemeClr val="bg1"/>
                </a:solidFill>
              </a:rPr>
              <a:t>e</a:t>
            </a:r>
            <a:r>
              <a:rPr sz="900" spc="-5" dirty="0">
                <a:solidFill>
                  <a:schemeClr val="bg1"/>
                </a:solidFill>
              </a:rPr>
              <a:t>d</a:t>
            </a:r>
          </a:p>
        </p:txBody>
      </p:sp>
    </p:spTree>
    <p:extLst>
      <p:ext uri="{BB962C8B-B14F-4D97-AF65-F5344CB8AC3E}">
        <p14:creationId xmlns:p14="http://schemas.microsoft.com/office/powerpoint/2010/main" val="2932770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9605645" cy="492443"/>
          </a:xfrm>
        </p:spPr>
        <p:txBody>
          <a:bodyPr/>
          <a:lstStyle/>
          <a:p>
            <a:pPr algn="ctr"/>
            <a:r>
              <a:rPr lang="en-US" u="none" dirty="0" smtClean="0">
                <a:solidFill>
                  <a:srgbClr val="FFFF00"/>
                </a:solidFill>
              </a:rPr>
              <a:t>Various application tools used</a:t>
            </a:r>
            <a:endParaRPr lang="en-IN" u="none" dirty="0">
              <a:solidFill>
                <a:srgbClr val="FFFF00"/>
              </a:solidFill>
            </a:endParaRPr>
          </a:p>
        </p:txBody>
      </p:sp>
      <p:sp>
        <p:nvSpPr>
          <p:cNvPr id="3" name="Text Placeholder 2"/>
          <p:cNvSpPr>
            <a:spLocks noGrp="1"/>
          </p:cNvSpPr>
          <p:nvPr>
            <p:ph type="body" idx="1"/>
          </p:nvPr>
        </p:nvSpPr>
        <p:spPr>
          <a:xfrm>
            <a:off x="304800" y="1066800"/>
            <a:ext cx="11484660" cy="5029200"/>
          </a:xfrm>
        </p:spPr>
        <p:txBody>
          <a:bodyPr/>
          <a:lstStyle/>
          <a:p>
            <a:r>
              <a:rPr lang="en-US" sz="2000" b="1" dirty="0" smtClean="0">
                <a:solidFill>
                  <a:schemeClr val="bg1"/>
                </a:solidFill>
                <a:latin typeface="Times New Roman" panose="02020603050405020304" pitchFamily="18" charset="0"/>
                <a:cs typeface="Times New Roman" panose="02020603050405020304" pitchFamily="18" charset="0"/>
              </a:rPr>
              <a:t>Network tool:</a:t>
            </a:r>
          </a:p>
          <a:p>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GCC compiler </a:t>
            </a:r>
          </a:p>
          <a:p>
            <a:pPr marL="742950" lvl="1"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Text editor</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smtClean="0">
                <a:solidFill>
                  <a:schemeClr val="bg1"/>
                </a:solidFill>
                <a:latin typeface="Times New Roman" panose="02020603050405020304" pitchFamily="18" charset="0"/>
                <a:cs typeface="Times New Roman" panose="02020603050405020304" pitchFamily="18" charset="0"/>
              </a:rPr>
              <a:t>System monitoring tool:</a:t>
            </a:r>
          </a:p>
          <a:p>
            <a:endParaRPr lang="en-US" sz="2000" dirty="0" smtClean="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netstat</a:t>
            </a:r>
          </a:p>
          <a:p>
            <a:pPr marL="742950" lvl="1"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lsof</a:t>
            </a:r>
          </a:p>
          <a:p>
            <a:pPr marL="742950" lvl="1"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pidstat</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smtClean="0">
                <a:solidFill>
                  <a:schemeClr val="bg1"/>
                </a:solidFill>
                <a:latin typeface="Times New Roman" panose="02020603050405020304" pitchFamily="18" charset="0"/>
                <a:cs typeface="Times New Roman" panose="02020603050405020304" pitchFamily="18" charset="0"/>
              </a:rPr>
              <a:t>Debugging tools:</a:t>
            </a:r>
          </a:p>
          <a:p>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GDB(GNU debugger)</a:t>
            </a:r>
          </a:p>
          <a:p>
            <a:pPr marL="742950" lvl="1"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v</a:t>
            </a:r>
            <a:r>
              <a:rPr lang="en-US" sz="2000" dirty="0" smtClean="0">
                <a:solidFill>
                  <a:schemeClr val="bg1"/>
                </a:solidFill>
                <a:latin typeface="Times New Roman" panose="02020603050405020304" pitchFamily="18" charset="0"/>
                <a:cs typeface="Times New Roman" panose="02020603050405020304" pitchFamily="18" charset="0"/>
              </a:rPr>
              <a:t>algrind</a:t>
            </a:r>
          </a:p>
          <a:p>
            <a:pPr marL="742950" lvl="1"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Shell script</a:t>
            </a:r>
          </a:p>
          <a:p>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xfrm>
            <a:off x="7848600" y="6553200"/>
            <a:ext cx="3444114" cy="205184"/>
          </a:xfrm>
          <a:prstGeom prst="rect">
            <a:avLst/>
          </a:prstGeom>
        </p:spPr>
        <p:txBody>
          <a:bodyPr vert="horz" wrap="square" lIns="0" tIns="0" rIns="0" bIns="0" rtlCol="0">
            <a:spAutoFit/>
          </a:bodyPr>
          <a:lstStyle/>
          <a:p>
            <a:pPr marL="12700">
              <a:lnSpc>
                <a:spcPts val="1639"/>
              </a:lnSpc>
            </a:pPr>
            <a:r>
              <a:rPr sz="900" spc="130" dirty="0">
                <a:solidFill>
                  <a:schemeClr val="bg1"/>
                </a:solidFill>
              </a:rPr>
              <a:t>202</a:t>
            </a:r>
            <a:r>
              <a:rPr sz="900" spc="-5" dirty="0">
                <a:solidFill>
                  <a:schemeClr val="bg1"/>
                </a:solidFill>
              </a:rPr>
              <a:t>4</a:t>
            </a:r>
            <a:r>
              <a:rPr sz="900" dirty="0">
                <a:solidFill>
                  <a:schemeClr val="bg1"/>
                </a:solidFill>
              </a:rPr>
              <a:t> </a:t>
            </a:r>
            <a:r>
              <a:rPr sz="900" spc="-114" dirty="0">
                <a:solidFill>
                  <a:schemeClr val="bg1"/>
                </a:solidFill>
              </a:rPr>
              <a:t> </a:t>
            </a:r>
            <a:r>
              <a:rPr sz="900" spc="-5" dirty="0">
                <a:solidFill>
                  <a:schemeClr val="bg1"/>
                </a:solidFill>
              </a:rPr>
              <a:t>-</a:t>
            </a:r>
            <a:r>
              <a:rPr sz="900" dirty="0">
                <a:solidFill>
                  <a:schemeClr val="bg1"/>
                </a:solidFill>
              </a:rPr>
              <a:t> </a:t>
            </a:r>
            <a:r>
              <a:rPr sz="900" spc="-95" dirty="0">
                <a:solidFill>
                  <a:schemeClr val="bg1"/>
                </a:solidFill>
              </a:rPr>
              <a:t> </a:t>
            </a:r>
            <a:r>
              <a:rPr sz="900" spc="135" dirty="0">
                <a:solidFill>
                  <a:schemeClr val="bg1"/>
                </a:solidFill>
              </a:rPr>
              <a:t>R</a:t>
            </a:r>
            <a:r>
              <a:rPr sz="900" spc="140" dirty="0">
                <a:solidFill>
                  <a:schemeClr val="bg1"/>
                </a:solidFill>
              </a:rPr>
              <a:t>P</a:t>
            </a:r>
            <a:r>
              <a:rPr sz="900" spc="-5" dirty="0">
                <a:solidFill>
                  <a:schemeClr val="bg1"/>
                </a:solidFill>
              </a:rPr>
              <a:t>S</a:t>
            </a:r>
            <a:r>
              <a:rPr sz="900" dirty="0">
                <a:solidFill>
                  <a:schemeClr val="bg1"/>
                </a:solidFill>
              </a:rPr>
              <a:t> </a:t>
            </a:r>
            <a:r>
              <a:rPr sz="900" spc="-130" dirty="0">
                <a:solidFill>
                  <a:schemeClr val="bg1"/>
                </a:solidFill>
              </a:rPr>
              <a:t> </a:t>
            </a:r>
            <a:r>
              <a:rPr sz="900" spc="135" dirty="0">
                <a:solidFill>
                  <a:schemeClr val="bg1"/>
                </a:solidFill>
              </a:rPr>
              <a:t>C</a:t>
            </a:r>
            <a:r>
              <a:rPr sz="900" spc="130" dirty="0">
                <a:solidFill>
                  <a:schemeClr val="bg1"/>
                </a:solidFill>
              </a:rPr>
              <a:t>on</a:t>
            </a:r>
            <a:r>
              <a:rPr sz="900" spc="135" dirty="0">
                <a:solidFill>
                  <a:schemeClr val="bg1"/>
                </a:solidFill>
              </a:rPr>
              <a:t>s</a:t>
            </a:r>
            <a:r>
              <a:rPr sz="900" spc="130" dirty="0">
                <a:solidFill>
                  <a:schemeClr val="bg1"/>
                </a:solidFill>
              </a:rPr>
              <a:t>u</a:t>
            </a:r>
            <a:r>
              <a:rPr sz="900" spc="140" dirty="0">
                <a:solidFill>
                  <a:schemeClr val="bg1"/>
                </a:solidFill>
              </a:rPr>
              <a:t>l</a:t>
            </a:r>
            <a:r>
              <a:rPr sz="900" spc="130" dirty="0">
                <a:solidFill>
                  <a:schemeClr val="bg1"/>
                </a:solidFill>
              </a:rPr>
              <a:t>t</a:t>
            </a:r>
            <a:r>
              <a:rPr sz="900" spc="140" dirty="0">
                <a:solidFill>
                  <a:schemeClr val="bg1"/>
                </a:solidFill>
              </a:rPr>
              <a:t>i</a:t>
            </a:r>
            <a:r>
              <a:rPr sz="900" spc="130" dirty="0">
                <a:solidFill>
                  <a:schemeClr val="bg1"/>
                </a:solidFill>
              </a:rPr>
              <a:t>n</a:t>
            </a:r>
            <a:r>
              <a:rPr sz="900" spc="-5" dirty="0">
                <a:solidFill>
                  <a:schemeClr val="bg1"/>
                </a:solidFill>
              </a:rPr>
              <a:t>g</a:t>
            </a:r>
            <a:r>
              <a:rPr sz="900" dirty="0">
                <a:solidFill>
                  <a:schemeClr val="bg1"/>
                </a:solidFill>
              </a:rPr>
              <a:t> </a:t>
            </a:r>
            <a:r>
              <a:rPr sz="900" spc="-95" dirty="0">
                <a:solidFill>
                  <a:schemeClr val="bg1"/>
                </a:solidFill>
              </a:rPr>
              <a:t> </a:t>
            </a:r>
            <a:r>
              <a:rPr sz="900" spc="130" dirty="0">
                <a:solidFill>
                  <a:schemeClr val="bg1"/>
                </a:solidFill>
              </a:rPr>
              <a:t>a</a:t>
            </a:r>
            <a:r>
              <a:rPr sz="900" spc="140" dirty="0">
                <a:solidFill>
                  <a:schemeClr val="bg1"/>
                </a:solidFill>
              </a:rPr>
              <a:t>l</a:t>
            </a:r>
            <a:r>
              <a:rPr sz="900" spc="-5" dirty="0">
                <a:solidFill>
                  <a:schemeClr val="bg1"/>
                </a:solidFill>
              </a:rPr>
              <a:t>l</a:t>
            </a:r>
            <a:r>
              <a:rPr sz="900" dirty="0">
                <a:solidFill>
                  <a:schemeClr val="bg1"/>
                </a:solidFill>
              </a:rPr>
              <a:t> </a:t>
            </a:r>
            <a:r>
              <a:rPr sz="900" spc="-135" dirty="0">
                <a:solidFill>
                  <a:schemeClr val="bg1"/>
                </a:solidFill>
              </a:rPr>
              <a:t> </a:t>
            </a:r>
            <a:r>
              <a:rPr sz="900" spc="-5" dirty="0">
                <a:solidFill>
                  <a:schemeClr val="bg1"/>
                </a:solidFill>
              </a:rPr>
              <a:t>r</a:t>
            </a:r>
            <a:r>
              <a:rPr sz="900" spc="-260" dirty="0">
                <a:solidFill>
                  <a:schemeClr val="bg1"/>
                </a:solidFill>
              </a:rPr>
              <a:t> </a:t>
            </a:r>
            <a:r>
              <a:rPr sz="900" spc="140" dirty="0">
                <a:solidFill>
                  <a:schemeClr val="bg1"/>
                </a:solidFill>
              </a:rPr>
              <a:t>i</a:t>
            </a:r>
            <a:r>
              <a:rPr sz="900" spc="130" dirty="0">
                <a:solidFill>
                  <a:schemeClr val="bg1"/>
                </a:solidFill>
              </a:rPr>
              <a:t>ght</a:t>
            </a:r>
            <a:r>
              <a:rPr sz="900" spc="-5" dirty="0">
                <a:solidFill>
                  <a:schemeClr val="bg1"/>
                </a:solidFill>
              </a:rPr>
              <a:t>s</a:t>
            </a:r>
            <a:r>
              <a:rPr sz="900" dirty="0">
                <a:solidFill>
                  <a:schemeClr val="bg1"/>
                </a:solidFill>
              </a:rPr>
              <a:t> </a:t>
            </a:r>
            <a:r>
              <a:rPr sz="900" spc="-90" dirty="0">
                <a:solidFill>
                  <a:schemeClr val="bg1"/>
                </a:solidFill>
              </a:rPr>
              <a:t> </a:t>
            </a:r>
            <a:r>
              <a:rPr sz="900" spc="125" dirty="0">
                <a:solidFill>
                  <a:schemeClr val="bg1"/>
                </a:solidFill>
              </a:rPr>
              <a:t>r</a:t>
            </a:r>
            <a:r>
              <a:rPr sz="900" spc="130" dirty="0">
                <a:solidFill>
                  <a:schemeClr val="bg1"/>
                </a:solidFill>
              </a:rPr>
              <a:t>e</a:t>
            </a:r>
            <a:r>
              <a:rPr sz="900" spc="135" dirty="0">
                <a:solidFill>
                  <a:schemeClr val="bg1"/>
                </a:solidFill>
              </a:rPr>
              <a:t>s</a:t>
            </a:r>
            <a:r>
              <a:rPr sz="900" spc="130" dirty="0">
                <a:solidFill>
                  <a:schemeClr val="bg1"/>
                </a:solidFill>
              </a:rPr>
              <a:t>e</a:t>
            </a:r>
            <a:r>
              <a:rPr sz="900" spc="125" dirty="0">
                <a:solidFill>
                  <a:schemeClr val="bg1"/>
                </a:solidFill>
              </a:rPr>
              <a:t>r</a:t>
            </a:r>
            <a:r>
              <a:rPr sz="900" spc="135" dirty="0">
                <a:solidFill>
                  <a:schemeClr val="bg1"/>
                </a:solidFill>
              </a:rPr>
              <a:t>v</a:t>
            </a:r>
            <a:r>
              <a:rPr sz="900" spc="130" dirty="0">
                <a:solidFill>
                  <a:schemeClr val="bg1"/>
                </a:solidFill>
              </a:rPr>
              <a:t>e</a:t>
            </a:r>
            <a:r>
              <a:rPr sz="900" spc="-5" dirty="0">
                <a:solidFill>
                  <a:schemeClr val="bg1"/>
                </a:solidFill>
              </a:rPr>
              <a:t>d</a:t>
            </a:r>
          </a:p>
        </p:txBody>
      </p:sp>
    </p:spTree>
    <p:extLst>
      <p:ext uri="{BB962C8B-B14F-4D97-AF65-F5344CB8AC3E}">
        <p14:creationId xmlns:p14="http://schemas.microsoft.com/office/powerpoint/2010/main" val="1202041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728" y="6643138"/>
            <a:ext cx="646176" cy="178284"/>
          </a:xfrm>
          <a:prstGeom prst="rect">
            <a:avLst/>
          </a:prstGeom>
        </p:spPr>
      </p:pic>
      <p:sp>
        <p:nvSpPr>
          <p:cNvPr id="7" name="Title 6"/>
          <p:cNvSpPr>
            <a:spLocks noGrp="1"/>
          </p:cNvSpPr>
          <p:nvPr>
            <p:ph type="title"/>
          </p:nvPr>
        </p:nvSpPr>
        <p:spPr>
          <a:xfrm>
            <a:off x="304800" y="155868"/>
            <a:ext cx="9605645" cy="492443"/>
          </a:xfrm>
        </p:spPr>
        <p:txBody>
          <a:bodyPr/>
          <a:lstStyle/>
          <a:p>
            <a:pPr algn="ctr"/>
            <a:r>
              <a:rPr lang="en-US" u="none" dirty="0" smtClean="0">
                <a:solidFill>
                  <a:srgbClr val="FFFF00"/>
                </a:solidFill>
              </a:rPr>
              <a:t>             SYSTEM FLOW</a:t>
            </a:r>
            <a:endParaRPr lang="en-IN" u="none" dirty="0">
              <a:solidFill>
                <a:srgbClr val="FFFF00"/>
              </a:solidFill>
            </a:endParaRPr>
          </a:p>
        </p:txBody>
      </p:sp>
      <p:sp>
        <p:nvSpPr>
          <p:cNvPr id="4" name="object 4"/>
          <p:cNvSpPr txBox="1">
            <a:spLocks noGrp="1"/>
          </p:cNvSpPr>
          <p:nvPr>
            <p:ph type="ftr" sz="quarter" idx="5"/>
          </p:nvPr>
        </p:nvSpPr>
        <p:spPr>
          <a:xfrm>
            <a:off x="7924800" y="6453022"/>
            <a:ext cx="2895600" cy="205184"/>
          </a:xfrm>
          <a:prstGeom prst="rect">
            <a:avLst/>
          </a:prstGeom>
        </p:spPr>
        <p:txBody>
          <a:bodyPr vert="horz" wrap="square" lIns="0" tIns="0" rIns="0" bIns="0" rtlCol="0">
            <a:spAutoFit/>
          </a:bodyPr>
          <a:lstStyle/>
          <a:p>
            <a:pPr marL="12700">
              <a:lnSpc>
                <a:spcPts val="1639"/>
              </a:lnSpc>
            </a:pPr>
            <a:r>
              <a:rPr sz="900" spc="130" dirty="0">
                <a:solidFill>
                  <a:schemeClr val="bg1"/>
                </a:solidFill>
              </a:rPr>
              <a:t>202</a:t>
            </a:r>
            <a:r>
              <a:rPr sz="900" spc="-5" dirty="0">
                <a:solidFill>
                  <a:schemeClr val="bg1"/>
                </a:solidFill>
              </a:rPr>
              <a:t>4</a:t>
            </a:r>
            <a:r>
              <a:rPr sz="900" dirty="0">
                <a:solidFill>
                  <a:schemeClr val="bg1"/>
                </a:solidFill>
              </a:rPr>
              <a:t> </a:t>
            </a:r>
            <a:r>
              <a:rPr sz="900" spc="-114" dirty="0">
                <a:solidFill>
                  <a:schemeClr val="bg1"/>
                </a:solidFill>
              </a:rPr>
              <a:t> </a:t>
            </a:r>
            <a:r>
              <a:rPr sz="900" spc="-5" dirty="0">
                <a:solidFill>
                  <a:schemeClr val="bg1"/>
                </a:solidFill>
              </a:rPr>
              <a:t>-</a:t>
            </a:r>
            <a:r>
              <a:rPr sz="900" dirty="0">
                <a:solidFill>
                  <a:schemeClr val="bg1"/>
                </a:solidFill>
              </a:rPr>
              <a:t> </a:t>
            </a:r>
            <a:r>
              <a:rPr sz="900" spc="-95" dirty="0">
                <a:solidFill>
                  <a:schemeClr val="bg1"/>
                </a:solidFill>
              </a:rPr>
              <a:t> </a:t>
            </a:r>
            <a:r>
              <a:rPr sz="900" spc="135" dirty="0">
                <a:solidFill>
                  <a:schemeClr val="bg1"/>
                </a:solidFill>
              </a:rPr>
              <a:t>R</a:t>
            </a:r>
            <a:r>
              <a:rPr sz="900" spc="140" dirty="0">
                <a:solidFill>
                  <a:schemeClr val="bg1"/>
                </a:solidFill>
              </a:rPr>
              <a:t>P</a:t>
            </a:r>
            <a:r>
              <a:rPr sz="900" spc="-5" dirty="0">
                <a:solidFill>
                  <a:schemeClr val="bg1"/>
                </a:solidFill>
              </a:rPr>
              <a:t>S</a:t>
            </a:r>
            <a:r>
              <a:rPr sz="900" dirty="0">
                <a:solidFill>
                  <a:schemeClr val="bg1"/>
                </a:solidFill>
              </a:rPr>
              <a:t> </a:t>
            </a:r>
            <a:r>
              <a:rPr sz="900" spc="-130" dirty="0">
                <a:solidFill>
                  <a:schemeClr val="bg1"/>
                </a:solidFill>
              </a:rPr>
              <a:t> </a:t>
            </a:r>
            <a:r>
              <a:rPr sz="900" spc="135" dirty="0">
                <a:solidFill>
                  <a:schemeClr val="bg1"/>
                </a:solidFill>
              </a:rPr>
              <a:t>C</a:t>
            </a:r>
            <a:r>
              <a:rPr sz="900" spc="130" dirty="0">
                <a:solidFill>
                  <a:schemeClr val="bg1"/>
                </a:solidFill>
              </a:rPr>
              <a:t>on</a:t>
            </a:r>
            <a:r>
              <a:rPr sz="900" spc="135" dirty="0">
                <a:solidFill>
                  <a:schemeClr val="bg1"/>
                </a:solidFill>
              </a:rPr>
              <a:t>s</a:t>
            </a:r>
            <a:r>
              <a:rPr sz="900" spc="130" dirty="0">
                <a:solidFill>
                  <a:schemeClr val="bg1"/>
                </a:solidFill>
              </a:rPr>
              <a:t>u</a:t>
            </a:r>
            <a:r>
              <a:rPr sz="900" spc="140" dirty="0">
                <a:solidFill>
                  <a:schemeClr val="bg1"/>
                </a:solidFill>
              </a:rPr>
              <a:t>l</a:t>
            </a:r>
            <a:r>
              <a:rPr sz="900" spc="130" dirty="0">
                <a:solidFill>
                  <a:schemeClr val="bg1"/>
                </a:solidFill>
              </a:rPr>
              <a:t>t</a:t>
            </a:r>
            <a:r>
              <a:rPr sz="900" spc="140" dirty="0">
                <a:solidFill>
                  <a:schemeClr val="bg1"/>
                </a:solidFill>
              </a:rPr>
              <a:t>i</a:t>
            </a:r>
            <a:r>
              <a:rPr sz="900" spc="130" dirty="0">
                <a:solidFill>
                  <a:schemeClr val="bg1"/>
                </a:solidFill>
              </a:rPr>
              <a:t>n</a:t>
            </a:r>
            <a:r>
              <a:rPr sz="900" spc="-5" dirty="0">
                <a:solidFill>
                  <a:schemeClr val="bg1"/>
                </a:solidFill>
              </a:rPr>
              <a:t>g</a:t>
            </a:r>
            <a:r>
              <a:rPr sz="900" dirty="0">
                <a:solidFill>
                  <a:schemeClr val="bg1"/>
                </a:solidFill>
              </a:rPr>
              <a:t> </a:t>
            </a:r>
            <a:r>
              <a:rPr sz="900" spc="-95" dirty="0">
                <a:solidFill>
                  <a:schemeClr val="bg1"/>
                </a:solidFill>
              </a:rPr>
              <a:t> </a:t>
            </a:r>
            <a:r>
              <a:rPr sz="900" spc="130" dirty="0">
                <a:solidFill>
                  <a:schemeClr val="bg1"/>
                </a:solidFill>
              </a:rPr>
              <a:t>a</a:t>
            </a:r>
            <a:r>
              <a:rPr sz="900" spc="140" dirty="0">
                <a:solidFill>
                  <a:schemeClr val="bg1"/>
                </a:solidFill>
              </a:rPr>
              <a:t>l</a:t>
            </a:r>
            <a:r>
              <a:rPr sz="900" spc="-5" dirty="0">
                <a:solidFill>
                  <a:schemeClr val="bg1"/>
                </a:solidFill>
              </a:rPr>
              <a:t>l</a:t>
            </a:r>
            <a:r>
              <a:rPr sz="900" dirty="0">
                <a:solidFill>
                  <a:schemeClr val="bg1"/>
                </a:solidFill>
              </a:rPr>
              <a:t> </a:t>
            </a:r>
            <a:r>
              <a:rPr sz="900" spc="-135" dirty="0">
                <a:solidFill>
                  <a:schemeClr val="bg1"/>
                </a:solidFill>
              </a:rPr>
              <a:t> </a:t>
            </a:r>
            <a:r>
              <a:rPr sz="900" spc="-5" dirty="0">
                <a:solidFill>
                  <a:schemeClr val="bg1"/>
                </a:solidFill>
              </a:rPr>
              <a:t>r</a:t>
            </a:r>
            <a:r>
              <a:rPr sz="900" spc="-260" dirty="0">
                <a:solidFill>
                  <a:schemeClr val="bg1"/>
                </a:solidFill>
              </a:rPr>
              <a:t> </a:t>
            </a:r>
            <a:r>
              <a:rPr sz="900" spc="140" dirty="0">
                <a:solidFill>
                  <a:schemeClr val="bg1"/>
                </a:solidFill>
              </a:rPr>
              <a:t>i</a:t>
            </a:r>
            <a:r>
              <a:rPr sz="900" spc="130" dirty="0">
                <a:solidFill>
                  <a:schemeClr val="bg1"/>
                </a:solidFill>
              </a:rPr>
              <a:t>ght</a:t>
            </a:r>
            <a:r>
              <a:rPr sz="900" spc="-5" dirty="0">
                <a:solidFill>
                  <a:schemeClr val="bg1"/>
                </a:solidFill>
              </a:rPr>
              <a:t>s</a:t>
            </a:r>
            <a:r>
              <a:rPr sz="900" dirty="0">
                <a:solidFill>
                  <a:schemeClr val="bg1"/>
                </a:solidFill>
              </a:rPr>
              <a:t> </a:t>
            </a:r>
            <a:r>
              <a:rPr sz="900" spc="-90" dirty="0">
                <a:solidFill>
                  <a:schemeClr val="bg1"/>
                </a:solidFill>
              </a:rPr>
              <a:t> </a:t>
            </a:r>
            <a:r>
              <a:rPr sz="900" spc="125" dirty="0">
                <a:solidFill>
                  <a:schemeClr val="bg1"/>
                </a:solidFill>
              </a:rPr>
              <a:t>r</a:t>
            </a:r>
            <a:r>
              <a:rPr sz="900" spc="130" dirty="0">
                <a:solidFill>
                  <a:schemeClr val="bg1"/>
                </a:solidFill>
              </a:rPr>
              <a:t>e</a:t>
            </a:r>
            <a:r>
              <a:rPr sz="900" spc="135" dirty="0">
                <a:solidFill>
                  <a:schemeClr val="bg1"/>
                </a:solidFill>
              </a:rPr>
              <a:t>s</a:t>
            </a:r>
            <a:r>
              <a:rPr sz="900" spc="130" dirty="0">
                <a:solidFill>
                  <a:schemeClr val="bg1"/>
                </a:solidFill>
              </a:rPr>
              <a:t>e</a:t>
            </a:r>
            <a:r>
              <a:rPr sz="900" spc="125" dirty="0">
                <a:solidFill>
                  <a:schemeClr val="bg1"/>
                </a:solidFill>
              </a:rPr>
              <a:t>r</a:t>
            </a:r>
            <a:r>
              <a:rPr sz="900" spc="135" dirty="0">
                <a:solidFill>
                  <a:schemeClr val="bg1"/>
                </a:solidFill>
              </a:rPr>
              <a:t>v</a:t>
            </a:r>
            <a:r>
              <a:rPr sz="900" spc="130" dirty="0">
                <a:solidFill>
                  <a:schemeClr val="bg1"/>
                </a:solidFill>
              </a:rPr>
              <a:t>e</a:t>
            </a:r>
            <a:r>
              <a:rPr sz="900" spc="-5" dirty="0">
                <a:solidFill>
                  <a:schemeClr val="bg1"/>
                </a:solidFill>
              </a:rPr>
              <a:t>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7</a:t>
            </a:fld>
            <a:endParaRPr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1066800"/>
            <a:ext cx="5334000" cy="5029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09728" y="6643138"/>
            <a:ext cx="646176" cy="178284"/>
          </a:xfrm>
          <a:prstGeom prst="rect">
            <a:avLst/>
          </a:prstGeom>
        </p:spPr>
      </p:pic>
      <p:sp>
        <p:nvSpPr>
          <p:cNvPr id="7" name="Title 6"/>
          <p:cNvSpPr>
            <a:spLocks noGrp="1"/>
          </p:cNvSpPr>
          <p:nvPr>
            <p:ph type="title"/>
          </p:nvPr>
        </p:nvSpPr>
        <p:spPr>
          <a:xfrm>
            <a:off x="1066800" y="228600"/>
            <a:ext cx="9605645" cy="492443"/>
          </a:xfrm>
        </p:spPr>
        <p:txBody>
          <a:bodyPr/>
          <a:lstStyle/>
          <a:p>
            <a:pPr algn="ctr"/>
            <a:r>
              <a:rPr lang="en-US" u="none" dirty="0" smtClean="0">
                <a:solidFill>
                  <a:srgbClr val="FFFF00"/>
                </a:solidFill>
              </a:rPr>
              <a:t>MODULES</a:t>
            </a:r>
            <a:endParaRPr lang="en-IN" u="none" dirty="0">
              <a:solidFill>
                <a:srgbClr val="FFFF00"/>
              </a:solidFill>
            </a:endParaRPr>
          </a:p>
        </p:txBody>
      </p:sp>
      <p:sp>
        <p:nvSpPr>
          <p:cNvPr id="8" name="Text Placeholder 7"/>
          <p:cNvSpPr>
            <a:spLocks noGrp="1"/>
          </p:cNvSpPr>
          <p:nvPr>
            <p:ph type="body" idx="1"/>
          </p:nvPr>
        </p:nvSpPr>
        <p:spPr>
          <a:xfrm>
            <a:off x="242934" y="936880"/>
            <a:ext cx="11484660" cy="9417963"/>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In this project, there are two main modules used:</a:t>
            </a:r>
          </a:p>
          <a:p>
            <a:pPr marL="1714500" lvl="3" indent="-342900">
              <a:buAutoNum type="arabicPeriod"/>
            </a:pPr>
            <a:r>
              <a:rPr lang="en-US" dirty="0" smtClean="0">
                <a:solidFill>
                  <a:schemeClr val="bg1"/>
                </a:solidFill>
                <a:latin typeface="Times New Roman" panose="02020603050405020304" pitchFamily="18" charset="0"/>
                <a:cs typeface="Times New Roman" panose="02020603050405020304" pitchFamily="18" charset="0"/>
              </a:rPr>
              <a:t>Server Module</a:t>
            </a:r>
          </a:p>
          <a:p>
            <a:pPr marL="1714500" lvl="3" indent="-342900">
              <a:buAutoNum type="arabicPeriod"/>
            </a:pPr>
            <a:r>
              <a:rPr lang="en-US" dirty="0" smtClean="0">
                <a:solidFill>
                  <a:schemeClr val="bg1"/>
                </a:solidFill>
                <a:latin typeface="Times New Roman" panose="02020603050405020304" pitchFamily="18" charset="0"/>
                <a:cs typeface="Times New Roman" panose="02020603050405020304" pitchFamily="18" charset="0"/>
              </a:rPr>
              <a:t>Client Module</a:t>
            </a:r>
          </a:p>
          <a:p>
            <a:pPr marL="1714500" lvl="3" indent="-342900">
              <a:buAutoNum type="arabicPeriod"/>
            </a:pP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solidFill>
                  <a:schemeClr val="bg1"/>
                </a:solidFill>
                <a:latin typeface="Times New Roman" panose="02020603050405020304" pitchFamily="18" charset="0"/>
                <a:cs typeface="Times New Roman" panose="02020603050405020304" pitchFamily="18" charset="0"/>
              </a:rPr>
              <a:t>SERVER MODULE</a:t>
            </a:r>
          </a:p>
          <a:p>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The </a:t>
            </a:r>
            <a:r>
              <a:rPr lang="en-US" dirty="0">
                <a:solidFill>
                  <a:schemeClr val="bg1"/>
                </a:solidFill>
                <a:latin typeface="Times New Roman" panose="02020603050405020304" pitchFamily="18" charset="0"/>
                <a:cs typeface="Times New Roman" panose="02020603050405020304" pitchFamily="18" charset="0"/>
              </a:rPr>
              <a:t>server is responsible for maintaining the auction status and handling client </a:t>
            </a:r>
            <a:r>
              <a:rPr lang="en-US" dirty="0" smtClean="0">
                <a:solidFill>
                  <a:schemeClr val="bg1"/>
                </a:solidFill>
                <a:latin typeface="Times New Roman" panose="02020603050405020304" pitchFamily="18" charset="0"/>
                <a:cs typeface="Times New Roman" panose="02020603050405020304" pitchFamily="18" charset="0"/>
              </a:rPr>
              <a:t>connections.</a:t>
            </a:r>
          </a:p>
          <a:p>
            <a:pPr marL="1200150" lvl="2" indent="-285750">
              <a:buFont typeface="Wingdings" panose="05000000000000000000" pitchFamily="2" charset="2"/>
              <a:buChar char="q"/>
            </a:pPr>
            <a:r>
              <a:rPr lang="en-US" b="1" dirty="0" smtClean="0">
                <a:solidFill>
                  <a:schemeClr val="bg1"/>
                </a:solidFill>
                <a:latin typeface="Times New Roman" panose="02020603050405020304" pitchFamily="18" charset="0"/>
                <a:cs typeface="Times New Roman" panose="02020603050405020304" pitchFamily="18" charset="0"/>
              </a:rPr>
              <a:t>Socket Management</a:t>
            </a:r>
          </a:p>
          <a:p>
            <a:pPr marL="1657350" lvl="3" indent="-285750">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Socket Creation</a:t>
            </a:r>
          </a:p>
          <a:p>
            <a:pPr marL="1657350" lvl="3" indent="-285750">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Binding</a:t>
            </a:r>
            <a:endParaRPr lang="en-IN" dirty="0">
              <a:solidFill>
                <a:schemeClr val="bg1"/>
              </a:solidFill>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Listening</a:t>
            </a:r>
          </a:p>
          <a:p>
            <a:pPr lvl="3"/>
            <a:r>
              <a:rPr lang="en-US" dirty="0" smtClean="0">
                <a:solidFill>
                  <a:schemeClr val="bg1"/>
                </a:solidFill>
                <a:latin typeface="Times New Roman" panose="02020603050405020304" pitchFamily="18" charset="0"/>
                <a:cs typeface="Times New Roman" panose="02020603050405020304" pitchFamily="18" charset="0"/>
              </a:rPr>
              <a:t>	</a:t>
            </a:r>
          </a:p>
          <a:p>
            <a:pPr marL="1200150" lvl="2" indent="-285750">
              <a:buFont typeface="Wingdings" panose="05000000000000000000" pitchFamily="2" charset="2"/>
              <a:buChar char="q"/>
            </a:pPr>
            <a:r>
              <a:rPr lang="en-IN" b="1" dirty="0" smtClean="0">
                <a:solidFill>
                  <a:schemeClr val="bg1"/>
                </a:solidFill>
                <a:latin typeface="Times New Roman" panose="02020603050405020304" pitchFamily="18" charset="0"/>
                <a:cs typeface="Times New Roman" panose="02020603050405020304" pitchFamily="18" charset="0"/>
              </a:rPr>
              <a:t>Connection Management</a:t>
            </a:r>
          </a:p>
          <a:p>
            <a:pPr marL="1657350" lvl="3"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Accepting </a:t>
            </a:r>
            <a:r>
              <a:rPr lang="en-IN" dirty="0" smtClean="0">
                <a:solidFill>
                  <a:schemeClr val="bg1"/>
                </a:solidFill>
                <a:latin typeface="Times New Roman" panose="02020603050405020304" pitchFamily="18" charset="0"/>
                <a:cs typeface="Times New Roman" panose="02020603050405020304" pitchFamily="18" charset="0"/>
              </a:rPr>
              <a:t>Connections</a:t>
            </a:r>
          </a:p>
          <a:p>
            <a:pPr marL="1657350" lvl="3"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Thread </a:t>
            </a:r>
            <a:r>
              <a:rPr lang="en-IN" dirty="0" smtClean="0">
                <a:solidFill>
                  <a:schemeClr val="bg1"/>
                </a:solidFill>
                <a:latin typeface="Times New Roman" panose="02020603050405020304" pitchFamily="18" charset="0"/>
                <a:cs typeface="Times New Roman" panose="02020603050405020304" pitchFamily="18" charset="0"/>
              </a:rPr>
              <a:t>Creation</a:t>
            </a:r>
          </a:p>
          <a:p>
            <a:pPr lvl="3"/>
            <a:endParaRPr lang="en-IN" dirty="0" smtClean="0">
              <a:solidFill>
                <a:schemeClr val="bg1"/>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q"/>
            </a:pPr>
            <a:r>
              <a:rPr lang="en-IN" b="1" dirty="0">
                <a:solidFill>
                  <a:schemeClr val="bg1"/>
                </a:solidFill>
                <a:latin typeface="Times New Roman" panose="02020603050405020304" pitchFamily="18" charset="0"/>
                <a:cs typeface="Times New Roman" panose="02020603050405020304" pitchFamily="18" charset="0"/>
              </a:rPr>
              <a:t>Client </a:t>
            </a:r>
            <a:r>
              <a:rPr lang="en-IN" b="1" dirty="0" smtClean="0">
                <a:solidFill>
                  <a:schemeClr val="bg1"/>
                </a:solidFill>
                <a:latin typeface="Times New Roman" panose="02020603050405020304" pitchFamily="18" charset="0"/>
                <a:cs typeface="Times New Roman" panose="02020603050405020304" pitchFamily="18" charset="0"/>
              </a:rPr>
              <a:t>Handling</a:t>
            </a:r>
            <a:endParaRPr lang="en-IN" dirty="0" smtClean="0">
              <a:solidFill>
                <a:schemeClr val="bg1"/>
              </a:solidFill>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Command </a:t>
            </a:r>
            <a:r>
              <a:rPr lang="en-IN" dirty="0" smtClean="0">
                <a:solidFill>
                  <a:schemeClr val="bg1"/>
                </a:solidFill>
                <a:latin typeface="Times New Roman" panose="02020603050405020304" pitchFamily="18" charset="0"/>
                <a:cs typeface="Times New Roman" panose="02020603050405020304" pitchFamily="18" charset="0"/>
              </a:rPr>
              <a:t>Processing</a:t>
            </a:r>
          </a:p>
          <a:p>
            <a:pPr marL="1657350" lvl="3"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Item </a:t>
            </a:r>
            <a:r>
              <a:rPr lang="en-IN" dirty="0" smtClean="0">
                <a:solidFill>
                  <a:schemeClr val="bg1"/>
                </a:solidFill>
                <a:latin typeface="Times New Roman" panose="02020603050405020304" pitchFamily="18" charset="0"/>
                <a:cs typeface="Times New Roman" panose="02020603050405020304" pitchFamily="18" charset="0"/>
              </a:rPr>
              <a:t>Management</a:t>
            </a:r>
          </a:p>
          <a:p>
            <a:endParaRPr lang="en-US" b="1" dirty="0">
              <a:solidFill>
                <a:schemeClr val="bg1"/>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q"/>
            </a:pPr>
            <a:r>
              <a:rPr lang="en-IN" b="1" dirty="0">
                <a:solidFill>
                  <a:schemeClr val="bg1"/>
                </a:solidFill>
                <a:latin typeface="Times New Roman" panose="02020603050405020304" pitchFamily="18" charset="0"/>
                <a:cs typeface="Times New Roman" panose="02020603050405020304" pitchFamily="18" charset="0"/>
              </a:rPr>
              <a:t>Concurrency Management</a:t>
            </a:r>
            <a:r>
              <a:rPr lang="en-IN" dirty="0">
                <a:solidFill>
                  <a:schemeClr val="bg1"/>
                </a:solidFill>
                <a:latin typeface="Times New Roman" panose="02020603050405020304" pitchFamily="18" charset="0"/>
                <a:cs typeface="Times New Roman" panose="02020603050405020304" pitchFamily="18" charset="0"/>
              </a:rPr>
              <a:t>:</a:t>
            </a:r>
            <a:endParaRPr lang="en-US" b="1"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smtClean="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smtClean="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smtClean="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smtClean="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smtClean="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xfrm>
            <a:off x="8840202" y="6580621"/>
            <a:ext cx="2743200" cy="180114"/>
          </a:xfrm>
          <a:prstGeom prst="rect">
            <a:avLst/>
          </a:prstGeom>
        </p:spPr>
        <p:txBody>
          <a:bodyPr vert="horz" wrap="square" lIns="0" tIns="0" rIns="0" bIns="0" rtlCol="0">
            <a:spAutoFit/>
          </a:bodyPr>
          <a:lstStyle/>
          <a:p>
            <a:pPr marL="12700">
              <a:lnSpc>
                <a:spcPts val="1639"/>
              </a:lnSpc>
            </a:pPr>
            <a:r>
              <a:rPr sz="900" spc="130" dirty="0">
                <a:solidFill>
                  <a:schemeClr val="bg1"/>
                </a:solidFill>
              </a:rPr>
              <a:t>202</a:t>
            </a:r>
            <a:r>
              <a:rPr sz="900" spc="-5" dirty="0">
                <a:solidFill>
                  <a:schemeClr val="bg1"/>
                </a:solidFill>
              </a:rPr>
              <a:t>4</a:t>
            </a:r>
            <a:r>
              <a:rPr sz="900" dirty="0">
                <a:solidFill>
                  <a:schemeClr val="bg1"/>
                </a:solidFill>
              </a:rPr>
              <a:t> </a:t>
            </a:r>
            <a:r>
              <a:rPr sz="900" spc="-114" dirty="0">
                <a:solidFill>
                  <a:schemeClr val="bg1"/>
                </a:solidFill>
              </a:rPr>
              <a:t> </a:t>
            </a:r>
            <a:r>
              <a:rPr sz="900" spc="-5" dirty="0">
                <a:solidFill>
                  <a:schemeClr val="bg1"/>
                </a:solidFill>
              </a:rPr>
              <a:t>-</a:t>
            </a:r>
            <a:r>
              <a:rPr sz="900" dirty="0">
                <a:solidFill>
                  <a:schemeClr val="bg1"/>
                </a:solidFill>
              </a:rPr>
              <a:t> </a:t>
            </a:r>
            <a:r>
              <a:rPr sz="900" spc="-95" dirty="0">
                <a:solidFill>
                  <a:schemeClr val="bg1"/>
                </a:solidFill>
              </a:rPr>
              <a:t> </a:t>
            </a:r>
            <a:r>
              <a:rPr sz="900" spc="135" dirty="0">
                <a:solidFill>
                  <a:schemeClr val="bg1"/>
                </a:solidFill>
              </a:rPr>
              <a:t>R</a:t>
            </a:r>
            <a:r>
              <a:rPr sz="900" spc="140" dirty="0">
                <a:solidFill>
                  <a:schemeClr val="bg1"/>
                </a:solidFill>
              </a:rPr>
              <a:t>P</a:t>
            </a:r>
            <a:r>
              <a:rPr sz="900" spc="-5" dirty="0">
                <a:solidFill>
                  <a:schemeClr val="bg1"/>
                </a:solidFill>
              </a:rPr>
              <a:t>S</a:t>
            </a:r>
            <a:r>
              <a:rPr sz="900" dirty="0">
                <a:solidFill>
                  <a:schemeClr val="bg1"/>
                </a:solidFill>
              </a:rPr>
              <a:t> </a:t>
            </a:r>
            <a:r>
              <a:rPr sz="900" spc="-130" dirty="0">
                <a:solidFill>
                  <a:schemeClr val="bg1"/>
                </a:solidFill>
              </a:rPr>
              <a:t> </a:t>
            </a:r>
            <a:r>
              <a:rPr sz="900" spc="135" dirty="0">
                <a:solidFill>
                  <a:schemeClr val="bg1"/>
                </a:solidFill>
              </a:rPr>
              <a:t>C</a:t>
            </a:r>
            <a:r>
              <a:rPr sz="900" spc="130" dirty="0">
                <a:solidFill>
                  <a:schemeClr val="bg1"/>
                </a:solidFill>
              </a:rPr>
              <a:t>on</a:t>
            </a:r>
            <a:r>
              <a:rPr sz="900" spc="135" dirty="0">
                <a:solidFill>
                  <a:schemeClr val="bg1"/>
                </a:solidFill>
              </a:rPr>
              <a:t>s</a:t>
            </a:r>
            <a:r>
              <a:rPr sz="900" spc="130" dirty="0">
                <a:solidFill>
                  <a:schemeClr val="bg1"/>
                </a:solidFill>
              </a:rPr>
              <a:t>u</a:t>
            </a:r>
            <a:r>
              <a:rPr sz="900" spc="140" dirty="0">
                <a:solidFill>
                  <a:schemeClr val="bg1"/>
                </a:solidFill>
              </a:rPr>
              <a:t>l</a:t>
            </a:r>
            <a:r>
              <a:rPr sz="900" spc="130" dirty="0">
                <a:solidFill>
                  <a:schemeClr val="bg1"/>
                </a:solidFill>
              </a:rPr>
              <a:t>t</a:t>
            </a:r>
            <a:r>
              <a:rPr sz="900" spc="140" dirty="0">
                <a:solidFill>
                  <a:schemeClr val="bg1"/>
                </a:solidFill>
              </a:rPr>
              <a:t>i</a:t>
            </a:r>
            <a:r>
              <a:rPr sz="900" spc="130" dirty="0">
                <a:solidFill>
                  <a:schemeClr val="bg1"/>
                </a:solidFill>
              </a:rPr>
              <a:t>n</a:t>
            </a:r>
            <a:r>
              <a:rPr sz="900" spc="-5" dirty="0">
                <a:solidFill>
                  <a:schemeClr val="bg1"/>
                </a:solidFill>
              </a:rPr>
              <a:t>g</a:t>
            </a:r>
            <a:r>
              <a:rPr sz="900" dirty="0">
                <a:solidFill>
                  <a:schemeClr val="bg1"/>
                </a:solidFill>
              </a:rPr>
              <a:t> </a:t>
            </a:r>
            <a:r>
              <a:rPr sz="900" spc="-95" dirty="0">
                <a:solidFill>
                  <a:schemeClr val="bg1"/>
                </a:solidFill>
              </a:rPr>
              <a:t> </a:t>
            </a:r>
            <a:r>
              <a:rPr sz="900" spc="130" dirty="0">
                <a:solidFill>
                  <a:schemeClr val="bg1"/>
                </a:solidFill>
              </a:rPr>
              <a:t>a</a:t>
            </a:r>
            <a:r>
              <a:rPr sz="900" spc="140" dirty="0">
                <a:solidFill>
                  <a:schemeClr val="bg1"/>
                </a:solidFill>
              </a:rPr>
              <a:t>l</a:t>
            </a:r>
            <a:r>
              <a:rPr sz="900" spc="-5" dirty="0">
                <a:solidFill>
                  <a:schemeClr val="bg1"/>
                </a:solidFill>
              </a:rPr>
              <a:t>l</a:t>
            </a:r>
            <a:r>
              <a:rPr sz="900" dirty="0">
                <a:solidFill>
                  <a:schemeClr val="bg1"/>
                </a:solidFill>
              </a:rPr>
              <a:t> </a:t>
            </a:r>
            <a:r>
              <a:rPr sz="900" spc="-135" dirty="0">
                <a:solidFill>
                  <a:schemeClr val="bg1"/>
                </a:solidFill>
              </a:rPr>
              <a:t> </a:t>
            </a:r>
            <a:r>
              <a:rPr sz="900" spc="-5" dirty="0">
                <a:solidFill>
                  <a:schemeClr val="bg1"/>
                </a:solidFill>
              </a:rPr>
              <a:t>r</a:t>
            </a:r>
            <a:r>
              <a:rPr sz="900" spc="-260" dirty="0">
                <a:solidFill>
                  <a:schemeClr val="bg1"/>
                </a:solidFill>
              </a:rPr>
              <a:t> </a:t>
            </a:r>
            <a:r>
              <a:rPr sz="900" spc="140" dirty="0">
                <a:solidFill>
                  <a:schemeClr val="bg1"/>
                </a:solidFill>
              </a:rPr>
              <a:t>i</a:t>
            </a:r>
            <a:r>
              <a:rPr sz="900" spc="130" dirty="0">
                <a:solidFill>
                  <a:schemeClr val="bg1"/>
                </a:solidFill>
              </a:rPr>
              <a:t>ght</a:t>
            </a:r>
            <a:r>
              <a:rPr sz="900" spc="-5" dirty="0">
                <a:solidFill>
                  <a:schemeClr val="bg1"/>
                </a:solidFill>
              </a:rPr>
              <a:t>s</a:t>
            </a:r>
            <a:r>
              <a:rPr sz="900" dirty="0">
                <a:solidFill>
                  <a:schemeClr val="bg1"/>
                </a:solidFill>
              </a:rPr>
              <a:t> </a:t>
            </a:r>
            <a:r>
              <a:rPr sz="900" spc="-90" dirty="0">
                <a:solidFill>
                  <a:schemeClr val="bg1"/>
                </a:solidFill>
              </a:rPr>
              <a:t> </a:t>
            </a:r>
            <a:r>
              <a:rPr sz="900" spc="125" dirty="0">
                <a:solidFill>
                  <a:schemeClr val="bg1"/>
                </a:solidFill>
              </a:rPr>
              <a:t>r</a:t>
            </a:r>
            <a:r>
              <a:rPr sz="900" spc="130" dirty="0">
                <a:solidFill>
                  <a:schemeClr val="bg1"/>
                </a:solidFill>
              </a:rPr>
              <a:t>e</a:t>
            </a:r>
            <a:r>
              <a:rPr sz="900" spc="135" dirty="0">
                <a:solidFill>
                  <a:schemeClr val="bg1"/>
                </a:solidFill>
              </a:rPr>
              <a:t>s</a:t>
            </a:r>
            <a:r>
              <a:rPr sz="900" spc="130" dirty="0">
                <a:solidFill>
                  <a:schemeClr val="bg1"/>
                </a:solidFill>
              </a:rPr>
              <a:t>e</a:t>
            </a:r>
            <a:r>
              <a:rPr sz="900" spc="125" dirty="0">
                <a:solidFill>
                  <a:schemeClr val="bg1"/>
                </a:solidFill>
              </a:rPr>
              <a:t>r</a:t>
            </a:r>
            <a:r>
              <a:rPr sz="900" spc="135" dirty="0">
                <a:solidFill>
                  <a:schemeClr val="bg1"/>
                </a:solidFill>
              </a:rPr>
              <a:t>v</a:t>
            </a:r>
            <a:r>
              <a:rPr sz="900" spc="130" dirty="0">
                <a:solidFill>
                  <a:schemeClr val="bg1"/>
                </a:solidFill>
              </a:rPr>
              <a:t>e</a:t>
            </a:r>
            <a:r>
              <a:rPr sz="900" spc="-5" dirty="0">
                <a:solidFill>
                  <a:schemeClr val="bg1"/>
                </a:solidFill>
              </a:rPr>
              <a:t>d</a:t>
            </a:r>
          </a:p>
        </p:txBody>
      </p:sp>
      <p:sp>
        <p:nvSpPr>
          <p:cNvPr id="6" name="object 6"/>
          <p:cNvSpPr txBox="1">
            <a:spLocks noGrp="1"/>
          </p:cNvSpPr>
          <p:nvPr>
            <p:ph type="sldNum" sz="quarter" idx="7"/>
          </p:nvPr>
        </p:nvSpPr>
        <p:spPr>
          <a:xfrm>
            <a:off x="11583402" y="6485093"/>
            <a:ext cx="259715" cy="198120"/>
          </a:xfrm>
          <a:prstGeom prst="rect">
            <a:avLst/>
          </a:prstGeom>
        </p:spPr>
        <p:txBody>
          <a:bodyPr vert="horz" wrap="square" lIns="0" tIns="0" rIns="0" bIns="0" rtlCol="0">
            <a:spAutoFit/>
          </a:bodyPr>
          <a:lstStyle/>
          <a:p>
            <a:pPr marL="38100">
              <a:lnSpc>
                <a:spcPts val="1340"/>
              </a:lnSpc>
            </a:pPr>
            <a:fld id="{81D60167-4931-47E6-BA6A-407CBD079E47}" type="slidenum">
              <a:rPr dirty="0"/>
              <a:t>8</a:t>
            </a:fld>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9728" y="6397750"/>
            <a:ext cx="646176" cy="423672"/>
          </a:xfrm>
          <a:prstGeom prst="rect">
            <a:avLst/>
          </a:prstGeom>
        </p:spPr>
      </p:pic>
      <p:sp>
        <p:nvSpPr>
          <p:cNvPr id="8" name="Title 7"/>
          <p:cNvSpPr>
            <a:spLocks noGrp="1"/>
          </p:cNvSpPr>
          <p:nvPr>
            <p:ph type="title"/>
          </p:nvPr>
        </p:nvSpPr>
        <p:spPr>
          <a:xfrm>
            <a:off x="304800" y="644557"/>
            <a:ext cx="9605645" cy="1107996"/>
          </a:xfrm>
        </p:spPr>
        <p:txBody>
          <a:bodyPr/>
          <a:lstStyle/>
          <a:p>
            <a:r>
              <a:rPr lang="en-US" sz="1800" u="none" dirty="0">
                <a:solidFill>
                  <a:schemeClr val="bg1"/>
                </a:solidFill>
              </a:rPr>
              <a:t>2. CLIENT </a:t>
            </a:r>
            <a:r>
              <a:rPr lang="en-US" sz="1800" u="none" dirty="0" smtClean="0">
                <a:solidFill>
                  <a:schemeClr val="bg1"/>
                </a:solidFill>
              </a:rPr>
              <a:t>MODULE</a:t>
            </a:r>
            <a:br>
              <a:rPr lang="en-US" sz="1800" u="none" dirty="0" smtClean="0">
                <a:solidFill>
                  <a:schemeClr val="bg1"/>
                </a:solidFill>
              </a:rPr>
            </a:br>
            <a:r>
              <a:rPr lang="en-US" sz="1800" b="0" u="none" dirty="0">
                <a:solidFill>
                  <a:schemeClr val="bg1"/>
                </a:solidFill>
              </a:rPr>
              <a:t/>
            </a:r>
            <a:br>
              <a:rPr lang="en-US" sz="1800" b="0" u="none" dirty="0">
                <a:solidFill>
                  <a:schemeClr val="bg1"/>
                </a:solidFill>
              </a:rPr>
            </a:br>
            <a:r>
              <a:rPr lang="en-US" sz="1800" b="0" u="none" dirty="0">
                <a:solidFill>
                  <a:schemeClr val="bg1"/>
                </a:solidFill>
              </a:rPr>
              <a:t>	The client is responsible for bidding on items and retrieving auction status</a:t>
            </a:r>
            <a:br>
              <a:rPr lang="en-US" sz="1800" b="0" u="none" dirty="0">
                <a:solidFill>
                  <a:schemeClr val="bg1"/>
                </a:solidFill>
              </a:rPr>
            </a:br>
            <a:endParaRPr lang="en-IN" sz="1800" b="0" u="none" dirty="0">
              <a:solidFill>
                <a:schemeClr val="bg1"/>
              </a:solidFill>
            </a:endParaRPr>
          </a:p>
        </p:txBody>
      </p:sp>
      <p:sp>
        <p:nvSpPr>
          <p:cNvPr id="4" name="object 4"/>
          <p:cNvSpPr txBox="1">
            <a:spLocks noGrp="1"/>
          </p:cNvSpPr>
          <p:nvPr>
            <p:ph type="ftr" sz="quarter" idx="5"/>
          </p:nvPr>
        </p:nvSpPr>
        <p:spPr>
          <a:xfrm>
            <a:off x="7543800" y="6445018"/>
            <a:ext cx="3291714" cy="205184"/>
          </a:xfrm>
          <a:prstGeom prst="rect">
            <a:avLst/>
          </a:prstGeom>
        </p:spPr>
        <p:txBody>
          <a:bodyPr vert="horz" wrap="square" lIns="0" tIns="0" rIns="0" bIns="0" rtlCol="0">
            <a:spAutoFit/>
          </a:bodyPr>
          <a:lstStyle/>
          <a:p>
            <a:pPr marL="12700">
              <a:lnSpc>
                <a:spcPts val="1639"/>
              </a:lnSpc>
            </a:pPr>
            <a:r>
              <a:rPr sz="900" spc="130" dirty="0">
                <a:solidFill>
                  <a:schemeClr val="bg1"/>
                </a:solidFill>
              </a:rPr>
              <a:t>202</a:t>
            </a:r>
            <a:r>
              <a:rPr sz="900" spc="-5" dirty="0">
                <a:solidFill>
                  <a:schemeClr val="bg1"/>
                </a:solidFill>
              </a:rPr>
              <a:t>4</a:t>
            </a:r>
            <a:r>
              <a:rPr sz="900" dirty="0">
                <a:solidFill>
                  <a:schemeClr val="bg1"/>
                </a:solidFill>
              </a:rPr>
              <a:t> </a:t>
            </a:r>
            <a:r>
              <a:rPr sz="900" spc="-114" dirty="0">
                <a:solidFill>
                  <a:schemeClr val="bg1"/>
                </a:solidFill>
              </a:rPr>
              <a:t> </a:t>
            </a:r>
            <a:r>
              <a:rPr sz="900" spc="-5" dirty="0">
                <a:solidFill>
                  <a:schemeClr val="bg1"/>
                </a:solidFill>
              </a:rPr>
              <a:t>-</a:t>
            </a:r>
            <a:r>
              <a:rPr sz="900" dirty="0">
                <a:solidFill>
                  <a:schemeClr val="bg1"/>
                </a:solidFill>
              </a:rPr>
              <a:t> </a:t>
            </a:r>
            <a:r>
              <a:rPr sz="900" spc="-95" dirty="0">
                <a:solidFill>
                  <a:schemeClr val="bg1"/>
                </a:solidFill>
              </a:rPr>
              <a:t> </a:t>
            </a:r>
            <a:r>
              <a:rPr sz="900" spc="135" dirty="0">
                <a:solidFill>
                  <a:schemeClr val="bg1"/>
                </a:solidFill>
              </a:rPr>
              <a:t>R</a:t>
            </a:r>
            <a:r>
              <a:rPr sz="900" spc="140" dirty="0">
                <a:solidFill>
                  <a:schemeClr val="bg1"/>
                </a:solidFill>
              </a:rPr>
              <a:t>P</a:t>
            </a:r>
            <a:r>
              <a:rPr sz="900" spc="-5" dirty="0">
                <a:solidFill>
                  <a:schemeClr val="bg1"/>
                </a:solidFill>
              </a:rPr>
              <a:t>S</a:t>
            </a:r>
            <a:r>
              <a:rPr sz="900" dirty="0">
                <a:solidFill>
                  <a:schemeClr val="bg1"/>
                </a:solidFill>
              </a:rPr>
              <a:t> </a:t>
            </a:r>
            <a:r>
              <a:rPr sz="900" spc="-130" dirty="0">
                <a:solidFill>
                  <a:schemeClr val="bg1"/>
                </a:solidFill>
              </a:rPr>
              <a:t> </a:t>
            </a:r>
            <a:r>
              <a:rPr sz="900" spc="135" dirty="0">
                <a:solidFill>
                  <a:schemeClr val="bg1"/>
                </a:solidFill>
              </a:rPr>
              <a:t>C</a:t>
            </a:r>
            <a:r>
              <a:rPr sz="900" spc="130" dirty="0">
                <a:solidFill>
                  <a:schemeClr val="bg1"/>
                </a:solidFill>
              </a:rPr>
              <a:t>on</a:t>
            </a:r>
            <a:r>
              <a:rPr sz="900" spc="135" dirty="0">
                <a:solidFill>
                  <a:schemeClr val="bg1"/>
                </a:solidFill>
              </a:rPr>
              <a:t>s</a:t>
            </a:r>
            <a:r>
              <a:rPr sz="900" spc="130" dirty="0">
                <a:solidFill>
                  <a:schemeClr val="bg1"/>
                </a:solidFill>
              </a:rPr>
              <a:t>u</a:t>
            </a:r>
            <a:r>
              <a:rPr sz="900" spc="140" dirty="0">
                <a:solidFill>
                  <a:schemeClr val="bg1"/>
                </a:solidFill>
              </a:rPr>
              <a:t>l</a:t>
            </a:r>
            <a:r>
              <a:rPr sz="900" spc="130" dirty="0">
                <a:solidFill>
                  <a:schemeClr val="bg1"/>
                </a:solidFill>
              </a:rPr>
              <a:t>t</a:t>
            </a:r>
            <a:r>
              <a:rPr sz="900" spc="140" dirty="0">
                <a:solidFill>
                  <a:schemeClr val="bg1"/>
                </a:solidFill>
              </a:rPr>
              <a:t>i</a:t>
            </a:r>
            <a:r>
              <a:rPr sz="900" spc="130" dirty="0">
                <a:solidFill>
                  <a:schemeClr val="bg1"/>
                </a:solidFill>
              </a:rPr>
              <a:t>n</a:t>
            </a:r>
            <a:r>
              <a:rPr sz="900" spc="-5" dirty="0">
                <a:solidFill>
                  <a:schemeClr val="bg1"/>
                </a:solidFill>
              </a:rPr>
              <a:t>g</a:t>
            </a:r>
            <a:r>
              <a:rPr sz="900" dirty="0">
                <a:solidFill>
                  <a:schemeClr val="bg1"/>
                </a:solidFill>
              </a:rPr>
              <a:t> </a:t>
            </a:r>
            <a:r>
              <a:rPr sz="900" spc="-95" dirty="0">
                <a:solidFill>
                  <a:schemeClr val="bg1"/>
                </a:solidFill>
              </a:rPr>
              <a:t> </a:t>
            </a:r>
            <a:r>
              <a:rPr sz="900" spc="130" dirty="0">
                <a:solidFill>
                  <a:schemeClr val="bg1"/>
                </a:solidFill>
              </a:rPr>
              <a:t>a</a:t>
            </a:r>
            <a:r>
              <a:rPr sz="900" spc="140" dirty="0">
                <a:solidFill>
                  <a:schemeClr val="bg1"/>
                </a:solidFill>
              </a:rPr>
              <a:t>l</a:t>
            </a:r>
            <a:r>
              <a:rPr sz="900" spc="-5" dirty="0">
                <a:solidFill>
                  <a:schemeClr val="bg1"/>
                </a:solidFill>
              </a:rPr>
              <a:t>l</a:t>
            </a:r>
            <a:r>
              <a:rPr sz="900" dirty="0">
                <a:solidFill>
                  <a:schemeClr val="bg1"/>
                </a:solidFill>
              </a:rPr>
              <a:t> </a:t>
            </a:r>
            <a:r>
              <a:rPr sz="900" spc="-135" dirty="0">
                <a:solidFill>
                  <a:schemeClr val="bg1"/>
                </a:solidFill>
              </a:rPr>
              <a:t> </a:t>
            </a:r>
            <a:r>
              <a:rPr sz="900" spc="-5" dirty="0">
                <a:solidFill>
                  <a:schemeClr val="bg1"/>
                </a:solidFill>
              </a:rPr>
              <a:t>r</a:t>
            </a:r>
            <a:r>
              <a:rPr sz="900" spc="-260" dirty="0">
                <a:solidFill>
                  <a:schemeClr val="bg1"/>
                </a:solidFill>
              </a:rPr>
              <a:t> </a:t>
            </a:r>
            <a:r>
              <a:rPr sz="900" spc="140" dirty="0">
                <a:solidFill>
                  <a:schemeClr val="bg1"/>
                </a:solidFill>
              </a:rPr>
              <a:t>i</a:t>
            </a:r>
            <a:r>
              <a:rPr sz="900" spc="130" dirty="0">
                <a:solidFill>
                  <a:schemeClr val="bg1"/>
                </a:solidFill>
              </a:rPr>
              <a:t>ght</a:t>
            </a:r>
            <a:r>
              <a:rPr sz="900" spc="-5" dirty="0">
                <a:solidFill>
                  <a:schemeClr val="bg1"/>
                </a:solidFill>
              </a:rPr>
              <a:t>s</a:t>
            </a:r>
            <a:r>
              <a:rPr sz="900" dirty="0">
                <a:solidFill>
                  <a:schemeClr val="bg1"/>
                </a:solidFill>
              </a:rPr>
              <a:t> </a:t>
            </a:r>
            <a:r>
              <a:rPr sz="900" spc="-90" dirty="0">
                <a:solidFill>
                  <a:schemeClr val="bg1"/>
                </a:solidFill>
              </a:rPr>
              <a:t> </a:t>
            </a:r>
            <a:r>
              <a:rPr sz="900" spc="125" dirty="0">
                <a:solidFill>
                  <a:schemeClr val="bg1"/>
                </a:solidFill>
              </a:rPr>
              <a:t>r</a:t>
            </a:r>
            <a:r>
              <a:rPr sz="900" spc="130" dirty="0">
                <a:solidFill>
                  <a:schemeClr val="bg1"/>
                </a:solidFill>
              </a:rPr>
              <a:t>e</a:t>
            </a:r>
            <a:r>
              <a:rPr sz="900" spc="135" dirty="0">
                <a:solidFill>
                  <a:schemeClr val="bg1"/>
                </a:solidFill>
              </a:rPr>
              <a:t>s</a:t>
            </a:r>
            <a:r>
              <a:rPr sz="900" spc="130" dirty="0">
                <a:solidFill>
                  <a:schemeClr val="bg1"/>
                </a:solidFill>
              </a:rPr>
              <a:t>e</a:t>
            </a:r>
            <a:r>
              <a:rPr sz="900" spc="125" dirty="0">
                <a:solidFill>
                  <a:schemeClr val="bg1"/>
                </a:solidFill>
              </a:rPr>
              <a:t>r</a:t>
            </a:r>
            <a:r>
              <a:rPr sz="900" spc="135" dirty="0">
                <a:solidFill>
                  <a:schemeClr val="bg1"/>
                </a:solidFill>
              </a:rPr>
              <a:t>v</a:t>
            </a:r>
            <a:r>
              <a:rPr sz="900" spc="130" dirty="0">
                <a:solidFill>
                  <a:schemeClr val="bg1"/>
                </a:solidFill>
              </a:rPr>
              <a:t>e</a:t>
            </a:r>
            <a:r>
              <a:rPr sz="900" spc="-5" dirty="0">
                <a:solidFill>
                  <a:schemeClr val="bg1"/>
                </a:solidFill>
              </a:rPr>
              <a:t>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9</a:t>
            </a:fld>
            <a:endParaRPr dirty="0"/>
          </a:p>
        </p:txBody>
      </p:sp>
      <p:sp>
        <p:nvSpPr>
          <p:cNvPr id="10" name="Text Placeholder 9"/>
          <p:cNvSpPr>
            <a:spLocks noGrp="1"/>
          </p:cNvSpPr>
          <p:nvPr>
            <p:ph type="body" idx="1"/>
          </p:nvPr>
        </p:nvSpPr>
        <p:spPr>
          <a:xfrm>
            <a:off x="304800" y="2133600"/>
            <a:ext cx="11484660" cy="2769989"/>
          </a:xfrm>
        </p:spPr>
        <p:txBody>
          <a:bodyPr/>
          <a:lstStyle/>
          <a:p>
            <a:pPr marL="1200150" lvl="2" indent="-285750">
              <a:buFont typeface="Wingdings" panose="05000000000000000000" pitchFamily="2" charset="2"/>
              <a:buChar char="q"/>
            </a:pPr>
            <a:r>
              <a:rPr lang="en-US" b="1" dirty="0" smtClean="0">
                <a:solidFill>
                  <a:schemeClr val="bg1"/>
                </a:solidFill>
                <a:latin typeface="Times New Roman" panose="02020603050405020304" pitchFamily="18" charset="0"/>
                <a:cs typeface="Times New Roman" panose="02020603050405020304" pitchFamily="18" charset="0"/>
              </a:rPr>
              <a:t>Connection setup</a:t>
            </a:r>
          </a:p>
          <a:p>
            <a:pPr marL="1657350" lvl="3"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Socket creation</a:t>
            </a:r>
          </a:p>
          <a:p>
            <a:pPr marL="1657350" lvl="3"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Server connection</a:t>
            </a:r>
          </a:p>
          <a:p>
            <a:endParaRPr lang="en-US" dirty="0">
              <a:solidFill>
                <a:schemeClr val="bg1"/>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q"/>
            </a:pPr>
            <a:r>
              <a:rPr lang="en-US" b="1" dirty="0" smtClean="0">
                <a:solidFill>
                  <a:schemeClr val="bg1"/>
                </a:solidFill>
                <a:latin typeface="Times New Roman" panose="02020603050405020304" pitchFamily="18" charset="0"/>
                <a:cs typeface="Times New Roman" panose="02020603050405020304" pitchFamily="18" charset="0"/>
              </a:rPr>
              <a:t>Command interface</a:t>
            </a:r>
          </a:p>
          <a:p>
            <a:pPr marL="1657350" lvl="3"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Input handling</a:t>
            </a:r>
          </a:p>
          <a:p>
            <a:pPr marL="1657350" lvl="3"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Response handling</a:t>
            </a:r>
          </a:p>
          <a:p>
            <a:endParaRPr lang="en-US" dirty="0">
              <a:solidFill>
                <a:schemeClr val="bg1"/>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q"/>
            </a:pPr>
            <a:r>
              <a:rPr lang="en-US" b="1" dirty="0" smtClean="0">
                <a:solidFill>
                  <a:schemeClr val="bg1"/>
                </a:solidFill>
                <a:latin typeface="Times New Roman" panose="02020603050405020304" pitchFamily="18" charset="0"/>
                <a:cs typeface="Times New Roman" panose="02020603050405020304" pitchFamily="18" charset="0"/>
              </a:rPr>
              <a:t>Command execution</a:t>
            </a:r>
          </a:p>
          <a:p>
            <a:pPr marL="1657350" lvl="3"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Command syntax</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TotalTime>
  <Words>687</Words>
  <Application>Microsoft Office PowerPoint</Application>
  <PresentationFormat>Widescreen</PresentationFormat>
  <Paragraphs>157</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Calibri</vt:lpstr>
      <vt:lpstr>Courier New</vt:lpstr>
      <vt:lpstr>Times New Roman</vt:lpstr>
      <vt:lpstr>Wingdings</vt:lpstr>
      <vt:lpstr>Office Theme</vt:lpstr>
      <vt:lpstr>WIPRO NGA PROGRAM – C++ LSP BATCH</vt:lpstr>
      <vt:lpstr>PowerPoint Presentation</vt:lpstr>
      <vt:lpstr>INTRODUCTION</vt:lpstr>
      <vt:lpstr>MOTIVATION</vt:lpstr>
      <vt:lpstr>PROJECT SCOPE</vt:lpstr>
      <vt:lpstr>Various application tools used</vt:lpstr>
      <vt:lpstr>             SYSTEM FLOW</vt:lpstr>
      <vt:lpstr>MODULES</vt:lpstr>
      <vt:lpstr>2. CLIENT MODULE   The client is responsible for bidding on items and retrieving auction status </vt:lpstr>
      <vt:lpstr>List of functions used</vt:lpstr>
      <vt:lpstr>Client functions:  1. inet_pton()   inet_pton(AF_INET, "127.0.0.1", &amp;serv_addr.sin_addr); 2. connect()  connect(sock, (struct sockaddr *)&amp;serv_addr, sizeof(serv_addr)); 3. send()  send(sock, input, strlen(input), 0); 4. read()  int valread = read(sock, buffer, sizeof(buffer) - 1);  Utility functions:  1. snprintf()  snprintf(item_status, sizeof(item_status), "Item: %s, Highest Bid: %d, Highest Bidder: %s\n", items[i].name, items[i].highestBid, items[i].highestBidder);  2. strtok()  char* command = strtok(buffer, " "); 3. strcpy()  strcpy(items[i].name, “Painting"); 4. strcspn()  input[strcspn(input, "\n")] = '\0'; </vt:lpstr>
      <vt:lpstr>OUTPUT SCREENSHOT</vt:lpstr>
      <vt:lpstr>       Client 1 terminal</vt:lpstr>
      <vt:lpstr>Client 2 terminal</vt:lpstr>
      <vt:lpstr>FUTURE ENHANCEMENTS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 NGA Program – C++ LSP Batch</dc:title>
  <cp:lastModifiedBy>HP</cp:lastModifiedBy>
  <cp:revision>88</cp:revision>
  <dcterms:created xsi:type="dcterms:W3CDTF">2024-08-08T06:01:48Z</dcterms:created>
  <dcterms:modified xsi:type="dcterms:W3CDTF">2024-08-09T05:30:32Z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2024-07-30T00:00:00Z</vt:filetime>
  </property>
  <property fmtid="{D5CDD505-2E9C-101B-9397-08002B2CF9AE}" pid="3" name="Creator">
    <vt:lpwstr>Microsoft® PowerPoint® 2016</vt:lpwstr>
  </property>
  <property fmtid="{D5CDD505-2E9C-101B-9397-08002B2CF9AE}" pid="4" name="LastSaved">
    <vt:filetime>2024-08-08T00:00:00Z</vt:filetime>
  </property>
</Properties>
</file>