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3" r:id="rId9"/>
    <p:sldId id="266"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FCB8DF-0325-46EA-85D3-F5E4270625F2}"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409586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CB8DF-0325-46EA-85D3-F5E4270625F2}"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48091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CB8DF-0325-46EA-85D3-F5E4270625F2}"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70275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CB8DF-0325-46EA-85D3-F5E4270625F2}"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116548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CB8DF-0325-46EA-85D3-F5E4270625F2}"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26337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FCB8DF-0325-46EA-85D3-F5E4270625F2}"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388889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FCB8DF-0325-46EA-85D3-F5E4270625F2}"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299009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FCB8DF-0325-46EA-85D3-F5E4270625F2}"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342378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CB8DF-0325-46EA-85D3-F5E4270625F2}"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277938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CB8DF-0325-46EA-85D3-F5E4270625F2}"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219500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CB8DF-0325-46EA-85D3-F5E4270625F2}"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34114-F666-41A9-8E2A-2D83CE5B5F34}" type="slidenum">
              <a:rPr lang="en-IN" smtClean="0"/>
              <a:t>‹#›</a:t>
            </a:fld>
            <a:endParaRPr lang="en-IN"/>
          </a:p>
        </p:txBody>
      </p:sp>
    </p:spTree>
    <p:extLst>
      <p:ext uri="{BB962C8B-B14F-4D97-AF65-F5344CB8AC3E}">
        <p14:creationId xmlns:p14="http://schemas.microsoft.com/office/powerpoint/2010/main" val="311567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CB8DF-0325-46EA-85D3-F5E4270625F2}" type="datetimeFigureOut">
              <a:rPr lang="en-IN" smtClean="0"/>
              <a:t>17-07-2024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34114-F666-41A9-8E2A-2D83CE5B5F34}" type="slidenum">
              <a:rPr lang="en-IN" smtClean="0"/>
              <a:t>‹#›</a:t>
            </a:fld>
            <a:endParaRPr lang="en-IN"/>
          </a:p>
        </p:txBody>
      </p:sp>
    </p:spTree>
    <p:extLst>
      <p:ext uri="{BB962C8B-B14F-4D97-AF65-F5344CB8AC3E}">
        <p14:creationId xmlns:p14="http://schemas.microsoft.com/office/powerpoint/2010/main" val="2409074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176" y="857443"/>
            <a:ext cx="9144000" cy="783349"/>
          </a:xfrm>
        </p:spPr>
        <p:txBody>
          <a:bodyPr>
            <a:normAutofit/>
          </a:bodyPr>
          <a:lstStyle/>
          <a:p>
            <a:r>
              <a:rPr lang="en-US" sz="3000" b="1" dirty="0" smtClean="0">
                <a:solidFill>
                  <a:srgbClr val="FF0000"/>
                </a:solidFill>
                <a:latin typeface="Times New Roman" panose="02020603050405020304" pitchFamily="18" charset="0"/>
                <a:cs typeface="Times New Roman" panose="02020603050405020304" pitchFamily="18" charset="0"/>
              </a:rPr>
              <a:t>Case study on SOA</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72725" y="2730366"/>
            <a:ext cx="9144000" cy="3901169"/>
          </a:xfrm>
        </p:spPr>
        <p:txBody>
          <a:bodyPr>
            <a:normAutofit/>
          </a:bodyPr>
          <a:lstStyle/>
          <a:p>
            <a:r>
              <a:rPr lang="en-US" sz="3000"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CASE-STUDY SOA DESIGN AND DEVELOPMENT FOR BEPET</a:t>
            </a:r>
          </a:p>
          <a:p>
            <a:endParaRPr lang="en-US" sz="3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3000"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3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3000"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r>
              <a:rPr lang="en-US" sz="2000" b="1" dirty="0" smtClean="0">
                <a:latin typeface="Times New Roman" panose="02020603050405020304" pitchFamily="18" charset="0"/>
                <a:cs typeface="Times New Roman" panose="02020603050405020304" pitchFamily="18" charset="0"/>
              </a:rPr>
              <a:t>By</a:t>
            </a:r>
          </a:p>
          <a:p>
            <a:pPr algn="r"/>
            <a:r>
              <a:rPr lang="en-US" sz="2000" b="1" dirty="0" smtClean="0">
                <a:latin typeface="Times New Roman" panose="02020603050405020304" pitchFamily="18" charset="0"/>
                <a:cs typeface="Times New Roman" panose="02020603050405020304" pitchFamily="18" charset="0"/>
              </a:rPr>
              <a:t>Dharani Priya T</a:t>
            </a:r>
          </a:p>
          <a:p>
            <a:endParaRPr lang="en-US" sz="3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3000"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3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3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40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2920"/>
          </a:xfrm>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Result and discussion</a:t>
            </a:r>
            <a:endParaRPr lang="en-IN" sz="2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1690"/>
            <a:ext cx="10515600" cy="4835273"/>
          </a:xfrm>
        </p:spPr>
        <p:txBody>
          <a:bodyPr>
            <a:normAutofit/>
          </a:bodyPr>
          <a:lstStyle/>
          <a:p>
            <a:pPr marL="0" indent="0" algn="just">
              <a:buNone/>
            </a:pPr>
            <a:r>
              <a:rPr lang="en-US" sz="2000" b="1" dirty="0" smtClean="0">
                <a:latin typeface="Times New Roman" panose="02020603050405020304" pitchFamily="18" charset="0"/>
                <a:cs typeface="Times New Roman" panose="02020603050405020304" pitchFamily="18" charset="0"/>
              </a:rPr>
              <a:t>Bepet application for organization:</a:t>
            </a:r>
          </a:p>
          <a:p>
            <a:pPr algn="just">
              <a:lnSpc>
                <a:spcPct val="150000"/>
              </a:lnSpc>
            </a:pPr>
            <a:r>
              <a:rPr lang="en-US" sz="2000" dirty="0" smtClean="0">
                <a:latin typeface="Times New Roman" panose="02020603050405020304" pitchFamily="18" charset="0"/>
                <a:cs typeface="Times New Roman" panose="02020603050405020304" pitchFamily="18" charset="0"/>
              </a:rPr>
              <a:t>Services that fall into its grouping which organize the smaller square organizations to illuminate basic business fundamentals. </a:t>
            </a:r>
          </a:p>
          <a:p>
            <a:pPr algn="just">
              <a:lnSpc>
                <a:spcPct val="150000"/>
              </a:lnSpc>
            </a:pPr>
            <a:r>
              <a:rPr lang="en-US" sz="2000" dirty="0" smtClean="0">
                <a:latin typeface="Times New Roman" panose="02020603050405020304" pitchFamily="18" charset="0"/>
                <a:cs typeface="Times New Roman" panose="02020603050405020304" pitchFamily="18" charset="0"/>
              </a:rPr>
              <a:t>Services form a group which runs into the organizations or administration for the development of the business. These kinds of management flexible and change according to the needs and ready to help to the other organization.</a:t>
            </a:r>
          </a:p>
          <a:p>
            <a:pPr algn="just">
              <a:lnSpc>
                <a:spcPct val="150000"/>
              </a:lnSpc>
            </a:pPr>
            <a:r>
              <a:rPr lang="en-US" sz="2000" dirty="0" smtClean="0">
                <a:latin typeface="Times New Roman" panose="02020603050405020304" pitchFamily="18" charset="0"/>
                <a:cs typeface="Times New Roman" panose="02020603050405020304" pitchFamily="18" charset="0"/>
              </a:rPr>
              <a:t>The main objective of the IT Company is to implement the services quickly in low cost which can be possible using methodology.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33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5451"/>
          </a:xfrm>
        </p:spPr>
        <p:txBody>
          <a:bodyPr>
            <a:normAutofit fontScale="90000"/>
          </a:bodyPr>
          <a:lstStyle/>
          <a:p>
            <a:r>
              <a:rPr lang="en-US" sz="2500" dirty="0" smtClean="0">
                <a:solidFill>
                  <a:srgbClr val="7030A0"/>
                </a:solidFill>
                <a:latin typeface="Times New Roman" panose="02020603050405020304" pitchFamily="18" charset="0"/>
                <a:cs typeface="Times New Roman" panose="02020603050405020304" pitchFamily="18" charset="0"/>
              </a:rPr>
              <a:t>Continue…</a:t>
            </a:r>
            <a:endParaRPr lang="en-IN" sz="25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6411"/>
            <a:ext cx="10515600" cy="5409488"/>
          </a:xfrm>
        </p:spPr>
        <p:txBody>
          <a:bodyPr>
            <a:normAutofit/>
          </a:bodyPr>
          <a:lstStyle/>
          <a:p>
            <a:pPr marL="0" indent="0">
              <a:lnSpc>
                <a:spcPct val="100000"/>
              </a:lnSpc>
              <a:buNone/>
            </a:pPr>
            <a:r>
              <a:rPr lang="en-US" sz="2000" b="1" dirty="0" smtClean="0">
                <a:latin typeface="Times New Roman" panose="02020603050405020304" pitchFamily="18" charset="0"/>
                <a:cs typeface="Times New Roman" panose="02020603050405020304" pitchFamily="18" charset="0"/>
              </a:rPr>
              <a:t>Service operations:</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Service on the internet: </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All the web services come under internet service which can be accessed from anywhere and it is location independent. It is only for those organizations which want to provide some company service to another company or a customer. The data security is the most important of this online web service and those have appropriate permission only they access these service. For example, email id verification is more feasible in the internet in comparison to intranet situation. This type of situation includes business-to-business (B2B) or customers workplace organizations.</a:t>
            </a:r>
          </a:p>
          <a:p>
            <a:pPr lvl="7">
              <a:lnSpc>
                <a:spcPct val="100000"/>
              </a:lnSpc>
            </a:pPr>
            <a:r>
              <a:rPr lang="en-IN" sz="2000" dirty="0" smtClean="0">
                <a:latin typeface="Times New Roman" panose="02020603050405020304" pitchFamily="18" charset="0"/>
                <a:cs typeface="Times New Roman" panose="02020603050405020304" pitchFamily="18" charset="0"/>
              </a:rPr>
              <a:t>The Intranet services:</a:t>
            </a:r>
          </a:p>
          <a:p>
            <a:pPr lvl="7">
              <a:lnSpc>
                <a:spcPct val="100000"/>
              </a:lnSpc>
            </a:pPr>
            <a:r>
              <a:rPr lang="en-IN" sz="2000" dirty="0" smtClean="0">
                <a:latin typeface="Times New Roman" panose="02020603050405020304" pitchFamily="18" charset="0"/>
                <a:cs typeface="Times New Roman" panose="02020603050405020304" pitchFamily="18" charset="0"/>
              </a:rPr>
              <a:t>Combination of services:</a:t>
            </a:r>
          </a:p>
          <a:p>
            <a:pPr lvl="7">
              <a:lnSpc>
                <a:spcPct val="100000"/>
              </a:lnSpc>
            </a:pPr>
            <a:r>
              <a:rPr lang="en-IN" sz="2000" dirty="0" smtClean="0">
                <a:latin typeface="Times New Roman" panose="02020603050405020304" pitchFamily="18" charset="0"/>
                <a:cs typeface="Times New Roman" panose="02020603050405020304" pitchFamily="18" charset="0"/>
              </a:rPr>
              <a:t>Service Input:</a:t>
            </a:r>
          </a:p>
          <a:p>
            <a:pPr lvl="7">
              <a:lnSpc>
                <a:spcPct val="100000"/>
              </a:lnSpc>
            </a:pPr>
            <a:r>
              <a:rPr lang="en-US" sz="2000" dirty="0" smtClean="0">
                <a:latin typeface="Times New Roman" panose="02020603050405020304" pitchFamily="18" charset="0"/>
                <a:cs typeface="Times New Roman" panose="02020603050405020304" pitchFamily="18" charset="0"/>
              </a:rPr>
              <a:t>Service output</a:t>
            </a:r>
          </a:p>
          <a:p>
            <a:pPr lvl="7">
              <a:lnSpc>
                <a:spcPct val="100000"/>
              </a:lnSpc>
            </a:pPr>
            <a:r>
              <a:rPr lang="en-IN" sz="2000" dirty="0" smtClean="0">
                <a:latin typeface="Times New Roman" panose="02020603050405020304" pitchFamily="18" charset="0"/>
                <a:cs typeface="Times New Roman" panose="02020603050405020304" pitchFamily="18" charset="0"/>
              </a:rPr>
              <a:t>Service Exception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62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Conclusion</a:t>
            </a:r>
            <a:endParaRPr lang="en-IN" sz="2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US" sz="2000" dirty="0" smtClean="0">
                <a:latin typeface="Times New Roman" panose="02020603050405020304" pitchFamily="18" charset="0"/>
                <a:cs typeface="Times New Roman" panose="02020603050405020304" pitchFamily="18" charset="0"/>
              </a:rPr>
              <a:t>The overall discussion is based on providing services to the organization and research also set an example of the Bpet which show that how can implement the services and what characteristics should be.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81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What is SOA?</a:t>
            </a:r>
            <a:endParaRPr lang="en-IN" sz="2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6609"/>
            <a:ext cx="10515600" cy="4570354"/>
          </a:xfrm>
        </p:spPr>
        <p:txBody>
          <a:bodyPr>
            <a:normAutofit/>
          </a:bodyPr>
          <a:lstStyle/>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Service-oriented architecture (SOA) is a method of software development that uses software components called services to create business applications. </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Each service provides a business capability, and services can also communicate with each other across platforms and languages.</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Developers use SOA to reuse services in different systems or combine several independent services to perform complex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3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671"/>
            <a:ext cx="10515600" cy="797103"/>
          </a:xfrm>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Key principles of SOA</a:t>
            </a:r>
            <a:endParaRPr lang="en-IN" sz="2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51887"/>
            <a:ext cx="10515600" cy="4425075"/>
          </a:xfrm>
        </p:spPr>
        <p:txBody>
          <a:bodyPr>
            <a:normAutofit/>
          </a:bodyPr>
          <a:lstStyle/>
          <a:p>
            <a:r>
              <a:rPr lang="en-US" sz="2000" dirty="0">
                <a:latin typeface="Times New Roman" panose="02020603050405020304" pitchFamily="18" charset="0"/>
                <a:cs typeface="Times New Roman" panose="02020603050405020304" pitchFamily="18" charset="0"/>
              </a:rPr>
              <a:t>Standardized service contract</a:t>
            </a:r>
          </a:p>
          <a:p>
            <a:r>
              <a:rPr lang="en-US" sz="2000" dirty="0">
                <a:latin typeface="Times New Roman" panose="02020603050405020304" pitchFamily="18" charset="0"/>
                <a:cs typeface="Times New Roman" panose="02020603050405020304" pitchFamily="18" charset="0"/>
              </a:rPr>
              <a:t>Loose coupling</a:t>
            </a:r>
          </a:p>
          <a:p>
            <a:r>
              <a:rPr lang="en-US" sz="2000" dirty="0">
                <a:latin typeface="Times New Roman" panose="02020603050405020304" pitchFamily="18" charset="0"/>
                <a:cs typeface="Times New Roman" panose="02020603050405020304" pitchFamily="18" charset="0"/>
              </a:rPr>
              <a:t>Abstraction</a:t>
            </a:r>
          </a:p>
          <a:p>
            <a:r>
              <a:rPr lang="en-US" sz="2000" dirty="0">
                <a:latin typeface="Times New Roman" panose="02020603050405020304" pitchFamily="18" charset="0"/>
                <a:cs typeface="Times New Roman" panose="02020603050405020304" pitchFamily="18" charset="0"/>
              </a:rPr>
              <a:t>Reusability</a:t>
            </a:r>
          </a:p>
          <a:p>
            <a:r>
              <a:rPr lang="en-US" sz="2000" dirty="0">
                <a:latin typeface="Times New Roman" panose="02020603050405020304" pitchFamily="18" charset="0"/>
                <a:cs typeface="Times New Roman" panose="02020603050405020304" pitchFamily="18" charset="0"/>
              </a:rPr>
              <a:t>Autonomy</a:t>
            </a:r>
          </a:p>
          <a:p>
            <a:r>
              <a:rPr lang="en-US" sz="2000" dirty="0">
                <a:latin typeface="Times New Roman" panose="02020603050405020304" pitchFamily="18" charset="0"/>
                <a:cs typeface="Times New Roman" panose="02020603050405020304" pitchFamily="18" charset="0"/>
              </a:rPr>
              <a:t>Statelessness</a:t>
            </a:r>
          </a:p>
          <a:p>
            <a:r>
              <a:rPr lang="en-US" sz="2000" dirty="0">
                <a:latin typeface="Times New Roman" panose="02020603050405020304" pitchFamily="18" charset="0"/>
                <a:cs typeface="Times New Roman" panose="02020603050405020304" pitchFamily="18" charset="0"/>
              </a:rPr>
              <a:t>Discoverability</a:t>
            </a:r>
          </a:p>
          <a:p>
            <a:r>
              <a:rPr lang="en-US" sz="2000" dirty="0">
                <a:latin typeface="Times New Roman" panose="02020603050405020304" pitchFamily="18" charset="0"/>
                <a:cs typeface="Times New Roman" panose="02020603050405020304" pitchFamily="18" charset="0"/>
              </a:rPr>
              <a:t>Composability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40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Introduction to case study</a:t>
            </a:r>
            <a:endParaRPr lang="en-IN" sz="2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8064"/>
            <a:ext cx="10515600" cy="4578899"/>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Bepet </a:t>
            </a:r>
            <a:r>
              <a:rPr lang="en-US" sz="2000" dirty="0">
                <a:latin typeface="Times New Roman" panose="02020603050405020304" pitchFamily="18" charset="0"/>
                <a:cs typeface="Times New Roman" panose="02020603050405020304" pitchFamily="18" charset="0"/>
              </a:rPr>
              <a:t>which is an Energy company want to sign an agreement with IT department which can make Bepet services better for the customer and IT Company tries to fulfill all the requirements of Bepet.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SOA </a:t>
            </a:r>
            <a:r>
              <a:rPr lang="en-US" sz="2000" dirty="0">
                <a:latin typeface="Times New Roman" panose="02020603050405020304" pitchFamily="18" charset="0"/>
                <a:cs typeface="Times New Roman" panose="02020603050405020304" pitchFamily="18" charset="0"/>
              </a:rPr>
              <a:t>is an IT control policy follows in institution. The main concept of SOA is to provide services on SOA Governance from beginning to the end.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concept of SOA is to provide services on SOA Governance from beginning to the end approach. The lifecycle of services are development, deployment and retirement of service framed by the process, policies, procedures, roles, and responsibilities for design-time governance and runtime governance.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91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BEPET service components</a:t>
            </a:r>
            <a:endParaRPr lang="en-IN" sz="2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22178"/>
            <a:ext cx="10515600" cy="4351338"/>
          </a:xfrm>
        </p:spPr>
        <p:txBody>
          <a:bodyPr>
            <a:normAutofit/>
          </a:bodyPr>
          <a:lstStyle/>
          <a:p>
            <a:pPr lvl="7" fontAlgn="base">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Home-based Saving Energy </a:t>
            </a:r>
          </a:p>
          <a:p>
            <a:pPr lvl="7" fontAlgn="base">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Saving Energy Guidelines </a:t>
            </a:r>
          </a:p>
          <a:p>
            <a:pPr lvl="7" fontAlgn="base">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Energy efficient Product </a:t>
            </a:r>
          </a:p>
          <a:p>
            <a:pPr lvl="7" fontAlgn="base">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Gas Boiler </a:t>
            </a:r>
          </a:p>
          <a:p>
            <a:pPr lvl="7" fontAlgn="base">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Repairing Boiler Service </a:t>
            </a:r>
          </a:p>
          <a:p>
            <a:pPr lvl="7">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22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BEPET service components</a:t>
            </a:r>
            <a:endParaRPr lang="en-IN" sz="2500" b="1" dirty="0">
              <a:solidFill>
                <a:srgbClr val="7030A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99574" y="1825625"/>
            <a:ext cx="5930781" cy="4351338"/>
          </a:xfrm>
          <a:prstGeom prst="rect">
            <a:avLst/>
          </a:prstGeom>
        </p:spPr>
      </p:pic>
    </p:spTree>
    <p:extLst>
      <p:ext uri="{BB962C8B-B14F-4D97-AF65-F5344CB8AC3E}">
        <p14:creationId xmlns:p14="http://schemas.microsoft.com/office/powerpoint/2010/main" val="352334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List of services (B2B and B2C business types) for Bepet services</a:t>
            </a:r>
            <a:endParaRPr lang="en-IN" sz="2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0972"/>
            <a:ext cx="10515600" cy="4595991"/>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Business Implementation Services using Bepet SOA:</a:t>
            </a:r>
          </a:p>
          <a:p>
            <a:r>
              <a:rPr lang="en-US" sz="2000" dirty="0" smtClean="0">
                <a:latin typeface="Times New Roman" panose="02020603050405020304" pitchFamily="18" charset="0"/>
                <a:cs typeface="Times New Roman" panose="02020603050405020304" pitchFamily="18" charset="0"/>
              </a:rPr>
              <a:t>Service oriented architecture is not only used between the customer and a small level company also it is implemented for business to business service where one company handles some part of data of the company. To make better service of the Bepet energy company, IT administration setup an environment which is the association between applications, platforms, business process and data sources which will play important roles in Bepet to make better services. </a:t>
            </a:r>
            <a:r>
              <a:rPr lang="en-US" sz="2000" b="1" dirty="0" smtClean="0">
                <a:latin typeface="Times New Roman" panose="02020603050405020304" pitchFamily="18" charset="0"/>
                <a:cs typeface="Times New Roman" panose="02020603050405020304" pitchFamily="18" charset="0"/>
              </a:rPr>
              <a:t> </a:t>
            </a:r>
          </a:p>
          <a:p>
            <a:pPr marL="0" indent="0">
              <a:buNone/>
            </a:pPr>
            <a:r>
              <a:rPr lang="en-US" sz="2000" b="1" dirty="0" smtClean="0">
                <a:latin typeface="Times New Roman" panose="02020603050405020304" pitchFamily="18" charset="0"/>
                <a:cs typeface="Times New Roman" panose="02020603050405020304" pitchFamily="18" charset="0"/>
              </a:rPr>
              <a:t>Bepet Service Oriented Architecture Service </a:t>
            </a:r>
          </a:p>
          <a:p>
            <a:pPr marL="0" indent="0">
              <a:buNone/>
            </a:pPr>
            <a:r>
              <a:rPr lang="en-US" sz="2000" dirty="0" smtClean="0">
                <a:latin typeface="Times New Roman" panose="02020603050405020304" pitchFamily="18" charset="0"/>
                <a:cs typeface="Times New Roman" panose="02020603050405020304" pitchFamily="18" charset="0"/>
              </a:rPr>
              <a:t>There are three categories of the of the Bepet business application services, defining a service as self-contained and independent unit of work.</a:t>
            </a:r>
          </a:p>
          <a:p>
            <a:pPr lvl="4" fontAlgn="base"/>
            <a:r>
              <a:rPr lang="en-US" sz="2000" dirty="0">
                <a:latin typeface="Times New Roman" panose="02020603050405020304" pitchFamily="18" charset="0"/>
                <a:cs typeface="Times New Roman" panose="02020603050405020304" pitchFamily="18" charset="0"/>
              </a:rPr>
              <a:t>Human decision services </a:t>
            </a:r>
          </a:p>
          <a:p>
            <a:pPr lvl="4" fontAlgn="base"/>
            <a:r>
              <a:rPr lang="en-US" sz="2000" dirty="0">
                <a:latin typeface="Times New Roman" panose="02020603050405020304" pitchFamily="18" charset="0"/>
                <a:cs typeface="Times New Roman" panose="02020603050405020304" pitchFamily="18" charset="0"/>
              </a:rPr>
              <a:t>Information Services </a:t>
            </a:r>
          </a:p>
          <a:p>
            <a:pPr lvl="4" fontAlgn="base"/>
            <a:r>
              <a:rPr lang="en-US" sz="2000" dirty="0">
                <a:latin typeface="Times New Roman" panose="02020603050405020304" pitchFamily="18" charset="0"/>
                <a:cs typeface="Times New Roman" panose="02020603050405020304" pitchFamily="18" charset="0"/>
              </a:rPr>
              <a:t>Functional Service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54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54030"/>
            <a:ext cx="10515600" cy="139077"/>
          </a:xfrm>
        </p:spPr>
        <p:txBody>
          <a:bodyPr>
            <a:normAutofit/>
          </a:bodyPr>
          <a:lstStyle/>
          <a:p>
            <a:r>
              <a:rPr lang="en-US" sz="100" dirty="0" smtClean="0"/>
              <a:t>.</a:t>
            </a:r>
            <a:endParaRPr lang="en-IN" sz="100" dirty="0"/>
          </a:p>
        </p:txBody>
      </p:sp>
      <p:sp>
        <p:nvSpPr>
          <p:cNvPr id="3" name="Text Placeholder 2"/>
          <p:cNvSpPr>
            <a:spLocks noGrp="1"/>
          </p:cNvSpPr>
          <p:nvPr>
            <p:ph type="body" idx="1"/>
          </p:nvPr>
        </p:nvSpPr>
        <p:spPr>
          <a:xfrm>
            <a:off x="574868" y="536026"/>
            <a:ext cx="5157787" cy="823912"/>
          </a:xfrm>
        </p:spPr>
        <p:txBody>
          <a:bodyPr/>
          <a:lstStyle/>
          <a:p>
            <a:r>
              <a:rPr lang="en-US" dirty="0" smtClean="0">
                <a:latin typeface="Times New Roman" panose="02020603050405020304" pitchFamily="18" charset="0"/>
                <a:cs typeface="Times New Roman" panose="02020603050405020304" pitchFamily="18" charset="0"/>
              </a:rPr>
              <a:t>	B2B Service</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574675" y="1914259"/>
            <a:ext cx="5157788" cy="4093434"/>
          </a:xfrm>
          <a:prstGeom prst="rect">
            <a:avLst/>
          </a:prstGeom>
        </p:spPr>
      </p:pic>
      <p:sp>
        <p:nvSpPr>
          <p:cNvPr id="5" name="Text Placeholder 4"/>
          <p:cNvSpPr>
            <a:spLocks noGrp="1"/>
          </p:cNvSpPr>
          <p:nvPr>
            <p:ph type="body" sz="quarter" idx="3"/>
          </p:nvPr>
        </p:nvSpPr>
        <p:spPr>
          <a:xfrm>
            <a:off x="6317478" y="536026"/>
            <a:ext cx="5183188" cy="823912"/>
          </a:xfrm>
        </p:spPr>
        <p:txBody>
          <a:bodyPr/>
          <a:lstStyle/>
          <a:p>
            <a:r>
              <a:rPr lang="en-US" dirty="0" smtClean="0">
                <a:latin typeface="Times New Roman" panose="02020603050405020304" pitchFamily="18" charset="0"/>
                <a:cs typeface="Times New Roman" panose="02020603050405020304" pitchFamily="18" charset="0"/>
              </a:rPr>
              <a:t>	B2C Service</a:t>
            </a:r>
            <a:endParaRPr lang="en-IN"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quarter" idx="4"/>
          </p:nvPr>
        </p:nvPicPr>
        <p:blipFill>
          <a:blip r:embed="rId3"/>
          <a:stretch>
            <a:fillRect/>
          </a:stretch>
        </p:blipFill>
        <p:spPr>
          <a:xfrm>
            <a:off x="6097588" y="2008263"/>
            <a:ext cx="5183187" cy="3862698"/>
          </a:xfrm>
          <a:prstGeom prst="rect">
            <a:avLst/>
          </a:prstGeom>
        </p:spPr>
      </p:pic>
    </p:spTree>
    <p:extLst>
      <p:ext uri="{BB962C8B-B14F-4D97-AF65-F5344CB8AC3E}">
        <p14:creationId xmlns:p14="http://schemas.microsoft.com/office/powerpoint/2010/main" val="141545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solidFill>
                  <a:srgbClr val="7030A0"/>
                </a:solidFill>
                <a:latin typeface="Times New Roman" panose="02020603050405020304" pitchFamily="18" charset="0"/>
                <a:cs typeface="Times New Roman" panose="02020603050405020304" pitchFamily="18" charset="0"/>
              </a:rPr>
              <a:t>UML diagram</a:t>
            </a:r>
            <a:endParaRPr lang="en-IN" sz="2500" b="1" dirty="0">
              <a:solidFill>
                <a:srgbClr val="7030A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059537" y="1690688"/>
            <a:ext cx="8468882" cy="3766152"/>
          </a:xfrm>
          <a:prstGeom prst="rect">
            <a:avLst/>
          </a:prstGeom>
        </p:spPr>
      </p:pic>
    </p:spTree>
    <p:extLst>
      <p:ext uri="{BB962C8B-B14F-4D97-AF65-F5344CB8AC3E}">
        <p14:creationId xmlns:p14="http://schemas.microsoft.com/office/powerpoint/2010/main" val="3323142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597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Case study on SOA</vt:lpstr>
      <vt:lpstr>What is SOA?</vt:lpstr>
      <vt:lpstr>Key principles of SOA</vt:lpstr>
      <vt:lpstr>Introduction to case study</vt:lpstr>
      <vt:lpstr>BEPET service components</vt:lpstr>
      <vt:lpstr>BEPET service components</vt:lpstr>
      <vt:lpstr>List of services (B2B and B2C business types) for Bepet services</vt:lpstr>
      <vt:lpstr>.</vt:lpstr>
      <vt:lpstr>UML diagram</vt:lpstr>
      <vt:lpstr>Result and discussion</vt:lpstr>
      <vt:lpstr>Continue…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SOA</dc:title>
  <dc:creator>HP</dc:creator>
  <cp:lastModifiedBy>HP</cp:lastModifiedBy>
  <cp:revision>23</cp:revision>
  <dcterms:created xsi:type="dcterms:W3CDTF">2024-07-17T10:07:50Z</dcterms:created>
  <dcterms:modified xsi:type="dcterms:W3CDTF">2024-07-17T11:07:12Z</dcterms:modified>
</cp:coreProperties>
</file>