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25"/>
  </p:notesMasterIdLst>
  <p:sldIdLst>
    <p:sldId id="256" r:id="rId2"/>
    <p:sldId id="293" r:id="rId3"/>
    <p:sldId id="276" r:id="rId4"/>
    <p:sldId id="274" r:id="rId5"/>
    <p:sldId id="258" r:id="rId6"/>
    <p:sldId id="282" r:id="rId7"/>
    <p:sldId id="288" r:id="rId8"/>
    <p:sldId id="270" r:id="rId9"/>
    <p:sldId id="284" r:id="rId10"/>
    <p:sldId id="285" r:id="rId11"/>
    <p:sldId id="286" r:id="rId12"/>
    <p:sldId id="289" r:id="rId13"/>
    <p:sldId id="294" r:id="rId14"/>
    <p:sldId id="290" r:id="rId15"/>
    <p:sldId id="298" r:id="rId16"/>
    <p:sldId id="299" r:id="rId17"/>
    <p:sldId id="300" r:id="rId18"/>
    <p:sldId id="297" r:id="rId19"/>
    <p:sldId id="292" r:id="rId20"/>
    <p:sldId id="295" r:id="rId21"/>
    <p:sldId id="296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E3207-2102-4590-82C7-08A451643D4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F999-1D83-42DD-B4A4-8EA4A3E2F5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3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F999-1D83-42DD-B4A4-8EA4A3E2F5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8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F999-1D83-42DD-B4A4-8EA4A3E2F54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97A4-117F-CCE9-02B8-2D285CE7E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AE76-8F62-2A27-3E00-2D4DF05C6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CCCE-ADC2-D1E1-47BA-E63003B3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A8D3-5E19-48BF-C171-BCB1B704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BF5DE-AB6B-46F2-E1BC-92D1382E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2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34B-BDD6-199C-516F-51D004AE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9D75-EA55-43D0-F3AF-A79559D2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0205-9598-61C5-5921-F57CA46D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7E5F-F84D-94D3-9EE5-7F16CB5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A2C7-E955-EEDE-9815-4DF5C06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0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D223E-8249-616C-75B6-8E1AE596E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E48C7-ECFF-A8E9-C439-890C9CF6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41E9A-9660-A1CB-9ECE-09405DC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80A2-9063-6487-1238-1BACA61D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74D4D-66D1-1B66-CBCE-181806F0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95D8-321E-24AF-47C6-E9D4A1E4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1D7F-2474-D8CA-0ED8-2FAEF965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F083-E9E9-327A-8E90-FC6556D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B868-0752-0A0F-86D5-C01C5170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70606-D61E-8064-7E33-2C0A314D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6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2A8B-362A-5D19-2191-85C2CACF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374FF-4769-E266-C489-1008CC77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23D-2750-C25B-12A1-09F6691D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BED4D-65F4-CD5E-6F0F-DDE642D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3A62-A9E1-DAAB-C176-830C5213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1F1B-1703-1CC2-A1C8-FC1758FD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6629-15F5-7A0B-5D0C-311044DB3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0A19B-3B69-ABEE-DD24-029B2D82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E7F02-B5A9-2ECF-312E-3CF2FF5D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E217-CCFE-5B00-E6AC-BA76CDE4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11ADB-8077-C8FB-7A34-D6112513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306-4D9F-4D1C-BD5C-0A172F66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7E4D-EFCA-A9A3-FF97-2B33DB41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45A3-D699-EB82-C3A3-7218BEADD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D1144-8518-EFA8-83AD-5D2716D4A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B78D1-0013-6B51-BD6D-2DA85E8AA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BD3EB-6A46-36E0-33AE-1BE985AB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0AA44-534B-E5C1-1167-77ECF1F5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808F0-9D5F-A433-5356-25DC0492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63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AAD8-B6BA-218C-2406-5AEE72E3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A418C-8509-FC7E-3244-F0B7E967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2419B-4713-08B5-0630-5EC9E864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E4D98-C3C8-07FC-8EA0-D57D2D55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D27D8-F567-F175-8816-9F7E48A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B84F-CE45-0A75-801A-5533FD8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1ECF-D59F-AB43-BB6B-30600EA7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0810-E546-144F-8A74-4ACC5AE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7836-69C8-71C1-A811-1FD8E09D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3C0D0-A7C1-2350-4705-4297AC205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EB87-5ACB-6678-9086-4FBCF1EC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C124-83DC-B33E-FA04-4F1B5F2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CFDA-DB84-F1A9-3DEC-14E4E2F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DAF3-C3C8-6E1B-DC56-8323053B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EFE07-8AAD-5A51-9A4D-3337C13AA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7A48-10C7-8135-A38B-FABB27B1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68BD4-188F-2FED-BDCE-9B08AB1A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161B-068C-FF2E-B1EC-096C95E7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A18C-4E31-9F64-63A2-4B61E0E6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6D4C8-1D3C-1379-2F0A-4F9560F4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FBAC-2C3B-A713-1754-717E58A7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47A1B-52EF-DB9C-9A63-8066B89C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7713-CEF6-425D-8989-8048A275FE8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DEB7-4BCF-249E-DE9A-5B88CB86B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E876-7CE5-30DD-D3AA-A1A8ADFBC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2C5F-748A-4E79-A34E-65A58B069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5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cs.washington.edu/entity_type/slides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tacl_a_00479" TargetMode="External"/><Relationship Id="rId2" Type="http://schemas.openxmlformats.org/officeDocument/2006/relationships/hyperlink" Target="https://aclanthology.org/2022.tacl-1.3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6.04098" TargetMode="External"/><Relationship Id="rId4" Type="http://schemas.openxmlformats.org/officeDocument/2006/relationships/hyperlink" Target="https://aclanthology.org/P18-1009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2.06167v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2D469C-D722-EEA7-AC96-6C38E772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-1528915"/>
            <a:ext cx="9144000" cy="4660491"/>
          </a:xfrm>
        </p:spPr>
        <p:txBody>
          <a:bodyPr>
            <a:noAutofit/>
          </a:bodyPr>
          <a:lstStyle/>
          <a:p>
            <a:r>
              <a:rPr lang="en-US" sz="5000" dirty="0"/>
              <a:t>A Comparative Study of Indirect Supervision Techniques for </a:t>
            </a:r>
            <a:br>
              <a:rPr lang="en-US" sz="5000" dirty="0"/>
            </a:br>
            <a:r>
              <a:rPr lang="en-US" sz="5000" dirty="0"/>
              <a:t>Ultra-Fine Entity Typing</a:t>
            </a:r>
            <a:endParaRPr lang="en-IN" sz="5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9A0699-335E-2DA1-CCC7-C813C863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038" y="3864078"/>
            <a:ext cx="9144000" cy="162724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422273- Y. Dharani</a:t>
            </a:r>
          </a:p>
          <a:p>
            <a:r>
              <a:rPr lang="en-IN" dirty="0"/>
              <a:t>422160 – J. Ramya</a:t>
            </a:r>
          </a:p>
          <a:p>
            <a:r>
              <a:rPr lang="en-IN" dirty="0"/>
              <a:t>421170 – </a:t>
            </a:r>
            <a:r>
              <a:rPr lang="pt-BR" dirty="0"/>
              <a:t>K. Elizabeth</a:t>
            </a:r>
          </a:p>
          <a:p>
            <a:r>
              <a:rPr lang="pt-BR" dirty="0"/>
              <a:t>Under the guidance of Dr. Hima Bindu.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6D90D-094D-0AB9-9571-723735EB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DC3D-949F-1550-52F5-A78192FC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2FC-5B9E-F64A-26CD-C5CB674B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635760"/>
            <a:ext cx="9321800" cy="47724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Model architecture – Model is based on </a:t>
            </a:r>
          </a:p>
          <a:p>
            <a:pPr lvl="1"/>
            <a:r>
              <a:rPr lang="en-US" dirty="0"/>
              <a:t>bidirectional LSTM for contextual encoding.</a:t>
            </a:r>
          </a:p>
          <a:p>
            <a:pPr>
              <a:lnSpc>
                <a:spcPct val="150000"/>
              </a:lnSpc>
            </a:pPr>
            <a:r>
              <a:rPr lang="en-US" dirty="0"/>
              <a:t>Context Representation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Sentence S -&gt; x1 x2 …… </a:t>
            </a:r>
            <a:r>
              <a:rPr lang="en-US" dirty="0" err="1"/>
              <a:t>xn</a:t>
            </a:r>
            <a:br>
              <a:rPr lang="en-US" dirty="0"/>
            </a:br>
            <a:r>
              <a:rPr lang="en-US" dirty="0"/>
              <a:t>xi -&gt; </a:t>
            </a:r>
            <a:r>
              <a:rPr lang="en-US" dirty="0" err="1"/>
              <a:t>wi</a:t>
            </a:r>
            <a:r>
              <a:rPr lang="en-US" dirty="0"/>
              <a:t> (pretrained word embedding which are taken from glove)</a:t>
            </a:r>
            <a:br>
              <a:rPr lang="en-US" dirty="0"/>
            </a:br>
            <a:r>
              <a:rPr lang="en-US" dirty="0"/>
              <a:t>li -&gt; location embedding </a:t>
            </a:r>
            <a:r>
              <a:rPr lang="en-US" dirty="0" err="1"/>
              <a:t>i.e</a:t>
            </a:r>
            <a:r>
              <a:rPr lang="en-US" dirty="0"/>
              <a:t> whether xi is before, inside or after the mention.</a:t>
            </a:r>
            <a:br>
              <a:rPr lang="en-US" dirty="0"/>
            </a:br>
            <a:r>
              <a:rPr lang="en-US" dirty="0"/>
              <a:t>[xi, li] &lt;- input to bidirectional LSTM.</a:t>
            </a:r>
          </a:p>
          <a:p>
            <a:pPr lvl="1"/>
            <a:r>
              <a:rPr lang="en-US" dirty="0"/>
              <a:t>hi -&gt; contextualized representation for each token.</a:t>
            </a:r>
          </a:p>
        </p:txBody>
      </p:sp>
    </p:spTree>
    <p:extLst>
      <p:ext uri="{BB962C8B-B14F-4D97-AF65-F5344CB8AC3E}">
        <p14:creationId xmlns:p14="http://schemas.microsoft.com/office/powerpoint/2010/main" val="60378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AE6D5-0958-4DD6-12E3-5E2029EB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037B-BC0D-30D0-91C7-364C5B3C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D0CD-DEC6-870E-5D9B-650EEF77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400"/>
            <a:ext cx="10515600" cy="3484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ai -&gt; weight for each token.</a:t>
            </a:r>
          </a:p>
          <a:p>
            <a:pPr lvl="1"/>
            <a:r>
              <a:rPr lang="en-US" dirty="0" err="1"/>
              <a:t>Wa</a:t>
            </a:r>
            <a:r>
              <a:rPr lang="en-US" dirty="0"/>
              <a:t>, </a:t>
            </a:r>
            <a:r>
              <a:rPr lang="en-US" dirty="0" err="1"/>
              <a:t>Ua</a:t>
            </a:r>
            <a:r>
              <a:rPr lang="en-US" dirty="0"/>
              <a:t> -&gt; attention parameters which allow the model to focus on important tokens in the sentence.</a:t>
            </a:r>
          </a:p>
          <a:p>
            <a:pPr lvl="1"/>
            <a:r>
              <a:rPr lang="en-US" dirty="0"/>
              <a:t>Context c is the weighted sum of contextualized token representation using MLP based attention.</a:t>
            </a:r>
          </a:p>
          <a:p>
            <a:pPr marL="457200" lvl="1" indent="0">
              <a:buNone/>
            </a:pPr>
            <a:r>
              <a:rPr lang="en-US" dirty="0"/>
              <a:t>				c = </a:t>
            </a:r>
            <a:r>
              <a:rPr lang="el-GR" dirty="0"/>
              <a:t>Σ </a:t>
            </a:r>
            <a:r>
              <a:rPr lang="en-US" dirty="0"/>
              <a:t>aᵢ * hᵢ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F6F9E-1DF1-2996-48D2-08D5F006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5863" r="35863" b="73639"/>
          <a:stretch/>
        </p:blipFill>
        <p:spPr>
          <a:xfrm>
            <a:off x="0" y="1940560"/>
            <a:ext cx="8769752" cy="8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ADE4-8AD8-B310-9D9E-E0DD2450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9AE3-7A0F-A748-F3D5-AAD30F8F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34E-1042-9506-CE4F-F80441D3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635760"/>
            <a:ext cx="9321800" cy="477241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input is </a:t>
            </a:r>
            <a:r>
              <a:rPr lang="en-US" dirty="0" err="1"/>
              <a:t>representated</a:t>
            </a:r>
            <a:r>
              <a:rPr lang="en-US" dirty="0"/>
              <a:t> as :</a:t>
            </a:r>
          </a:p>
          <a:p>
            <a:pPr lvl="2"/>
            <a:r>
              <a:rPr lang="en-US" dirty="0"/>
              <a:t>r = [c; m]</a:t>
            </a:r>
          </a:p>
          <a:p>
            <a:pPr lvl="2"/>
            <a:r>
              <a:rPr lang="en-US" dirty="0"/>
              <a:t>c -&gt; context vector</a:t>
            </a:r>
          </a:p>
          <a:p>
            <a:pPr lvl="2"/>
            <a:r>
              <a:rPr lang="en-US" dirty="0"/>
              <a:t>m -&gt; mention representation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Label prediction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Wt</a:t>
            </a:r>
            <a:r>
              <a:rPr lang="en-US" dirty="0"/>
              <a:t> -&gt; Type label embedding matrix</a:t>
            </a:r>
          </a:p>
          <a:p>
            <a:pPr marL="3657600" lvl="8" indent="0">
              <a:lnSpc>
                <a:spcPct val="150000"/>
              </a:lnSpc>
              <a:buNone/>
            </a:pPr>
            <a:r>
              <a:rPr lang="en-US" dirty="0"/>
              <a:t>n -&gt; Number of labels in prediction space</a:t>
            </a:r>
          </a:p>
          <a:p>
            <a:pPr marL="3657600" lvl="8" indent="0">
              <a:lnSpc>
                <a:spcPct val="150000"/>
              </a:lnSpc>
              <a:buNone/>
            </a:pPr>
            <a:r>
              <a:rPr lang="en-US" dirty="0"/>
              <a:t>d -&gt; Dimension of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B5148-2C07-AA75-9FED-6B5BB4DC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82" y="4802807"/>
            <a:ext cx="1367714" cy="4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EA19-36BF-E8D6-9B18-4E9D1967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D2362-AA15-E365-4492-B034794A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1690688"/>
            <a:ext cx="6459792" cy="34236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A49E7-3ABF-5D70-F4FA-14C36B039F2C}"/>
              </a:ext>
            </a:extLst>
          </p:cNvPr>
          <p:cNvSpPr txBox="1"/>
          <p:nvPr/>
        </p:nvSpPr>
        <p:spPr>
          <a:xfrm>
            <a:off x="2792361" y="51673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Architecture for Ultra-Fine Entity Typing with distant supervision, reproduced from presentation slides by Choi et al.</a:t>
            </a:r>
          </a:p>
          <a:p>
            <a:r>
              <a:rPr lang="en-IN" dirty="0">
                <a:hlinkClick r:id="rId3"/>
              </a:rPr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7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8706-1F16-043D-2953-8A5EB728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6080-E6CD-C778-8A3D-258899CA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C67A-5A8B-225E-DE73-727AF569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635760"/>
            <a:ext cx="9321800" cy="46863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predict each types probability via a sigmoid of its inner product with r.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y = sigmoid(</a:t>
            </a:r>
            <a:r>
              <a:rPr lang="en-US" sz="2800" dirty="0" err="1"/>
              <a:t>Wt.r</a:t>
            </a:r>
            <a:r>
              <a:rPr lang="en-US" sz="2800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/>
              <a:t>Every type t, for which </a:t>
            </a:r>
            <a:r>
              <a:rPr lang="en-US" sz="2800" dirty="0" err="1"/>
              <a:t>yt</a:t>
            </a:r>
            <a:r>
              <a:rPr lang="en-US" sz="2800" dirty="0"/>
              <a:t> </a:t>
            </a:r>
            <a:r>
              <a:rPr lang="en-US" dirty="0"/>
              <a:t>&gt; 0.5 we output is as a prediction for the given input sentence and the entity mentioned.</a:t>
            </a:r>
          </a:p>
          <a:p>
            <a:pPr>
              <a:lnSpc>
                <a:spcPct val="150000"/>
              </a:lnSpc>
            </a:pPr>
            <a:r>
              <a:rPr lang="en-US" dirty="0"/>
              <a:t>Pros : </a:t>
            </a:r>
            <a:r>
              <a:rPr lang="en-IN" dirty="0"/>
              <a:t>Learns task-specific representations.</a:t>
            </a:r>
          </a:p>
          <a:p>
            <a:pPr>
              <a:lnSpc>
                <a:spcPct val="150000"/>
              </a:lnSpc>
            </a:pPr>
            <a:r>
              <a:rPr lang="en-IN" dirty="0"/>
              <a:t>Cons : Susceptible to noisy labels.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006B-9DA3-961F-4AC6-4FC47CF7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 – </a:t>
            </a:r>
            <a:r>
              <a:rPr lang="en-US" b="1" dirty="0"/>
              <a:t>Weak Supervision with Masked Language Models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122E-8C9F-9EA9-4429-3A3D4F9B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1"/>
            <a:ext cx="10515600" cy="3817221"/>
          </a:xfrm>
        </p:spPr>
        <p:txBody>
          <a:bodyPr/>
          <a:lstStyle/>
          <a:p>
            <a:r>
              <a:rPr lang="en-US" dirty="0"/>
              <a:t>Treat UFET as a cloze task (fill in the blank type) using BERT.</a:t>
            </a:r>
          </a:p>
          <a:p>
            <a:r>
              <a:rPr lang="en-IN" dirty="0"/>
              <a:t>Input : Replace entity with “[MASK] such as entity”</a:t>
            </a:r>
          </a:p>
          <a:p>
            <a:r>
              <a:rPr lang="en-US" dirty="0"/>
              <a:t>Predict masked token and map to label space.</a:t>
            </a:r>
            <a:endParaRPr lang="en-IN" dirty="0"/>
          </a:p>
          <a:p>
            <a:r>
              <a:rPr lang="en-US" b="1" dirty="0"/>
              <a:t>Training:</a:t>
            </a:r>
            <a:r>
              <a:rPr lang="en-US" dirty="0"/>
              <a:t> Fine-tune BERT on masked-labeled sentences.</a:t>
            </a:r>
          </a:p>
          <a:p>
            <a:r>
              <a:rPr lang="en-US" b="1" dirty="0"/>
              <a:t>Pros:</a:t>
            </a:r>
            <a:r>
              <a:rPr lang="en-US" dirty="0"/>
              <a:t> Leverages pre-trained contextual knowledge.</a:t>
            </a:r>
          </a:p>
          <a:p>
            <a:r>
              <a:rPr lang="en-US" b="1" dirty="0"/>
              <a:t>Cons:</a:t>
            </a:r>
            <a:r>
              <a:rPr lang="en-US" dirty="0"/>
              <a:t> Mapping predicted tokens back to label space.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15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F760-C6BF-ED4C-8A51-EC071C52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 – </a:t>
            </a:r>
            <a:r>
              <a:rPr lang="en-US" b="1" dirty="0"/>
              <a:t>Weak Supervision with Masked Language Models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EA2B-CA59-9A29-D084-32FA3471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IN" dirty="0"/>
              <a:t>Inject </a:t>
            </a:r>
            <a:r>
              <a:rPr lang="en-IN" b="1" dirty="0"/>
              <a:t>Hearst pattern </a:t>
            </a:r>
            <a:r>
              <a:rPr lang="en-IN" dirty="0"/>
              <a:t>(like [MASK] such as M) </a:t>
            </a:r>
            <a:r>
              <a:rPr lang="en-US" dirty="0"/>
              <a:t>into sentences to let BERT predict which word fits.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Example: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Original: "Leonardo DiCaprio starred in The Revenant.“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Modified: [</a:t>
            </a:r>
            <a:r>
              <a:rPr lang="en-US" dirty="0"/>
              <a:t>MASK] such as Leonardo DiCaprio starred in The Revenant.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BERT might predict: “actor”, “star”, “filmmaker” → used as type labels.</a:t>
            </a:r>
          </a:p>
        </p:txBody>
      </p:sp>
    </p:spTree>
    <p:extLst>
      <p:ext uri="{BB962C8B-B14F-4D97-AF65-F5344CB8AC3E}">
        <p14:creationId xmlns:p14="http://schemas.microsoft.com/office/powerpoint/2010/main" val="363296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E175-FEE2-85E8-5695-D0EFBCD7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3 – </a:t>
            </a:r>
            <a:r>
              <a:rPr lang="en-US" b="1" dirty="0"/>
              <a:t>Weak Supervision with Masked Language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382E2-424C-6D47-E4A1-1DBAE6EF9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28" y="1805961"/>
            <a:ext cx="6652017" cy="4351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D94C50-B6A8-90B6-CAFD-CB36E4106A34}"/>
              </a:ext>
            </a:extLst>
          </p:cNvPr>
          <p:cNvSpPr/>
          <p:nvPr/>
        </p:nvSpPr>
        <p:spPr>
          <a:xfrm>
            <a:off x="7384026" y="2625213"/>
            <a:ext cx="1317522" cy="1474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04F2-8763-7276-EFBD-F44C399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2964"/>
          </a:xfrm>
        </p:spPr>
        <p:txBody>
          <a:bodyPr>
            <a:normAutofit fontScale="90000"/>
          </a:bodyPr>
          <a:lstStyle/>
          <a:p>
            <a:r>
              <a:rPr lang="en-IN" dirty="0"/>
              <a:t>Comparative Analysis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AC143-8DDE-15EC-A543-362C3B6EB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451769"/>
              </p:ext>
            </p:extLst>
          </p:nvPr>
        </p:nvGraphicFramePr>
        <p:xfrm>
          <a:off x="838200" y="1002890"/>
          <a:ext cx="10586887" cy="58096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6722">
                  <a:extLst>
                    <a:ext uri="{9D8B030D-6E8A-4147-A177-3AD203B41FA5}">
                      <a16:colId xmlns:a16="http://schemas.microsoft.com/office/drawing/2014/main" val="1973799915"/>
                    </a:ext>
                  </a:extLst>
                </a:gridCol>
                <a:gridCol w="2676419">
                  <a:extLst>
                    <a:ext uri="{9D8B030D-6E8A-4147-A177-3AD203B41FA5}">
                      <a16:colId xmlns:a16="http://schemas.microsoft.com/office/drawing/2014/main" val="3965289552"/>
                    </a:ext>
                  </a:extLst>
                </a:gridCol>
                <a:gridCol w="2617024">
                  <a:extLst>
                    <a:ext uri="{9D8B030D-6E8A-4147-A177-3AD203B41FA5}">
                      <a16:colId xmlns:a16="http://schemas.microsoft.com/office/drawing/2014/main" val="1378862288"/>
                    </a:ext>
                  </a:extLst>
                </a:gridCol>
                <a:gridCol w="2646722">
                  <a:extLst>
                    <a:ext uri="{9D8B030D-6E8A-4147-A177-3AD203B41FA5}">
                      <a16:colId xmlns:a16="http://schemas.microsoft.com/office/drawing/2014/main" val="1052253842"/>
                    </a:ext>
                  </a:extLst>
                </a:gridCol>
              </a:tblGrid>
              <a:tr h="842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NLI-based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Distant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Weak Supervision (MLM with [MASK])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82797"/>
                  </a:ext>
                </a:extLst>
              </a:tr>
              <a:tr h="883646">
                <a:tc>
                  <a:txBody>
                    <a:bodyPr/>
                    <a:lstStyle/>
                    <a:p>
                      <a:r>
                        <a:rPr lang="en-IN" dirty="0"/>
                        <a:t>Input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 as premise + [Entity] is a [Label] as hypothesis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Sentence + mention-level representations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 with entity replaced by [MASK].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93401"/>
                  </a:ext>
                </a:extLst>
              </a:tr>
              <a:tr h="618552">
                <a:tc>
                  <a:txBody>
                    <a:bodyPr/>
                    <a:lstStyle/>
                    <a:p>
                      <a:r>
                        <a:rPr lang="en-IN" dirty="0"/>
                        <a:t>Label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  <a:r>
                        <a:rPr lang="en-US" dirty="0" err="1"/>
                        <a:t>ased</a:t>
                      </a:r>
                      <a:r>
                        <a:rPr lang="en-US" dirty="0"/>
                        <a:t> on entailment scores across all labels.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Softmax</a:t>
                      </a:r>
                      <a:r>
                        <a:rPr lang="en-IN" dirty="0"/>
                        <a:t> over label space.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masked token and map to closest label(s).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63371"/>
                  </a:ext>
                </a:extLst>
              </a:tr>
              <a:tr h="618552">
                <a:tc>
                  <a:txBody>
                    <a:bodyPr/>
                    <a:lstStyle/>
                    <a:p>
                      <a:r>
                        <a:rPr lang="en-IN" dirty="0"/>
                        <a:t>Trivial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scalable to large label sets.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architecture, interpretable.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Leverages strong MLM prior knowledge.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115449"/>
                  </a:ext>
                </a:extLst>
              </a:tr>
              <a:tr h="883646">
                <a:tc>
                  <a:txBody>
                    <a:bodyPr/>
                    <a:lstStyle/>
                    <a:p>
                      <a:r>
                        <a:rPr lang="en-IN" dirty="0"/>
                        <a:t>Trivial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Computationally expensive (O(</a:t>
                      </a:r>
                      <a:r>
                        <a:rPr lang="en-IN" dirty="0" err="1"/>
                        <a:t>n_labels</a:t>
                      </a:r>
                      <a:r>
                        <a:rPr lang="en-IN" dirty="0"/>
                        <a:t>)).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good quality weakly labeled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 MLM output to label space can be ambiguous.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96657"/>
                  </a:ext>
                </a:extLst>
              </a:tr>
              <a:tr h="883646">
                <a:tc>
                  <a:txBody>
                    <a:bodyPr/>
                    <a:lstStyle/>
                    <a:p>
                      <a:r>
                        <a:rPr lang="en-IN" dirty="0"/>
                        <a:t>Non-Trivial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  <a:r>
                        <a:rPr lang="en-US" dirty="0" err="1"/>
                        <a:t>onverts</a:t>
                      </a:r>
                      <a:r>
                        <a:rPr lang="en-US" dirty="0"/>
                        <a:t> entity typing to a hypothesis testing problem.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task-specific </a:t>
                      </a:r>
                      <a:r>
                        <a:rPr lang="en-US" dirty="0" err="1"/>
                        <a:t>mention+context</a:t>
                      </a:r>
                      <a:r>
                        <a:rPr lang="en-US" dirty="0"/>
                        <a:t> patterns.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</a:t>
                      </a:r>
                      <a:r>
                        <a:rPr lang="en-US" dirty="0"/>
                        <a:t>earns to predict entity types implicitly via cloze-like tasks.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24116"/>
                  </a:ext>
                </a:extLst>
              </a:tr>
              <a:tr h="883646">
                <a:tc>
                  <a:txBody>
                    <a:bodyPr/>
                    <a:lstStyle/>
                    <a:p>
                      <a:r>
                        <a:rPr lang="en-IN" dirty="0"/>
                        <a:t>Non-Trivial 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Assumes labels are well-formed English phrases.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Suffers from noisy supervision, hard to generalize.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predict surface forms not directly matching label set.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7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39FD1-C0FF-1216-6777-F54DD6A7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A60F-5D53-DB96-790A-E2A7ECC0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r>
              <a:rPr lang="en-IN" dirty="0"/>
              <a:t>Comparative Analysis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69F798-DC3E-5D36-B031-07C9A91BC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776871"/>
              </p:ext>
            </p:extLst>
          </p:nvPr>
        </p:nvGraphicFramePr>
        <p:xfrm>
          <a:off x="845574" y="1825625"/>
          <a:ext cx="10515601" cy="40835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3366">
                  <a:extLst>
                    <a:ext uri="{9D8B030D-6E8A-4147-A177-3AD203B41FA5}">
                      <a16:colId xmlns:a16="http://schemas.microsoft.com/office/drawing/2014/main" val="1864978619"/>
                    </a:ext>
                  </a:extLst>
                </a:gridCol>
                <a:gridCol w="2630745">
                  <a:extLst>
                    <a:ext uri="{9D8B030D-6E8A-4147-A177-3AD203B41FA5}">
                      <a16:colId xmlns:a16="http://schemas.microsoft.com/office/drawing/2014/main" val="2530586617"/>
                    </a:ext>
                  </a:extLst>
                </a:gridCol>
                <a:gridCol w="2630745">
                  <a:extLst>
                    <a:ext uri="{9D8B030D-6E8A-4147-A177-3AD203B41FA5}">
                      <a16:colId xmlns:a16="http://schemas.microsoft.com/office/drawing/2014/main" val="2721219035"/>
                    </a:ext>
                  </a:extLst>
                </a:gridCol>
                <a:gridCol w="2630745">
                  <a:extLst>
                    <a:ext uri="{9D8B030D-6E8A-4147-A177-3AD203B41FA5}">
                      <a16:colId xmlns:a16="http://schemas.microsoft.com/office/drawing/2014/main" val="219783347"/>
                    </a:ext>
                  </a:extLst>
                </a:gridCol>
              </a:tblGrid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dirty="0"/>
                        <a:t>Feature / 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NLI-Based (LITE)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Distant Supervision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MLM-Based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06356"/>
                  </a:ext>
                </a:extLst>
              </a:tr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Supervision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NLI-label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KB-linked + headwords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Masked token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38381"/>
                  </a:ext>
                </a:extLst>
              </a:tr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Core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 err="1"/>
                        <a:t>RoBERTa</a:t>
                      </a:r>
                      <a:r>
                        <a:rPr lang="en-IN" dirty="0"/>
                        <a:t>-large MNLI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 err="1"/>
                        <a:t>BiLSTM</a:t>
                      </a:r>
                      <a:r>
                        <a:rPr lang="en-IN" dirty="0"/>
                        <a:t> +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BERT-base uncased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62229"/>
                  </a:ext>
                </a:extLst>
              </a:tr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Zero-shot 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68130"/>
                  </a:ext>
                </a:extLst>
              </a:tr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41519"/>
                  </a:ext>
                </a:extLst>
              </a:tr>
              <a:tr h="6805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Low (O(</a:t>
                      </a:r>
                      <a:r>
                        <a:rPr lang="en-IN" dirty="0" err="1"/>
                        <a:t>n_labels</a:t>
                      </a:r>
                      <a:r>
                        <a:rPr lang="en-IN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74457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6C128E0-3228-3173-A36F-C48B1B030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61390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530" progId="Excel.Sheet.12">
                  <p:embed/>
                </p:oleObj>
              </mc:Choice>
              <mc:Fallback>
                <p:oleObj name="Worksheet" r:id="rId2" imgW="1226997" imgH="373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4270-B88F-DA59-CCBB-2C31B72A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987D-2527-A9B2-AE11-65B7BD7D5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aim to conduct a comparative evaluation of various indirect supervision techniques in Natural Language Processing, using Ultra-Fine Entity Typing (UFET) as a representative task.</a:t>
            </a:r>
          </a:p>
          <a:p>
            <a:r>
              <a:rPr lang="en-US" dirty="0"/>
              <a:t>We try to find how different weak supervision techniques like NLI transformation, distant supervision, and masked language modeling perform in capturing fine-grained semantic types for entities without depending on large-scale manual annotation.</a:t>
            </a:r>
          </a:p>
          <a:p>
            <a:r>
              <a:rPr lang="en-US" dirty="0"/>
              <a:t>To build and compare three diverse approaches for labeling entities in context, especially when labeled data is limited or noisy.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496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526-FD89-3F96-EC9E-889C96AA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2DE27-48BE-1441-1202-764E77972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57132"/>
              </p:ext>
            </p:extLst>
          </p:nvPr>
        </p:nvGraphicFramePr>
        <p:xfrm>
          <a:off x="838200" y="1825624"/>
          <a:ext cx="10515600" cy="31769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538285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76006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582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9734845"/>
                    </a:ext>
                  </a:extLst>
                </a:gridCol>
              </a:tblGrid>
              <a:tr h="9941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/>
                        <a:t>RoBERTa</a:t>
                      </a:r>
                      <a:r>
                        <a:rPr lang="en-IN" sz="2000" dirty="0"/>
                        <a:t>-NLI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sz="2000" dirty="0" err="1"/>
                        <a:t>BiLSTM</a:t>
                      </a:r>
                      <a:r>
                        <a:rPr lang="en-IN" sz="2000" dirty="0"/>
                        <a:t> (Distant Sup.)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sz="2000" dirty="0"/>
                        <a:t>BERT (Masked LM)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45019"/>
                  </a:ext>
                </a:extLst>
              </a:tr>
              <a:tr h="99411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sz="2000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: 53.3%</a:t>
                      </a:r>
                    </a:p>
                    <a:p>
                      <a:pPr algn="ctr"/>
                      <a:r>
                        <a:rPr lang="en-IN" dirty="0"/>
                        <a:t>Recall : 46.6%</a:t>
                      </a:r>
                    </a:p>
                    <a:p>
                      <a:pPr algn="ctr"/>
                      <a:r>
                        <a:rPr lang="en-IN" dirty="0"/>
                        <a:t>F1 score : 49.7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: 41.4%</a:t>
                      </a:r>
                    </a:p>
                    <a:p>
                      <a:pPr algn="ctr"/>
                      <a:r>
                        <a:rPr lang="en-IN" dirty="0"/>
                        <a:t>Recall : 9.9%</a:t>
                      </a:r>
                    </a:p>
                    <a:p>
                      <a:pPr algn="ctr"/>
                      <a:r>
                        <a:rPr lang="en-IN" dirty="0"/>
                        <a:t>F1 score : 16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: 58.3%</a:t>
                      </a:r>
                    </a:p>
                    <a:p>
                      <a:pPr algn="ctr"/>
                      <a:r>
                        <a:rPr lang="en-IN" dirty="0"/>
                        <a:t>Recall : 54.4%</a:t>
                      </a:r>
                    </a:p>
                    <a:p>
                      <a:pPr algn="ctr"/>
                      <a:r>
                        <a:rPr lang="en-IN" dirty="0"/>
                        <a:t>F1 score : 56.3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39174"/>
                  </a:ext>
                </a:extLst>
              </a:tr>
              <a:tr h="99411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pPr algn="ctr"/>
                      <a:r>
                        <a:rPr lang="en-IN" sz="2000" dirty="0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: 49.56%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: 40.5%</a:t>
                      </a:r>
                    </a:p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 : 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: 25.82%</a:t>
                      </a:r>
                    </a:p>
                    <a:p>
                      <a:pPr algn="ctr"/>
                      <a:r>
                        <a:rPr lang="en-IN" dirty="0"/>
                        <a:t>Recall : 5.31%</a:t>
                      </a:r>
                    </a:p>
                    <a:p>
                      <a:pPr algn="ctr"/>
                      <a:r>
                        <a:rPr lang="en-IN" dirty="0"/>
                        <a:t>F1 score : 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 : 37.06%</a:t>
                      </a:r>
                    </a:p>
                    <a:p>
                      <a:pPr algn="ctr"/>
                      <a:r>
                        <a:rPr lang="en-IN" dirty="0"/>
                        <a:t>Recall : 58%</a:t>
                      </a:r>
                    </a:p>
                    <a:p>
                      <a:pPr algn="ctr"/>
                      <a:r>
                        <a:rPr lang="en-IN" dirty="0"/>
                        <a:t>F1 score : 45.22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15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20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B000-FB5B-C5EC-0CB2-E03F7C3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9EB8-3B88-A11E-4920-EECEFD306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Natural Language Inference (NLI)-based models</a:t>
            </a:r>
            <a:r>
              <a:rPr lang="en-IN" dirty="0"/>
              <a:t> are great for </a:t>
            </a:r>
            <a:r>
              <a:rPr lang="en-IN" i="1" dirty="0"/>
              <a:t>zero-shot generalization</a:t>
            </a:r>
            <a:r>
              <a:rPr lang="en-IN" dirty="0"/>
              <a:t>.</a:t>
            </a:r>
          </a:p>
          <a:p>
            <a:r>
              <a:rPr lang="en-US" b="1" dirty="0"/>
              <a:t>Distant supervision</a:t>
            </a:r>
            <a:r>
              <a:rPr lang="en-US" dirty="0"/>
              <a:t> can label huge datasets without manual work, but the data is often noisy or imperfect.</a:t>
            </a:r>
          </a:p>
          <a:p>
            <a:r>
              <a:rPr lang="en-US" dirty="0"/>
              <a:t>The </a:t>
            </a:r>
            <a:r>
              <a:rPr lang="en-US" b="1" dirty="0"/>
              <a:t>masked language model (MLM)</a:t>
            </a:r>
            <a:r>
              <a:rPr lang="en-US" dirty="0"/>
              <a:t> method is clever because it turns </a:t>
            </a:r>
            <a:r>
              <a:rPr lang="en-US" b="1" dirty="0"/>
              <a:t>entity typing</a:t>
            </a:r>
            <a:r>
              <a:rPr lang="en-US" dirty="0"/>
              <a:t> into a </a:t>
            </a:r>
            <a:r>
              <a:rPr lang="en-US" b="1" dirty="0"/>
              <a:t>fill-in-the-blank</a:t>
            </a:r>
            <a:r>
              <a:rPr lang="en-US" dirty="0"/>
              <a:t> task (like “cloze” tests).The smart part is using </a:t>
            </a:r>
            <a:r>
              <a:rPr lang="en-US" b="1" dirty="0"/>
              <a:t>BERT's pretrained knowledge</a:t>
            </a:r>
            <a:r>
              <a:rPr lang="en-US" dirty="0"/>
              <a:t> to guess the type of an entity, even when it's not directly stated.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243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83A7-BA24-3869-50E4-BE503D3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6B533-B092-71AF-B963-061CBC0C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Li, </a:t>
            </a:r>
            <a:r>
              <a:rPr lang="en-IN" b="1" dirty="0" err="1"/>
              <a:t>Bangzheng</a:t>
            </a:r>
            <a:r>
              <a:rPr lang="en-IN" dirty="0"/>
              <a:t>, </a:t>
            </a:r>
            <a:r>
              <a:rPr lang="en-IN" b="1" dirty="0"/>
              <a:t>Yin, </a:t>
            </a:r>
            <a:r>
              <a:rPr lang="en-IN" b="1" dirty="0" err="1"/>
              <a:t>Wenpeng</a:t>
            </a:r>
            <a:r>
              <a:rPr lang="en-IN" dirty="0"/>
              <a:t>, and </a:t>
            </a:r>
            <a:r>
              <a:rPr lang="en-IN" b="1" dirty="0"/>
              <a:t>Chen, </a:t>
            </a:r>
            <a:r>
              <a:rPr lang="en-IN" b="1" dirty="0" err="1"/>
              <a:t>Muhao</a:t>
            </a:r>
            <a:r>
              <a:rPr lang="en-IN" dirty="0"/>
              <a:t>. </a:t>
            </a:r>
            <a:r>
              <a:rPr lang="en-IN" i="1" dirty="0"/>
              <a:t>Ultra-fine Entity Typing with Indirect Supervision from Natural Language Inference</a:t>
            </a:r>
            <a:r>
              <a:rPr lang="en-IN" dirty="0"/>
              <a:t>. </a:t>
            </a:r>
            <a:r>
              <a:rPr lang="en-IN" b="1" dirty="0"/>
              <a:t>Transactions of the Association for Computational Linguistics</a:t>
            </a:r>
            <a:r>
              <a:rPr lang="en-IN" dirty="0"/>
              <a:t>, Vol. 10, pp. 607–622, 2022. </a:t>
            </a:r>
            <a:r>
              <a:rPr lang="en-IN" dirty="0" err="1">
                <a:hlinkClick r:id="rId2"/>
              </a:rPr>
              <a:t>indirectSupervisionNLP</a:t>
            </a:r>
            <a:r>
              <a:rPr lang="en-IN" dirty="0"/>
              <a:t>.</a:t>
            </a:r>
          </a:p>
          <a:p>
            <a:r>
              <a:rPr lang="en-IN" b="1" dirty="0"/>
              <a:t>Choi, </a:t>
            </a:r>
            <a:r>
              <a:rPr lang="en-IN" b="1" dirty="0" err="1"/>
              <a:t>Eunsol</a:t>
            </a:r>
            <a:r>
              <a:rPr lang="en-IN" dirty="0"/>
              <a:t>, </a:t>
            </a:r>
            <a:r>
              <a:rPr lang="en-IN" b="1" dirty="0"/>
              <a:t>Levy, Omer</a:t>
            </a:r>
            <a:r>
              <a:rPr lang="en-IN" dirty="0"/>
              <a:t>, </a:t>
            </a:r>
            <a:r>
              <a:rPr lang="en-IN" b="1" dirty="0"/>
              <a:t>Choi, Yejin</a:t>
            </a:r>
            <a:r>
              <a:rPr lang="en-IN" dirty="0"/>
              <a:t>, and </a:t>
            </a:r>
            <a:r>
              <a:rPr lang="en-IN" b="1" dirty="0"/>
              <a:t>Zettlemoyer, Luke</a:t>
            </a:r>
            <a:r>
              <a:rPr lang="en-IN" dirty="0"/>
              <a:t>. </a:t>
            </a:r>
            <a:r>
              <a:rPr lang="en-IN" i="1" dirty="0"/>
              <a:t>Ultra-Fine Entity Typing</a:t>
            </a:r>
            <a:r>
              <a:rPr lang="en-IN" dirty="0"/>
              <a:t>. </a:t>
            </a:r>
            <a:r>
              <a:rPr lang="en-IN" b="1" dirty="0"/>
              <a:t>Transactions of the Association for Computational Linguistics</a:t>
            </a:r>
            <a:r>
              <a:rPr lang="en-IN" dirty="0"/>
              <a:t>, Vol. 8, pp. 149–164, 2020. DOI: </a:t>
            </a:r>
            <a:r>
              <a:rPr lang="en-IN" dirty="0">
                <a:hlinkClick r:id="rId3"/>
              </a:rPr>
              <a:t>LITE</a:t>
            </a:r>
            <a:r>
              <a:rPr lang="en-IN" dirty="0"/>
              <a:t>.</a:t>
            </a:r>
          </a:p>
          <a:p>
            <a:r>
              <a:rPr lang="en-IN" b="1" dirty="0"/>
              <a:t>Choi, </a:t>
            </a:r>
            <a:r>
              <a:rPr lang="en-IN" b="1" dirty="0" err="1"/>
              <a:t>Eunsol</a:t>
            </a:r>
            <a:r>
              <a:rPr lang="en-IN" dirty="0"/>
              <a:t>, </a:t>
            </a:r>
            <a:r>
              <a:rPr lang="en-IN" b="1" dirty="0"/>
              <a:t>Levy, Omer</a:t>
            </a:r>
            <a:r>
              <a:rPr lang="en-IN" dirty="0"/>
              <a:t>, </a:t>
            </a:r>
            <a:r>
              <a:rPr lang="en-IN" b="1" dirty="0"/>
              <a:t>Choi, Yejin</a:t>
            </a:r>
            <a:r>
              <a:rPr lang="en-IN" dirty="0"/>
              <a:t>, and </a:t>
            </a:r>
            <a:r>
              <a:rPr lang="en-IN" b="1" dirty="0"/>
              <a:t>Zettlemoyer, Luke</a:t>
            </a:r>
            <a:r>
              <a:rPr lang="en-IN" dirty="0"/>
              <a:t>. </a:t>
            </a:r>
            <a:r>
              <a:rPr lang="en-IN" i="1" dirty="0"/>
              <a:t>Ultra-Fine Entity Typing</a:t>
            </a:r>
            <a:r>
              <a:rPr lang="en-IN" dirty="0"/>
              <a:t>. In </a:t>
            </a:r>
            <a:r>
              <a:rPr lang="en-IN" b="1" dirty="0"/>
              <a:t>Proceedings of the 56th Annual Meeting of the Association for Computational Linguistics (Volume 1: Long Papers)</a:t>
            </a:r>
            <a:r>
              <a:rPr lang="en-IN" dirty="0"/>
              <a:t>, edited by </a:t>
            </a:r>
            <a:r>
              <a:rPr lang="en-IN" b="1" dirty="0"/>
              <a:t>Iryna </a:t>
            </a:r>
            <a:r>
              <a:rPr lang="en-IN" b="1" dirty="0" err="1"/>
              <a:t>Gurevych</a:t>
            </a:r>
            <a:r>
              <a:rPr lang="en-IN" dirty="0"/>
              <a:t> and </a:t>
            </a:r>
            <a:r>
              <a:rPr lang="en-IN" b="1" dirty="0"/>
              <a:t>Yusuke Miyao</a:t>
            </a:r>
            <a:r>
              <a:rPr lang="en-IN" dirty="0"/>
              <a:t>, pages 87–96, July 2018, Melbourne, Australia. </a:t>
            </a:r>
            <a:r>
              <a:rPr lang="en-IN" b="1" dirty="0"/>
              <a:t>Association for Computational Linguistics</a:t>
            </a:r>
            <a:r>
              <a:rPr lang="en-IN" dirty="0"/>
              <a:t>. DOI: </a:t>
            </a:r>
            <a:r>
              <a:rPr lang="en-IN" dirty="0" err="1">
                <a:hlinkClick r:id="rId4"/>
              </a:rPr>
              <a:t>Distant_supervision</a:t>
            </a:r>
            <a:endParaRPr lang="en-IN" dirty="0"/>
          </a:p>
          <a:p>
            <a:r>
              <a:rPr lang="en-IN" b="1" dirty="0"/>
              <a:t>Dai, Hongliang</a:t>
            </a:r>
            <a:r>
              <a:rPr lang="en-IN" dirty="0"/>
              <a:t>, </a:t>
            </a:r>
            <a:r>
              <a:rPr lang="en-IN" b="1" dirty="0"/>
              <a:t>Song, </a:t>
            </a:r>
            <a:r>
              <a:rPr lang="en-IN" b="1" dirty="0" err="1"/>
              <a:t>Yangqiu</a:t>
            </a:r>
            <a:r>
              <a:rPr lang="en-IN" dirty="0"/>
              <a:t>, and </a:t>
            </a:r>
            <a:r>
              <a:rPr lang="en-IN" b="1" dirty="0"/>
              <a:t>Wang, </a:t>
            </a:r>
            <a:r>
              <a:rPr lang="en-IN" b="1" dirty="0" err="1"/>
              <a:t>Haixun</a:t>
            </a:r>
            <a:r>
              <a:rPr lang="en-IN" dirty="0"/>
              <a:t>. </a:t>
            </a:r>
            <a:r>
              <a:rPr lang="en-IN" i="1" dirty="0"/>
              <a:t>Ultra-Fine Entity Typing with Weak Supervision from a Masked Language Model</a:t>
            </a:r>
            <a:r>
              <a:rPr lang="en-IN" dirty="0"/>
              <a:t>. </a:t>
            </a:r>
            <a:r>
              <a:rPr lang="en-IN" dirty="0" err="1"/>
              <a:t>arXiv</a:t>
            </a:r>
            <a:r>
              <a:rPr lang="en-IN" dirty="0"/>
              <a:t> preprint, 2021. arXiv:2106.04098. Available at: </a:t>
            </a:r>
            <a:r>
              <a:rPr lang="en-IN" dirty="0">
                <a:hlinkClick r:id="rId5"/>
              </a:rPr>
              <a:t>MLM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16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31F9-BE99-8DC3-AE10-C71AA3DA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370" y="2217511"/>
            <a:ext cx="5998029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36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46A3-597E-0E7E-7C8E-807EF37E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Ultra-Fine Entity Typing?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D18B8-7F30-BAE0-2EFD-CF75F0F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787"/>
            <a:ext cx="10515600" cy="4230176"/>
          </a:xfrm>
        </p:spPr>
        <p:txBody>
          <a:bodyPr>
            <a:normAutofit/>
          </a:bodyPr>
          <a:lstStyle/>
          <a:p>
            <a:r>
              <a:rPr lang="en-US" dirty="0"/>
              <a:t>Given a sentence and an entity mention, predict context-sensitive, fine-grained type labels.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For example,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in “</a:t>
            </a:r>
            <a:r>
              <a:rPr lang="en-US" dirty="0"/>
              <a:t>Elon Musk founded SpaceX in 2002.</a:t>
            </a:r>
            <a:r>
              <a:rPr lang="en-IN" dirty="0"/>
              <a:t>”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sz="2400" dirty="0"/>
              <a:t>Elon Musk should be typed as “founder” and not just person.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in “In late 2015 Leonardo DeCaprio starred in The Revenant”</a:t>
            </a:r>
          </a:p>
          <a:p>
            <a:pPr marL="457200" lvl="1" indent="0">
              <a:buNone/>
            </a:pPr>
            <a:r>
              <a:rPr lang="en-IN" dirty="0"/>
              <a:t>Leonardo DeCaprio should be typed as “</a:t>
            </a:r>
            <a:r>
              <a:rPr lang="en-IN" dirty="0" err="1"/>
              <a:t>filmdirector</a:t>
            </a:r>
            <a:r>
              <a:rPr lang="en-IN" dirty="0"/>
              <a:t>”, “actor” or “award winner” </a:t>
            </a:r>
          </a:p>
        </p:txBody>
      </p:sp>
    </p:spTree>
    <p:extLst>
      <p:ext uri="{BB962C8B-B14F-4D97-AF65-F5344CB8AC3E}">
        <p14:creationId xmlns:p14="http://schemas.microsoft.com/office/powerpoint/2010/main" val="15498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7E89-04CB-DA29-918F-BC1B8683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Ultra-Fine Entity Typing?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081E-8D6A-024D-B6E7-4973B28A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Fine-grained types (victim, criminal) are important for context-sensitive tasks such as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Coreference Resolution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Question Answering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Information Extraction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Summarization</a:t>
            </a:r>
            <a:endParaRPr lang="en-US" dirty="0"/>
          </a:p>
          <a:p>
            <a:r>
              <a:rPr lang="en-US" dirty="0"/>
              <a:t>Key Challenges are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Large Number of types.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Scarcity of annotated data per type.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Need for models that understand both entity and context.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8060-B411-66F6-A8A0-CDE948C1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1</a:t>
            </a:r>
            <a:r>
              <a:rPr lang="en-IN" b="1" dirty="0"/>
              <a:t> – NLI Based (LITE)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DE20-8F6F-592B-47B1-CAFF6A73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76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use Indirect supervision from NLI to predict best labels for an entity.</a:t>
            </a:r>
          </a:p>
          <a:p>
            <a:r>
              <a:rPr lang="en-US" dirty="0"/>
              <a:t>NLI determines relationship between two sentences i.e. premise and a hypothesis.</a:t>
            </a:r>
          </a:p>
          <a:p>
            <a:r>
              <a:rPr lang="en-US" dirty="0"/>
              <a:t>It classify the relationship into one of the three categories :</a:t>
            </a:r>
          </a:p>
          <a:p>
            <a:pPr lvl="1"/>
            <a:r>
              <a:rPr lang="en-US" dirty="0"/>
              <a:t>Entailment</a:t>
            </a:r>
          </a:p>
          <a:p>
            <a:pPr lvl="1"/>
            <a:r>
              <a:rPr lang="en-US" dirty="0"/>
              <a:t>Contradiction</a:t>
            </a:r>
          </a:p>
          <a:p>
            <a:pPr lvl="1"/>
            <a:r>
              <a:rPr lang="en-US" dirty="0"/>
              <a:t>Neutral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3F199-CCD9-0CFE-34EE-3D783CBB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56" y="4473318"/>
            <a:ext cx="693516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E6EA-AAC7-368B-AA17-C4BE25F9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44E2-B263-9411-C3D8-28A4E36B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1</a:t>
            </a:r>
            <a:r>
              <a:rPr lang="en-IN" b="1" dirty="0"/>
              <a:t> – NLI Based (LITE)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02ED-BC1F-412D-2864-1964DC89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4" y="1189703"/>
            <a:ext cx="9596284" cy="49259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en-IN" b="1" dirty="0"/>
              <a:t>remise:</a:t>
            </a:r>
            <a:r>
              <a:rPr lang="en-IN" dirty="0"/>
              <a:t> The original sentence.</a:t>
            </a:r>
            <a:endParaRPr lang="en-US" dirty="0"/>
          </a:p>
          <a:p>
            <a:r>
              <a:rPr lang="en-US" b="1" dirty="0"/>
              <a:t>Hypothesis:</a:t>
            </a:r>
            <a:r>
              <a:rPr lang="en-US" dirty="0"/>
              <a:t> “[Entity] is a [Label]” (e.g., “Elon Musk is a founder.”)</a:t>
            </a:r>
          </a:p>
          <a:p>
            <a:r>
              <a:rPr lang="en-US" dirty="0"/>
              <a:t>Us</a:t>
            </a:r>
            <a:r>
              <a:rPr lang="en-IN" dirty="0"/>
              <a:t>e </a:t>
            </a:r>
            <a:r>
              <a:rPr lang="en-IN" b="1" dirty="0" err="1"/>
              <a:t>RoBERTa</a:t>
            </a:r>
            <a:r>
              <a:rPr lang="en-IN" b="1" dirty="0"/>
              <a:t>-large MNLI</a:t>
            </a:r>
            <a:r>
              <a:rPr lang="en-IN" dirty="0"/>
              <a:t> to classify (Entailment / Neutral / Contradiction).</a:t>
            </a:r>
          </a:p>
          <a:p>
            <a:r>
              <a:rPr lang="en-US" dirty="0"/>
              <a:t>Label types with high entailment score are selected.</a:t>
            </a:r>
          </a:p>
          <a:p>
            <a:r>
              <a:rPr lang="en-US" b="1" dirty="0"/>
              <a:t>Pros:</a:t>
            </a:r>
            <a:r>
              <a:rPr lang="en-US" dirty="0"/>
              <a:t> Zero-shot friendly, label semantics preserved.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8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226A5-91D2-09EB-B5B3-E6C6EB7B0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2A0-A130-FCA2-E6CB-EA0002C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64"/>
          </a:xfrm>
        </p:spPr>
        <p:txBody>
          <a:bodyPr>
            <a:normAutofit/>
          </a:bodyPr>
          <a:lstStyle/>
          <a:p>
            <a:r>
              <a:rPr lang="en-IN" sz="3600" dirty="0"/>
              <a:t>Approach 1</a:t>
            </a:r>
            <a:r>
              <a:rPr lang="en-IN" sz="3600" b="1" dirty="0"/>
              <a:t> – NLI Based (LITE)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94E3-5DDF-7D4E-E1E5-348AA987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Zero Shot Learning - Complete Guide 2025 - Redfield">
            <a:extLst>
              <a:ext uri="{FF2B5EF4-FFF2-40B4-BE49-F238E27FC236}">
                <a16:creationId xmlns:a16="http://schemas.microsoft.com/office/drawing/2014/main" id="{5BFBE5E7-367E-0E88-2DA1-E87F0643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524000"/>
            <a:ext cx="8858250" cy="44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8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215B-D7C9-F2CF-B2B4-6EEFEB41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564"/>
          </a:xfrm>
        </p:spPr>
        <p:txBody>
          <a:bodyPr>
            <a:normAutofit/>
          </a:bodyPr>
          <a:lstStyle/>
          <a:p>
            <a:r>
              <a:rPr lang="en-IN" sz="3600" dirty="0"/>
              <a:t>Approach 1</a:t>
            </a:r>
            <a:r>
              <a:rPr lang="en-IN" sz="3600" b="1" dirty="0"/>
              <a:t> – NLI Based (LITE)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281C-ED10-BCE5-45AB-7ADFC51C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C503D3-B6CC-A66A-AB3B-3862C4DE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14" y="1516625"/>
            <a:ext cx="9634971" cy="3824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0C555-0E65-B9E9-80B4-1C35B3A42E59}"/>
              </a:ext>
            </a:extLst>
          </p:cNvPr>
          <p:cNvSpPr txBox="1"/>
          <p:nvPr/>
        </p:nvSpPr>
        <p:spPr>
          <a:xfrm>
            <a:off x="3323303" y="5445643"/>
            <a:ext cx="6971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figure adapted from </a:t>
            </a:r>
            <a:r>
              <a:rPr lang="en-IN" dirty="0">
                <a:hlinkClick r:id="rId4"/>
              </a:rPr>
              <a:t>LITE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6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8D5-6865-6972-D481-DE772DEF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2 – </a:t>
            </a:r>
            <a:r>
              <a:rPr lang="en-IN" b="1" dirty="0"/>
              <a:t>Distant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E0F8-740F-2E4A-66E5-84ADA694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Distant Supervision</a:t>
            </a:r>
            <a:r>
              <a:rPr lang="en-US" dirty="0"/>
              <a:t>: A technique for auto-labeling large datasets using existing knowledge bases, commonly used in NLP tasks like relation extraction.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is built using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Head Words</a:t>
            </a:r>
            <a:r>
              <a:rPr lang="en-US" dirty="0"/>
              <a:t>: The main word in a phrase that defines its syntactic role. </a:t>
            </a:r>
            <a:r>
              <a:rPr lang="en-US" i="1" dirty="0"/>
              <a:t>Example</a:t>
            </a:r>
            <a:r>
              <a:rPr lang="en-US" dirty="0"/>
              <a:t>: "the big, red ball" → Head word: </a:t>
            </a:r>
            <a:r>
              <a:rPr lang="en-US" i="1" dirty="0"/>
              <a:t>ball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/>
              <a:t>Entity Linking</a:t>
            </a:r>
            <a:r>
              <a:rPr lang="en-US" dirty="0"/>
              <a:t>: Automatically identifies and links text mentions of entities to entries in knowledge bases like Wikipedia or </a:t>
            </a:r>
            <a:r>
              <a:rPr lang="en-US" dirty="0" err="1"/>
              <a:t>Wikidata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887</TotalTime>
  <Words>1514</Words>
  <Application>Microsoft Office PowerPoint</Application>
  <PresentationFormat>Widescreen</PresentationFormat>
  <Paragraphs>198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Worksheet</vt:lpstr>
      <vt:lpstr>A Comparative Study of Indirect Supervision Techniques for  Ultra-Fine Entity Typing</vt:lpstr>
      <vt:lpstr>Objective </vt:lpstr>
      <vt:lpstr>What is Ultra-Fine Entity Typing?</vt:lpstr>
      <vt:lpstr>What is Ultra-Fine Entity Typing?</vt:lpstr>
      <vt:lpstr>Approach 1 – NLI Based (LITE)</vt:lpstr>
      <vt:lpstr>Approach 1 – NLI Based (LITE)</vt:lpstr>
      <vt:lpstr>Approach 1 – NLI Based (LITE)</vt:lpstr>
      <vt:lpstr>Approach 1 – NLI Based (LITE)</vt:lpstr>
      <vt:lpstr>Approach 2 – Distant Supervision</vt:lpstr>
      <vt:lpstr>Approach 2 – Distant Supervision</vt:lpstr>
      <vt:lpstr>Approach 2 – Distant Supervision</vt:lpstr>
      <vt:lpstr>Approach 2 – Distant Supervision</vt:lpstr>
      <vt:lpstr>Approach 2 – Distant Supervision</vt:lpstr>
      <vt:lpstr>Approach 2 – Distant Supervision</vt:lpstr>
      <vt:lpstr>Approach 3 – Weak Supervision with Masked Language Models</vt:lpstr>
      <vt:lpstr>Approach 3 – Weak Supervision with Masked Language Models</vt:lpstr>
      <vt:lpstr>Approach 3 – Weak Supervision with Masked Language Models</vt:lpstr>
      <vt:lpstr>Comparative Analysis Table</vt:lpstr>
      <vt:lpstr>Comparative Analysis Table</vt:lpstr>
      <vt:lpstr>Evaluation 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Seiden: Revisiting query processing in Video database systems.</dc:title>
  <dc:creator>manideep dushetti</dc:creator>
  <cp:lastModifiedBy>y dharani</cp:lastModifiedBy>
  <cp:revision>19</cp:revision>
  <dcterms:created xsi:type="dcterms:W3CDTF">2024-05-05T17:00:21Z</dcterms:created>
  <dcterms:modified xsi:type="dcterms:W3CDTF">2025-08-20T03:30:05Z</dcterms:modified>
</cp:coreProperties>
</file>