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embeddedFontLst>
    <p:embeddedFont>
      <p:font typeface="Oswald"/>
      <p:regular r:id="rId13"/>
      <p:bold r:id="rId14"/>
    </p:embeddedFont>
    <p:embeddedFont>
      <p:font typeface="Calibri" panose="020F0502020204030204"/>
      <p:regular r:id="rId15"/>
    </p:embeddedFont>
    <p:embeddedFont>
      <p:font typeface="Lexend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78C1C9D-4F31-4ADB-9BEF-22D56378C3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6" name="Google Shape;86;p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5" name="Google Shape;95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6" name="Google Shape;96;p3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5" name="Google Shape;105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6" name="Google Shape;106;p4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6" name="Google Shape;116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7" name="Google Shape;117;p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9" name="Google Shape;129;p6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0" name="Google Shape;140;p7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/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6"/>
          <p:cNvSpPr txBox="1"/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subTitle" idx="1"/>
          </p:nvPr>
        </p:nvSpPr>
        <p:spPr>
          <a:xfrm>
            <a:off x="1245686" y="877214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TITLE PAGE</a:t>
            </a:r>
            <a:endParaRPr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9" name="Google Shape;89;p13"/>
          <p:cNvSpPr txBox="1"/>
          <p:nvPr>
            <p:ph type="ctrTitle"/>
          </p:nvPr>
        </p:nvSpPr>
        <p:spPr>
          <a:xfrm>
            <a:off x="331275" y="102050"/>
            <a:ext cx="10363200" cy="15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500" b="1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AGRIAI Hackathon 2025</a:t>
            </a:r>
            <a:endParaRPr sz="5500" b="1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0" y="2780850"/>
            <a:ext cx="5924700" cy="27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 Statement Title:</a:t>
            </a:r>
            <a:endParaRPr sz="2400" b="1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1">
                <a:solidFill>
                  <a:srgbClr val="383838"/>
                </a:solidFill>
                <a:highlight>
                  <a:srgbClr val="FFFFFF"/>
                </a:highlight>
              </a:rPr>
              <a:t>Develop an AI-driven system to assists farmers</a:t>
            </a:r>
            <a:endParaRPr sz="24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Theme:</a:t>
            </a:r>
            <a:r>
              <a:rPr lang="en-US" sz="2400" b="1">
                <a:solidFill>
                  <a:schemeClr val="dk1"/>
                </a:solidFill>
              </a:rPr>
              <a:t>  </a:t>
            </a:r>
            <a:r>
              <a:rPr lang="en-US" sz="2000" b="1">
                <a:solidFill>
                  <a:schemeClr val="dk1"/>
                </a:solidFill>
              </a:rPr>
              <a:t>AgriSense AI</a:t>
            </a:r>
            <a:endParaRPr sz="20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Team Name:</a:t>
            </a:r>
            <a:r>
              <a:rPr lang="en-US" sz="2400" b="1">
                <a:solidFill>
                  <a:schemeClr val="dk1"/>
                </a:solidFill>
              </a:rPr>
              <a:t>  </a:t>
            </a:r>
            <a:r>
              <a:rPr lang="en-US" sz="2100" b="1">
                <a:solidFill>
                  <a:schemeClr val="dk1"/>
                </a:solidFill>
              </a:rPr>
              <a:t>INNOVATORS</a:t>
            </a:r>
            <a:endParaRPr sz="21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450109" y="1174650"/>
            <a:ext cx="2407666" cy="15507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13"/>
          <p:cNvGraphicFramePr/>
          <p:nvPr/>
        </p:nvGraphicFramePr>
        <p:xfrm>
          <a:off x="5494550" y="2843475"/>
          <a:ext cx="6314300" cy="3000000"/>
        </p:xfrm>
        <a:graphic>
          <a:graphicData uri="http://schemas.openxmlformats.org/drawingml/2006/table">
            <a:tbl>
              <a:tblPr>
                <a:noFill/>
                <a:tableStyleId>{C78C1C9D-4F31-4ADB-9BEF-22D56378C30B}</a:tableStyleId>
              </a:tblPr>
              <a:tblGrid>
                <a:gridCol w="761425"/>
                <a:gridCol w="2395725"/>
                <a:gridCol w="1578575"/>
                <a:gridCol w="1578575"/>
              </a:tblGrid>
              <a:tr h="626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1" u="none" strike="noStrike" cap="none"/>
                        <a:t>S.No</a:t>
                      </a:r>
                      <a:endParaRPr sz="1600" b="1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1" u="none" strike="noStrike" cap="none"/>
                        <a:t>Name</a:t>
                      </a:r>
                      <a:endParaRPr sz="1600" b="1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1" u="none" strike="noStrike" cap="none"/>
                        <a:t>College</a:t>
                      </a:r>
                      <a:endParaRPr sz="1600" b="1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1" u="none" strike="noStrike" cap="none"/>
                        <a:t>Year</a:t>
                      </a:r>
                      <a:endParaRPr sz="1600" b="1" u="none" strike="noStrike" cap="none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6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1" u="none" strike="noStrike" cap="none"/>
                        <a:t>1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S.A.DHARANIDHARAN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KONGUNADU COLLEGE OF ENGINEERING AND TECHNOLOGY,</a:t>
                      </a:r>
                      <a:endParaRPr lang="en-US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TRICHY,</a:t>
                      </a:r>
                      <a:endParaRPr lang="en-US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TAMILNADU</a:t>
                      </a:r>
                      <a:endParaRPr lang="en-US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     II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6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1" u="none" strike="noStrike" cap="none"/>
                        <a:t>2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P.GOKULNATH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      II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26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1" u="none" strike="noStrike" cap="none"/>
                        <a:t>3</a:t>
                      </a:r>
                      <a:endParaRPr sz="1600" b="1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A.RITHIK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/>
                        <a:t>      II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95373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156423" y="-2392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 sz="3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4000" b="1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IDEA TITLE</a:t>
            </a:r>
            <a:endParaRPr lang="en-US" sz="4000" b="1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0" y="1214329"/>
            <a:ext cx="12192000" cy="48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u="sng">
                <a:solidFill>
                  <a:schemeClr val="dk2"/>
                </a:solidFill>
              </a:rPr>
              <a:t>FarmSense AI: Intelligent Agricultural Ecosystem</a:t>
            </a:r>
            <a:endParaRPr sz="2000" b="0" i="0" u="sng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FarmSense AI is a comprehensive agricultural intelligence system that combines drone technology, IoT sensors, and advanced AI to create a "digital twin" of the farm. This innovative approach provides farmers with a virtual replica of their farmland that updates in real-time, enabling precise monitoring and predictive analytic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Key Components:</a:t>
            </a:r>
            <a:endParaRPr sz="2400">
              <a:solidFill>
                <a:schemeClr val="dk1"/>
              </a:solidFill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Autonomous Drone Network with Multispectral Imaging</a:t>
            </a:r>
            <a:endParaRPr sz="2400">
              <a:solidFill>
                <a:schemeClr val="dk1"/>
              </a:solidFill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Smart Soil Sensors with LoRaWAN Connectivity</a:t>
            </a:r>
            <a:endParaRPr sz="2400">
              <a:solidFill>
                <a:schemeClr val="dk1"/>
              </a:solidFill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AI-Powered Digital Twin Platform</a:t>
            </a:r>
            <a:endParaRPr sz="2400">
              <a:solidFill>
                <a:schemeClr val="dk1"/>
              </a:solidFill>
            </a:endParaRPr>
          </a:p>
          <a:p>
            <a:pPr marL="457200" lvl="0" indent="-273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Mobile App with Augmented Reality Interface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1" name="Google Shape;101;p14"/>
          <p:cNvSpPr txBox="1"/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AgriAI sponsored by Nandha InfoTech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95373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15"/>
          <p:cNvSpPr txBox="1"/>
          <p:nvPr>
            <p:ph type="title"/>
          </p:nvPr>
        </p:nvSpPr>
        <p:spPr>
          <a:xfrm>
            <a:off x="609600" y="-404425"/>
            <a:ext cx="10972800" cy="14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TECHNICAL APPROACH</a:t>
            </a:r>
            <a:endParaRPr lang="en-US" sz="4000" b="1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0" y="556350"/>
            <a:ext cx="11394300" cy="57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1651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AI/ML Technologies:</a:t>
            </a:r>
            <a:endParaRPr sz="1700" b="1">
              <a:solidFill>
                <a:schemeClr val="dk1"/>
              </a:solidFill>
            </a:endParaRPr>
          </a:p>
          <a:p>
            <a:pPr marL="457200" lvl="0" indent="-234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700">
                <a:solidFill>
                  <a:schemeClr val="dk1"/>
                </a:solidFill>
              </a:rPr>
              <a:t>TensorFlow for image processing and prediction models</a:t>
            </a:r>
            <a:endParaRPr sz="1700">
              <a:solidFill>
                <a:schemeClr val="dk1"/>
              </a:solidFill>
            </a:endParaRPr>
          </a:p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700">
                <a:solidFill>
                  <a:schemeClr val="dk1"/>
                </a:solidFill>
              </a:rPr>
              <a:t>PyTorch for real-time data analysis</a:t>
            </a:r>
            <a:endParaRPr sz="1700">
              <a:solidFill>
                <a:schemeClr val="dk1"/>
              </a:solidFill>
            </a:endParaRPr>
          </a:p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700">
                <a:solidFill>
                  <a:schemeClr val="dk1"/>
                </a:solidFill>
              </a:rPr>
              <a:t>OpenCV for computer vision</a:t>
            </a:r>
            <a:endParaRPr sz="1700">
              <a:solidFill>
                <a:schemeClr val="dk1"/>
              </a:solidFill>
            </a:endParaRPr>
          </a:p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700">
                <a:solidFill>
                  <a:schemeClr val="dk1"/>
                </a:solidFill>
              </a:rPr>
              <a:t>FastAI for transfer learning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Hardware:</a:t>
            </a:r>
            <a:endParaRPr sz="1700" b="1">
              <a:solidFill>
                <a:schemeClr val="dk1"/>
              </a:solidFill>
            </a:endParaRPr>
          </a:p>
          <a:p>
            <a:pPr marL="457200" lvl="0" indent="-234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700">
                <a:solidFill>
                  <a:schemeClr val="dk1"/>
                </a:solidFill>
              </a:rPr>
              <a:t>Custom-designed IoT sensors with LoRaWAN connectivity</a:t>
            </a:r>
            <a:endParaRPr sz="1700">
              <a:solidFill>
                <a:schemeClr val="dk1"/>
              </a:solidFill>
            </a:endParaRPr>
          </a:p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700">
                <a:solidFill>
                  <a:schemeClr val="dk1"/>
                </a:solidFill>
              </a:rPr>
              <a:t>DJI Agricultural Drones with multispectral cameras</a:t>
            </a:r>
            <a:endParaRPr sz="1700">
              <a:solidFill>
                <a:schemeClr val="dk1"/>
              </a:solidFill>
            </a:endParaRPr>
          </a:p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700">
                <a:solidFill>
                  <a:schemeClr val="dk1"/>
                </a:solidFill>
              </a:rPr>
              <a:t>Edge computing devices for local processing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Backend: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       </a:t>
            </a:r>
            <a:r>
              <a:rPr lang="en-US" sz="1700">
                <a:solidFill>
                  <a:schemeClr val="dk1"/>
                </a:solidFill>
              </a:rPr>
              <a:t>Django REST Framework for API development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   PostgreSQL for data storage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   Redis for caching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solidFill>
                  <a:schemeClr val="dk1"/>
                </a:solidFill>
              </a:rPr>
              <a:t>Frontend: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    React Native for mobile app development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    Three.js for 3D visualization</a:t>
            </a:r>
            <a:endParaRPr sz="17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        AR.js for augmented reality features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11" name="Google Shape;111;p15"/>
          <p:cNvSpPr txBox="1"/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2" name="Google Shape;112;p15"/>
          <p:cNvSpPr txBox="1"/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chemeClr val="lt1"/>
                </a:solidFill>
              </a:rPr>
              <a:t>AgriAI sponsored by Nandha InfoTech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3" name="Google Shape;113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366250" y="944025"/>
            <a:ext cx="5715000" cy="52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95373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FEASIBILITY AND VIABILITY</a:t>
            </a:r>
            <a:endParaRPr sz="4000" b="1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0" y="776400"/>
            <a:ext cx="5529000" cy="56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Technical Feasibility:</a:t>
            </a:r>
            <a:endParaRPr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All proposed technologies are currently available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Open-source frameworks reduce development costs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Scalable architecture ensures future growth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</a:rPr>
              <a:t>Economic Feasibility: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Initial setup costs offset by reduced crop losses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Subscription-based model for sustainability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Integration with existing government schemes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</a:rPr>
              <a:t>Potential Challenges and Risks</a:t>
            </a:r>
            <a:endParaRPr sz="15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</a:rPr>
              <a:t>1.Technical Challenges:</a:t>
            </a:r>
            <a:endParaRPr b="1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 sz="1300">
                <a:solidFill>
                  <a:schemeClr val="dk1"/>
                </a:solidFill>
              </a:rPr>
              <a:t>Internet connectivity in rural areas</a:t>
            </a:r>
            <a:endParaRPr sz="130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 sz="1300">
                <a:solidFill>
                  <a:schemeClr val="dk1"/>
                </a:solidFill>
              </a:rPr>
              <a:t>Battery life of IoT devices</a:t>
            </a:r>
            <a:endParaRPr sz="1300">
              <a:solidFill>
                <a:schemeClr val="dk1"/>
              </a:solidFill>
            </a:endParaRPr>
          </a:p>
          <a:p>
            <a:pPr marL="914400" lvl="1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US" sz="1300">
                <a:solidFill>
                  <a:schemeClr val="dk1"/>
                </a:solidFill>
              </a:rPr>
              <a:t>Accuracy of predictions in extreme weather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</a:rPr>
              <a:t>2.    Implementation Challenges:</a:t>
            </a:r>
            <a:endParaRPr sz="13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Farmer adoption and training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Hardware maintenance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Data privacy concerns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6"/>
          <p:cNvSpPr txBox="1"/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3" name="Google Shape;123;p16"/>
          <p:cNvSpPr txBox="1"/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>
                <a:solidFill>
                  <a:schemeClr val="lt1"/>
                </a:solidFill>
              </a:rPr>
              <a:t>AgriAI sponsored by Nandha InfoTech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09925" y="4123275"/>
            <a:ext cx="5913750" cy="206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 txBox="1"/>
          <p:nvPr/>
        </p:nvSpPr>
        <p:spPr>
          <a:xfrm>
            <a:off x="6096000" y="909975"/>
            <a:ext cx="5296800" cy="23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chemeClr val="dk1"/>
                </a:solidFill>
              </a:rPr>
              <a:t>Solutions to Challenges</a:t>
            </a:r>
            <a:endParaRPr sz="15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 b="1">
                <a:solidFill>
                  <a:schemeClr val="dk1"/>
                </a:solidFill>
              </a:rPr>
              <a:t>Technical Solutions:</a:t>
            </a:r>
            <a:endParaRPr sz="1500"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Offline-first approach with local processing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Solar-powered sensors with optimized power consumption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Edge computing for reduced internet dependency</a:t>
            </a:r>
            <a:endParaRPr sz="12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-US" b="1">
                <a:solidFill>
                  <a:schemeClr val="dk1"/>
                </a:solidFill>
              </a:rPr>
              <a:t>Implementation Solutions:</a:t>
            </a:r>
            <a:endParaRPr b="1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User-friendly interface with local language support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Partnership with local agricultural extension services</a:t>
            </a:r>
            <a:endParaRPr sz="120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US" sz="1200">
                <a:solidFill>
                  <a:schemeClr val="dk1"/>
                </a:solidFill>
              </a:rPr>
              <a:t>Regular training workshops and support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95373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IMPACT AND BENEFITS</a:t>
            </a:r>
            <a:endParaRPr sz="4000" b="1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343775" y="1005225"/>
            <a:ext cx="48927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4381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 panose="020B0604020202020204"/>
              <a:buChar char="•"/>
            </a:pPr>
            <a:r>
              <a:rPr lang="en-US" sz="2800" b="1">
                <a:solidFill>
                  <a:schemeClr val="dk1"/>
                </a:solidFill>
              </a:rPr>
              <a:t>Potential Impact</a:t>
            </a:r>
            <a:endParaRPr sz="2800" b="1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 b="1">
                <a:solidFill>
                  <a:schemeClr val="dk1"/>
                </a:solidFill>
              </a:rPr>
              <a:t>Agricultural Impact: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30-40% reduction in crop losses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25% increase in yield through optimized farming practices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20% reduction in water usage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 b="1">
                <a:solidFill>
                  <a:schemeClr val="dk1"/>
                </a:solidFill>
              </a:rPr>
              <a:t>Economic Impact: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Increased farmer income through better crop management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Reduced expenses on pesticides and fertilizers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New employment opportunities in agri-tech</a:t>
            </a:r>
            <a:endParaRPr sz="150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 b="1">
                <a:solidFill>
                  <a:schemeClr val="dk1"/>
                </a:solidFill>
              </a:rPr>
              <a:t>Environmental Impact:</a:t>
            </a:r>
            <a:endParaRPr sz="1500" b="1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Reduced water wastage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Optimal use of agricultural inputs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Lower chemical usage through precise application</a:t>
            </a:r>
            <a:endParaRPr sz="1500">
              <a:solidFill>
                <a:schemeClr val="dk1"/>
              </a:solidFill>
            </a:endParaRPr>
          </a:p>
          <a:p>
            <a:pPr marL="342900" marR="0" lvl="0" indent="-2349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endParaRPr sz="1100">
              <a:solidFill>
                <a:schemeClr val="dk1"/>
              </a:solidFill>
            </a:endParaRPr>
          </a:p>
        </p:txBody>
      </p:sp>
      <p:sp>
        <p:nvSpPr>
          <p:cNvPr id="134" name="Google Shape;134;p17"/>
          <p:cNvSpPr txBox="1"/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Google Shape;135;p17"/>
          <p:cNvSpPr txBox="1"/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>
                <a:solidFill>
                  <a:schemeClr val="lt1"/>
                </a:solidFill>
              </a:rPr>
              <a:t>AgriAI sponsored by Nandha InfoTech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6149175" y="1162475"/>
            <a:ext cx="5825700" cy="29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Social Benefits</a:t>
            </a:r>
            <a:endParaRPr sz="28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 b="1">
                <a:solidFill>
                  <a:schemeClr val="dk1"/>
                </a:solidFill>
              </a:rPr>
              <a:t>Community Development:</a:t>
            </a:r>
            <a:endParaRPr sz="1600" b="1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Knowledge sharing platform for farmers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Better decision-making capabilities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Reduced crop failure risk</a:t>
            </a:r>
            <a:endParaRPr sz="15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 b="1">
                <a:solidFill>
                  <a:schemeClr val="dk1"/>
                </a:solidFill>
              </a:rPr>
              <a:t>Sustainable Agriculture:</a:t>
            </a:r>
            <a:endParaRPr sz="1600" b="1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Promotion of sustainable farming practices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Reduced environmental impact</a:t>
            </a:r>
            <a:endParaRPr sz="1500">
              <a:solidFill>
                <a:schemeClr val="dk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>
                <a:solidFill>
                  <a:schemeClr val="dk1"/>
                </a:solidFill>
              </a:rPr>
              <a:t>Long-term soil health improvement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674EA7"/>
          </a:solidFill>
          <a:ln>
            <a:noFill/>
          </a:ln>
          <a:effectLst>
            <a:outerShdw dist="23000" dir="5400000" rotWithShape="0">
              <a:srgbClr val="80808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95373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3" name="Google Shape;143;p18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RESEARCH  AND REFERENCES</a:t>
            </a:r>
            <a:endParaRPr sz="4000" b="1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141225" y="796638"/>
            <a:ext cx="9385200" cy="55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78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Research Papers:</a:t>
            </a:r>
            <a:endParaRPr sz="1800" b="1"/>
          </a:p>
          <a:p>
            <a:pPr marL="457200" lvl="0" indent="-234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800"/>
              <a:t>"Digital Twin Technology in Agriculture: A Comprehensive Review" - Agricultural Systems Journal</a:t>
            </a:r>
            <a:endParaRPr sz="1800"/>
          </a:p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800"/>
              <a:t>"Machine Learning Applications in Pest Detection" - IEEE AgriTech Proceedings</a:t>
            </a:r>
            <a:endParaRPr sz="1800"/>
          </a:p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800"/>
              <a:t>"IoT Sensors in Precision Agriculture" - Smart Agriculture Journal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/>
              <a:t>Data Sources:</a:t>
            </a:r>
            <a:endParaRPr sz="1800" b="1"/>
          </a:p>
          <a:p>
            <a:pPr marL="457200" lvl="0" indent="-234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800"/>
              <a:t>Indian Meteorological Department API</a:t>
            </a:r>
            <a:endParaRPr sz="1800"/>
          </a:p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800"/>
              <a:t>National Agricultural Research Database</a:t>
            </a:r>
            <a:endParaRPr sz="1800"/>
          </a:p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800"/>
              <a:t>Global Soil Database</a:t>
            </a:r>
            <a:endParaRPr sz="1800"/>
          </a:p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800"/>
              <a:t>Local Agricultural Universities' Research Data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 b="1"/>
              <a:t>Technology References:</a:t>
            </a:r>
            <a:endParaRPr sz="1800" b="1"/>
          </a:p>
          <a:p>
            <a:pPr marL="457200" lvl="0" indent="-2349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800"/>
              <a:t>TensorFlow Documentation</a:t>
            </a:r>
            <a:endParaRPr sz="1800"/>
          </a:p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800"/>
              <a:t>DJI Agricultural Drone Specifications</a:t>
            </a:r>
            <a:endParaRPr sz="1800"/>
          </a:p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800"/>
              <a:t>LoRaWAN Protocol Guidelines</a:t>
            </a:r>
            <a:endParaRPr sz="1800"/>
          </a:p>
          <a:p>
            <a:pPr marL="457200" lvl="0" indent="-234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Char char="●"/>
            </a:pPr>
            <a:r>
              <a:rPr lang="en-US" sz="1800"/>
              <a:t>OpenCV Computer Vision Library</a:t>
            </a:r>
            <a:endParaRPr sz="1800"/>
          </a:p>
        </p:txBody>
      </p:sp>
      <p:sp>
        <p:nvSpPr>
          <p:cNvPr id="145" name="Google Shape;145;p18"/>
          <p:cNvSpPr txBox="1"/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6" name="Google Shape;146;p18"/>
          <p:cNvSpPr txBox="1"/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None/>
            </a:pPr>
            <a:r>
              <a:rPr lang="en-US">
                <a:solidFill>
                  <a:schemeClr val="lt1"/>
                </a:solidFill>
              </a:rPr>
              <a:t>AgriAI sponsored by Nandha InfoTech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3997</Words>
  <Application>WPS Presentation</Application>
  <PresentationFormat/>
  <Paragraphs>172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Arial</vt:lpstr>
      <vt:lpstr>Oswald</vt:lpstr>
      <vt:lpstr>Calibri</vt:lpstr>
      <vt:lpstr>Times New Roman</vt:lpstr>
      <vt:lpstr>Lexend</vt:lpstr>
      <vt:lpstr>Microsoft YaHei</vt:lpstr>
      <vt:lpstr>Arial Unicode MS</vt:lpstr>
      <vt:lpstr>Office Theme</vt:lpstr>
      <vt:lpstr>AGRIAI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AGRIAI Hackathon 2025</dc:title>
  <dc:creator/>
  <cp:lastModifiedBy>Naveen</cp:lastModifiedBy>
  <cp:revision>1</cp:revision>
  <dcterms:created xsi:type="dcterms:W3CDTF">2025-02-28T09:01:47Z</dcterms:created>
  <dcterms:modified xsi:type="dcterms:W3CDTF">2025-02-28T09:01:50Z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E07DCE2A74E24263A511BF6B8C141F87_12</vt:lpwstr>
  </property>
  <property fmtid="{D5CDD505-2E9C-101B-9397-08002B2CF9AE}" pid="3" name="KSOProductBuildVer">
    <vt:lpwstr>1033-12.2.0.19805</vt:lpwstr>
  </property>
</Properties>
</file>