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sldIdLst>
    <p:sldId id="266" r:id="rId2"/>
    <p:sldId id="257" r:id="rId3"/>
    <p:sldId id="258" r:id="rId4"/>
    <p:sldId id="267" r:id="rId5"/>
    <p:sldId id="268" r:id="rId6"/>
    <p:sldId id="260" r:id="rId7"/>
    <p:sldId id="271" r:id="rId8"/>
    <p:sldId id="261" r:id="rId9"/>
    <p:sldId id="270" r:id="rId10"/>
    <p:sldId id="259" r:id="rId11"/>
    <p:sldId id="269" r:id="rId12"/>
    <p:sldId id="262" r:id="rId13"/>
    <p:sldId id="263" r:id="rId14"/>
    <p:sldId id="272" r:id="rId15"/>
    <p:sldId id="273" r:id="rId16"/>
    <p:sldId id="274" r:id="rId17"/>
    <p:sldId id="264"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5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C98FF-F71C-4DF4-8FEF-99191606E7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C98DCB-C69C-4B16-A608-E7F7C87BD5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76690A-047A-4978-AECD-19F217919473}"/>
              </a:ext>
            </a:extLst>
          </p:cNvPr>
          <p:cNvSpPr>
            <a:spLocks noGrp="1"/>
          </p:cNvSpPr>
          <p:nvPr>
            <p:ph type="dt" sz="half" idx="10"/>
          </p:nvPr>
        </p:nvSpPr>
        <p:spPr/>
        <p:txBody>
          <a:bodyPr/>
          <a:lstStyle/>
          <a:p>
            <a:fld id="{C23F57AE-910B-47ED-ACF1-3986B0EACD7B}" type="datetimeFigureOut">
              <a:rPr lang="en-US" smtClean="0"/>
              <a:t>8/2/2021</a:t>
            </a:fld>
            <a:endParaRPr lang="en-US"/>
          </a:p>
        </p:txBody>
      </p:sp>
      <p:sp>
        <p:nvSpPr>
          <p:cNvPr id="5" name="Footer Placeholder 4">
            <a:extLst>
              <a:ext uri="{FF2B5EF4-FFF2-40B4-BE49-F238E27FC236}">
                <a16:creationId xmlns:a16="http://schemas.microsoft.com/office/drawing/2014/main" id="{6375E51E-5850-4CE0-A5FA-45613BC44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027F5F-12E4-45E2-8D58-9DB1D4D197E1}"/>
              </a:ext>
            </a:extLst>
          </p:cNvPr>
          <p:cNvSpPr>
            <a:spLocks noGrp="1"/>
          </p:cNvSpPr>
          <p:nvPr>
            <p:ph type="sldNum" sz="quarter" idx="12"/>
          </p:nvPr>
        </p:nvSpPr>
        <p:spPr/>
        <p:txBody>
          <a:bodyPr/>
          <a:lstStyle/>
          <a:p>
            <a:fld id="{12458AC8-E03C-4B5C-B5FE-3666F2BD4B17}" type="slidenum">
              <a:rPr lang="en-US" smtClean="0"/>
              <a:t>‹#›</a:t>
            </a:fld>
            <a:endParaRPr lang="en-US"/>
          </a:p>
        </p:txBody>
      </p:sp>
    </p:spTree>
    <p:extLst>
      <p:ext uri="{BB962C8B-B14F-4D97-AF65-F5344CB8AC3E}">
        <p14:creationId xmlns:p14="http://schemas.microsoft.com/office/powerpoint/2010/main" val="1358448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CDA9-2D40-4865-AB71-DEC64863C6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BD3B4A-1931-4111-A336-1C86FA9973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063C3-8DED-4906-BE23-C30D4718A94B}"/>
              </a:ext>
            </a:extLst>
          </p:cNvPr>
          <p:cNvSpPr>
            <a:spLocks noGrp="1"/>
          </p:cNvSpPr>
          <p:nvPr>
            <p:ph type="dt" sz="half" idx="10"/>
          </p:nvPr>
        </p:nvSpPr>
        <p:spPr/>
        <p:txBody>
          <a:bodyPr/>
          <a:lstStyle/>
          <a:p>
            <a:fld id="{C23F57AE-910B-47ED-ACF1-3986B0EACD7B}" type="datetimeFigureOut">
              <a:rPr lang="en-US" smtClean="0"/>
              <a:t>8/2/2021</a:t>
            </a:fld>
            <a:endParaRPr lang="en-US"/>
          </a:p>
        </p:txBody>
      </p:sp>
      <p:sp>
        <p:nvSpPr>
          <p:cNvPr id="5" name="Footer Placeholder 4">
            <a:extLst>
              <a:ext uri="{FF2B5EF4-FFF2-40B4-BE49-F238E27FC236}">
                <a16:creationId xmlns:a16="http://schemas.microsoft.com/office/drawing/2014/main" id="{08D11B61-CE2D-4CF6-8E7C-378CB6DA0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56B95E-5FE5-49B3-91C6-37DA61732B0D}"/>
              </a:ext>
            </a:extLst>
          </p:cNvPr>
          <p:cNvSpPr>
            <a:spLocks noGrp="1"/>
          </p:cNvSpPr>
          <p:nvPr>
            <p:ph type="sldNum" sz="quarter" idx="12"/>
          </p:nvPr>
        </p:nvSpPr>
        <p:spPr/>
        <p:txBody>
          <a:bodyPr/>
          <a:lstStyle/>
          <a:p>
            <a:fld id="{12458AC8-E03C-4B5C-B5FE-3666F2BD4B17}" type="slidenum">
              <a:rPr lang="en-US" smtClean="0"/>
              <a:t>‹#›</a:t>
            </a:fld>
            <a:endParaRPr lang="en-US"/>
          </a:p>
        </p:txBody>
      </p:sp>
    </p:spTree>
    <p:extLst>
      <p:ext uri="{BB962C8B-B14F-4D97-AF65-F5344CB8AC3E}">
        <p14:creationId xmlns:p14="http://schemas.microsoft.com/office/powerpoint/2010/main" val="2310561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389691-3365-46A0-9FB7-CA2AD65156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61BFAD-B801-48F7-8A26-091BCB7F3A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7A240-665C-4033-8CBF-8584A45AF84A}"/>
              </a:ext>
            </a:extLst>
          </p:cNvPr>
          <p:cNvSpPr>
            <a:spLocks noGrp="1"/>
          </p:cNvSpPr>
          <p:nvPr>
            <p:ph type="dt" sz="half" idx="10"/>
          </p:nvPr>
        </p:nvSpPr>
        <p:spPr/>
        <p:txBody>
          <a:bodyPr/>
          <a:lstStyle/>
          <a:p>
            <a:fld id="{C23F57AE-910B-47ED-ACF1-3986B0EACD7B}" type="datetimeFigureOut">
              <a:rPr lang="en-US" smtClean="0"/>
              <a:t>8/2/2021</a:t>
            </a:fld>
            <a:endParaRPr lang="en-US"/>
          </a:p>
        </p:txBody>
      </p:sp>
      <p:sp>
        <p:nvSpPr>
          <p:cNvPr id="5" name="Footer Placeholder 4">
            <a:extLst>
              <a:ext uri="{FF2B5EF4-FFF2-40B4-BE49-F238E27FC236}">
                <a16:creationId xmlns:a16="http://schemas.microsoft.com/office/drawing/2014/main" id="{40322598-18C3-4CA7-8C09-252388B48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F7120-1C5F-48BA-BBEA-2C366F195437}"/>
              </a:ext>
            </a:extLst>
          </p:cNvPr>
          <p:cNvSpPr>
            <a:spLocks noGrp="1"/>
          </p:cNvSpPr>
          <p:nvPr>
            <p:ph type="sldNum" sz="quarter" idx="12"/>
          </p:nvPr>
        </p:nvSpPr>
        <p:spPr/>
        <p:txBody>
          <a:bodyPr/>
          <a:lstStyle/>
          <a:p>
            <a:fld id="{12458AC8-E03C-4B5C-B5FE-3666F2BD4B17}" type="slidenum">
              <a:rPr lang="en-US" smtClean="0"/>
              <a:t>‹#›</a:t>
            </a:fld>
            <a:endParaRPr lang="en-US"/>
          </a:p>
        </p:txBody>
      </p:sp>
    </p:spTree>
    <p:extLst>
      <p:ext uri="{BB962C8B-B14F-4D97-AF65-F5344CB8AC3E}">
        <p14:creationId xmlns:p14="http://schemas.microsoft.com/office/powerpoint/2010/main" val="245145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6E011-6903-4A6E-8499-18FCCE7D31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536A38-E26A-4861-85E2-87A6B03182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F72DB4-33D7-43D4-91A7-31F649A0952F}"/>
              </a:ext>
            </a:extLst>
          </p:cNvPr>
          <p:cNvSpPr>
            <a:spLocks noGrp="1"/>
          </p:cNvSpPr>
          <p:nvPr>
            <p:ph type="dt" sz="half" idx="10"/>
          </p:nvPr>
        </p:nvSpPr>
        <p:spPr/>
        <p:txBody>
          <a:bodyPr/>
          <a:lstStyle/>
          <a:p>
            <a:fld id="{C23F57AE-910B-47ED-ACF1-3986B0EACD7B}" type="datetimeFigureOut">
              <a:rPr lang="en-US" smtClean="0"/>
              <a:t>8/2/2021</a:t>
            </a:fld>
            <a:endParaRPr lang="en-US"/>
          </a:p>
        </p:txBody>
      </p:sp>
      <p:sp>
        <p:nvSpPr>
          <p:cNvPr id="5" name="Footer Placeholder 4">
            <a:extLst>
              <a:ext uri="{FF2B5EF4-FFF2-40B4-BE49-F238E27FC236}">
                <a16:creationId xmlns:a16="http://schemas.microsoft.com/office/drawing/2014/main" id="{428405DF-4289-4C0A-B973-80ED1F650A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7C649-8F20-4A62-B0CF-7E7B370056C6}"/>
              </a:ext>
            </a:extLst>
          </p:cNvPr>
          <p:cNvSpPr>
            <a:spLocks noGrp="1"/>
          </p:cNvSpPr>
          <p:nvPr>
            <p:ph type="sldNum" sz="quarter" idx="12"/>
          </p:nvPr>
        </p:nvSpPr>
        <p:spPr/>
        <p:txBody>
          <a:bodyPr/>
          <a:lstStyle/>
          <a:p>
            <a:fld id="{12458AC8-E03C-4B5C-B5FE-3666F2BD4B17}" type="slidenum">
              <a:rPr lang="en-US" smtClean="0"/>
              <a:t>‹#›</a:t>
            </a:fld>
            <a:endParaRPr lang="en-US"/>
          </a:p>
        </p:txBody>
      </p:sp>
    </p:spTree>
    <p:extLst>
      <p:ext uri="{BB962C8B-B14F-4D97-AF65-F5344CB8AC3E}">
        <p14:creationId xmlns:p14="http://schemas.microsoft.com/office/powerpoint/2010/main" val="481921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900A-8514-4A88-AB31-29F44DE8C2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51685D-08F8-43D2-B334-26DDAB8FCB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35FB5A-FB57-46F1-B2BA-BA8A368AF72E}"/>
              </a:ext>
            </a:extLst>
          </p:cNvPr>
          <p:cNvSpPr>
            <a:spLocks noGrp="1"/>
          </p:cNvSpPr>
          <p:nvPr>
            <p:ph type="dt" sz="half" idx="10"/>
          </p:nvPr>
        </p:nvSpPr>
        <p:spPr/>
        <p:txBody>
          <a:bodyPr/>
          <a:lstStyle/>
          <a:p>
            <a:fld id="{C23F57AE-910B-47ED-ACF1-3986B0EACD7B}" type="datetimeFigureOut">
              <a:rPr lang="en-US" smtClean="0"/>
              <a:t>8/2/2021</a:t>
            </a:fld>
            <a:endParaRPr lang="en-US"/>
          </a:p>
        </p:txBody>
      </p:sp>
      <p:sp>
        <p:nvSpPr>
          <p:cNvPr id="5" name="Footer Placeholder 4">
            <a:extLst>
              <a:ext uri="{FF2B5EF4-FFF2-40B4-BE49-F238E27FC236}">
                <a16:creationId xmlns:a16="http://schemas.microsoft.com/office/drawing/2014/main" id="{32375E3A-5326-4EAD-BA22-005F2EDA31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222B9-624E-4F0A-90CD-396FB57D78C1}"/>
              </a:ext>
            </a:extLst>
          </p:cNvPr>
          <p:cNvSpPr>
            <a:spLocks noGrp="1"/>
          </p:cNvSpPr>
          <p:nvPr>
            <p:ph type="sldNum" sz="quarter" idx="12"/>
          </p:nvPr>
        </p:nvSpPr>
        <p:spPr/>
        <p:txBody>
          <a:bodyPr/>
          <a:lstStyle/>
          <a:p>
            <a:fld id="{12458AC8-E03C-4B5C-B5FE-3666F2BD4B17}" type="slidenum">
              <a:rPr lang="en-US" smtClean="0"/>
              <a:t>‹#›</a:t>
            </a:fld>
            <a:endParaRPr lang="en-US"/>
          </a:p>
        </p:txBody>
      </p:sp>
    </p:spTree>
    <p:extLst>
      <p:ext uri="{BB962C8B-B14F-4D97-AF65-F5344CB8AC3E}">
        <p14:creationId xmlns:p14="http://schemas.microsoft.com/office/powerpoint/2010/main" val="3928784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EE47C-2436-4865-B32E-A022BEF95A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4B46E6-BA5D-4EEA-BA4D-26718F9268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6C5189-5188-4848-92BD-E3325E477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662177-385E-495E-A3DB-95E08BC61064}"/>
              </a:ext>
            </a:extLst>
          </p:cNvPr>
          <p:cNvSpPr>
            <a:spLocks noGrp="1"/>
          </p:cNvSpPr>
          <p:nvPr>
            <p:ph type="dt" sz="half" idx="10"/>
          </p:nvPr>
        </p:nvSpPr>
        <p:spPr/>
        <p:txBody>
          <a:bodyPr/>
          <a:lstStyle/>
          <a:p>
            <a:fld id="{C23F57AE-910B-47ED-ACF1-3986B0EACD7B}" type="datetimeFigureOut">
              <a:rPr lang="en-US" smtClean="0"/>
              <a:t>8/2/2021</a:t>
            </a:fld>
            <a:endParaRPr lang="en-US"/>
          </a:p>
        </p:txBody>
      </p:sp>
      <p:sp>
        <p:nvSpPr>
          <p:cNvPr id="6" name="Footer Placeholder 5">
            <a:extLst>
              <a:ext uri="{FF2B5EF4-FFF2-40B4-BE49-F238E27FC236}">
                <a16:creationId xmlns:a16="http://schemas.microsoft.com/office/drawing/2014/main" id="{265E14D4-A1C7-4F42-8FDB-F68CBD10BB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AB6FC5-5E45-4C67-90AA-7800880B3390}"/>
              </a:ext>
            </a:extLst>
          </p:cNvPr>
          <p:cNvSpPr>
            <a:spLocks noGrp="1"/>
          </p:cNvSpPr>
          <p:nvPr>
            <p:ph type="sldNum" sz="quarter" idx="12"/>
          </p:nvPr>
        </p:nvSpPr>
        <p:spPr/>
        <p:txBody>
          <a:bodyPr/>
          <a:lstStyle/>
          <a:p>
            <a:fld id="{12458AC8-E03C-4B5C-B5FE-3666F2BD4B17}" type="slidenum">
              <a:rPr lang="en-US" smtClean="0"/>
              <a:t>‹#›</a:t>
            </a:fld>
            <a:endParaRPr lang="en-US"/>
          </a:p>
        </p:txBody>
      </p:sp>
    </p:spTree>
    <p:extLst>
      <p:ext uri="{BB962C8B-B14F-4D97-AF65-F5344CB8AC3E}">
        <p14:creationId xmlns:p14="http://schemas.microsoft.com/office/powerpoint/2010/main" val="188143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D9A3-C64F-405C-9B68-C14D2CB82B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ADE7AF-F342-4690-A2F1-DCF420C207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1938E7-21E3-447C-BBA5-EFD3AA365D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B0CC5A-EB26-4115-801C-CA3F2F9A6B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859805-F6E5-4415-A8BF-AC16D83BDE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48615B-1513-4334-A041-CFB0E8150F39}"/>
              </a:ext>
            </a:extLst>
          </p:cNvPr>
          <p:cNvSpPr>
            <a:spLocks noGrp="1"/>
          </p:cNvSpPr>
          <p:nvPr>
            <p:ph type="dt" sz="half" idx="10"/>
          </p:nvPr>
        </p:nvSpPr>
        <p:spPr/>
        <p:txBody>
          <a:bodyPr/>
          <a:lstStyle/>
          <a:p>
            <a:fld id="{C23F57AE-910B-47ED-ACF1-3986B0EACD7B}" type="datetimeFigureOut">
              <a:rPr lang="en-US" smtClean="0"/>
              <a:t>8/2/2021</a:t>
            </a:fld>
            <a:endParaRPr lang="en-US"/>
          </a:p>
        </p:txBody>
      </p:sp>
      <p:sp>
        <p:nvSpPr>
          <p:cNvPr id="8" name="Footer Placeholder 7">
            <a:extLst>
              <a:ext uri="{FF2B5EF4-FFF2-40B4-BE49-F238E27FC236}">
                <a16:creationId xmlns:a16="http://schemas.microsoft.com/office/drawing/2014/main" id="{E42116F3-EAB0-49AF-90E8-D711C5AD2F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64CC85-2A99-48F5-9E85-2730958FCDB3}"/>
              </a:ext>
            </a:extLst>
          </p:cNvPr>
          <p:cNvSpPr>
            <a:spLocks noGrp="1"/>
          </p:cNvSpPr>
          <p:nvPr>
            <p:ph type="sldNum" sz="quarter" idx="12"/>
          </p:nvPr>
        </p:nvSpPr>
        <p:spPr/>
        <p:txBody>
          <a:bodyPr/>
          <a:lstStyle/>
          <a:p>
            <a:fld id="{12458AC8-E03C-4B5C-B5FE-3666F2BD4B17}" type="slidenum">
              <a:rPr lang="en-US" smtClean="0"/>
              <a:t>‹#›</a:t>
            </a:fld>
            <a:endParaRPr lang="en-US"/>
          </a:p>
        </p:txBody>
      </p:sp>
    </p:spTree>
    <p:extLst>
      <p:ext uri="{BB962C8B-B14F-4D97-AF65-F5344CB8AC3E}">
        <p14:creationId xmlns:p14="http://schemas.microsoft.com/office/powerpoint/2010/main" val="3116732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E7276-A8BC-4AE7-BC0C-4F3EF6C43B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C21C3F-B8CA-436F-8700-20C01CA9D66B}"/>
              </a:ext>
            </a:extLst>
          </p:cNvPr>
          <p:cNvSpPr>
            <a:spLocks noGrp="1"/>
          </p:cNvSpPr>
          <p:nvPr>
            <p:ph type="dt" sz="half" idx="10"/>
          </p:nvPr>
        </p:nvSpPr>
        <p:spPr/>
        <p:txBody>
          <a:bodyPr/>
          <a:lstStyle/>
          <a:p>
            <a:fld id="{C23F57AE-910B-47ED-ACF1-3986B0EACD7B}" type="datetimeFigureOut">
              <a:rPr lang="en-US" smtClean="0"/>
              <a:t>8/2/2021</a:t>
            </a:fld>
            <a:endParaRPr lang="en-US"/>
          </a:p>
        </p:txBody>
      </p:sp>
      <p:sp>
        <p:nvSpPr>
          <p:cNvPr id="4" name="Footer Placeholder 3">
            <a:extLst>
              <a:ext uri="{FF2B5EF4-FFF2-40B4-BE49-F238E27FC236}">
                <a16:creationId xmlns:a16="http://schemas.microsoft.com/office/drawing/2014/main" id="{3A0CDECB-109C-4F7E-9B61-9633779262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A8A339-20DB-4ABA-981F-EA469AE69BF2}"/>
              </a:ext>
            </a:extLst>
          </p:cNvPr>
          <p:cNvSpPr>
            <a:spLocks noGrp="1"/>
          </p:cNvSpPr>
          <p:nvPr>
            <p:ph type="sldNum" sz="quarter" idx="12"/>
          </p:nvPr>
        </p:nvSpPr>
        <p:spPr/>
        <p:txBody>
          <a:bodyPr/>
          <a:lstStyle/>
          <a:p>
            <a:fld id="{12458AC8-E03C-4B5C-B5FE-3666F2BD4B17}" type="slidenum">
              <a:rPr lang="en-US" smtClean="0"/>
              <a:t>‹#›</a:t>
            </a:fld>
            <a:endParaRPr lang="en-US"/>
          </a:p>
        </p:txBody>
      </p:sp>
    </p:spTree>
    <p:extLst>
      <p:ext uri="{BB962C8B-B14F-4D97-AF65-F5344CB8AC3E}">
        <p14:creationId xmlns:p14="http://schemas.microsoft.com/office/powerpoint/2010/main" val="1409153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FD92B-534B-4B05-A4C4-545F0292FFF4}"/>
              </a:ext>
            </a:extLst>
          </p:cNvPr>
          <p:cNvSpPr>
            <a:spLocks noGrp="1"/>
          </p:cNvSpPr>
          <p:nvPr>
            <p:ph type="dt" sz="half" idx="10"/>
          </p:nvPr>
        </p:nvSpPr>
        <p:spPr/>
        <p:txBody>
          <a:bodyPr/>
          <a:lstStyle/>
          <a:p>
            <a:fld id="{C23F57AE-910B-47ED-ACF1-3986B0EACD7B}" type="datetimeFigureOut">
              <a:rPr lang="en-US" smtClean="0"/>
              <a:t>8/2/2021</a:t>
            </a:fld>
            <a:endParaRPr lang="en-US"/>
          </a:p>
        </p:txBody>
      </p:sp>
      <p:sp>
        <p:nvSpPr>
          <p:cNvPr id="3" name="Footer Placeholder 2">
            <a:extLst>
              <a:ext uri="{FF2B5EF4-FFF2-40B4-BE49-F238E27FC236}">
                <a16:creationId xmlns:a16="http://schemas.microsoft.com/office/drawing/2014/main" id="{80AB0D2C-C5E5-42C4-89F6-AB5467F14D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4D6139-8CD5-487D-BF68-324BEB8C1F85}"/>
              </a:ext>
            </a:extLst>
          </p:cNvPr>
          <p:cNvSpPr>
            <a:spLocks noGrp="1"/>
          </p:cNvSpPr>
          <p:nvPr>
            <p:ph type="sldNum" sz="quarter" idx="12"/>
          </p:nvPr>
        </p:nvSpPr>
        <p:spPr/>
        <p:txBody>
          <a:bodyPr/>
          <a:lstStyle/>
          <a:p>
            <a:fld id="{12458AC8-E03C-4B5C-B5FE-3666F2BD4B17}" type="slidenum">
              <a:rPr lang="en-US" smtClean="0"/>
              <a:t>‹#›</a:t>
            </a:fld>
            <a:endParaRPr lang="en-US"/>
          </a:p>
        </p:txBody>
      </p:sp>
    </p:spTree>
    <p:extLst>
      <p:ext uri="{BB962C8B-B14F-4D97-AF65-F5344CB8AC3E}">
        <p14:creationId xmlns:p14="http://schemas.microsoft.com/office/powerpoint/2010/main" val="2184554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CD9F4-920D-4269-B5CB-1CB69EB930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DD674C-76BB-4DCF-A34A-B862545CB1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7EF96C-B9A5-4255-8937-2FFA6F23A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582DAA-3810-457F-9A63-DA084DD10772}"/>
              </a:ext>
            </a:extLst>
          </p:cNvPr>
          <p:cNvSpPr>
            <a:spLocks noGrp="1"/>
          </p:cNvSpPr>
          <p:nvPr>
            <p:ph type="dt" sz="half" idx="10"/>
          </p:nvPr>
        </p:nvSpPr>
        <p:spPr/>
        <p:txBody>
          <a:bodyPr/>
          <a:lstStyle/>
          <a:p>
            <a:fld id="{C23F57AE-910B-47ED-ACF1-3986B0EACD7B}" type="datetimeFigureOut">
              <a:rPr lang="en-US" smtClean="0"/>
              <a:t>8/2/2021</a:t>
            </a:fld>
            <a:endParaRPr lang="en-US"/>
          </a:p>
        </p:txBody>
      </p:sp>
      <p:sp>
        <p:nvSpPr>
          <p:cNvPr id="6" name="Footer Placeholder 5">
            <a:extLst>
              <a:ext uri="{FF2B5EF4-FFF2-40B4-BE49-F238E27FC236}">
                <a16:creationId xmlns:a16="http://schemas.microsoft.com/office/drawing/2014/main" id="{73E20CF7-E31C-4B8D-B258-ABD9E4CA7F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8AEA23-132A-4F20-A7C7-D212622264AA}"/>
              </a:ext>
            </a:extLst>
          </p:cNvPr>
          <p:cNvSpPr>
            <a:spLocks noGrp="1"/>
          </p:cNvSpPr>
          <p:nvPr>
            <p:ph type="sldNum" sz="quarter" idx="12"/>
          </p:nvPr>
        </p:nvSpPr>
        <p:spPr/>
        <p:txBody>
          <a:bodyPr/>
          <a:lstStyle/>
          <a:p>
            <a:fld id="{12458AC8-E03C-4B5C-B5FE-3666F2BD4B17}" type="slidenum">
              <a:rPr lang="en-US" smtClean="0"/>
              <a:t>‹#›</a:t>
            </a:fld>
            <a:endParaRPr lang="en-US"/>
          </a:p>
        </p:txBody>
      </p:sp>
    </p:spTree>
    <p:extLst>
      <p:ext uri="{BB962C8B-B14F-4D97-AF65-F5344CB8AC3E}">
        <p14:creationId xmlns:p14="http://schemas.microsoft.com/office/powerpoint/2010/main" val="1394356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E0EA-8ADE-4707-AA10-E51E15418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6EE799-984D-48B9-8174-2F165C7A2F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C55EDC-293C-4E2D-A3CA-045C22375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C68C41-5F89-4304-88BE-31BF751DF425}"/>
              </a:ext>
            </a:extLst>
          </p:cNvPr>
          <p:cNvSpPr>
            <a:spLocks noGrp="1"/>
          </p:cNvSpPr>
          <p:nvPr>
            <p:ph type="dt" sz="half" idx="10"/>
          </p:nvPr>
        </p:nvSpPr>
        <p:spPr/>
        <p:txBody>
          <a:bodyPr/>
          <a:lstStyle/>
          <a:p>
            <a:fld id="{C23F57AE-910B-47ED-ACF1-3986B0EACD7B}" type="datetimeFigureOut">
              <a:rPr lang="en-US" smtClean="0"/>
              <a:t>8/2/2021</a:t>
            </a:fld>
            <a:endParaRPr lang="en-US"/>
          </a:p>
        </p:txBody>
      </p:sp>
      <p:sp>
        <p:nvSpPr>
          <p:cNvPr id="6" name="Footer Placeholder 5">
            <a:extLst>
              <a:ext uri="{FF2B5EF4-FFF2-40B4-BE49-F238E27FC236}">
                <a16:creationId xmlns:a16="http://schemas.microsoft.com/office/drawing/2014/main" id="{087F506A-102C-434A-B361-9072B13B4D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84868A-D316-4A62-8005-DA6B61346E1C}"/>
              </a:ext>
            </a:extLst>
          </p:cNvPr>
          <p:cNvSpPr>
            <a:spLocks noGrp="1"/>
          </p:cNvSpPr>
          <p:nvPr>
            <p:ph type="sldNum" sz="quarter" idx="12"/>
          </p:nvPr>
        </p:nvSpPr>
        <p:spPr/>
        <p:txBody>
          <a:bodyPr/>
          <a:lstStyle/>
          <a:p>
            <a:fld id="{12458AC8-E03C-4B5C-B5FE-3666F2BD4B17}" type="slidenum">
              <a:rPr lang="en-US" smtClean="0"/>
              <a:t>‹#›</a:t>
            </a:fld>
            <a:endParaRPr lang="en-US"/>
          </a:p>
        </p:txBody>
      </p:sp>
    </p:spTree>
    <p:extLst>
      <p:ext uri="{BB962C8B-B14F-4D97-AF65-F5344CB8AC3E}">
        <p14:creationId xmlns:p14="http://schemas.microsoft.com/office/powerpoint/2010/main" val="2058818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57B74A-9053-4316-AD7E-663F8DEC5B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82CAC4-7A71-4AAE-934F-CBE9562873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59F27-A29B-4A59-B238-1C6DBB24F7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F57AE-910B-47ED-ACF1-3986B0EACD7B}" type="datetimeFigureOut">
              <a:rPr lang="en-US" smtClean="0"/>
              <a:t>8/2/2021</a:t>
            </a:fld>
            <a:endParaRPr lang="en-US"/>
          </a:p>
        </p:txBody>
      </p:sp>
      <p:sp>
        <p:nvSpPr>
          <p:cNvPr id="5" name="Footer Placeholder 4">
            <a:extLst>
              <a:ext uri="{FF2B5EF4-FFF2-40B4-BE49-F238E27FC236}">
                <a16:creationId xmlns:a16="http://schemas.microsoft.com/office/drawing/2014/main" id="{EECADFE0-D8D5-4788-9BB8-DEA399D677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8E2882-A948-4999-81F8-A9586EDDC2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458AC8-E03C-4B5C-B5FE-3666F2BD4B17}" type="slidenum">
              <a:rPr lang="en-US" smtClean="0"/>
              <a:t>‹#›</a:t>
            </a:fld>
            <a:endParaRPr lang="en-US"/>
          </a:p>
        </p:txBody>
      </p:sp>
    </p:spTree>
    <p:extLst>
      <p:ext uri="{BB962C8B-B14F-4D97-AF65-F5344CB8AC3E}">
        <p14:creationId xmlns:p14="http://schemas.microsoft.com/office/powerpoint/2010/main" val="1620041889"/>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B22597-70B9-43F2-ABA1-A25A3E85715E}"/>
              </a:ext>
            </a:extLst>
          </p:cNvPr>
          <p:cNvSpPr txBox="1">
            <a:spLocks/>
          </p:cNvSpPr>
          <p:nvPr/>
        </p:nvSpPr>
        <p:spPr>
          <a:xfrm>
            <a:off x="506498" y="1914235"/>
            <a:ext cx="11303000" cy="126153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a:ln>
                  <a:solidFill>
                    <a:schemeClr val="tx1"/>
                  </a:solidFill>
                </a:ln>
                <a:latin typeface="Times New Roman" panose="02020603050405020304" pitchFamily="18" charset="0"/>
                <a:cs typeface="Times New Roman" panose="02020603050405020304" pitchFamily="18" charset="0"/>
              </a:rPr>
              <a:t>BLOOD DONOR </a:t>
            </a:r>
            <a:r>
              <a:rPr lang="en-US" sz="2800" b="1" dirty="0">
                <a:ln>
                  <a:solidFill>
                    <a:schemeClr val="tx1"/>
                  </a:solidFill>
                </a:ln>
                <a:latin typeface="Times New Roman" panose="02020603050405020304" pitchFamily="18" charset="0"/>
                <a:cs typeface="Times New Roman" panose="02020603050405020304" pitchFamily="18" charset="0"/>
              </a:rPr>
              <a:t>AND USER COMMUNICATION SYSTEM USING IOT AND GSM</a:t>
            </a:r>
          </a:p>
        </p:txBody>
      </p:sp>
      <p:sp>
        <p:nvSpPr>
          <p:cNvPr id="5" name="Title 1">
            <a:extLst>
              <a:ext uri="{FF2B5EF4-FFF2-40B4-BE49-F238E27FC236}">
                <a16:creationId xmlns:a16="http://schemas.microsoft.com/office/drawing/2014/main" id="{8209A89E-B1EA-4DAB-8952-2D10D7D02CF6}"/>
              </a:ext>
            </a:extLst>
          </p:cNvPr>
          <p:cNvSpPr txBox="1">
            <a:spLocks/>
          </p:cNvSpPr>
          <p:nvPr/>
        </p:nvSpPr>
        <p:spPr>
          <a:xfrm>
            <a:off x="724124" y="4805091"/>
            <a:ext cx="3053549" cy="151963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b">
            <a:normAutofit fontScale="975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1800" b="1" dirty="0">
                <a:ln>
                  <a:solidFill>
                    <a:schemeClr val="tx1"/>
                  </a:solidFill>
                </a:ln>
                <a:latin typeface="Times New Roman" panose="02020603050405020304" pitchFamily="18" charset="0"/>
                <a:cs typeface="Times New Roman" panose="02020603050405020304" pitchFamily="18" charset="0"/>
              </a:rPr>
              <a:t>Guided by</a:t>
            </a:r>
          </a:p>
          <a:p>
            <a:pPr algn="just"/>
            <a:endParaRPr lang="en-US" sz="1400" b="1" dirty="0">
              <a:ln>
                <a:solidFill>
                  <a:schemeClr val="tx1"/>
                </a:solidFill>
              </a:ln>
              <a:latin typeface="Times New Roman" panose="02020603050405020304" pitchFamily="18" charset="0"/>
              <a:cs typeface="Times New Roman" panose="02020603050405020304" pitchFamily="18" charset="0"/>
            </a:endParaRPr>
          </a:p>
          <a:p>
            <a:pPr algn="just"/>
            <a:r>
              <a:rPr lang="en-US" sz="1600" b="1" dirty="0">
                <a:ln>
                  <a:solidFill>
                    <a:schemeClr val="tx1"/>
                  </a:solidFill>
                </a:ln>
                <a:latin typeface="Times New Roman" panose="02020603050405020304" pitchFamily="18" charset="0"/>
                <a:cs typeface="Times New Roman" panose="02020603050405020304" pitchFamily="18" charset="0"/>
              </a:rPr>
              <a:t>      </a:t>
            </a:r>
            <a:r>
              <a:rPr lang="en-US" sz="1600" b="1" dirty="0" err="1">
                <a:ln>
                  <a:solidFill>
                    <a:schemeClr val="tx1"/>
                  </a:solidFill>
                </a:ln>
                <a:latin typeface="Times New Roman" panose="02020603050405020304" pitchFamily="18" charset="0"/>
                <a:cs typeface="Times New Roman" panose="02020603050405020304" pitchFamily="18" charset="0"/>
              </a:rPr>
              <a:t>Ms.s</a:t>
            </a:r>
            <a:r>
              <a:rPr lang="en-US" sz="1600" b="1" err="1">
                <a:ln>
                  <a:solidFill>
                    <a:schemeClr val="tx1"/>
                  </a:solidFill>
                </a:ln>
                <a:latin typeface="Times New Roman" panose="02020603050405020304" pitchFamily="18" charset="0"/>
                <a:cs typeface="Times New Roman" panose="02020603050405020304" pitchFamily="18" charset="0"/>
              </a:rPr>
              <a:t>.</a:t>
            </a:r>
            <a:r>
              <a:rPr lang="en-US" sz="1600" b="1">
                <a:ln>
                  <a:solidFill>
                    <a:schemeClr val="tx1"/>
                  </a:solidFill>
                </a:ln>
                <a:latin typeface="Times New Roman" panose="02020603050405020304" pitchFamily="18" charset="0"/>
                <a:cs typeface="Times New Roman" panose="02020603050405020304" pitchFamily="18" charset="0"/>
              </a:rPr>
              <a:t>Nagammai</a:t>
            </a:r>
            <a:r>
              <a:rPr lang="en-US" sz="1600" b="1" dirty="0">
                <a:ln>
                  <a:solidFill>
                    <a:schemeClr val="tx1"/>
                  </a:solidFill>
                </a:ln>
                <a:latin typeface="Times New Roman" panose="02020603050405020304" pitchFamily="18" charset="0"/>
                <a:cs typeface="Times New Roman" panose="02020603050405020304" pitchFamily="18" charset="0"/>
              </a:rPr>
              <a:t> M.E</a:t>
            </a:r>
          </a:p>
          <a:p>
            <a:pPr algn="l"/>
            <a:endParaRPr lang="en-US" sz="1400" b="1" dirty="0">
              <a:ln>
                <a:solidFill>
                  <a:schemeClr val="tx1"/>
                </a:solidFill>
              </a:ln>
              <a:latin typeface="Times New Roman" panose="02020603050405020304" pitchFamily="18" charset="0"/>
              <a:cs typeface="Times New Roman" panose="02020603050405020304" pitchFamily="18" charset="0"/>
            </a:endParaRPr>
          </a:p>
          <a:p>
            <a:pPr algn="just"/>
            <a:endParaRPr lang="en-US" sz="1400" b="1" dirty="0">
              <a:ln>
                <a:solidFill>
                  <a:schemeClr val="tx1"/>
                </a:solidFill>
              </a:ln>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168F004A-613B-420B-8D9D-414FB590479D}"/>
              </a:ext>
            </a:extLst>
          </p:cNvPr>
          <p:cNvGrpSpPr/>
          <p:nvPr/>
        </p:nvGrpSpPr>
        <p:grpSpPr>
          <a:xfrm>
            <a:off x="724124" y="192113"/>
            <a:ext cx="10743751" cy="1583933"/>
            <a:chOff x="855132" y="304799"/>
            <a:chExt cx="10270067" cy="1439333"/>
          </a:xfrm>
          <a:solidFill>
            <a:schemeClr val="bg1"/>
          </a:solidFill>
        </p:grpSpPr>
        <p:sp>
          <p:nvSpPr>
            <p:cNvPr id="7" name="Rectangle 6">
              <a:extLst>
                <a:ext uri="{FF2B5EF4-FFF2-40B4-BE49-F238E27FC236}">
                  <a16:creationId xmlns:a16="http://schemas.microsoft.com/office/drawing/2014/main" id="{7B10923C-27DA-438E-BBE4-465A5193A801}"/>
                </a:ext>
              </a:extLst>
            </p:cNvPr>
            <p:cNvSpPr/>
            <p:nvPr/>
          </p:nvSpPr>
          <p:spPr>
            <a:xfrm>
              <a:off x="855132" y="304799"/>
              <a:ext cx="10270067" cy="1439333"/>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Tamilnadu College of Engineering">
              <a:extLst>
                <a:ext uri="{FF2B5EF4-FFF2-40B4-BE49-F238E27FC236}">
                  <a16:creationId xmlns:a16="http://schemas.microsoft.com/office/drawing/2014/main" id="{1174F262-C950-4F9E-8D4D-C8DA24DA1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663" y="304799"/>
              <a:ext cx="10151536" cy="1439333"/>
            </a:xfrm>
            <a:prstGeom prst="rect">
              <a:avLst/>
            </a:prstGeom>
            <a:grpFill/>
            <a:ln>
              <a:solidFill>
                <a:schemeClr val="bg1"/>
              </a:solidFill>
            </a:ln>
          </p:spPr>
        </p:pic>
      </p:grpSp>
      <p:sp>
        <p:nvSpPr>
          <p:cNvPr id="2" name="Rectangle 1">
            <a:extLst>
              <a:ext uri="{FF2B5EF4-FFF2-40B4-BE49-F238E27FC236}">
                <a16:creationId xmlns:a16="http://schemas.microsoft.com/office/drawing/2014/main" id="{61B0191C-15CD-42A3-B3C5-63E09139B4E1}"/>
              </a:ext>
            </a:extLst>
          </p:cNvPr>
          <p:cNvSpPr/>
          <p:nvPr/>
        </p:nvSpPr>
        <p:spPr>
          <a:xfrm>
            <a:off x="6945625" y="4535054"/>
            <a:ext cx="4863875" cy="20597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b="1" dirty="0">
                <a:ln>
                  <a:solidFill>
                    <a:schemeClr val="tx1"/>
                  </a:solidFill>
                </a:ln>
                <a:solidFill>
                  <a:sysClr val="windowText" lastClr="0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PRESENTED BY</a:t>
            </a:r>
          </a:p>
          <a:p>
            <a:pPr algn="ctr"/>
            <a:endParaRPr lang="en-US" sz="1600" b="1" dirty="0">
              <a:ln>
                <a:solidFill>
                  <a:schemeClr val="tx1"/>
                </a:solidFill>
              </a:ln>
              <a:solidFill>
                <a:sysClr val="windowText" lastClr="0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a:p>
            <a:pPr algn="just"/>
            <a:r>
              <a:rPr lang="en-US" sz="1600" b="1" dirty="0">
                <a:ln>
                  <a:solidFill>
                    <a:schemeClr val="tx1"/>
                  </a:solidFill>
                </a:ln>
                <a:solidFill>
                  <a:sysClr val="windowText" lastClr="0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lang="en-US" sz="1800" b="1" dirty="0">
                <a:ln>
                  <a:solidFill>
                    <a:schemeClr val="tx1"/>
                  </a:solidFill>
                </a:ln>
                <a:solidFill>
                  <a:sysClr val="windowText" lastClr="0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DHARANI KANNA K V</a:t>
            </a:r>
          </a:p>
          <a:p>
            <a:pPr algn="just"/>
            <a:r>
              <a:rPr lang="en-US" sz="1800" b="1" dirty="0">
                <a:ln>
                  <a:solidFill>
                    <a:schemeClr val="tx1"/>
                  </a:solidFill>
                </a:ln>
                <a:solidFill>
                  <a:sysClr val="windowText" lastClr="0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KAALIDAS  S</a:t>
            </a:r>
          </a:p>
          <a:p>
            <a:pPr algn="just"/>
            <a:r>
              <a:rPr lang="en-US" sz="1800" b="1" dirty="0">
                <a:ln>
                  <a:solidFill>
                    <a:schemeClr val="tx1"/>
                  </a:solidFill>
                </a:ln>
                <a:solidFill>
                  <a:sysClr val="windowText" lastClr="0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SREERAG P</a:t>
            </a:r>
          </a:p>
          <a:p>
            <a:pPr algn="just"/>
            <a:r>
              <a:rPr lang="en-US" sz="1800" b="1" dirty="0">
                <a:ln>
                  <a:solidFill>
                    <a:schemeClr val="tx1"/>
                  </a:solidFill>
                </a:ln>
                <a:solidFill>
                  <a:sysClr val="windowText" lastClr="0000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THARANI DHARAN PR</a:t>
            </a:r>
          </a:p>
          <a:p>
            <a:pPr algn="ctr"/>
            <a:endParaRPr lang="en-US" dirty="0">
              <a:solidFill>
                <a:sysClr val="windowText" lastClr="000000"/>
              </a:solidFill>
            </a:endParaRPr>
          </a:p>
        </p:txBody>
      </p:sp>
    </p:spTree>
    <p:extLst>
      <p:ext uri="{BB962C8B-B14F-4D97-AF65-F5344CB8AC3E}">
        <p14:creationId xmlns:p14="http://schemas.microsoft.com/office/powerpoint/2010/main" val="122870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EAEF-3BF0-4382-85DD-E3D1FDB2F53B}"/>
              </a:ext>
            </a:extLst>
          </p:cNvPr>
          <p:cNvSpPr>
            <a:spLocks noGrp="1"/>
          </p:cNvSpPr>
          <p:nvPr>
            <p:ph type="title"/>
          </p:nvPr>
        </p:nvSpPr>
        <p:spPr>
          <a:xfrm>
            <a:off x="732936" y="348793"/>
            <a:ext cx="10131425" cy="1115506"/>
          </a:xfrm>
        </p:spPr>
        <p:txBody>
          <a:bodyPr>
            <a:normAutofit/>
          </a:bodyPr>
          <a:lstStyle/>
          <a:p>
            <a:r>
              <a:rPr lang="en-US" sz="3200" b="1" dirty="0">
                <a:latin typeface="Times New Roman" panose="02020603050405020304" pitchFamily="18" charset="0"/>
                <a:cs typeface="Times New Roman" panose="02020603050405020304" pitchFamily="18" charset="0"/>
              </a:rPr>
              <a:t>BLOCK DIAGRAM</a:t>
            </a:r>
          </a:p>
        </p:txBody>
      </p:sp>
      <p:pic>
        <p:nvPicPr>
          <p:cNvPr id="4" name="Picture 3">
            <a:extLst>
              <a:ext uri="{FF2B5EF4-FFF2-40B4-BE49-F238E27FC236}">
                <a16:creationId xmlns:a16="http://schemas.microsoft.com/office/drawing/2014/main" id="{25390E08-9277-4627-808B-7CFD2582E198}"/>
              </a:ext>
            </a:extLst>
          </p:cNvPr>
          <p:cNvPicPr>
            <a:picLocks noChangeAspect="1"/>
          </p:cNvPicPr>
          <p:nvPr/>
        </p:nvPicPr>
        <p:blipFill>
          <a:blip r:embed="rId2"/>
          <a:stretch>
            <a:fillRect/>
          </a:stretch>
        </p:blipFill>
        <p:spPr>
          <a:xfrm>
            <a:off x="1918036" y="1537540"/>
            <a:ext cx="7973310" cy="4796999"/>
          </a:xfrm>
          <a:prstGeom prst="rect">
            <a:avLst/>
          </a:prstGeom>
        </p:spPr>
      </p:pic>
    </p:spTree>
    <p:extLst>
      <p:ext uri="{BB962C8B-B14F-4D97-AF65-F5344CB8AC3E}">
        <p14:creationId xmlns:p14="http://schemas.microsoft.com/office/powerpoint/2010/main" val="870803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EAEF-3BF0-4382-85DD-E3D1FDB2F53B}"/>
              </a:ext>
            </a:extLst>
          </p:cNvPr>
          <p:cNvSpPr>
            <a:spLocks noGrp="1"/>
          </p:cNvSpPr>
          <p:nvPr>
            <p:ph type="title"/>
          </p:nvPr>
        </p:nvSpPr>
        <p:spPr>
          <a:xfrm>
            <a:off x="732936" y="348793"/>
            <a:ext cx="10131425" cy="1115506"/>
          </a:xfrm>
        </p:spPr>
        <p:txBody>
          <a:bodyPr>
            <a:normAutofit/>
          </a:bodyPr>
          <a:lstStyle/>
          <a:p>
            <a:r>
              <a:rPr lang="en-US" sz="3200" b="1" dirty="0">
                <a:latin typeface="Times New Roman" panose="02020603050405020304" pitchFamily="18" charset="0"/>
                <a:cs typeface="Times New Roman" panose="02020603050405020304" pitchFamily="18" charset="0"/>
              </a:rPr>
              <a:t>CIRCUIT DIAGRAM</a:t>
            </a:r>
          </a:p>
        </p:txBody>
      </p:sp>
      <p:pic>
        <p:nvPicPr>
          <p:cNvPr id="4" name="Picture 3">
            <a:extLst>
              <a:ext uri="{FF2B5EF4-FFF2-40B4-BE49-F238E27FC236}">
                <a16:creationId xmlns:a16="http://schemas.microsoft.com/office/drawing/2014/main" id="{12A787BB-7A8A-4D07-B4BE-65D727FFF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434" y="1351268"/>
            <a:ext cx="7832428" cy="5506732"/>
          </a:xfrm>
          <a:prstGeom prst="rect">
            <a:avLst/>
          </a:prstGeom>
        </p:spPr>
      </p:pic>
    </p:spTree>
    <p:extLst>
      <p:ext uri="{BB962C8B-B14F-4D97-AF65-F5344CB8AC3E}">
        <p14:creationId xmlns:p14="http://schemas.microsoft.com/office/powerpoint/2010/main" val="3461250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946F-7EAA-433A-B588-65E1C1425C02}"/>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1B9567FF-890F-4747-8B2A-06A5F914A853}"/>
              </a:ext>
            </a:extLst>
          </p:cNvPr>
          <p:cNvSpPr>
            <a:spLocks noGrp="1"/>
          </p:cNvSpPr>
          <p:nvPr>
            <p:ph idx="1"/>
          </p:nvPr>
        </p:nvSpPr>
        <p:spPr>
          <a:xfrm>
            <a:off x="711199" y="1690688"/>
            <a:ext cx="10898909" cy="4506912"/>
          </a:xfrm>
        </p:spPr>
        <p:txBody>
          <a:bodyPr>
            <a:normAutofit/>
          </a:bodyPr>
          <a:lstStyle/>
          <a:p>
            <a:pPr marL="342900" marR="609600" lvl="0" indent="-342900" algn="just">
              <a:lnSpc>
                <a:spcPct val="115000"/>
              </a:lnSpc>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This System doesn’t need compulsorily a mobile application for communicate with donor.</a:t>
            </a:r>
          </a:p>
          <a:p>
            <a:pPr marL="342900" marR="552450" lvl="0" indent="-342900" algn="just">
              <a:lnSpc>
                <a:spcPct val="115000"/>
              </a:lnSpc>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There is no need of internet for communicate with user and donor in our system.</a:t>
            </a:r>
          </a:p>
          <a:p>
            <a:pPr marL="342900" marR="552450" lvl="0" indent="-342900" algn="just">
              <a:lnSpc>
                <a:spcPct val="115000"/>
              </a:lnSpc>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This system doesn’t need any smart phone to communicate with donor and user.</a:t>
            </a:r>
          </a:p>
          <a:p>
            <a:pPr marL="342900" marR="552450" lvl="0" indent="-342900" algn="just">
              <a:lnSpc>
                <a:spcPct val="115000"/>
              </a:lnSpc>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Primary device only needs an internet connection even low power, Low bandwidth of internet enough to perform the task efficiently and save life.</a:t>
            </a:r>
          </a:p>
          <a:p>
            <a:pPr marL="342900" marR="552450" lvl="0" indent="-342900" algn="just">
              <a:lnSpc>
                <a:spcPct val="115000"/>
              </a:lnSpc>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This system will efficiently reach 1000+ people within 1 minute. So, this is time reduced task to reach a suitable donor.</a:t>
            </a:r>
          </a:p>
          <a:p>
            <a:pPr marL="342900" marR="552450" lvl="0" indent="-342900" algn="just">
              <a:lnSpc>
                <a:spcPct val="115000"/>
              </a:lnSpc>
              <a:spcBef>
                <a:spcPts val="0"/>
              </a:spcBef>
              <a:spcAft>
                <a:spcPts val="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system is Low cost building, Easily to handle, Portable to use.</a:t>
            </a:r>
          </a:p>
        </p:txBody>
      </p:sp>
    </p:spTree>
    <p:extLst>
      <p:ext uri="{BB962C8B-B14F-4D97-AF65-F5344CB8AC3E}">
        <p14:creationId xmlns:p14="http://schemas.microsoft.com/office/powerpoint/2010/main" val="1075167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3AF1-8930-4944-B7D7-6455A163AE56}"/>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COMPONENTS USED</a:t>
            </a:r>
          </a:p>
        </p:txBody>
      </p:sp>
      <p:sp>
        <p:nvSpPr>
          <p:cNvPr id="3" name="Content Placeholder 2">
            <a:extLst>
              <a:ext uri="{FF2B5EF4-FFF2-40B4-BE49-F238E27FC236}">
                <a16:creationId xmlns:a16="http://schemas.microsoft.com/office/drawing/2014/main" id="{7DD1CAC0-C275-4A23-8536-F33F5B826CF7}"/>
              </a:ext>
            </a:extLst>
          </p:cNvPr>
          <p:cNvSpPr>
            <a:spLocks noGrp="1"/>
          </p:cNvSpPr>
          <p:nvPr>
            <p:ph idx="1"/>
          </p:nvPr>
        </p:nvSpPr>
        <p:spPr>
          <a:xfrm>
            <a:off x="685801" y="2142067"/>
            <a:ext cx="10131425" cy="4305867"/>
          </a:xfrm>
        </p:spPr>
        <p:txBody>
          <a:bodyPr>
            <a:normAutofit/>
          </a:bodyPr>
          <a:lstStyle/>
          <a:p>
            <a:r>
              <a:rPr lang="en-US" sz="2000" dirty="0">
                <a:latin typeface="Times New Roman" panose="02020603050405020304" pitchFamily="18" charset="0"/>
                <a:cs typeface="Times New Roman" panose="02020603050405020304" pitchFamily="18" charset="0"/>
              </a:rPr>
              <a:t>MICRO CONTROLLER(PIC16F877A OR ATMEL328)</a:t>
            </a:r>
          </a:p>
          <a:p>
            <a:r>
              <a:rPr lang="en-US" sz="2000" dirty="0">
                <a:latin typeface="Times New Roman" panose="02020603050405020304" pitchFamily="18" charset="0"/>
                <a:cs typeface="Times New Roman" panose="02020603050405020304" pitchFamily="18" charset="0"/>
              </a:rPr>
              <a:t>ESP8266</a:t>
            </a:r>
          </a:p>
          <a:p>
            <a:r>
              <a:rPr lang="en-US" sz="2000" dirty="0">
                <a:latin typeface="Times New Roman" panose="02020603050405020304" pitchFamily="18" charset="0"/>
                <a:cs typeface="Times New Roman" panose="02020603050405020304" pitchFamily="18" charset="0"/>
              </a:rPr>
              <a:t>IR LED</a:t>
            </a:r>
          </a:p>
          <a:p>
            <a:r>
              <a:rPr lang="en-US" sz="2000" dirty="0">
                <a:latin typeface="Times New Roman" panose="02020603050405020304" pitchFamily="18" charset="0"/>
                <a:cs typeface="Times New Roman" panose="02020603050405020304" pitchFamily="18" charset="0"/>
              </a:rPr>
              <a:t>GPS</a:t>
            </a:r>
          </a:p>
          <a:p>
            <a:r>
              <a:rPr lang="en-US" sz="2000" dirty="0">
                <a:latin typeface="Times New Roman" panose="02020603050405020304" pitchFamily="18" charset="0"/>
                <a:cs typeface="Times New Roman" panose="02020603050405020304" pitchFamily="18" charset="0"/>
              </a:rPr>
              <a:t>GSM</a:t>
            </a:r>
          </a:p>
          <a:p>
            <a:r>
              <a:rPr lang="en-US" sz="2000" dirty="0">
                <a:latin typeface="Times New Roman" panose="02020603050405020304" pitchFamily="18" charset="0"/>
                <a:cs typeface="Times New Roman" panose="02020603050405020304" pitchFamily="18" charset="0"/>
              </a:rPr>
              <a:t>POWER REGULATOR</a:t>
            </a:r>
          </a:p>
          <a:p>
            <a:r>
              <a:rPr lang="en-US" sz="2000" dirty="0">
                <a:latin typeface="Times New Roman" panose="02020603050405020304" pitchFamily="18" charset="0"/>
                <a:cs typeface="Times New Roman" panose="02020603050405020304" pitchFamily="18" charset="0"/>
              </a:rPr>
              <a:t>SERVER DATABASE</a:t>
            </a:r>
          </a:p>
          <a:p>
            <a:r>
              <a:rPr lang="en-US" sz="2000" dirty="0">
                <a:latin typeface="Times New Roman" panose="02020603050405020304" pitchFamily="18" charset="0"/>
                <a:cs typeface="Times New Roman" panose="02020603050405020304" pitchFamily="18" charset="0"/>
              </a:rPr>
              <a:t>BUTTON</a:t>
            </a:r>
          </a:p>
          <a:p>
            <a:r>
              <a:rPr lang="en-US" sz="2000" dirty="0">
                <a:latin typeface="Times New Roman" panose="02020603050405020304" pitchFamily="18" charset="0"/>
                <a:cs typeface="Times New Roman" panose="02020603050405020304" pitchFamily="18" charset="0"/>
              </a:rPr>
              <a:t>IoT APPLICATION</a:t>
            </a:r>
          </a:p>
        </p:txBody>
      </p:sp>
    </p:spTree>
    <p:extLst>
      <p:ext uri="{BB962C8B-B14F-4D97-AF65-F5344CB8AC3E}">
        <p14:creationId xmlns:p14="http://schemas.microsoft.com/office/powerpoint/2010/main" val="1340404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6468-3256-47EF-B9F8-65ECE393EB5C}"/>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PROJECT KIT</a:t>
            </a:r>
          </a:p>
        </p:txBody>
      </p:sp>
      <p:pic>
        <p:nvPicPr>
          <p:cNvPr id="4" name="Content Placeholder 3">
            <a:extLst>
              <a:ext uri="{FF2B5EF4-FFF2-40B4-BE49-F238E27FC236}">
                <a16:creationId xmlns:a16="http://schemas.microsoft.com/office/drawing/2014/main" id="{07FDFECC-67C5-4EAB-B738-4131C3A565DB}"/>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26595" y="1644870"/>
            <a:ext cx="4250200" cy="2668876"/>
          </a:xfrm>
          <a:prstGeom prst="rect">
            <a:avLst/>
          </a:prstGeom>
          <a:noFill/>
          <a:ln>
            <a:noFill/>
          </a:ln>
        </p:spPr>
      </p:pic>
      <p:pic>
        <p:nvPicPr>
          <p:cNvPr id="5" name="Picture 4">
            <a:extLst>
              <a:ext uri="{FF2B5EF4-FFF2-40B4-BE49-F238E27FC236}">
                <a16:creationId xmlns:a16="http://schemas.microsoft.com/office/drawing/2014/main" id="{6E31839D-9F37-4A07-A4C4-C4A3DA3323B6}"/>
              </a:ext>
            </a:extLst>
          </p:cNvPr>
          <p:cNvPicPr/>
          <p:nvPr/>
        </p:nvPicPr>
        <p:blipFill rotWithShape="1">
          <a:blip r:embed="rId3">
            <a:extLst>
              <a:ext uri="{28A0092B-C50C-407E-A947-70E740481C1C}">
                <a14:useLocalDpi xmlns:a14="http://schemas.microsoft.com/office/drawing/2010/main" val="0"/>
              </a:ext>
            </a:extLst>
          </a:blip>
          <a:srcRect l="19896" t="-437" r="18883" b="1153"/>
          <a:stretch/>
        </p:blipFill>
        <p:spPr bwMode="auto">
          <a:xfrm>
            <a:off x="4969164" y="1644871"/>
            <a:ext cx="3398981" cy="2668876"/>
          </a:xfrm>
          <a:prstGeom prst="rect">
            <a:avLst/>
          </a:prstGeom>
          <a:noFill/>
          <a:ln>
            <a:noFill/>
          </a:ln>
        </p:spPr>
      </p:pic>
      <p:pic>
        <p:nvPicPr>
          <p:cNvPr id="6" name="Picture 5">
            <a:extLst>
              <a:ext uri="{FF2B5EF4-FFF2-40B4-BE49-F238E27FC236}">
                <a16:creationId xmlns:a16="http://schemas.microsoft.com/office/drawing/2014/main" id="{11ADE6A1-B7A0-4CDE-8619-CED6B316E80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66858" y="1644508"/>
            <a:ext cx="3623541" cy="2668876"/>
          </a:xfrm>
          <a:prstGeom prst="rect">
            <a:avLst/>
          </a:prstGeom>
          <a:noFill/>
          <a:ln>
            <a:noFill/>
          </a:ln>
        </p:spPr>
      </p:pic>
      <p:pic>
        <p:nvPicPr>
          <p:cNvPr id="7" name="Picture 6">
            <a:extLst>
              <a:ext uri="{FF2B5EF4-FFF2-40B4-BE49-F238E27FC236}">
                <a16:creationId xmlns:a16="http://schemas.microsoft.com/office/drawing/2014/main" id="{095050FD-1F8D-4288-BE51-FE9D611BE2F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118881" y="4359564"/>
            <a:ext cx="4250200" cy="2290012"/>
          </a:xfrm>
          <a:prstGeom prst="rect">
            <a:avLst/>
          </a:prstGeom>
          <a:noFill/>
          <a:ln>
            <a:noFill/>
          </a:ln>
        </p:spPr>
      </p:pic>
      <p:pic>
        <p:nvPicPr>
          <p:cNvPr id="8" name="Picture 7">
            <a:extLst>
              <a:ext uri="{FF2B5EF4-FFF2-40B4-BE49-F238E27FC236}">
                <a16:creationId xmlns:a16="http://schemas.microsoft.com/office/drawing/2014/main" id="{EFBC20A6-1CE5-4C39-B0B4-2EAC4C05345C}"/>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6467794" y="4359564"/>
            <a:ext cx="4760737" cy="2290012"/>
          </a:xfrm>
          <a:prstGeom prst="rect">
            <a:avLst/>
          </a:prstGeom>
          <a:noFill/>
          <a:ln>
            <a:noFill/>
          </a:ln>
        </p:spPr>
      </p:pic>
    </p:spTree>
    <p:extLst>
      <p:ext uri="{BB962C8B-B14F-4D97-AF65-F5344CB8AC3E}">
        <p14:creationId xmlns:p14="http://schemas.microsoft.com/office/powerpoint/2010/main" val="328909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8A25-6F7B-499B-B872-7788CB6B6AA3}"/>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OUTPUT</a:t>
            </a:r>
          </a:p>
        </p:txBody>
      </p:sp>
      <p:pic>
        <p:nvPicPr>
          <p:cNvPr id="4" name="Content Placeholder 3">
            <a:extLst>
              <a:ext uri="{FF2B5EF4-FFF2-40B4-BE49-F238E27FC236}">
                <a16:creationId xmlns:a16="http://schemas.microsoft.com/office/drawing/2014/main" id="{D6A39E47-EB32-4A77-994D-84D8181DF69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7751" y="1909026"/>
            <a:ext cx="2905298" cy="1450571"/>
          </a:xfrm>
          <a:prstGeom prst="rect">
            <a:avLst/>
          </a:prstGeom>
          <a:noFill/>
        </p:spPr>
      </p:pic>
      <p:pic>
        <p:nvPicPr>
          <p:cNvPr id="5" name="Picture 4">
            <a:extLst>
              <a:ext uri="{FF2B5EF4-FFF2-40B4-BE49-F238E27FC236}">
                <a16:creationId xmlns:a16="http://schemas.microsoft.com/office/drawing/2014/main" id="{942EB092-52F3-4B53-900A-7F0306C28A3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751" y="3577935"/>
            <a:ext cx="2905298" cy="1539240"/>
          </a:xfrm>
          <a:prstGeom prst="rect">
            <a:avLst/>
          </a:prstGeom>
          <a:noFill/>
        </p:spPr>
      </p:pic>
      <p:pic>
        <p:nvPicPr>
          <p:cNvPr id="6" name="Picture 5">
            <a:extLst>
              <a:ext uri="{FF2B5EF4-FFF2-40B4-BE49-F238E27FC236}">
                <a16:creationId xmlns:a16="http://schemas.microsoft.com/office/drawing/2014/main" id="{67B5D795-CF15-487B-8950-F446848FE09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751" y="5223510"/>
            <a:ext cx="2905298" cy="1463617"/>
          </a:xfrm>
          <a:prstGeom prst="rect">
            <a:avLst/>
          </a:prstGeom>
          <a:noFill/>
        </p:spPr>
      </p:pic>
      <p:pic>
        <p:nvPicPr>
          <p:cNvPr id="7" name="Picture 6">
            <a:extLst>
              <a:ext uri="{FF2B5EF4-FFF2-40B4-BE49-F238E27FC236}">
                <a16:creationId xmlns:a16="http://schemas.microsoft.com/office/drawing/2014/main" id="{37417100-C871-410E-806D-A28B60AE7C7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271493" y="1909026"/>
            <a:ext cx="2323810" cy="4726514"/>
          </a:xfrm>
          <a:prstGeom prst="rect">
            <a:avLst/>
          </a:prstGeom>
          <a:noFill/>
          <a:ln>
            <a:noFill/>
          </a:ln>
        </p:spPr>
      </p:pic>
      <p:pic>
        <p:nvPicPr>
          <p:cNvPr id="8" name="Picture 7">
            <a:extLst>
              <a:ext uri="{FF2B5EF4-FFF2-40B4-BE49-F238E27FC236}">
                <a16:creationId xmlns:a16="http://schemas.microsoft.com/office/drawing/2014/main" id="{F1BB8745-B055-4B17-8B84-DEA01B46BD80}"/>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3596698" y="1909026"/>
            <a:ext cx="2323811" cy="4726514"/>
          </a:xfrm>
          <a:prstGeom prst="rect">
            <a:avLst/>
          </a:prstGeom>
          <a:noFill/>
          <a:ln>
            <a:noFill/>
          </a:ln>
        </p:spPr>
      </p:pic>
      <p:pic>
        <p:nvPicPr>
          <p:cNvPr id="9" name="Picture 8">
            <a:extLst>
              <a:ext uri="{FF2B5EF4-FFF2-40B4-BE49-F238E27FC236}">
                <a16:creationId xmlns:a16="http://schemas.microsoft.com/office/drawing/2014/main" id="{D8B74A25-1F06-4CFA-90A3-2CD220ED5155}"/>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8946287" y="1909026"/>
            <a:ext cx="2155822" cy="4778101"/>
          </a:xfrm>
          <a:prstGeom prst="rect">
            <a:avLst/>
          </a:prstGeom>
          <a:noFill/>
          <a:ln>
            <a:noFill/>
          </a:ln>
        </p:spPr>
      </p:pic>
    </p:spTree>
    <p:extLst>
      <p:ext uri="{BB962C8B-B14F-4D97-AF65-F5344CB8AC3E}">
        <p14:creationId xmlns:p14="http://schemas.microsoft.com/office/powerpoint/2010/main" val="3106608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2.jpeg">
            <a:extLst>
              <a:ext uri="{FF2B5EF4-FFF2-40B4-BE49-F238E27FC236}">
                <a16:creationId xmlns:a16="http://schemas.microsoft.com/office/drawing/2014/main" id="{0B1E88B7-53CE-49FB-908E-9AAD761E37C4}"/>
              </a:ext>
            </a:extLst>
          </p:cNvPr>
          <p:cNvPicPr>
            <a:picLocks noGrp="1"/>
          </p:cNvPicPr>
          <p:nvPr>
            <p:ph idx="1"/>
          </p:nvPr>
        </p:nvPicPr>
        <p:blipFill>
          <a:blip r:embed="rId2" cstate="print"/>
          <a:stretch>
            <a:fillRect/>
          </a:stretch>
        </p:blipFill>
        <p:spPr>
          <a:xfrm>
            <a:off x="1118690" y="725775"/>
            <a:ext cx="9954620" cy="5406450"/>
          </a:xfrm>
          <a:prstGeom prst="rect">
            <a:avLst/>
          </a:prstGeom>
        </p:spPr>
      </p:pic>
    </p:spTree>
    <p:extLst>
      <p:ext uri="{BB962C8B-B14F-4D97-AF65-F5344CB8AC3E}">
        <p14:creationId xmlns:p14="http://schemas.microsoft.com/office/powerpoint/2010/main" val="1081213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35CC4-27F0-4E41-A89A-835F9718D3A7}"/>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0938290-00EE-412A-8F36-7B8CF52094C9}"/>
              </a:ext>
            </a:extLst>
          </p:cNvPr>
          <p:cNvSpPr>
            <a:spLocks noGrp="1"/>
          </p:cNvSpPr>
          <p:nvPr>
            <p:ph idx="1"/>
          </p:nvPr>
        </p:nvSpPr>
        <p:spPr>
          <a:xfrm>
            <a:off x="753534" y="1820334"/>
            <a:ext cx="10600266" cy="4183302"/>
          </a:xfrm>
        </p:spPr>
        <p:txBody>
          <a:bodyPr>
            <a:normAutofit/>
          </a:bodyPr>
          <a:lstStyle/>
          <a:p>
            <a:pPr marL="342900" marR="596265" lvl="0" indent="-342900" algn="just">
              <a:lnSpc>
                <a:spcPct val="107000"/>
              </a:lnSpc>
              <a:spcBef>
                <a:spcPts val="920"/>
              </a:spcBef>
              <a:spcAft>
                <a:spcPts val="0"/>
              </a:spcAft>
              <a:buSzPts val="1400"/>
              <a:buFont typeface="Times New Roman" panose="02020603050405020304" pitchFamily="18" charset="0"/>
              <a:buChar char="•"/>
              <a:tabLst>
                <a:tab pos="546100" algn="l"/>
                <a:tab pos="546735" algn="l"/>
              </a:tabLst>
            </a:pPr>
            <a:r>
              <a:rPr lang="en-US" sz="2400" dirty="0">
                <a:effectLst/>
                <a:latin typeface="Times New Roman" panose="02020603050405020304" pitchFamily="18" charset="0"/>
                <a:ea typeface="Times New Roman" panose="02020603050405020304" pitchFamily="18" charset="0"/>
              </a:rPr>
              <a:t>Conventional methods used to determine the blood group involves risk of infection, time consuming and reagents are</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required. </a:t>
            </a:r>
          </a:p>
          <a:p>
            <a:pPr marL="342900" marR="596265" lvl="0" indent="-342900" algn="just">
              <a:lnSpc>
                <a:spcPct val="107000"/>
              </a:lnSpc>
              <a:spcBef>
                <a:spcPts val="920"/>
              </a:spcBef>
              <a:spcAft>
                <a:spcPts val="0"/>
              </a:spcAft>
              <a:buSzPts val="1400"/>
              <a:buFont typeface="Times New Roman" panose="02020603050405020304" pitchFamily="18" charset="0"/>
              <a:buChar char="•"/>
              <a:tabLst>
                <a:tab pos="546100" algn="l"/>
                <a:tab pos="546735" algn="l"/>
              </a:tabLst>
            </a:pPr>
            <a:r>
              <a:rPr lang="en-US" sz="2400" dirty="0">
                <a:effectLst/>
                <a:latin typeface="Times New Roman" panose="02020603050405020304" pitchFamily="18" charset="0"/>
                <a:ea typeface="Times New Roman" panose="02020603050405020304" pitchFamily="18" charset="0"/>
              </a:rPr>
              <a:t>Alternate method for the Conventional method is Noninvasive method used to detect the blood type that cannot cause any infection, not required any reagent, time consuming</a:t>
            </a:r>
          </a:p>
          <a:p>
            <a:pPr marL="342900" marR="651510" lvl="0" indent="-342900" algn="just">
              <a:lnSpc>
                <a:spcPct val="106000"/>
              </a:lnSpc>
              <a:spcBef>
                <a:spcPts val="810"/>
              </a:spcBef>
              <a:spcAft>
                <a:spcPts val="0"/>
              </a:spcAft>
              <a:buSzPts val="1400"/>
              <a:buFont typeface="Times New Roman" panose="02020603050405020304" pitchFamily="18" charset="0"/>
              <a:buChar char="•"/>
              <a:tabLst>
                <a:tab pos="546100" algn="l"/>
                <a:tab pos="546735" algn="l"/>
              </a:tabLst>
            </a:pPr>
            <a:r>
              <a:rPr lang="en-US" sz="2400" dirty="0">
                <a:effectLst/>
                <a:latin typeface="Times New Roman" panose="02020603050405020304" pitchFamily="18" charset="0"/>
                <a:ea typeface="Times New Roman" panose="02020603050405020304" pitchFamily="18" charset="0"/>
              </a:rPr>
              <a:t>In future upgrade of project, we can also include to detect sugar level,</a:t>
            </a:r>
            <a:r>
              <a:rPr lang="en-US" sz="2400" spc="-18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BP range with this device for domestic health care</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purpose.</a:t>
            </a:r>
          </a:p>
          <a:p>
            <a:pPr marL="342900" marR="1115695" lvl="0" indent="-342900" algn="just">
              <a:lnSpc>
                <a:spcPct val="107000"/>
              </a:lnSpc>
              <a:spcBef>
                <a:spcPts val="310"/>
              </a:spcBef>
              <a:spcAft>
                <a:spcPts val="0"/>
              </a:spcAft>
              <a:buSzPts val="1400"/>
              <a:buFont typeface="Times New Roman" panose="02020603050405020304" pitchFamily="18" charset="0"/>
              <a:buChar char="•"/>
              <a:tabLst>
                <a:tab pos="546100" algn="l"/>
                <a:tab pos="546735" algn="l"/>
              </a:tabLst>
            </a:pPr>
            <a:r>
              <a:rPr lang="en-US" sz="2400" dirty="0">
                <a:effectLst/>
                <a:latin typeface="Times New Roman" panose="02020603050405020304" pitchFamily="18" charset="0"/>
                <a:ea typeface="Times New Roman" panose="02020603050405020304" pitchFamily="18" charset="0"/>
              </a:rPr>
              <a:t>Adding tablet monitoring system with this system also make more reliable in</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future.</a:t>
            </a:r>
          </a:p>
        </p:txBody>
      </p:sp>
    </p:spTree>
    <p:extLst>
      <p:ext uri="{BB962C8B-B14F-4D97-AF65-F5344CB8AC3E}">
        <p14:creationId xmlns:p14="http://schemas.microsoft.com/office/powerpoint/2010/main" val="3936725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554DA-B11D-4C1A-BD5F-BE284E99FE7A}"/>
              </a:ext>
            </a:extLst>
          </p:cNvPr>
          <p:cNvSpPr>
            <a:spLocks noGrp="1"/>
          </p:cNvSpPr>
          <p:nvPr>
            <p:ph type="title"/>
          </p:nvPr>
        </p:nvSpPr>
        <p:spPr>
          <a:xfrm>
            <a:off x="685801" y="338666"/>
            <a:ext cx="10131425" cy="1117601"/>
          </a:xfrm>
        </p:spPr>
        <p:txBody>
          <a:bodyPr>
            <a:normAutofit/>
          </a:bodyPr>
          <a:lstStyle/>
          <a:p>
            <a:r>
              <a:rPr lang="en-US" sz="3200" b="1"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F045867C-75DC-436A-AD1B-8908D42D5C92}"/>
              </a:ext>
            </a:extLst>
          </p:cNvPr>
          <p:cNvSpPr>
            <a:spLocks noGrp="1"/>
          </p:cNvSpPr>
          <p:nvPr>
            <p:ph idx="1"/>
          </p:nvPr>
        </p:nvSpPr>
        <p:spPr>
          <a:xfrm>
            <a:off x="685801" y="1380067"/>
            <a:ext cx="10131425" cy="4411133"/>
          </a:xfrm>
        </p:spPr>
        <p:txBody>
          <a:bodyPr>
            <a:noAutofit/>
          </a:bodyPr>
          <a:lstStyle/>
          <a:p>
            <a:pPr algn="l"/>
            <a:r>
              <a:rPr lang="en-US" sz="1800" b="0" i="0" u="none" strike="noStrike" baseline="0" dirty="0">
                <a:latin typeface="Times New Roman" panose="02020603050405020304" pitchFamily="18" charset="0"/>
                <a:cs typeface="Times New Roman" panose="02020603050405020304" pitchFamily="18" charset="0"/>
              </a:rPr>
              <a:t>[1] Prof . </a:t>
            </a:r>
            <a:r>
              <a:rPr lang="en-US" sz="1800" b="0" i="0" u="none" strike="noStrike" baseline="0" dirty="0" err="1">
                <a:latin typeface="Times New Roman" panose="02020603050405020304" pitchFamily="18" charset="0"/>
                <a:cs typeface="Times New Roman" panose="02020603050405020304" pitchFamily="18" charset="0"/>
              </a:rPr>
              <a:t>Snigdha</a:t>
            </a:r>
            <a:r>
              <a:rPr lang="en-US" sz="1800" b="0" i="0" u="none" strike="noStrike" baseline="0" dirty="0">
                <a:latin typeface="Times New Roman" panose="02020603050405020304" pitchFamily="18" charset="0"/>
                <a:cs typeface="Times New Roman" panose="02020603050405020304" pitchFamily="18" charset="0"/>
              </a:rPr>
              <a:t> et.al, “ Android Blood Bank “,International Journal of Advanced Research in Computer and Communication Engineering , vol 4 , Issue 11,November 2015 , pp:86-88 , ISSN(online) 2278-1021,ISSN(print):2319 5940.</a:t>
            </a:r>
          </a:p>
          <a:p>
            <a:pPr algn="l"/>
            <a:r>
              <a:rPr lang="en-US" sz="1800" b="0" i="0" u="none" strike="noStrike" baseline="0" dirty="0">
                <a:latin typeface="Times New Roman" panose="02020603050405020304" pitchFamily="18" charset="0"/>
                <a:cs typeface="Times New Roman" panose="02020603050405020304" pitchFamily="18" charset="0"/>
              </a:rPr>
              <a:t>[2] Narendra Gupta et.al , “MBB:A Life Saving Application “ , International Journal For Research in Emerging Science And Technology , vol 2 . Issue-1,March-2015 , pp:326330 , ISSN:2349- 7610 .</a:t>
            </a:r>
          </a:p>
          <a:p>
            <a:pPr algn="l"/>
            <a:r>
              <a:rPr lang="en-US" sz="1800" b="0" i="0" u="none" strike="noStrike" baseline="0" dirty="0">
                <a:latin typeface="Times New Roman" panose="02020603050405020304" pitchFamily="18" charset="0"/>
                <a:cs typeface="Times New Roman" panose="02020603050405020304" pitchFamily="18" charset="0"/>
              </a:rPr>
              <a:t>[3] Sultan </a:t>
            </a:r>
            <a:r>
              <a:rPr lang="en-US" sz="1800" b="0" i="0" u="none" strike="noStrike" baseline="0" dirty="0" err="1">
                <a:latin typeface="Times New Roman" panose="02020603050405020304" pitchFamily="18" charset="0"/>
                <a:cs typeface="Times New Roman" panose="02020603050405020304" pitchFamily="18" charset="0"/>
              </a:rPr>
              <a:t>Turhan</a:t>
            </a:r>
            <a:r>
              <a:rPr lang="en-US" sz="1800" b="0" i="0" u="none" strike="noStrike" baseline="0" dirty="0">
                <a:latin typeface="Times New Roman" panose="02020603050405020304" pitchFamily="18" charset="0"/>
                <a:cs typeface="Times New Roman" panose="02020603050405020304" pitchFamily="18" charset="0"/>
              </a:rPr>
              <a:t> , “An Android Application Volunteer Blood Donors “ , ICBB-2015 , DOI:10.5121/</a:t>
            </a:r>
            <a:r>
              <a:rPr lang="en-US" sz="1800" b="0" i="0" u="none" strike="noStrike" baseline="0" dirty="0" err="1">
                <a:latin typeface="Times New Roman" panose="02020603050405020304" pitchFamily="18" charset="0"/>
                <a:cs typeface="Times New Roman" panose="02020603050405020304" pitchFamily="18" charset="0"/>
              </a:rPr>
              <a:t>csit</a:t>
            </a:r>
            <a:r>
              <a:rPr lang="en-US" sz="1800" b="0" i="0" u="none" strike="noStrike" baseline="0" dirty="0">
                <a:latin typeface="Times New Roman" panose="02020603050405020304" pitchFamily="18" charset="0"/>
                <a:cs typeface="Times New Roman" panose="02020603050405020304" pitchFamily="18" charset="0"/>
              </a:rPr>
              <a:t> .2015.51103,pp:23-30</a:t>
            </a:r>
          </a:p>
          <a:p>
            <a:pPr algn="l"/>
            <a:r>
              <a:rPr lang="en-US" sz="1800" b="0" i="0" u="none" strike="noStrike" baseline="0" dirty="0">
                <a:latin typeface="Times New Roman" panose="02020603050405020304" pitchFamily="18" charset="0"/>
                <a:cs typeface="Times New Roman" panose="02020603050405020304" pitchFamily="18" charset="0"/>
              </a:rPr>
              <a:t>[4] </a:t>
            </a:r>
            <a:r>
              <a:rPr lang="en-US" sz="1800" b="0" i="0" u="none" strike="noStrike" baseline="0" dirty="0" err="1">
                <a:latin typeface="Times New Roman" panose="02020603050405020304" pitchFamily="18" charset="0"/>
                <a:cs typeface="Times New Roman" panose="02020603050405020304" pitchFamily="18" charset="0"/>
              </a:rPr>
              <a:t>Sayali</a:t>
            </a:r>
            <a:r>
              <a:rPr lang="en-US" sz="1800" b="0" i="0" u="none" strike="noStrike" baseline="0" dirty="0">
                <a:latin typeface="Times New Roman" panose="02020603050405020304" pitchFamily="18" charset="0"/>
                <a:cs typeface="Times New Roman" panose="02020603050405020304" pitchFamily="18" charset="0"/>
              </a:rPr>
              <a:t> Dhond et.al , “Android Based Health Application in Cloud </a:t>
            </a:r>
            <a:r>
              <a:rPr lang="en-US" sz="1800" b="0" i="0" u="none" strike="noStrike" baseline="0" dirty="0" err="1">
                <a:latin typeface="Times New Roman" panose="02020603050405020304" pitchFamily="18" charset="0"/>
                <a:cs typeface="Times New Roman" panose="02020603050405020304" pitchFamily="18" charset="0"/>
              </a:rPr>
              <a:t>Computin</a:t>
            </a:r>
            <a:r>
              <a:rPr lang="en-US" sz="1800" b="0" i="0" u="none" strike="noStrike" baseline="0" dirty="0">
                <a:latin typeface="Times New Roman" panose="02020603050405020304" pitchFamily="18" charset="0"/>
                <a:cs typeface="Times New Roman" panose="02020603050405020304" pitchFamily="18" charset="0"/>
              </a:rPr>
              <a:t> For Blood Bank “ ,International Engineering Research Journal(IERJ) vol 1 , Issue 9, 2015 , pp:868-870 , ISSN 2395- 1621.</a:t>
            </a:r>
          </a:p>
          <a:p>
            <a:pPr algn="l"/>
            <a:r>
              <a:rPr lang="en-US" sz="1800" b="0" i="0" u="none" strike="noStrike" baseline="0" dirty="0">
                <a:latin typeface="Times New Roman" panose="02020603050405020304" pitchFamily="18" charset="0"/>
                <a:cs typeface="Times New Roman" panose="02020603050405020304" pitchFamily="18" charset="0"/>
              </a:rPr>
              <a:t>[5] </a:t>
            </a:r>
            <a:r>
              <a:rPr lang="en-US" sz="1800" b="0" i="0" u="none" strike="noStrike" baseline="0" dirty="0" err="1">
                <a:latin typeface="Times New Roman" panose="02020603050405020304" pitchFamily="18" charset="0"/>
                <a:cs typeface="Times New Roman" panose="02020603050405020304" pitchFamily="18" charset="0"/>
              </a:rPr>
              <a:t>P.Priya</a:t>
            </a:r>
            <a:r>
              <a:rPr lang="en-US" sz="1800" b="0" i="0" u="none" strike="noStrike" baseline="0" dirty="0">
                <a:latin typeface="Times New Roman" panose="02020603050405020304" pitchFamily="18" charset="0"/>
                <a:cs typeface="Times New Roman" panose="02020603050405020304" pitchFamily="18" charset="0"/>
              </a:rPr>
              <a:t> et.al , “The Optimization of Blood Donor Information and Management System by Technopedia “ , International Journal of Innovative Research in Science Engineering Technology , vol 3, Issue 1,February 2014 ,pp:390-395, ISSN(online):2319-8753, ISSN(print): 2347-6710.</a:t>
            </a:r>
          </a:p>
          <a:p>
            <a:pPr algn="l"/>
            <a:r>
              <a:rPr lang="en-US" sz="1800" b="0" i="0" u="none" strike="noStrike" baseline="0" dirty="0">
                <a:latin typeface="Times New Roman" panose="02020603050405020304" pitchFamily="18" charset="0"/>
                <a:cs typeface="Times New Roman" panose="02020603050405020304" pitchFamily="18" charset="0"/>
              </a:rPr>
              <a:t>[6] </a:t>
            </a:r>
            <a:r>
              <a:rPr lang="en-US" sz="1800" b="0" i="0" u="none" strike="noStrike" baseline="0" dirty="0" err="1">
                <a:latin typeface="Times New Roman" panose="02020603050405020304" pitchFamily="18" charset="0"/>
                <a:cs typeface="Times New Roman" panose="02020603050405020304" pitchFamily="18" charset="0"/>
              </a:rPr>
              <a:t>R.Vanitha</a:t>
            </a:r>
            <a:r>
              <a:rPr lang="en-US" sz="1800" b="0" i="0" u="none" strike="noStrike" baseline="0" dirty="0">
                <a:latin typeface="Times New Roman" panose="02020603050405020304" pitchFamily="18" charset="0"/>
                <a:cs typeface="Times New Roman" panose="02020603050405020304" pitchFamily="18" charset="0"/>
              </a:rPr>
              <a:t> and </a:t>
            </a:r>
            <a:r>
              <a:rPr lang="en-US" sz="1800" b="0" i="0" u="none" strike="noStrike" baseline="0" dirty="0" err="1">
                <a:latin typeface="Times New Roman" panose="02020603050405020304" pitchFamily="18" charset="0"/>
                <a:cs typeface="Times New Roman" panose="02020603050405020304" pitchFamily="18" charset="0"/>
              </a:rPr>
              <a:t>P.Divyarani</a:t>
            </a:r>
            <a:r>
              <a:rPr lang="en-US" sz="1800" b="0" i="0" u="none" strike="noStrike" baseline="0" dirty="0">
                <a:latin typeface="Times New Roman" panose="02020603050405020304" pitchFamily="18" charset="0"/>
                <a:cs typeface="Times New Roman" panose="02020603050405020304" pitchFamily="18" charset="0"/>
              </a:rPr>
              <a:t> ,” </a:t>
            </a:r>
            <a:r>
              <a:rPr lang="en-US" sz="1800" b="0" i="0" u="none" strike="noStrike" baseline="0" dirty="0" err="1">
                <a:latin typeface="Times New Roman" panose="02020603050405020304" pitchFamily="18" charset="0"/>
                <a:cs typeface="Times New Roman" panose="02020603050405020304" pitchFamily="18" charset="0"/>
              </a:rPr>
              <a:t>BCloud</a:t>
            </a:r>
            <a:r>
              <a:rPr lang="en-US" sz="1800" b="0" i="0" u="none" strike="noStrike" baseline="0" dirty="0">
                <a:latin typeface="Times New Roman" panose="02020603050405020304" pitchFamily="18" charset="0"/>
                <a:cs typeface="Times New Roman" panose="02020603050405020304" pitchFamily="18" charset="0"/>
              </a:rPr>
              <a:t> App: Blood Donor Application For Android Mobile”, International Journal Of Innovations in Engineering and Technology(IJIET) ,vol.2 ,Issue 1,February 2013, pp:396-401 , ISSN:2319-1058.</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591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380A-1418-457D-A9C9-D1ED97AC2845}"/>
              </a:ext>
            </a:extLst>
          </p:cNvPr>
          <p:cNvSpPr>
            <a:spLocks noGrp="1"/>
          </p:cNvSpPr>
          <p:nvPr>
            <p:ph type="title"/>
          </p:nvPr>
        </p:nvSpPr>
        <p:spPr>
          <a:xfrm>
            <a:off x="685801" y="609601"/>
            <a:ext cx="10131425" cy="1153212"/>
          </a:xfrm>
        </p:spPr>
        <p:txBody>
          <a:bodyPr>
            <a:normAutofit/>
          </a:bodyPr>
          <a:lstStyle/>
          <a:p>
            <a:r>
              <a:rPr lang="en-US" sz="32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5719E4C5-67DA-4D83-B951-C094BFC31A6C}"/>
              </a:ext>
            </a:extLst>
          </p:cNvPr>
          <p:cNvSpPr>
            <a:spLocks noGrp="1"/>
          </p:cNvSpPr>
          <p:nvPr>
            <p:ph idx="1"/>
          </p:nvPr>
        </p:nvSpPr>
        <p:spPr>
          <a:xfrm>
            <a:off x="685801" y="1958110"/>
            <a:ext cx="10545617" cy="4433454"/>
          </a:xfrm>
        </p:spPr>
        <p:txBody>
          <a:bodyPr>
            <a:normAutofit lnSpcReduction="10000"/>
          </a:bodyPr>
          <a:lstStyle/>
          <a:p>
            <a:pPr algn="l"/>
            <a:r>
              <a:rPr lang="en-US" sz="2400" dirty="0">
                <a:latin typeface="Times New Roman" panose="02020603050405020304" pitchFamily="18" charset="0"/>
                <a:cs typeface="Times New Roman" panose="02020603050405020304" pitchFamily="18" charset="0"/>
              </a:rPr>
              <a:t>In the First process we have separately provided buttons to select the blood group. After pressing the required blood group bottom. </a:t>
            </a:r>
          </a:p>
          <a:p>
            <a:pPr algn="l"/>
            <a:r>
              <a:rPr lang="en-US" sz="2400" dirty="0">
                <a:latin typeface="Times New Roman" panose="02020603050405020304" pitchFamily="18" charset="0"/>
                <a:cs typeface="Times New Roman" panose="02020603050405020304" pitchFamily="18" charset="0"/>
              </a:rPr>
              <a:t>The blood type was check over the blood bank database. If there is non availability of the blood it was jump to the next step.</a:t>
            </a:r>
          </a:p>
          <a:p>
            <a:pPr algn="l"/>
            <a:r>
              <a:rPr lang="en-US" sz="2400" dirty="0">
                <a:latin typeface="Times New Roman" panose="02020603050405020304" pitchFamily="18" charset="0"/>
                <a:cs typeface="Times New Roman" panose="02020603050405020304" pitchFamily="18" charset="0"/>
              </a:rPr>
              <a:t>The blood required data was sent to all the donor who have similar blood group via Internet of things app and SMS. This request message With data’s like contact number and blood group type.</a:t>
            </a:r>
          </a:p>
          <a:p>
            <a:pPr algn="l"/>
            <a:r>
              <a:rPr lang="en-US" sz="2400" dirty="0">
                <a:latin typeface="Times New Roman" panose="02020603050405020304" pitchFamily="18" charset="0"/>
                <a:cs typeface="Times New Roman" panose="02020603050405020304" pitchFamily="18" charset="0"/>
              </a:rPr>
              <a:t>Waiting for the “Yes” or “No” response from the donor. If the response get from the donor then the data shown on the same device which is used to requested for blood.</a:t>
            </a:r>
          </a:p>
          <a:p>
            <a:pPr algn="l"/>
            <a:r>
              <a:rPr lang="en-US" sz="2400" dirty="0">
                <a:latin typeface="Times New Roman" panose="02020603050405020304" pitchFamily="18" charset="0"/>
                <a:cs typeface="Times New Roman" panose="02020603050405020304" pitchFamily="18" charset="0"/>
              </a:rPr>
              <a:t>At the same time request sent to the our mobile application users for more response.</a:t>
            </a:r>
          </a:p>
        </p:txBody>
      </p:sp>
    </p:spTree>
    <p:extLst>
      <p:ext uri="{BB962C8B-B14F-4D97-AF65-F5344CB8AC3E}">
        <p14:creationId xmlns:p14="http://schemas.microsoft.com/office/powerpoint/2010/main" val="3321048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508E-21A8-4E40-B377-DF030642CEBB}"/>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OBJECTIVE</a:t>
            </a:r>
            <a:endParaRPr lang="en-US"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234D55-C7A7-4984-8F10-9FC521EE9239}"/>
              </a:ext>
            </a:extLst>
          </p:cNvPr>
          <p:cNvSpPr>
            <a:spLocks noGrp="1"/>
          </p:cNvSpPr>
          <p:nvPr>
            <p:ph idx="1"/>
          </p:nvPr>
        </p:nvSpPr>
        <p:spPr>
          <a:xfrm>
            <a:off x="685801" y="2142068"/>
            <a:ext cx="10131425" cy="2580762"/>
          </a:xfrm>
        </p:spPr>
        <p:txBody>
          <a:bodyPr>
            <a:normAutofit/>
          </a:bodyPr>
          <a:lstStyle/>
          <a:p>
            <a:pPr algn="just"/>
            <a:r>
              <a:rPr lang="en-US" sz="2400" dirty="0">
                <a:latin typeface="Times New Roman" panose="02020603050405020304" pitchFamily="18" charset="0"/>
                <a:cs typeface="Times New Roman" panose="02020603050405020304" pitchFamily="18" charset="0"/>
              </a:rPr>
              <a:t>Automate the communication process to make emergency alert for the donor.</a:t>
            </a:r>
          </a:p>
          <a:p>
            <a:pPr algn="just"/>
            <a:r>
              <a:rPr lang="en-US" sz="2400" dirty="0">
                <a:latin typeface="Times New Roman" panose="02020603050405020304" pitchFamily="18" charset="0"/>
                <a:cs typeface="Times New Roman" panose="02020603050405020304" pitchFamily="18" charset="0"/>
              </a:rPr>
              <a:t>Low cost and Effective, efficient method for searching healthy and nearly blood donor.</a:t>
            </a:r>
          </a:p>
          <a:p>
            <a:pPr algn="just"/>
            <a:r>
              <a:rPr lang="en-US" sz="2400" dirty="0">
                <a:latin typeface="Times New Roman" panose="02020603050405020304" pitchFamily="18" charset="0"/>
                <a:cs typeface="Times New Roman" panose="02020603050405020304" pitchFamily="18" charset="0"/>
              </a:rPr>
              <a:t>Direct communication between the blood donor and blood requesting person</a:t>
            </a:r>
          </a:p>
        </p:txBody>
      </p:sp>
    </p:spTree>
    <p:extLst>
      <p:ext uri="{BB962C8B-B14F-4D97-AF65-F5344CB8AC3E}">
        <p14:creationId xmlns:p14="http://schemas.microsoft.com/office/powerpoint/2010/main" val="1528324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554DA-B11D-4C1A-BD5F-BE284E99FE7A}"/>
              </a:ext>
            </a:extLst>
          </p:cNvPr>
          <p:cNvSpPr>
            <a:spLocks noGrp="1"/>
          </p:cNvSpPr>
          <p:nvPr>
            <p:ph type="title"/>
          </p:nvPr>
        </p:nvSpPr>
        <p:spPr>
          <a:xfrm>
            <a:off x="685801" y="338666"/>
            <a:ext cx="10131425" cy="1117601"/>
          </a:xfrm>
        </p:spPr>
        <p:txBody>
          <a:bodyPr>
            <a:normAutofit/>
          </a:bodyPr>
          <a:lstStyle/>
          <a:p>
            <a:r>
              <a:rPr lang="en-US" sz="3200" b="1" dirty="0">
                <a:latin typeface="Times New Roman" panose="02020603050405020304" pitchFamily="18" charset="0"/>
                <a:cs typeface="Times New Roman" panose="02020603050405020304" pitchFamily="18" charset="0"/>
              </a:rPr>
              <a:t>LITERATURE SURVEY</a:t>
            </a:r>
          </a:p>
        </p:txBody>
      </p:sp>
      <p:graphicFrame>
        <p:nvGraphicFramePr>
          <p:cNvPr id="6" name="Table 6">
            <a:extLst>
              <a:ext uri="{FF2B5EF4-FFF2-40B4-BE49-F238E27FC236}">
                <a16:creationId xmlns:a16="http://schemas.microsoft.com/office/drawing/2014/main" id="{2788F835-30B4-4428-AB05-4C82AE8BCD05}"/>
              </a:ext>
            </a:extLst>
          </p:cNvPr>
          <p:cNvGraphicFramePr>
            <a:graphicFrameLocks noGrp="1"/>
          </p:cNvGraphicFramePr>
          <p:nvPr>
            <p:extLst>
              <p:ext uri="{D42A27DB-BD31-4B8C-83A1-F6EECF244321}">
                <p14:modId xmlns:p14="http://schemas.microsoft.com/office/powerpoint/2010/main" val="2567040307"/>
              </p:ext>
            </p:extLst>
          </p:nvPr>
        </p:nvGraphicFramePr>
        <p:xfrm>
          <a:off x="574432" y="1792327"/>
          <a:ext cx="11043136" cy="3842218"/>
        </p:xfrm>
        <a:graphic>
          <a:graphicData uri="http://schemas.openxmlformats.org/drawingml/2006/table">
            <a:tbl>
              <a:tblPr firstRow="1" bandRow="1">
                <a:tableStyleId>{5C22544A-7EE6-4342-B048-85BDC9FD1C3A}</a:tableStyleId>
              </a:tblPr>
              <a:tblGrid>
                <a:gridCol w="1491760">
                  <a:extLst>
                    <a:ext uri="{9D8B030D-6E8A-4147-A177-3AD203B41FA5}">
                      <a16:colId xmlns:a16="http://schemas.microsoft.com/office/drawing/2014/main" val="3560008889"/>
                    </a:ext>
                  </a:extLst>
                </a:gridCol>
                <a:gridCol w="2567354">
                  <a:extLst>
                    <a:ext uri="{9D8B030D-6E8A-4147-A177-3AD203B41FA5}">
                      <a16:colId xmlns:a16="http://schemas.microsoft.com/office/drawing/2014/main" val="3946288941"/>
                    </a:ext>
                  </a:extLst>
                </a:gridCol>
                <a:gridCol w="4223238">
                  <a:extLst>
                    <a:ext uri="{9D8B030D-6E8A-4147-A177-3AD203B41FA5}">
                      <a16:colId xmlns:a16="http://schemas.microsoft.com/office/drawing/2014/main" val="2927489874"/>
                    </a:ext>
                  </a:extLst>
                </a:gridCol>
                <a:gridCol w="2760784">
                  <a:extLst>
                    <a:ext uri="{9D8B030D-6E8A-4147-A177-3AD203B41FA5}">
                      <a16:colId xmlns:a16="http://schemas.microsoft.com/office/drawing/2014/main" val="724820352"/>
                    </a:ext>
                  </a:extLst>
                </a:gridCol>
              </a:tblGrid>
              <a:tr h="757442">
                <a:tc>
                  <a:txBody>
                    <a:bodyPr/>
                    <a:lstStyle/>
                    <a:p>
                      <a:pPr algn="ctr"/>
                      <a:r>
                        <a:rPr lang="en-US" dirty="0"/>
                        <a:t>AUTHOR</a:t>
                      </a:r>
                    </a:p>
                  </a:txBody>
                  <a:tcPr anchor="ctr"/>
                </a:tc>
                <a:tc>
                  <a:txBody>
                    <a:bodyPr/>
                    <a:lstStyle/>
                    <a:p>
                      <a:pPr algn="ctr"/>
                      <a:r>
                        <a:rPr lang="en-US" dirty="0"/>
                        <a:t>TITLE</a:t>
                      </a:r>
                    </a:p>
                  </a:txBody>
                  <a:tcPr anchor="ctr"/>
                </a:tc>
                <a:tc>
                  <a:txBody>
                    <a:bodyPr/>
                    <a:lstStyle/>
                    <a:p>
                      <a:pPr algn="ctr"/>
                      <a:r>
                        <a:rPr lang="en-US" dirty="0"/>
                        <a:t>DESCRIPTION</a:t>
                      </a:r>
                    </a:p>
                  </a:txBody>
                  <a:tcPr anchor="ctr"/>
                </a:tc>
                <a:tc>
                  <a:txBody>
                    <a:bodyPr/>
                    <a:lstStyle/>
                    <a:p>
                      <a:pPr algn="ctr"/>
                      <a:r>
                        <a:rPr lang="en-US" dirty="0"/>
                        <a:t>DRAWBACK</a:t>
                      </a:r>
                    </a:p>
                  </a:txBody>
                  <a:tcPr anchor="ctr"/>
                </a:tc>
                <a:extLst>
                  <a:ext uri="{0D108BD9-81ED-4DB2-BD59-A6C34878D82A}">
                    <a16:rowId xmlns:a16="http://schemas.microsoft.com/office/drawing/2014/main" val="1837044853"/>
                  </a:ext>
                </a:extLst>
              </a:tr>
              <a:tr h="1530296">
                <a:tc>
                  <a:txBody>
                    <a:bodyPr/>
                    <a:lstStyle/>
                    <a:p>
                      <a:r>
                        <a:rPr lang="en-US" sz="1800" b="1" i="0" u="none" strike="noStrike" baseline="0" dirty="0">
                          <a:latin typeface="TimesNewRoman"/>
                        </a:rPr>
                        <a:t>Prof . </a:t>
                      </a:r>
                      <a:r>
                        <a:rPr lang="en-US" sz="1800" b="1" i="0" u="none" strike="noStrike" baseline="0" dirty="0" err="1">
                          <a:latin typeface="TimesNewRoman"/>
                        </a:rPr>
                        <a:t>Snigdha</a:t>
                      </a:r>
                      <a:r>
                        <a:rPr lang="en-US" sz="1800" b="1" i="0" u="none" strike="noStrike" baseline="0" dirty="0">
                          <a:latin typeface="TimesNewRoman"/>
                        </a:rPr>
                        <a:t> et.al</a:t>
                      </a:r>
                      <a:endParaRPr lang="en-US" b="1" dirty="0"/>
                    </a:p>
                  </a:txBody>
                  <a:tcPr/>
                </a:tc>
                <a:tc>
                  <a:txBody>
                    <a:bodyPr/>
                    <a:lstStyle/>
                    <a:p>
                      <a:r>
                        <a:rPr lang="en-US" sz="1800" b="1" i="0" u="none" strike="noStrike" baseline="0" dirty="0">
                          <a:latin typeface="TimesNewRoman"/>
                        </a:rPr>
                        <a:t>Android Blood Bank </a:t>
                      </a:r>
                      <a:endParaRPr lang="en-US" b="1" dirty="0"/>
                    </a:p>
                  </a:txBody>
                  <a:tcPr/>
                </a:tc>
                <a:tc>
                  <a:txBody>
                    <a:bodyPr/>
                    <a:lstStyle/>
                    <a:p>
                      <a:pPr algn="just"/>
                      <a:r>
                        <a:rPr lang="en-US" sz="1600" dirty="0"/>
                        <a:t>C</a:t>
                      </a:r>
                      <a:r>
                        <a:rPr lang="en-US" sz="1600" b="0" i="0" kern="1200" dirty="0">
                          <a:solidFill>
                            <a:schemeClr val="dk1"/>
                          </a:solidFill>
                          <a:effectLst/>
                          <a:latin typeface="+mn-lt"/>
                          <a:ea typeface="+mn-ea"/>
                          <a:cs typeface="+mn-cs"/>
                        </a:rPr>
                        <a:t>orrelation between existing blood bank framework and enhanced framework to improve the effectiveness. The new considerations may increase the efficacy of current blood banks and help to upgrade from ordinary desktop framework to portable framework. </a:t>
                      </a:r>
                      <a:endParaRPr lang="en-US" sz="1600" dirty="0"/>
                    </a:p>
                  </a:txBody>
                  <a:tcPr/>
                </a:tc>
                <a:tc>
                  <a:txBody>
                    <a:bodyPr/>
                    <a:lstStyle/>
                    <a:p>
                      <a:r>
                        <a:rPr lang="en-US" dirty="0"/>
                        <a:t>This is a blood bank database connecting protocol system.</a:t>
                      </a:r>
                    </a:p>
                  </a:txBody>
                  <a:tcPr/>
                </a:tc>
                <a:extLst>
                  <a:ext uri="{0D108BD9-81ED-4DB2-BD59-A6C34878D82A}">
                    <a16:rowId xmlns:a16="http://schemas.microsoft.com/office/drawing/2014/main" val="4119238916"/>
                  </a:ext>
                </a:extLst>
              </a:tr>
              <a:tr h="1530296">
                <a:tc>
                  <a:txBody>
                    <a:bodyPr/>
                    <a:lstStyle/>
                    <a:p>
                      <a:r>
                        <a:rPr lang="en-US" sz="1800" b="1" i="0" u="none" strike="noStrike" baseline="0" dirty="0">
                          <a:latin typeface="TimesNewRoman"/>
                        </a:rPr>
                        <a:t>Narendra Gupta et.al , “MBB</a:t>
                      </a:r>
                      <a:endParaRPr lang="en-US" b="1" dirty="0"/>
                    </a:p>
                  </a:txBody>
                  <a:tcPr/>
                </a:tc>
                <a:tc>
                  <a:txBody>
                    <a:bodyPr/>
                    <a:lstStyle/>
                    <a:p>
                      <a:r>
                        <a:rPr lang="en-US" sz="1800" b="1" i="0" u="none" strike="noStrike" baseline="0" dirty="0">
                          <a:latin typeface="TimesNewRoman"/>
                        </a:rPr>
                        <a:t>A Life Saving Application</a:t>
                      </a:r>
                      <a:endParaRPr lang="en-US" b="1" dirty="0"/>
                    </a:p>
                  </a:txBody>
                  <a:tcPr/>
                </a:tc>
                <a:tc>
                  <a:txBody>
                    <a:bodyPr/>
                    <a:lstStyle/>
                    <a:p>
                      <a:pPr algn="just"/>
                      <a:r>
                        <a:rPr lang="en-US" sz="1600" dirty="0"/>
                        <a:t>It was an application with nearby donor detail. </a:t>
                      </a:r>
                      <a:r>
                        <a:rPr lang="en-US" sz="1600" b="0" i="0" kern="1200" dirty="0">
                          <a:solidFill>
                            <a:schemeClr val="dk1"/>
                          </a:solidFill>
                          <a:effectLst/>
                          <a:latin typeface="+mn-lt"/>
                          <a:ea typeface="+mn-ea"/>
                          <a:cs typeface="+mn-cs"/>
                        </a:rPr>
                        <a:t>In case if the first donor is not available it will automatically search the next donor which is present in queue.</a:t>
                      </a:r>
                      <a:endParaRPr lang="en-US" sz="1600" dirty="0"/>
                    </a:p>
                  </a:txBody>
                  <a:tcPr/>
                </a:tc>
                <a:tc>
                  <a:txBody>
                    <a:bodyPr/>
                    <a:lstStyle/>
                    <a:p>
                      <a:r>
                        <a:rPr lang="en-US" dirty="0"/>
                        <a:t>This is looped process and take time to reach donor.</a:t>
                      </a:r>
                    </a:p>
                  </a:txBody>
                  <a:tcPr/>
                </a:tc>
                <a:extLst>
                  <a:ext uri="{0D108BD9-81ED-4DB2-BD59-A6C34878D82A}">
                    <a16:rowId xmlns:a16="http://schemas.microsoft.com/office/drawing/2014/main" val="848015017"/>
                  </a:ext>
                </a:extLst>
              </a:tr>
            </a:tbl>
          </a:graphicData>
        </a:graphic>
      </p:graphicFrame>
    </p:spTree>
    <p:extLst>
      <p:ext uri="{BB962C8B-B14F-4D97-AF65-F5344CB8AC3E}">
        <p14:creationId xmlns:p14="http://schemas.microsoft.com/office/powerpoint/2010/main" val="295081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554DA-B11D-4C1A-BD5F-BE284E99FE7A}"/>
              </a:ext>
            </a:extLst>
          </p:cNvPr>
          <p:cNvSpPr>
            <a:spLocks noGrp="1"/>
          </p:cNvSpPr>
          <p:nvPr>
            <p:ph type="title"/>
          </p:nvPr>
        </p:nvSpPr>
        <p:spPr>
          <a:xfrm>
            <a:off x="685801" y="338666"/>
            <a:ext cx="10131425" cy="1117601"/>
          </a:xfrm>
        </p:spPr>
        <p:txBody>
          <a:bodyPr>
            <a:normAutofit/>
          </a:bodyPr>
          <a:lstStyle/>
          <a:p>
            <a:r>
              <a:rPr lang="en-US" sz="3200" b="1" dirty="0">
                <a:latin typeface="Times New Roman" panose="02020603050405020304" pitchFamily="18" charset="0"/>
                <a:cs typeface="Times New Roman" panose="02020603050405020304" pitchFamily="18" charset="0"/>
              </a:rPr>
              <a:t>LITERATURE SURVEY</a:t>
            </a:r>
          </a:p>
        </p:txBody>
      </p:sp>
      <p:graphicFrame>
        <p:nvGraphicFramePr>
          <p:cNvPr id="6" name="Table 6">
            <a:extLst>
              <a:ext uri="{FF2B5EF4-FFF2-40B4-BE49-F238E27FC236}">
                <a16:creationId xmlns:a16="http://schemas.microsoft.com/office/drawing/2014/main" id="{93DCD4BF-582D-4832-B9FA-3BDD822A386B}"/>
              </a:ext>
            </a:extLst>
          </p:cNvPr>
          <p:cNvGraphicFramePr>
            <a:graphicFrameLocks noGrp="1"/>
          </p:cNvGraphicFramePr>
          <p:nvPr>
            <p:extLst>
              <p:ext uri="{D42A27DB-BD31-4B8C-83A1-F6EECF244321}">
                <p14:modId xmlns:p14="http://schemas.microsoft.com/office/powerpoint/2010/main" val="1447734644"/>
              </p:ext>
            </p:extLst>
          </p:nvPr>
        </p:nvGraphicFramePr>
        <p:xfrm>
          <a:off x="574432" y="1792327"/>
          <a:ext cx="11043136" cy="4573738"/>
        </p:xfrm>
        <a:graphic>
          <a:graphicData uri="http://schemas.openxmlformats.org/drawingml/2006/table">
            <a:tbl>
              <a:tblPr firstRow="1" bandRow="1">
                <a:tableStyleId>{5C22544A-7EE6-4342-B048-85BDC9FD1C3A}</a:tableStyleId>
              </a:tblPr>
              <a:tblGrid>
                <a:gridCol w="1333499">
                  <a:extLst>
                    <a:ext uri="{9D8B030D-6E8A-4147-A177-3AD203B41FA5}">
                      <a16:colId xmlns:a16="http://schemas.microsoft.com/office/drawing/2014/main" val="3560008889"/>
                    </a:ext>
                  </a:extLst>
                </a:gridCol>
                <a:gridCol w="3174023">
                  <a:extLst>
                    <a:ext uri="{9D8B030D-6E8A-4147-A177-3AD203B41FA5}">
                      <a16:colId xmlns:a16="http://schemas.microsoft.com/office/drawing/2014/main" val="3946288941"/>
                    </a:ext>
                  </a:extLst>
                </a:gridCol>
                <a:gridCol w="3774830">
                  <a:extLst>
                    <a:ext uri="{9D8B030D-6E8A-4147-A177-3AD203B41FA5}">
                      <a16:colId xmlns:a16="http://schemas.microsoft.com/office/drawing/2014/main" val="2927489874"/>
                    </a:ext>
                  </a:extLst>
                </a:gridCol>
                <a:gridCol w="2760784">
                  <a:extLst>
                    <a:ext uri="{9D8B030D-6E8A-4147-A177-3AD203B41FA5}">
                      <a16:colId xmlns:a16="http://schemas.microsoft.com/office/drawing/2014/main" val="724820352"/>
                    </a:ext>
                  </a:extLst>
                </a:gridCol>
              </a:tblGrid>
              <a:tr h="757442">
                <a:tc>
                  <a:txBody>
                    <a:bodyPr/>
                    <a:lstStyle/>
                    <a:p>
                      <a:pPr algn="ctr"/>
                      <a:r>
                        <a:rPr lang="en-US" dirty="0"/>
                        <a:t>AUTHOR</a:t>
                      </a:r>
                    </a:p>
                  </a:txBody>
                  <a:tcPr anchor="ctr"/>
                </a:tc>
                <a:tc>
                  <a:txBody>
                    <a:bodyPr/>
                    <a:lstStyle/>
                    <a:p>
                      <a:pPr algn="ctr"/>
                      <a:r>
                        <a:rPr lang="en-US" dirty="0"/>
                        <a:t>TITLE</a:t>
                      </a:r>
                    </a:p>
                  </a:txBody>
                  <a:tcPr anchor="ctr"/>
                </a:tc>
                <a:tc>
                  <a:txBody>
                    <a:bodyPr/>
                    <a:lstStyle/>
                    <a:p>
                      <a:pPr algn="ctr"/>
                      <a:r>
                        <a:rPr lang="en-US" dirty="0"/>
                        <a:t>DESCRIPTION</a:t>
                      </a:r>
                    </a:p>
                  </a:txBody>
                  <a:tcPr anchor="ctr"/>
                </a:tc>
                <a:tc>
                  <a:txBody>
                    <a:bodyPr/>
                    <a:lstStyle/>
                    <a:p>
                      <a:pPr algn="ctr"/>
                      <a:r>
                        <a:rPr lang="en-US" dirty="0"/>
                        <a:t>DRAWBACK</a:t>
                      </a:r>
                    </a:p>
                  </a:txBody>
                  <a:tcPr anchor="ctr"/>
                </a:tc>
                <a:extLst>
                  <a:ext uri="{0D108BD9-81ED-4DB2-BD59-A6C34878D82A}">
                    <a16:rowId xmlns:a16="http://schemas.microsoft.com/office/drawing/2014/main" val="1837044853"/>
                  </a:ext>
                </a:extLst>
              </a:tr>
              <a:tr h="1530296">
                <a:tc>
                  <a:txBody>
                    <a:bodyPr/>
                    <a:lstStyle/>
                    <a:p>
                      <a:r>
                        <a:rPr lang="en-US" sz="1800" b="0" i="0" u="none" strike="noStrike" baseline="0" dirty="0">
                          <a:latin typeface="TimesNewRoman"/>
                        </a:rPr>
                        <a:t>Sultan </a:t>
                      </a:r>
                      <a:r>
                        <a:rPr lang="en-US" sz="1800" b="0" i="0" u="none" strike="noStrike" baseline="0" dirty="0" err="1">
                          <a:latin typeface="TimesNewRoman"/>
                        </a:rPr>
                        <a:t>Turhan</a:t>
                      </a:r>
                      <a:r>
                        <a:rPr lang="en-US" sz="1800" b="0" i="0" u="none" strike="noStrike" baseline="0" dirty="0">
                          <a:latin typeface="TimesNewRoman"/>
                        </a:rPr>
                        <a:t> </a:t>
                      </a:r>
                      <a:endParaRPr lang="en-US" dirty="0"/>
                    </a:p>
                  </a:txBody>
                  <a:tcPr/>
                </a:tc>
                <a:tc>
                  <a:txBody>
                    <a:bodyPr/>
                    <a:lstStyle/>
                    <a:p>
                      <a:r>
                        <a:rPr lang="en-US" sz="1800" b="0" i="0" u="none" strike="noStrike" baseline="0" dirty="0">
                          <a:latin typeface="TimesNewRoman"/>
                        </a:rPr>
                        <a:t>An Android Application Volunteer Blood Donors </a:t>
                      </a:r>
                      <a:endParaRPr lang="en-US" dirty="0"/>
                    </a:p>
                  </a:txBody>
                  <a:tcPr/>
                </a:tc>
                <a:tc>
                  <a:txBody>
                    <a:bodyPr/>
                    <a:lstStyle/>
                    <a:p>
                      <a:pPr algn="just"/>
                      <a:r>
                        <a:rPr lang="en-US" sz="1600" dirty="0"/>
                        <a:t>A smart phone application is developed to facilitate the identification of the nearest available blood donor volunteer and the communication with him/her in the emergency situations.</a:t>
                      </a:r>
                    </a:p>
                  </a:txBody>
                  <a:tcPr/>
                </a:tc>
                <a:tc>
                  <a:txBody>
                    <a:bodyPr/>
                    <a:lstStyle/>
                    <a:p>
                      <a:r>
                        <a:rPr lang="en-US" dirty="0"/>
                        <a:t>This is used by the particular person who owned the mobile.</a:t>
                      </a:r>
                    </a:p>
                  </a:txBody>
                  <a:tcPr/>
                </a:tc>
                <a:extLst>
                  <a:ext uri="{0D108BD9-81ED-4DB2-BD59-A6C34878D82A}">
                    <a16:rowId xmlns:a16="http://schemas.microsoft.com/office/drawing/2014/main" val="4119238916"/>
                  </a:ext>
                </a:extLst>
              </a:tr>
              <a:tr h="1530296">
                <a:tc>
                  <a:txBody>
                    <a:bodyPr/>
                    <a:lstStyle/>
                    <a:p>
                      <a:r>
                        <a:rPr lang="en-US" sz="1800" b="0" i="0" u="none" strike="noStrike" baseline="0" dirty="0" err="1">
                          <a:latin typeface="TimesNewRoman"/>
                        </a:rPr>
                        <a:t>Sayali</a:t>
                      </a:r>
                      <a:r>
                        <a:rPr lang="en-US" sz="1800" b="0" i="0" u="none" strike="noStrike" baseline="0" dirty="0">
                          <a:latin typeface="TimesNewRoman"/>
                        </a:rPr>
                        <a:t> Dhond et.al </a:t>
                      </a:r>
                      <a:endParaRPr lang="en-US" dirty="0"/>
                    </a:p>
                  </a:txBody>
                  <a:tcPr/>
                </a:tc>
                <a:tc>
                  <a:txBody>
                    <a:bodyPr/>
                    <a:lstStyle/>
                    <a:p>
                      <a:r>
                        <a:rPr lang="en-US" sz="1800" b="0" i="0" u="none" strike="noStrike" baseline="0" dirty="0">
                          <a:latin typeface="TimesNewRoman"/>
                        </a:rPr>
                        <a:t>Android Based Health Application in Cloud Computing For Blood Bank </a:t>
                      </a:r>
                      <a:endParaRPr lang="en-US" dirty="0"/>
                    </a:p>
                  </a:txBody>
                  <a:tcPr/>
                </a:tc>
                <a:tc>
                  <a:txBody>
                    <a:bodyPr/>
                    <a:lstStyle/>
                    <a:p>
                      <a:pPr algn="just"/>
                      <a:r>
                        <a:rPr lang="en-US" sz="1600" dirty="0"/>
                        <a:t>If requested blood group is available in the blood bank then it will send positive reply message to the users. If requested stock is not available in the blood bank then blood bank send notification to all donors. If anyone is able to donate then he will reply to blood bank. Only a registered person who wish to donate blood, will be able to access the service.</a:t>
                      </a:r>
                    </a:p>
                  </a:txBody>
                  <a:tcPr/>
                </a:tc>
                <a:tc>
                  <a:txBody>
                    <a:bodyPr/>
                    <a:lstStyle/>
                    <a:p>
                      <a:r>
                        <a:rPr lang="en-US" dirty="0"/>
                        <a:t>Only registered person make response. Then this is not open source.</a:t>
                      </a:r>
                    </a:p>
                  </a:txBody>
                  <a:tcPr/>
                </a:tc>
                <a:extLst>
                  <a:ext uri="{0D108BD9-81ED-4DB2-BD59-A6C34878D82A}">
                    <a16:rowId xmlns:a16="http://schemas.microsoft.com/office/drawing/2014/main" val="848015017"/>
                  </a:ext>
                </a:extLst>
              </a:tr>
            </a:tbl>
          </a:graphicData>
        </a:graphic>
      </p:graphicFrame>
    </p:spTree>
    <p:extLst>
      <p:ext uri="{BB962C8B-B14F-4D97-AF65-F5344CB8AC3E}">
        <p14:creationId xmlns:p14="http://schemas.microsoft.com/office/powerpoint/2010/main" val="2709315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9EA81-F9BD-43F8-A2DD-8BF3D780E6CE}"/>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EXISTING MODEL</a:t>
            </a:r>
          </a:p>
        </p:txBody>
      </p:sp>
      <p:sp>
        <p:nvSpPr>
          <p:cNvPr id="3" name="Content Placeholder 2">
            <a:extLst>
              <a:ext uri="{FF2B5EF4-FFF2-40B4-BE49-F238E27FC236}">
                <a16:creationId xmlns:a16="http://schemas.microsoft.com/office/drawing/2014/main" id="{8F3B7C78-0D1F-46E5-BB01-7AF65FCE29FB}"/>
              </a:ext>
            </a:extLst>
          </p:cNvPr>
          <p:cNvSpPr>
            <a:spLocks noGrp="1"/>
          </p:cNvSpPr>
          <p:nvPr>
            <p:ph idx="1"/>
          </p:nvPr>
        </p:nvSpPr>
        <p:spPr/>
        <p:txBody>
          <a:bodyPr>
            <a:normAutofit/>
          </a:bodyPr>
          <a:lstStyle/>
          <a:p>
            <a:pPr algn="just"/>
            <a:r>
              <a:rPr lang="en-US" sz="2000" i="0" u="none" strike="noStrike" baseline="0" dirty="0">
                <a:latin typeface="TimesNewRomanPS-BoldMT"/>
              </a:rPr>
              <a:t>Such as just touch the button </a:t>
            </a:r>
            <a:r>
              <a:rPr lang="en-US" sz="2000" i="0" u="none" strike="noStrike" baseline="0" dirty="0">
                <a:latin typeface="TimesNewRoman,Bold"/>
              </a:rPr>
              <a:t>donor will be ask to enter an individual’s details like name , </a:t>
            </a:r>
            <a:r>
              <a:rPr lang="en-US" sz="2000" i="0" u="none" strike="noStrike" baseline="0" dirty="0">
                <a:latin typeface="TimesNewRomanPS-BoldMT"/>
              </a:rPr>
              <a:t>phone number, age, weight, date of birth , blood group , address etc.</a:t>
            </a:r>
          </a:p>
          <a:p>
            <a:pPr algn="just"/>
            <a:r>
              <a:rPr lang="en-US" sz="2000" i="0" u="none" strike="noStrike" baseline="0" dirty="0">
                <a:latin typeface="TimesNewRomanPS-BoldMT"/>
              </a:rPr>
              <a:t> At the emergency time of blood needed we can check for blood donor nearby by using GPS. Once the app user enter the blood group which he/she needed it will automatically show the donor nearby and send an alert message to the donor .</a:t>
            </a:r>
          </a:p>
          <a:p>
            <a:pPr algn="just"/>
            <a:r>
              <a:rPr lang="en-US" sz="2000" i="0" u="none" strike="noStrike" baseline="0" dirty="0">
                <a:latin typeface="TimesNewRomanPS-BoldMT"/>
              </a:rPr>
              <a:t>In case if the first donor is not available it will automatically search the next donor which is present in queue. </a:t>
            </a:r>
          </a:p>
          <a:p>
            <a:pPr algn="just"/>
            <a:r>
              <a:rPr lang="en-US" sz="2000" i="0" u="none" strike="noStrike" baseline="0" dirty="0">
                <a:latin typeface="TimesNewRomanPS-BoldMT"/>
              </a:rPr>
              <a:t>If the donor accept the request then an one time password (OTP) will be send to the donor to verify. Blood donation app provider list of donor in your city/area .</a:t>
            </a:r>
          </a:p>
          <a:p>
            <a:pPr algn="just"/>
            <a:r>
              <a:rPr lang="en-US" sz="2000" i="0" u="none" strike="noStrike" baseline="0" dirty="0">
                <a:latin typeface="TimesNewRomanPS-BoldMT"/>
              </a:rPr>
              <a:t>Once the donor donate the blood it will automatically remove the donor detail for next three months.</a:t>
            </a:r>
            <a:endParaRPr lang="en-US" sz="3200" dirty="0"/>
          </a:p>
        </p:txBody>
      </p:sp>
    </p:spTree>
    <p:extLst>
      <p:ext uri="{BB962C8B-B14F-4D97-AF65-F5344CB8AC3E}">
        <p14:creationId xmlns:p14="http://schemas.microsoft.com/office/powerpoint/2010/main" val="864968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B32A-75CE-4140-B90E-B3D0F05F2DC2}"/>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DIS ADVANTAGES</a:t>
            </a:r>
          </a:p>
        </p:txBody>
      </p:sp>
      <p:sp>
        <p:nvSpPr>
          <p:cNvPr id="3" name="Content Placeholder 2">
            <a:extLst>
              <a:ext uri="{FF2B5EF4-FFF2-40B4-BE49-F238E27FC236}">
                <a16:creationId xmlns:a16="http://schemas.microsoft.com/office/drawing/2014/main" id="{40EFD63C-FB0C-4B98-939B-604204ACE54E}"/>
              </a:ext>
            </a:extLst>
          </p:cNvPr>
          <p:cNvSpPr>
            <a:spLocks noGrp="1"/>
          </p:cNvSpPr>
          <p:nvPr>
            <p:ph idx="1"/>
          </p:nvPr>
        </p:nvSpPr>
        <p:spPr/>
        <p:txBody>
          <a:bodyPr/>
          <a:lstStyle/>
          <a:p>
            <a:pPr marL="342900" marR="0" lvl="0" indent="-342900" algn="just">
              <a:lnSpc>
                <a:spcPct val="150000"/>
              </a:lnSpc>
              <a:spcBef>
                <a:spcPts val="5"/>
              </a:spcBef>
              <a:spcAft>
                <a:spcPts val="0"/>
              </a:spcAft>
              <a:buFont typeface="Wingdings" panose="05000000000000000000" pitchFamily="2" charset="2"/>
              <a:buChar char=""/>
              <a:tabLst>
                <a:tab pos="511810" algn="l"/>
              </a:tabLst>
            </a:pPr>
            <a:r>
              <a:rPr lang="en-US" sz="2400" dirty="0">
                <a:effectLst/>
                <a:latin typeface="Times New Roman" panose="02020603050405020304" pitchFamily="18" charset="0"/>
                <a:ea typeface="Times New Roman" panose="02020603050405020304" pitchFamily="18" charset="0"/>
              </a:rPr>
              <a:t>Pre installation of this app is required for perform the task e.g., Request blood, Accept blood request.</a:t>
            </a:r>
          </a:p>
          <a:p>
            <a:pPr marL="342900" marR="0" lvl="0" indent="-342900" algn="just">
              <a:lnSpc>
                <a:spcPct val="150000"/>
              </a:lnSpc>
              <a:spcBef>
                <a:spcPts val="5"/>
              </a:spcBef>
              <a:spcAft>
                <a:spcPts val="0"/>
              </a:spcAft>
              <a:buFont typeface="Wingdings" panose="05000000000000000000" pitchFamily="2" charset="2"/>
              <a:buChar char=""/>
              <a:tabLst>
                <a:tab pos="511810" algn="l"/>
              </a:tabLst>
            </a:pPr>
            <a:r>
              <a:rPr lang="en-US" sz="2400" dirty="0">
                <a:effectLst/>
                <a:latin typeface="Times New Roman" panose="02020603050405020304" pitchFamily="18" charset="0"/>
                <a:ea typeface="Times New Roman" panose="02020603050405020304" pitchFamily="18" charset="0"/>
              </a:rPr>
              <a:t>This app requires internet for Receiving and sending the request for blood.</a:t>
            </a:r>
          </a:p>
          <a:p>
            <a:pPr marL="342900" marR="0" lvl="0" indent="-342900" algn="just">
              <a:lnSpc>
                <a:spcPct val="150000"/>
              </a:lnSpc>
              <a:spcBef>
                <a:spcPts val="5"/>
              </a:spcBef>
              <a:spcAft>
                <a:spcPts val="0"/>
              </a:spcAft>
              <a:buFont typeface="Wingdings" panose="05000000000000000000" pitchFamily="2" charset="2"/>
              <a:buChar char=""/>
              <a:tabLst>
                <a:tab pos="511810" algn="l"/>
              </a:tabLst>
            </a:pPr>
            <a:r>
              <a:rPr lang="en-US" sz="2400" dirty="0">
                <a:effectLst/>
                <a:latin typeface="Times New Roman" panose="02020603050405020304" pitchFamily="18" charset="0"/>
                <a:ea typeface="Times New Roman" panose="02020603050405020304" pitchFamily="18" charset="0"/>
              </a:rPr>
              <a:t>User need smart phone for use this application.</a:t>
            </a:r>
          </a:p>
          <a:p>
            <a:pPr marL="342900" marR="0" lvl="0" indent="-342900" algn="just">
              <a:lnSpc>
                <a:spcPct val="150000"/>
              </a:lnSpc>
              <a:spcBef>
                <a:spcPts val="5"/>
              </a:spcBef>
              <a:spcAft>
                <a:spcPts val="0"/>
              </a:spcAft>
              <a:buFont typeface="Wingdings" panose="05000000000000000000" pitchFamily="2" charset="2"/>
              <a:buChar char=""/>
              <a:tabLst>
                <a:tab pos="511810" algn="l"/>
              </a:tabLst>
            </a:pPr>
            <a:r>
              <a:rPr lang="en-US" sz="2400" dirty="0">
                <a:effectLst/>
                <a:latin typeface="Times New Roman" panose="02020603050405020304" pitchFamily="18" charset="0"/>
                <a:ea typeface="Times New Roman" panose="02020603050405020304" pitchFamily="18" charset="0"/>
              </a:rPr>
              <a:t>Search in queue user method led to take long time for reach suitable donor.</a:t>
            </a:r>
          </a:p>
          <a:p>
            <a:endParaRPr lang="en-US" dirty="0"/>
          </a:p>
        </p:txBody>
      </p:sp>
    </p:spTree>
    <p:extLst>
      <p:ext uri="{BB962C8B-B14F-4D97-AF65-F5344CB8AC3E}">
        <p14:creationId xmlns:p14="http://schemas.microsoft.com/office/powerpoint/2010/main" val="73200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13E3-0DA8-40D8-BC65-B4C0F3AA89E0}"/>
              </a:ext>
            </a:extLst>
          </p:cNvPr>
          <p:cNvSpPr>
            <a:spLocks noGrp="1"/>
          </p:cNvSpPr>
          <p:nvPr>
            <p:ph type="title"/>
          </p:nvPr>
        </p:nvSpPr>
        <p:spPr>
          <a:xfrm>
            <a:off x="685801" y="296944"/>
            <a:ext cx="10131425" cy="1456267"/>
          </a:xfrm>
        </p:spPr>
        <p:txBody>
          <a:bodyPr>
            <a:normAutofit/>
          </a:bodyPr>
          <a:lstStyle/>
          <a:p>
            <a:r>
              <a:rPr lang="en-US" sz="3200" b="1" dirty="0">
                <a:latin typeface="Times New Roman" panose="02020603050405020304" pitchFamily="18" charset="0"/>
                <a:cs typeface="Times New Roman" panose="02020603050405020304" pitchFamily="18" charset="0"/>
              </a:rPr>
              <a:t>PROPOSED MODEL</a:t>
            </a:r>
          </a:p>
        </p:txBody>
      </p:sp>
      <p:sp>
        <p:nvSpPr>
          <p:cNvPr id="3" name="Content Placeholder 2">
            <a:extLst>
              <a:ext uri="{FF2B5EF4-FFF2-40B4-BE49-F238E27FC236}">
                <a16:creationId xmlns:a16="http://schemas.microsoft.com/office/drawing/2014/main" id="{583EAEF4-8D4F-4E20-B2E1-652BDF6728FC}"/>
              </a:ext>
            </a:extLst>
          </p:cNvPr>
          <p:cNvSpPr>
            <a:spLocks noGrp="1"/>
          </p:cNvSpPr>
          <p:nvPr>
            <p:ph idx="1"/>
          </p:nvPr>
        </p:nvSpPr>
        <p:spPr>
          <a:xfrm>
            <a:off x="685801" y="2078182"/>
            <a:ext cx="10131425" cy="4008582"/>
          </a:xfrm>
        </p:spPr>
        <p:txBody>
          <a:bodyPr>
            <a:normAutofit/>
          </a:bodyPr>
          <a:lstStyle/>
          <a:p>
            <a:pPr algn="just"/>
            <a:r>
              <a:rPr lang="en-US" sz="2400" dirty="0">
                <a:latin typeface="Times New Roman" panose="02020603050405020304" pitchFamily="18" charset="0"/>
                <a:cs typeface="Times New Roman" panose="02020603050405020304" pitchFamily="18" charset="0"/>
              </a:rPr>
              <a:t>In the first process of pressing blood type button which is labeled currently requiring blood group type, this device will find the blood stock in blood bank automatically.</a:t>
            </a:r>
          </a:p>
          <a:p>
            <a:pPr algn="just"/>
            <a:r>
              <a:rPr lang="en-US" sz="2400" dirty="0">
                <a:latin typeface="Times New Roman" panose="02020603050405020304" pitchFamily="18" charset="0"/>
                <a:cs typeface="Times New Roman" panose="02020603050405020304" pitchFamily="18" charset="0"/>
              </a:rPr>
              <a:t>If there is no availability of that particular blood group it will retrieved contact data of  blood donor with similar blood group from blood bank server. </a:t>
            </a:r>
          </a:p>
          <a:p>
            <a:pPr algn="just"/>
            <a:r>
              <a:rPr lang="en-US" sz="2400" dirty="0">
                <a:latin typeface="Times New Roman" panose="02020603050405020304" pitchFamily="18" charset="0"/>
                <a:cs typeface="Times New Roman" panose="02020603050405020304" pitchFamily="18" charset="0"/>
              </a:rPr>
              <a:t>The blood required data was sent to all the via Internet of things app and SMS. This message having Blood type and contact number.</a:t>
            </a:r>
          </a:p>
          <a:p>
            <a:pPr algn="just"/>
            <a:r>
              <a:rPr lang="en-US" sz="2400" dirty="0">
                <a:latin typeface="Times New Roman" panose="02020603050405020304" pitchFamily="18" charset="0"/>
                <a:cs typeface="Times New Roman" panose="02020603050405020304" pitchFamily="18" charset="0"/>
              </a:rPr>
              <a:t>The IOT data was retrieved by the developed mobile application as an alert notification with Accept or Reject button to filter the donor.</a:t>
            </a:r>
          </a:p>
        </p:txBody>
      </p:sp>
    </p:spTree>
    <p:extLst>
      <p:ext uri="{BB962C8B-B14F-4D97-AF65-F5344CB8AC3E}">
        <p14:creationId xmlns:p14="http://schemas.microsoft.com/office/powerpoint/2010/main" val="2909812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9825F2-664B-4B8A-9E66-794D690EAAC4}"/>
              </a:ext>
            </a:extLst>
          </p:cNvPr>
          <p:cNvSpPr>
            <a:spLocks noGrp="1"/>
          </p:cNvSpPr>
          <p:nvPr>
            <p:ph idx="1"/>
          </p:nvPr>
        </p:nvSpPr>
        <p:spPr>
          <a:xfrm>
            <a:off x="637309" y="701964"/>
            <a:ext cx="10716491" cy="5474999"/>
          </a:xfrm>
        </p:spPr>
        <p:txBody>
          <a:bodyPr>
            <a:normAutofit/>
          </a:bodyPr>
          <a:lstStyle/>
          <a:p>
            <a:pPr algn="just"/>
            <a:r>
              <a:rPr lang="en-US" sz="2400" dirty="0">
                <a:latin typeface="Times New Roman" panose="02020603050405020304" pitchFamily="18" charset="0"/>
                <a:cs typeface="Times New Roman" panose="02020603050405020304" pitchFamily="18" charset="0"/>
              </a:rPr>
              <a:t>After sending the alert to same blood group donor as primary part. Alert will send to the other blood group person as secondary alert because for reference purpose.</a:t>
            </a:r>
          </a:p>
          <a:p>
            <a:pPr algn="just"/>
            <a:r>
              <a:rPr lang="en-US" sz="2400" dirty="0">
                <a:latin typeface="Times New Roman" panose="02020603050405020304" pitchFamily="18" charset="0"/>
                <a:cs typeface="Times New Roman" panose="02020603050405020304" pitchFamily="18" charset="0"/>
              </a:rPr>
              <a:t>GPS is used for support to find the nearly donor from the device.</a:t>
            </a:r>
          </a:p>
          <a:p>
            <a:pPr algn="just"/>
            <a:r>
              <a:rPr lang="en-US" sz="2400" dirty="0">
                <a:latin typeface="Times New Roman" panose="02020603050405020304" pitchFamily="18" charset="0"/>
                <a:cs typeface="Times New Roman" panose="02020603050405020304" pitchFamily="18" charset="0"/>
              </a:rPr>
              <a:t>Waiting for the “Yes” or “No” response from the donor. If the response get from the donor, the donor’s contact details and data’s shows to this same device which is used to send request.</a:t>
            </a:r>
          </a:p>
          <a:p>
            <a:pPr algn="just"/>
            <a:r>
              <a:rPr lang="en-US" sz="2400" dirty="0">
                <a:latin typeface="Times New Roman" panose="02020603050405020304" pitchFamily="18" charset="0"/>
                <a:cs typeface="Times New Roman" panose="02020603050405020304" pitchFamily="18" charset="0"/>
              </a:rPr>
              <a:t>If we got the required blood unit we will press a notice button that will sent message that “Need of blood is satisfied” to all the users.</a:t>
            </a:r>
          </a:p>
          <a:p>
            <a:pPr marL="0" indent="0">
              <a:buNone/>
            </a:pPr>
            <a:endParaRPr lang="en-US" sz="2400" dirty="0"/>
          </a:p>
        </p:txBody>
      </p:sp>
    </p:spTree>
    <p:extLst>
      <p:ext uri="{BB962C8B-B14F-4D97-AF65-F5344CB8AC3E}">
        <p14:creationId xmlns:p14="http://schemas.microsoft.com/office/powerpoint/2010/main" val="915847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513</TotalTime>
  <Words>1441</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Times New Roman</vt:lpstr>
      <vt:lpstr>TimesNewRoman</vt:lpstr>
      <vt:lpstr>TimesNewRoman,Bold</vt:lpstr>
      <vt:lpstr>TimesNewRomanPS-BoldMT</vt:lpstr>
      <vt:lpstr>Wingdings</vt:lpstr>
      <vt:lpstr>Office Theme</vt:lpstr>
      <vt:lpstr>PowerPoint Presentation</vt:lpstr>
      <vt:lpstr>ABSTRACT</vt:lpstr>
      <vt:lpstr>OBJECTIVE</vt:lpstr>
      <vt:lpstr>LITERATURE SURVEY</vt:lpstr>
      <vt:lpstr>LITERATURE SURVEY</vt:lpstr>
      <vt:lpstr>EXISTING MODEL</vt:lpstr>
      <vt:lpstr>DIS ADVANTAGES</vt:lpstr>
      <vt:lpstr>PROPOSED MODEL</vt:lpstr>
      <vt:lpstr>PowerPoint Presentation</vt:lpstr>
      <vt:lpstr>BLOCK DIAGRAM</vt:lpstr>
      <vt:lpstr>CIRCUIT DIAGRAM</vt:lpstr>
      <vt:lpstr>ADVANTAGES</vt:lpstr>
      <vt:lpstr>COMPONENTS USED</vt:lpstr>
      <vt:lpstr>PROJECT KIT</vt:lpstr>
      <vt:lpstr>OUTPUT</vt:lpstr>
      <vt:lpstr>PowerPoint Presentation</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TYPE DETECTION AND DONAR COMMUNICATION SYSTEM USING IoT AND GSM</dc:title>
  <dc:creator>DHARANI KANNA K V</dc:creator>
  <cp:lastModifiedBy>DHARANI KANNA K V</cp:lastModifiedBy>
  <cp:revision>150</cp:revision>
  <dcterms:created xsi:type="dcterms:W3CDTF">2021-01-21T08:10:31Z</dcterms:created>
  <dcterms:modified xsi:type="dcterms:W3CDTF">2021-08-02T04:58:42Z</dcterms:modified>
</cp:coreProperties>
</file>