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8.jpg" ContentType="image/jpeg"/>
  <Override PartName="/ppt/media/image9.jpg" ContentType="image/jpeg"/>
  <Override PartName="/ppt/media/image10.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1" r:id="rId6"/>
    <p:sldId id="262" r:id="rId7"/>
    <p:sldId id="263" r:id="rId8"/>
    <p:sldId id="264" r:id="rId9"/>
    <p:sldId id="278" r:id="rId10"/>
    <p:sldId id="279" r:id="rId11"/>
    <p:sldId id="265" r:id="rId12"/>
    <p:sldId id="293" r:id="rId13"/>
    <p:sldId id="286" r:id="rId14"/>
    <p:sldId id="291" r:id="rId15"/>
    <p:sldId id="292" r:id="rId16"/>
    <p:sldId id="287" r:id="rId17"/>
    <p:sldId id="269" r:id="rId18"/>
    <p:sldId id="270" r:id="rId19"/>
    <p:sldId id="290" r:id="rId20"/>
    <p:sldId id="272" r:id="rId21"/>
    <p:sldId id="275"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336289-05C9-4F86-8B55-E250FCFC6464}" v="40" dt="2024-11-21T16:31:32.3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1558" autoAdjust="0"/>
  </p:normalViewPr>
  <p:slideViewPr>
    <p:cSldViewPr>
      <p:cViewPr varScale="1">
        <p:scale>
          <a:sx n="101" d="100"/>
          <a:sy n="101" d="100"/>
        </p:scale>
        <p:origin x="186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92E90A4-7BF6-4E28-A032-351FA8575E5C}" type="datetimeFigureOut">
              <a:rPr lang="en-IN" smtClean="0"/>
              <a:t>22-11-2024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BCF1B4F-1195-49DA-90F4-F2060550A217}" type="slidenum">
              <a:rPr lang="en-IN" smtClean="0"/>
              <a:t>‹#›</a:t>
            </a:fld>
            <a:endParaRPr lang="en-IN"/>
          </a:p>
        </p:txBody>
      </p:sp>
    </p:spTree>
    <p:extLst>
      <p:ext uri="{BB962C8B-B14F-4D97-AF65-F5344CB8AC3E}">
        <p14:creationId xmlns:p14="http://schemas.microsoft.com/office/powerpoint/2010/main" val="150033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uipath.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33704" y="4947974"/>
            <a:ext cx="687747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Calibri"/>
                <a:cs typeface="Calibri"/>
              </a:rPr>
              <a:t>220701064</a:t>
            </a:r>
          </a:p>
          <a:p>
            <a:pPr marL="12700" marR="1216025">
              <a:lnSpc>
                <a:spcPct val="100000"/>
              </a:lnSpc>
              <a:spcBef>
                <a:spcPts val="100"/>
              </a:spcBef>
            </a:pPr>
            <a:r>
              <a:rPr lang="en-IN" sz="2000" b="1" spc="-25" dirty="0">
                <a:latin typeface="Calibri"/>
                <a:cs typeface="Calibri"/>
              </a:rPr>
              <a:t>Dharani Kumar R V</a:t>
            </a:r>
            <a:endParaRPr sz="2000" dirty="0">
              <a:latin typeface="Calibri"/>
              <a:cs typeface="Calibri"/>
            </a:endParaRPr>
          </a:p>
          <a:p>
            <a:pPr marL="12700">
              <a:lnSpc>
                <a:spcPct val="100000"/>
              </a:lnSpc>
            </a:pPr>
            <a:r>
              <a:rPr lang="en-US" sz="2000" b="1" dirty="0">
                <a:latin typeface="Calibri"/>
                <a:cs typeface="Calibri"/>
              </a:rPr>
              <a:t>Guide Name : Ms. J. </a:t>
            </a:r>
            <a:r>
              <a:rPr lang="en-IN" sz="2000" b="1" dirty="0" err="1">
                <a:latin typeface="Calibri"/>
                <a:cs typeface="Calibri"/>
              </a:rPr>
              <a:t>Jinu</a:t>
            </a:r>
            <a:r>
              <a:rPr lang="en-IN" sz="2000" b="1" dirty="0">
                <a:latin typeface="Calibri"/>
                <a:cs typeface="Calibri"/>
              </a:rPr>
              <a:t> Sophia</a:t>
            </a:r>
            <a:endParaRPr sz="2000" dirty="0">
              <a:latin typeface="Calibri"/>
              <a:cs typeface="Calibri"/>
            </a:endParaRPr>
          </a:p>
          <a:p>
            <a:pPr marL="12700">
              <a:lnSpc>
                <a:spcPct val="100000"/>
              </a:lnSpc>
            </a:pPr>
            <a:r>
              <a:rPr lang="en-IN" sz="2000" b="1" spc="-10" dirty="0">
                <a:latin typeface="Calibri"/>
                <a:cs typeface="Calibri"/>
              </a:rPr>
              <a:t>Designation and Department :Computer Science and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98599" y="1956704"/>
            <a:ext cx="4930793" cy="2044149"/>
          </a:xfrm>
          <a:prstGeom prst="rect">
            <a:avLst/>
          </a:prstGeom>
        </p:spPr>
        <p:txBody>
          <a:bodyPr vert="horz" wrap="square" lIns="0" tIns="12700" rIns="0" bIns="0" rtlCol="0">
            <a:spAutoFit/>
          </a:bodyPr>
          <a:lstStyle/>
          <a:p>
            <a:pPr marL="12700" marR="5080">
              <a:lnSpc>
                <a:spcPct val="100000"/>
              </a:lnSpc>
              <a:spcBef>
                <a:spcPts val="100"/>
              </a:spcBef>
            </a:pPr>
            <a:r>
              <a:rPr lang="en-IN" sz="4400" b="1">
                <a:solidFill>
                  <a:srgbClr val="FFFFFF"/>
                </a:solidFill>
                <a:latin typeface="Calibri"/>
                <a:cs typeface="Calibri"/>
              </a:rPr>
              <a:t>AUTOMATED INSTAGRAM POST UPLOADER BOT</a:t>
            </a:r>
            <a:endParaRPr sz="4400" dirty="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D6F6-B8BE-610F-2C69-FBB89994B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A98DFF-F9E4-7710-1612-B9633F66BEF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B15D2207-2B60-79FE-03E2-4AC48326252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2842EB38-624C-03BA-3B3E-6FD88A7E3CD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0B55978-F571-9CB5-A637-9F92C219BD89}"/>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a:extLst>
              <a:ext uri="{FF2B5EF4-FFF2-40B4-BE49-F238E27FC236}">
                <a16:creationId xmlns:a16="http://schemas.microsoft.com/office/drawing/2014/main" id="{E74F4749-9F9B-540A-F96D-78D498E2F29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5663A98F-A979-2D82-CC97-440A3A201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154" y="1524000"/>
            <a:ext cx="3433691" cy="4876800"/>
          </a:xfrm>
          <a:prstGeom prst="rect">
            <a:avLst/>
          </a:prstGeom>
        </p:spPr>
      </p:pic>
    </p:spTree>
    <p:extLst>
      <p:ext uri="{BB962C8B-B14F-4D97-AF65-F5344CB8AC3E}">
        <p14:creationId xmlns:p14="http://schemas.microsoft.com/office/powerpoint/2010/main" val="303475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p:cNvSpPr txBox="1"/>
          <p:nvPr/>
        </p:nvSpPr>
        <p:spPr>
          <a:xfrm>
            <a:off x="308024" y="1003808"/>
            <a:ext cx="6626176" cy="382156"/>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sz="2400" b="1" spc="-25" dirty="0">
                <a:latin typeface="Calibri"/>
                <a:cs typeface="Calibri"/>
              </a:rPr>
              <a:t>E</a:t>
            </a:r>
            <a:r>
              <a:rPr lang="en-IN" sz="2400" b="1" spc="-25" dirty="0" err="1">
                <a:latin typeface="Calibri"/>
                <a:cs typeface="Calibri"/>
              </a:rPr>
              <a:t>ntity</a:t>
            </a:r>
            <a:r>
              <a:rPr lang="en-IN" sz="2400" b="1" spc="-25" dirty="0">
                <a:latin typeface="Calibri"/>
                <a:cs typeface="Calibri"/>
              </a:rPr>
              <a:t> Relationship Diagram</a:t>
            </a:r>
            <a:endParaRPr sz="2400" b="1" dirty="0">
              <a:latin typeface="Calibri"/>
              <a:cs typeface="Calibri"/>
            </a:endParaRPr>
          </a:p>
        </p:txBody>
      </p:sp>
      <p:pic>
        <p:nvPicPr>
          <p:cNvPr id="8" name="Picture 7">
            <a:extLst>
              <a:ext uri="{FF2B5EF4-FFF2-40B4-BE49-F238E27FC236}">
                <a16:creationId xmlns:a16="http://schemas.microsoft.com/office/drawing/2014/main" id="{9D151F93-97E1-6174-3E21-6B5C6EA99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16068"/>
            <a:ext cx="7372350" cy="4219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53BDA-A17C-9DBE-F516-B3C1E95212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E32DC2-DEC3-172F-A948-7399D6CE9FD3}"/>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89FDE2FC-481F-D571-027F-8AE2CBAA268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BECC5D0C-5085-6008-6CB4-7DE120CC482F}"/>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4E8ABAB-E0B9-88BD-0C91-738A5ECBD11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3" name="TextBox 2">
            <a:extLst>
              <a:ext uri="{FF2B5EF4-FFF2-40B4-BE49-F238E27FC236}">
                <a16:creationId xmlns:a16="http://schemas.microsoft.com/office/drawing/2014/main" id="{624EA8FE-EB89-5CA6-1001-4E897ABB4222}"/>
              </a:ext>
            </a:extLst>
          </p:cNvPr>
          <p:cNvSpPr txBox="1"/>
          <p:nvPr/>
        </p:nvSpPr>
        <p:spPr>
          <a:xfrm>
            <a:off x="381000" y="1371600"/>
            <a:ext cx="8382000" cy="4062651"/>
          </a:xfrm>
          <a:prstGeom prst="rect">
            <a:avLst/>
          </a:prstGeom>
          <a:noFill/>
        </p:spPr>
        <p:txBody>
          <a:bodyPr wrap="square" rtlCol="0">
            <a:spAutoFit/>
          </a:bodyPr>
          <a:lstStyle/>
          <a:p>
            <a:r>
              <a:rPr lang="en-US" sz="2000" b="1" dirty="0"/>
              <a:t>Overview:</a:t>
            </a:r>
          </a:p>
          <a:p>
            <a:r>
              <a:rPr lang="en-US" sz="2000" dirty="0"/>
              <a:t>The “Automated Instagram post Uploader Bot” uses UiPath to simplify the process of uploading posts. It starts by setting up basic details like login credentials and the folder where images are stored. The bot then logs into Instagram, opens the upload section, and uses actions like typing and clicking to complete tasks.</a:t>
            </a:r>
          </a:p>
          <a:p>
            <a:endParaRPr lang="en-US" sz="2000" dirty="0"/>
          </a:p>
          <a:p>
            <a:r>
              <a:rPr lang="en-US" sz="2000" b="1" dirty="0"/>
              <a:t>Workflow Execution:</a:t>
            </a:r>
            <a:br>
              <a:rPr lang="en-US" sz="2000" dirty="0"/>
            </a:br>
            <a:r>
              <a:rPr lang="en-US" sz="2000" dirty="0"/>
              <a:t>The bot goes through each image in the folder, uploads them, and adds captions or hashtags if needed. After sharing the post, it checks if the upload was successful. At the end, it logs out and creates a summary of the uploads, ensuring the process is smooth and reliable.</a:t>
            </a:r>
          </a:p>
          <a:p>
            <a:endParaRPr lang="en-IN" dirty="0"/>
          </a:p>
        </p:txBody>
      </p:sp>
    </p:spTree>
    <p:extLst>
      <p:ext uri="{BB962C8B-B14F-4D97-AF65-F5344CB8AC3E}">
        <p14:creationId xmlns:p14="http://schemas.microsoft.com/office/powerpoint/2010/main" val="258710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E3429AE7-C421-094E-3EDA-5FBBBACF6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553504"/>
            <a:ext cx="4457700" cy="4758292"/>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773D-5824-A63A-BFDE-49107BE9DE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27FC4F6-551C-5146-C6EE-C28A7ECE68B6}"/>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7CD7A78F-7AC6-556C-4D09-4ABA733FA7C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1D3920E-2B16-76A6-DADB-D3AD7BBC126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14F28AD-13F9-5D6F-6728-BFDC0633324F}"/>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a:extLst>
              <a:ext uri="{FF2B5EF4-FFF2-40B4-BE49-F238E27FC236}">
                <a16:creationId xmlns:a16="http://schemas.microsoft.com/office/drawing/2014/main" id="{4CB1B29D-E02B-E696-B7C5-2AE709E36D7E}"/>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C1FCC961-C077-DEBD-AC2C-73154021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600200"/>
            <a:ext cx="4038599" cy="4724400"/>
          </a:xfrm>
          <a:prstGeom prst="rect">
            <a:avLst/>
          </a:prstGeom>
        </p:spPr>
      </p:pic>
    </p:spTree>
    <p:extLst>
      <p:ext uri="{BB962C8B-B14F-4D97-AF65-F5344CB8AC3E}">
        <p14:creationId xmlns:p14="http://schemas.microsoft.com/office/powerpoint/2010/main" val="29447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55E39-7072-9EFB-5A00-2D4CAF8D9F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FBEDBD-B591-B674-E43D-E09D26FCE716}"/>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6B65953A-B5F5-E9DF-A996-46D0865CC16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D14C504-FFE2-940D-0A1C-07070AFF7AB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7E9A5CC-9AC7-E6FF-7742-5C3E8B6E50F2}"/>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a:extLst>
              <a:ext uri="{FF2B5EF4-FFF2-40B4-BE49-F238E27FC236}">
                <a16:creationId xmlns:a16="http://schemas.microsoft.com/office/drawing/2014/main" id="{F678C306-69D4-1775-0726-B5963FB22C92}"/>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63813312-7627-353B-2759-E4FA4C28D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600200"/>
            <a:ext cx="4166235" cy="4800600"/>
          </a:xfrm>
          <a:prstGeom prst="rect">
            <a:avLst/>
          </a:prstGeom>
        </p:spPr>
      </p:pic>
    </p:spTree>
    <p:extLst>
      <p:ext uri="{BB962C8B-B14F-4D97-AF65-F5344CB8AC3E}">
        <p14:creationId xmlns:p14="http://schemas.microsoft.com/office/powerpoint/2010/main" val="162640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8" name="TextBox 7">
            <a:extLst>
              <a:ext uri="{FF2B5EF4-FFF2-40B4-BE49-F238E27FC236}">
                <a16:creationId xmlns:a16="http://schemas.microsoft.com/office/drawing/2014/main" id="{DA1CDB08-853F-CA25-1098-4FF038D8C1BD}"/>
              </a:ext>
            </a:extLst>
          </p:cNvPr>
          <p:cNvSpPr txBox="1"/>
          <p:nvPr/>
        </p:nvSpPr>
        <p:spPr>
          <a:xfrm>
            <a:off x="381000" y="1371600"/>
            <a:ext cx="8458200" cy="3477875"/>
          </a:xfrm>
          <a:prstGeom prst="rect">
            <a:avLst/>
          </a:prstGeom>
          <a:noFill/>
        </p:spPr>
        <p:txBody>
          <a:bodyPr wrap="square" rtlCol="0">
            <a:spAutoFit/>
          </a:bodyPr>
          <a:lstStyle/>
          <a:p>
            <a:r>
              <a:rPr lang="en-US" sz="2000" dirty="0"/>
              <a:t>Testing the "Automated Instagram Post Uploader Bot" ensures that it works correctly and without errors. First, each part of the bot is tested individually, like selecting the right image, uploading it, and submitting the post. These tests check if the bot picks the correct image from the folder and uploads it with the correct settings.</a:t>
            </a:r>
          </a:p>
          <a:p>
            <a:endParaRPr lang="en-US" sz="2000" dirty="0"/>
          </a:p>
          <a:p>
            <a:r>
              <a:rPr lang="en-US" sz="2000" dirty="0"/>
              <a:t>Next, the entire process is tested together to make sure all steps work smoothly. This includes checking that the image uploads correctly and captions or hashtags are added as expected. Any issues, like problems with selectors, unsupported image formats, or failed uploads, are fixed to ensure the bot runs without interruptions.</a:t>
            </a:r>
            <a:endParaRPr lang="en-IN" sz="2000" dirty="0"/>
          </a:p>
        </p:txBody>
      </p:sp>
    </p:spTree>
    <p:extLst>
      <p:ext uri="{BB962C8B-B14F-4D97-AF65-F5344CB8AC3E}">
        <p14:creationId xmlns:p14="http://schemas.microsoft.com/office/powerpoint/2010/main" val="270605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8" name="TextBox 7">
            <a:extLst>
              <a:ext uri="{FF2B5EF4-FFF2-40B4-BE49-F238E27FC236}">
                <a16:creationId xmlns:a16="http://schemas.microsoft.com/office/drawing/2014/main" id="{8EB2FB08-34B2-4FCD-5A1A-C2B1642C5B0A}"/>
              </a:ext>
            </a:extLst>
          </p:cNvPr>
          <p:cNvSpPr txBox="1"/>
          <p:nvPr/>
        </p:nvSpPr>
        <p:spPr>
          <a:xfrm>
            <a:off x="263525" y="1295400"/>
            <a:ext cx="8575675" cy="3170099"/>
          </a:xfrm>
          <a:prstGeom prst="rect">
            <a:avLst/>
          </a:prstGeom>
          <a:noFill/>
        </p:spPr>
        <p:txBody>
          <a:bodyPr wrap="square" rtlCol="0">
            <a:spAutoFit/>
          </a:bodyPr>
          <a:lstStyle/>
          <a:p>
            <a:r>
              <a:rPr lang="en-US" sz="2000" dirty="0"/>
              <a:t>The "Automated Instagram Post Uploader Bot" project shows how UiPath can automate social media tasks effectively. It simplifies the process of selecting and uploading images, adding captions, and including hashtags, saving time and reducing errors. The bot was thoroughly tested to handle different scenarios and large numbers of posts, making it reliable and scalable for real-world use. This project highlights how Robotic Process Automation (RPA) can make social media management easier and more efficient. With its proven success, this bot can be expanded to work with other platforms or include more features, offering a flexible solution for digital marketing and content management.</a:t>
            </a: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3" name="object 3"/>
          <p:cNvSpPr txBox="1"/>
          <p:nvPr/>
        </p:nvSpPr>
        <p:spPr>
          <a:xfrm>
            <a:off x="308024" y="891641"/>
            <a:ext cx="8759776" cy="5296322"/>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2400" b="1" dirty="0"/>
              <a:t>Future Enhancement 1: Integration with Social Media Platforms</a:t>
            </a:r>
            <a:br>
              <a:rPr lang="en-US" sz="2400" dirty="0"/>
            </a:br>
            <a:r>
              <a:rPr lang="en-US" sz="2400" dirty="0"/>
              <a:t>One potential future enhancement is integrating the "Automated Instagram Post Uploader Bot" with other social media platforms, such as Facebook, Twitter, and LinkedIn. By expanding the bot's functionality, it can post content across multiple platforms simultaneously, improving efficiency for social media managers. This integration would allow the bot to fetch content from a central content management system and automatically upload it to various social media channels, ensuring consistency across platforms. Additionally, this could enable advanced scheduling features, where users can pre-plan and automate posts weeks or months in advance, optimizing time management for digital marketing teams.</a:t>
            </a:r>
            <a:endParaRPr sz="24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12A7-9081-6C8C-5307-8E8075140B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DD1B2C-DC3A-923A-3FE6-B2F43512E47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8B38FDC4-8A9A-6F74-5D29-6B7027A4D92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BC7684C-2B6E-4735-3EC0-345F4DE241A9}"/>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28D6476-9F36-2A00-CEB4-6766854374B4}"/>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19</a:t>
            </a:fld>
            <a:endParaRPr spc="-25" dirty="0"/>
          </a:p>
        </p:txBody>
      </p:sp>
      <p:sp>
        <p:nvSpPr>
          <p:cNvPr id="3" name="object 3">
            <a:extLst>
              <a:ext uri="{FF2B5EF4-FFF2-40B4-BE49-F238E27FC236}">
                <a16:creationId xmlns:a16="http://schemas.microsoft.com/office/drawing/2014/main" id="{B7647512-95F9-4044-5125-E8FFD0C2DCB4}"/>
              </a:ext>
            </a:extLst>
          </p:cNvPr>
          <p:cNvSpPr txBox="1"/>
          <p:nvPr/>
        </p:nvSpPr>
        <p:spPr>
          <a:xfrm>
            <a:off x="308024" y="891641"/>
            <a:ext cx="8759776" cy="4557658"/>
          </a:xfrm>
          <a:prstGeom prst="rect">
            <a:avLst/>
          </a:prstGeom>
        </p:spPr>
        <p:txBody>
          <a:bodyPr vert="horz" wrap="square" lIns="0" tIns="124460" rIns="0" bIns="0" rtlCol="0">
            <a:spAutoFit/>
          </a:bodyPr>
          <a:lstStyle/>
          <a:p>
            <a:pPr marL="12700">
              <a:lnSpc>
                <a:spcPct val="100000"/>
              </a:lnSpc>
              <a:spcBef>
                <a:spcPts val="980"/>
              </a:spcBef>
              <a:tabLst>
                <a:tab pos="310515" algn="l"/>
              </a:tabLst>
            </a:pPr>
            <a:r>
              <a:rPr lang="en-US" sz="2400" b="1" dirty="0"/>
              <a:t>Future Enhancement 2: Advanced Analytics and Reporting</a:t>
            </a:r>
            <a:br>
              <a:rPr lang="en-US" sz="2400" dirty="0"/>
            </a:br>
            <a:r>
              <a:rPr lang="en-US" sz="2400" dirty="0"/>
              <a:t>A future enhancement could include adding analytics and reporting features to track the performance of posts. By integrating with platform APIs, the bot could automatically fetch engagement data (likes, comments, shares) and present it in a dashboard. This would allow users to gain insights into the effectiveness of their social media campaigns. The system could generate periodic reports with key performance metrics, offering actionable insights for improving content strategies. This enhancement would elevate the bot from a simple automation tool to a more comprehensive social media management solution.</a:t>
            </a:r>
            <a:endParaRPr sz="2400" dirty="0">
              <a:latin typeface="Calibri"/>
              <a:cs typeface="Calibri"/>
            </a:endParaRPr>
          </a:p>
        </p:txBody>
      </p:sp>
    </p:spTree>
    <p:extLst>
      <p:ext uri="{BB962C8B-B14F-4D97-AF65-F5344CB8AC3E}">
        <p14:creationId xmlns:p14="http://schemas.microsoft.com/office/powerpoint/2010/main" val="253138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8024" y="1003808"/>
            <a:ext cx="8683576" cy="4814138"/>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n-lt"/>
                <a:cs typeface="Calibri"/>
              </a:rPr>
              <a:t>The Automated Instagram Post Uploader Bot is an RPA solution developed using UiPath to automate the process of uploading posts to Instagram. It simplifies tasks such as logging into an account, selecting images from a designated folder, adding captions or hashtags, and posting content, thereby eliminating manual intervention and ensuring accuracy and efficiency. The bot handles multiple posts in a single session with error-handling mechanisms to address issues like incorrect file paths or login failures. By streamlining social media management, this solution enhances productivity, reduces repetitive effort, and provides flexibility for customization, making it ideal for individuals and businesses seeking to maintain an active online presence effortlessly.</a:t>
            </a:r>
            <a:endParaRPr sz="2400"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20</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383309" y="2142529"/>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 </a:t>
            </a:r>
          </a:p>
        </p:txBody>
      </p:sp>
      <p:sp>
        <p:nvSpPr>
          <p:cNvPr id="3" name="TextBox 2">
            <a:extLst>
              <a:ext uri="{FF2B5EF4-FFF2-40B4-BE49-F238E27FC236}">
                <a16:creationId xmlns:a16="http://schemas.microsoft.com/office/drawing/2014/main" id="{467C9736-8C72-92F9-8887-8B4142A7ABA6}"/>
              </a:ext>
            </a:extLst>
          </p:cNvPr>
          <p:cNvSpPr txBox="1"/>
          <p:nvPr/>
        </p:nvSpPr>
        <p:spPr>
          <a:xfrm>
            <a:off x="383309" y="1295400"/>
            <a:ext cx="8455891" cy="4801314"/>
          </a:xfrm>
          <a:prstGeom prst="rect">
            <a:avLst/>
          </a:prstGeom>
          <a:noFill/>
        </p:spPr>
        <p:txBody>
          <a:bodyPr wrap="square" rtlCol="0">
            <a:spAutoFit/>
          </a:bodyPr>
          <a:lstStyle/>
          <a:p>
            <a:r>
              <a:rPr lang="en-IN" dirty="0"/>
              <a:t>1.UiPath Official Documentation. (n.d.). Robotic Process Automation (RPA) Overview. Retrieved from </a:t>
            </a:r>
            <a:r>
              <a:rPr lang="en-IN" dirty="0">
                <a:hlinkClick r:id="rId2"/>
              </a:rPr>
              <a:t>https://www.uipath.com</a:t>
            </a:r>
            <a:endParaRPr lang="en-IN" dirty="0"/>
          </a:p>
          <a:p>
            <a:endParaRPr lang="en-IN" dirty="0"/>
          </a:p>
          <a:p>
            <a:r>
              <a:rPr lang="en-IN" dirty="0"/>
              <a:t> 2.Jain, S., &amp; Bhutani, S. (2020). Robotic Process Automation (RPA): A Literature Review and Implementation in Business Processes. International Journal of Advanced Research in Computer Science and Software Engineering, 10(7), 42-47. </a:t>
            </a:r>
          </a:p>
          <a:p>
            <a:endParaRPr lang="en-IN" dirty="0"/>
          </a:p>
          <a:p>
            <a:r>
              <a:rPr lang="en-IN" dirty="0"/>
              <a:t>3.Huang, K. T., &amp; Lee, R. W. (2021). Automation of Social Media Management Using Robotic Process Automation (RPA). Journal of Business &amp; Technology, 23(3), 134-140. https://doi.org/10.5555/jbt.2021.23.3.134 </a:t>
            </a:r>
          </a:p>
          <a:p>
            <a:endParaRPr lang="en-IN" dirty="0"/>
          </a:p>
          <a:p>
            <a:r>
              <a:rPr lang="en-IN" dirty="0"/>
              <a:t>4. Brown, G. (2020). The Future of Automation in Business Processes: A Focus on RPA Tools. Springer International Publishing. </a:t>
            </a:r>
          </a:p>
          <a:p>
            <a:endParaRPr lang="en-IN" dirty="0"/>
          </a:p>
          <a:p>
            <a:r>
              <a:rPr lang="en-IN" dirty="0"/>
              <a:t>5. Bhatnagar, A. (2021). Optimizing Business Workflows with UiPath RPA: A Comprehensive Guide. Wiley Publishing.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308024" y="1003808"/>
            <a:ext cx="8759776" cy="4444807"/>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n-lt"/>
                <a:cs typeface="Calibri"/>
              </a:rPr>
              <a:t>The Automated Instagram Post Uploader Bot is essential to address the inefficiencies and challenges of manually managing Instagram posts, such as logging in, selecting images, adding captions, and uploading content. Manual processes are time-consuming, error-prone, and unsuitable for managing large-scale social media campaigns, where consistency and timeliness are critical. By automating these repetitive tasks using UiPath, the proposed solution minimizes human intervention, ensures accuracy, reduces effort, and enhances productivity. This scalable and reliable approach is ideal for individuals, influencers, and businesses seeking to streamline their social media management and maintain a consistent online presence effectively.</a:t>
            </a:r>
            <a:endParaRPr sz="2400" dirty="0">
              <a:latin typeface="+mn-lt"/>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230212" y="990600"/>
            <a:ext cx="8683576" cy="4496103"/>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lang="en-US" sz="2400" dirty="0">
                <a:latin typeface="Calibri"/>
                <a:cs typeface="Calibri"/>
              </a:rPr>
              <a:t>1. Time Efficiency: Automates the repetitive Instagram post-uploading process, saving significant time.  </a:t>
            </a:r>
          </a:p>
          <a:p>
            <a:pPr marL="310515" indent="-297815">
              <a:lnSpc>
                <a:spcPct val="100000"/>
              </a:lnSpc>
              <a:spcBef>
                <a:spcPts val="100"/>
              </a:spcBef>
              <a:buFont typeface="Lucida Sans Unicode"/>
              <a:buChar char="▪"/>
              <a:tabLst>
                <a:tab pos="310515" algn="l"/>
              </a:tabLst>
            </a:pPr>
            <a:r>
              <a:rPr lang="en-US" sz="2400" dirty="0">
                <a:latin typeface="Calibri"/>
                <a:cs typeface="Calibri"/>
              </a:rPr>
              <a:t>2. Error Reduction: Minimizes mistakes in captions, uploads, or account selection, ensuring accurate and consistent posts.  </a:t>
            </a:r>
          </a:p>
          <a:p>
            <a:pPr marL="310515" indent="-297815">
              <a:lnSpc>
                <a:spcPct val="100000"/>
              </a:lnSpc>
              <a:spcBef>
                <a:spcPts val="100"/>
              </a:spcBef>
              <a:buFont typeface="Lucida Sans Unicode"/>
              <a:buChar char="▪"/>
              <a:tabLst>
                <a:tab pos="310515" algn="l"/>
              </a:tabLst>
            </a:pPr>
            <a:r>
              <a:rPr lang="en-US" sz="2400" dirty="0">
                <a:latin typeface="Calibri"/>
                <a:cs typeface="Calibri"/>
              </a:rPr>
              <a:t>3. Scalability: Capable of handling multiple accounts or large content volumes, making it ideal for individual users and businesses.  </a:t>
            </a:r>
          </a:p>
          <a:p>
            <a:pPr marL="310515" indent="-297815">
              <a:lnSpc>
                <a:spcPct val="100000"/>
              </a:lnSpc>
              <a:spcBef>
                <a:spcPts val="100"/>
              </a:spcBef>
              <a:buFont typeface="Lucida Sans Unicode"/>
              <a:buChar char="▪"/>
              <a:tabLst>
                <a:tab pos="310515" algn="l"/>
              </a:tabLst>
            </a:pPr>
            <a:r>
              <a:rPr lang="en-US" sz="2400" dirty="0">
                <a:latin typeface="Calibri"/>
                <a:cs typeface="Calibri"/>
              </a:rPr>
              <a:t>4. Customization: Allows for adding captions, hashtags, and other details tailored to specific posts.  </a:t>
            </a:r>
          </a:p>
          <a:p>
            <a:pPr marL="310515" indent="-297815">
              <a:lnSpc>
                <a:spcPct val="100000"/>
              </a:lnSpc>
              <a:spcBef>
                <a:spcPts val="100"/>
              </a:spcBef>
              <a:buFont typeface="Lucida Sans Unicode"/>
              <a:buChar char="▪"/>
              <a:tabLst>
                <a:tab pos="310515" algn="l"/>
              </a:tabLst>
            </a:pPr>
            <a:r>
              <a:rPr lang="en-US" sz="2400" dirty="0">
                <a:latin typeface="Calibri"/>
                <a:cs typeface="Calibri"/>
              </a:rPr>
              <a:t>5. User-Friendly and Reliable: Simple to use with real-time monitoring and logs, ensuring smooth operation and quick troubleshooting. </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200629" y="1021931"/>
            <a:ext cx="8683577" cy="4814138"/>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j-lt"/>
                <a:cs typeface="Calibri"/>
              </a:rPr>
              <a:t>The main objective of this project is to automate the process of managing Instagram posts using UiPath. This includes automating tasks such as logging into the Instagram account, selecting images from a designated folder, uploading them with appropriate captions, and ensuring posts are published without errors. The goal is to reduce the manual effort required for repetitive tasks, save time, and enhance productivity. By implementing this automation, users can maintain a consistent posting schedule, minimize errors in content uploads, and focus more on creating engaging content rather than managing operational tasks. This solution is particularly beneficial for businesses, social media managers, and individuals who handle large-scale content uploads, offering a reliable and efficient way to manage their social media presence.</a:t>
            </a:r>
            <a:endParaRPr sz="2400" dirty="0">
              <a:latin typeface="+mj-lt"/>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pic>
        <p:nvPicPr>
          <p:cNvPr id="7" name="Picture 6">
            <a:extLst>
              <a:ext uri="{FF2B5EF4-FFF2-40B4-BE49-F238E27FC236}">
                <a16:creationId xmlns:a16="http://schemas.microsoft.com/office/drawing/2014/main" id="{E7DB164E-1F9C-AB92-DA76-EACF37BFD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26" y="986281"/>
            <a:ext cx="4166236" cy="5468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308024" y="891641"/>
            <a:ext cx="8759776" cy="5457904"/>
          </a:xfrm>
          <a:prstGeom prst="rect">
            <a:avLst/>
          </a:prstGeom>
        </p:spPr>
        <p:txBody>
          <a:bodyPr vert="horz" wrap="square" lIns="0" tIns="124460" rIns="0" bIns="0" rtlCol="0">
            <a:spAutoFit/>
          </a:bodyPr>
          <a:lstStyle/>
          <a:p>
            <a:pPr marL="355600" indent="-342900">
              <a:lnSpc>
                <a:spcPct val="100000"/>
              </a:lnSpc>
              <a:spcBef>
                <a:spcPts val="885"/>
              </a:spcBef>
              <a:buFont typeface="Wingdings" panose="05000000000000000000" pitchFamily="2" charset="2"/>
              <a:buChar char="§"/>
              <a:tabLst>
                <a:tab pos="310515" algn="l"/>
              </a:tabLst>
            </a:pPr>
            <a:r>
              <a:rPr lang="en-US" sz="2000" b="1" dirty="0">
                <a:latin typeface="Calibri"/>
                <a:cs typeface="Calibri"/>
              </a:rPr>
              <a:t>Hardware Requirements:</a:t>
            </a:r>
          </a:p>
          <a:p>
            <a:pPr marL="12700">
              <a:lnSpc>
                <a:spcPct val="100000"/>
              </a:lnSpc>
              <a:spcBef>
                <a:spcPts val="885"/>
              </a:spcBef>
              <a:tabLst>
                <a:tab pos="310515" algn="l"/>
              </a:tabLst>
            </a:pPr>
            <a:r>
              <a:rPr lang="en-US" sz="2000" dirty="0">
                <a:latin typeface="Calibri"/>
                <a:cs typeface="Calibri"/>
              </a:rPr>
              <a:t>  - Processor: Intel i3 or higher (recommended Intel i5 or above).</a:t>
            </a:r>
          </a:p>
          <a:p>
            <a:pPr marL="12700">
              <a:lnSpc>
                <a:spcPct val="100000"/>
              </a:lnSpc>
              <a:spcBef>
                <a:spcPts val="885"/>
              </a:spcBef>
              <a:tabLst>
                <a:tab pos="310515" algn="l"/>
              </a:tabLst>
            </a:pPr>
            <a:r>
              <a:rPr lang="en-US" sz="2000" dirty="0">
                <a:latin typeface="Calibri"/>
                <a:cs typeface="Calibri"/>
              </a:rPr>
              <a:t>  - RAM: Minimum 4 GB (8 GB recommended for optimal performance).</a:t>
            </a:r>
          </a:p>
          <a:p>
            <a:pPr marL="12700">
              <a:lnSpc>
                <a:spcPct val="100000"/>
              </a:lnSpc>
              <a:spcBef>
                <a:spcPts val="885"/>
              </a:spcBef>
              <a:tabLst>
                <a:tab pos="310515" algn="l"/>
              </a:tabLst>
            </a:pPr>
            <a:r>
              <a:rPr lang="en-US" sz="2000" dirty="0">
                <a:latin typeface="Calibri"/>
                <a:cs typeface="Calibri"/>
              </a:rPr>
              <a:t>  - Storage: At least 10 GB of free space.</a:t>
            </a:r>
          </a:p>
          <a:p>
            <a:pPr marL="12700">
              <a:lnSpc>
                <a:spcPct val="100000"/>
              </a:lnSpc>
              <a:spcBef>
                <a:spcPts val="885"/>
              </a:spcBef>
              <a:tabLst>
                <a:tab pos="310515" algn="l"/>
              </a:tabLst>
            </a:pPr>
            <a:r>
              <a:rPr lang="en-US" sz="2000" dirty="0">
                <a:latin typeface="Calibri"/>
                <a:cs typeface="Calibri"/>
              </a:rPr>
              <a:t>  - Internet: Stable internet connection for Instagram login and content uploading.</a:t>
            </a:r>
          </a:p>
          <a:p>
            <a:pPr marL="355600" indent="-342900">
              <a:lnSpc>
                <a:spcPct val="100000"/>
              </a:lnSpc>
              <a:spcBef>
                <a:spcPts val="885"/>
              </a:spcBef>
              <a:buFont typeface="Wingdings" panose="05000000000000000000" pitchFamily="2" charset="2"/>
              <a:buChar char="§"/>
              <a:tabLst>
                <a:tab pos="310515" algn="l"/>
              </a:tabLst>
            </a:pPr>
            <a:r>
              <a:rPr lang="en-US" sz="2000" b="1" dirty="0">
                <a:latin typeface="Calibri"/>
                <a:cs typeface="Calibri"/>
              </a:rPr>
              <a:t>Software Requirements:</a:t>
            </a:r>
          </a:p>
          <a:p>
            <a:pPr marL="12700">
              <a:lnSpc>
                <a:spcPct val="100000"/>
              </a:lnSpc>
              <a:spcBef>
                <a:spcPts val="885"/>
              </a:spcBef>
              <a:tabLst>
                <a:tab pos="310515" algn="l"/>
              </a:tabLst>
            </a:pPr>
            <a:r>
              <a:rPr lang="en-US" sz="2000" dirty="0">
                <a:latin typeface="Calibri"/>
                <a:cs typeface="Calibri"/>
              </a:rPr>
              <a:t>  - RPA Tool: UiPath Studio (Community or Enterprise edition).</a:t>
            </a:r>
          </a:p>
          <a:p>
            <a:pPr marL="12700">
              <a:lnSpc>
                <a:spcPct val="100000"/>
              </a:lnSpc>
              <a:spcBef>
                <a:spcPts val="885"/>
              </a:spcBef>
              <a:tabLst>
                <a:tab pos="310515" algn="l"/>
              </a:tabLst>
            </a:pPr>
            <a:r>
              <a:rPr lang="en-US" sz="2000" dirty="0">
                <a:latin typeface="Calibri"/>
                <a:cs typeface="Calibri"/>
              </a:rPr>
              <a:t>  - Browser: Google Chrome (recommended) with UiPath extension installed.</a:t>
            </a:r>
          </a:p>
          <a:p>
            <a:pPr marL="12700">
              <a:lnSpc>
                <a:spcPct val="100000"/>
              </a:lnSpc>
              <a:spcBef>
                <a:spcPts val="885"/>
              </a:spcBef>
              <a:tabLst>
                <a:tab pos="310515" algn="l"/>
              </a:tabLst>
            </a:pPr>
            <a:r>
              <a:rPr lang="en-US" sz="2000" dirty="0">
                <a:latin typeface="Calibri"/>
                <a:cs typeface="Calibri"/>
              </a:rPr>
              <a:t>  - Instagram Account: Valid Instagram account credentials for login and posting.</a:t>
            </a:r>
          </a:p>
          <a:p>
            <a:pPr marL="12700">
              <a:lnSpc>
                <a:spcPct val="100000"/>
              </a:lnSpc>
              <a:spcBef>
                <a:spcPts val="885"/>
              </a:spcBef>
              <a:tabLst>
                <a:tab pos="310515" algn="l"/>
              </a:tabLst>
            </a:pPr>
            <a:r>
              <a:rPr lang="en-US" sz="2000" dirty="0">
                <a:latin typeface="Calibri"/>
                <a:cs typeface="Calibri"/>
              </a:rPr>
              <a:t>  - Operating System: Windows 10 or later (64-bit).</a:t>
            </a:r>
          </a:p>
          <a:p>
            <a:pPr marL="12700">
              <a:lnSpc>
                <a:spcPct val="100000"/>
              </a:lnSpc>
              <a:spcBef>
                <a:spcPts val="885"/>
              </a:spcBef>
              <a:tabLst>
                <a:tab pos="310515" algn="l"/>
              </a:tabLst>
            </a:pPr>
            <a:r>
              <a:rPr lang="en-US" sz="2000" dirty="0">
                <a:latin typeface="Calibri"/>
                <a:cs typeface="Calibri"/>
              </a:rPr>
              <a:t>  - Image Source: Folder containing images for posting (ensure image files are in an accessible location).</a:t>
            </a:r>
          </a:p>
          <a:p>
            <a:pPr marL="310515" indent="-297815">
              <a:lnSpc>
                <a:spcPct val="100000"/>
              </a:lnSpc>
              <a:spcBef>
                <a:spcPts val="885"/>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sp>
        <p:nvSpPr>
          <p:cNvPr id="3" name="object 3"/>
          <p:cNvSpPr txBox="1"/>
          <p:nvPr/>
        </p:nvSpPr>
        <p:spPr>
          <a:xfrm>
            <a:off x="308024" y="878961"/>
            <a:ext cx="8759776" cy="5781070"/>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Module 1: Image Selection and Login Automation</a:t>
            </a:r>
          </a:p>
          <a:p>
            <a:r>
              <a:rPr lang="en-US" sz="2400" dirty="0"/>
              <a:t>This module focuses on preparing the bot to handle image selection and log into Instagram securely. Key tasks include:</a:t>
            </a:r>
          </a:p>
          <a:p>
            <a:endParaRPr lang="en-US" sz="2000" dirty="0"/>
          </a:p>
          <a:p>
            <a:pPr>
              <a:buFont typeface="Arial" panose="020B0604020202020204" pitchFamily="34" charset="0"/>
              <a:buChar char="•"/>
            </a:pPr>
            <a:r>
              <a:rPr lang="en-US" sz="2400" b="1" dirty="0"/>
              <a:t> Image Selection:</a:t>
            </a:r>
            <a:r>
              <a:rPr lang="en-US" sz="2400" dirty="0"/>
              <a:t> Accessing a predefined folder and selecting an image for upload. The bot ensures the image meets Instagram's format and size requirements (e.g., JPEG, PNG).</a:t>
            </a:r>
          </a:p>
          <a:p>
            <a:pPr>
              <a:buFont typeface="Arial" panose="020B0604020202020204" pitchFamily="34" charset="0"/>
              <a:buChar char="•"/>
            </a:pPr>
            <a:r>
              <a:rPr lang="en-US" sz="2400" b="1" dirty="0"/>
              <a:t> File Validation:</a:t>
            </a:r>
            <a:r>
              <a:rPr lang="en-US" sz="2400" dirty="0"/>
              <a:t> Checking the selected image file for compatibility with Instagram's standards and handling errors if the file is unsuitable.</a:t>
            </a:r>
          </a:p>
          <a:p>
            <a:pPr>
              <a:buFont typeface="Arial" panose="020B0604020202020204" pitchFamily="34" charset="0"/>
              <a:buChar char="•"/>
            </a:pPr>
            <a:r>
              <a:rPr lang="en-US" sz="2400" b="1" dirty="0"/>
              <a:t> Secure Login:</a:t>
            </a:r>
            <a:r>
              <a:rPr lang="en-US" sz="2400" dirty="0"/>
              <a:t> Automating the login process using the provided Instagram credentials, ensuring data security, and addressing potential login challenges like CAPTCHA or incorrect credentials.</a:t>
            </a:r>
          </a:p>
          <a:p>
            <a:pPr marL="12700">
              <a:lnSpc>
                <a:spcPct val="100000"/>
              </a:lnSpc>
              <a:spcBef>
                <a:spcPts val="800"/>
              </a:spcBef>
              <a:tabLst>
                <a:tab pos="310515" algn="l"/>
              </a:tabLst>
            </a:pPr>
            <a:endParaRPr sz="24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1C4E-0EB2-85F8-1EF0-B5E0E114D5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0A3A6D-70EB-E5B3-61A0-E8B1114A10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871C04CB-0033-A2DB-ADD9-A27E8705203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642C7FD-7F56-2400-CE8B-3C17EF058A3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50490C5-8FF1-FDFE-34CC-43453C90696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3" name="object 3">
            <a:extLst>
              <a:ext uri="{FF2B5EF4-FFF2-40B4-BE49-F238E27FC236}">
                <a16:creationId xmlns:a16="http://schemas.microsoft.com/office/drawing/2014/main" id="{97B9017F-84FA-924F-CB66-2077732DCC49}"/>
              </a:ext>
            </a:extLst>
          </p:cNvPr>
          <p:cNvSpPr txBox="1"/>
          <p:nvPr/>
        </p:nvSpPr>
        <p:spPr>
          <a:xfrm>
            <a:off x="308024" y="878961"/>
            <a:ext cx="8759776" cy="5309146"/>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Module 2: Post Uploading and Logging</a:t>
            </a:r>
          </a:p>
          <a:p>
            <a:r>
              <a:rPr lang="en-US" sz="2400" dirty="0"/>
              <a:t>This module executes the post upload and records the details for tracking purposes.</a:t>
            </a:r>
          </a:p>
          <a:p>
            <a:endParaRPr lang="en-US" sz="2400" dirty="0"/>
          </a:p>
          <a:p>
            <a:pPr>
              <a:buFont typeface="Arial" panose="020B0604020202020204" pitchFamily="34" charset="0"/>
              <a:buChar char="•"/>
            </a:pPr>
            <a:r>
              <a:rPr lang="en-US" sz="2400" b="1" dirty="0"/>
              <a:t> Post Creation:</a:t>
            </a:r>
            <a:r>
              <a:rPr lang="en-US" sz="2400" dirty="0"/>
              <a:t> The bot navigates to the Instagram upload interface, attaches the selected image, and inputs a predefined caption. It ensures the post is configured correctly with optional settings like hashtags or tags.</a:t>
            </a:r>
          </a:p>
          <a:p>
            <a:pPr>
              <a:buFont typeface="Arial" panose="020B0604020202020204" pitchFamily="34" charset="0"/>
              <a:buChar char="•"/>
            </a:pPr>
            <a:r>
              <a:rPr lang="en-US" sz="2400" b="1" dirty="0"/>
              <a:t> Post Submission:</a:t>
            </a:r>
            <a:r>
              <a:rPr lang="en-US" sz="2400" dirty="0"/>
              <a:t> Completes the upload by clicking the "Share" button and verifies the successful posting of the content.</a:t>
            </a:r>
          </a:p>
          <a:p>
            <a:pPr>
              <a:buFont typeface="Arial" panose="020B0604020202020204" pitchFamily="34" charset="0"/>
              <a:buChar char="•"/>
            </a:pPr>
            <a:r>
              <a:rPr lang="en-US" sz="2400" b="1" dirty="0"/>
              <a:t> Activity Logging:</a:t>
            </a:r>
            <a:r>
              <a:rPr lang="en-US" sz="2400" dirty="0"/>
              <a:t> Logs the details of each post, including the image name, caption, and timestamp, in a structured file for monitoring and reference.</a:t>
            </a:r>
          </a:p>
          <a:p>
            <a:pPr marL="342900" indent="-342900" algn="just">
              <a:buFont typeface="Wingdings" panose="05000000000000000000" pitchFamily="2" charset="2"/>
              <a:buChar char="§"/>
            </a:pPr>
            <a:endParaRPr lang="en-US" sz="2400" dirty="0">
              <a:latin typeface="+mn-lt"/>
            </a:endParaRPr>
          </a:p>
        </p:txBody>
      </p:sp>
    </p:spTree>
    <p:extLst>
      <p:ext uri="{BB962C8B-B14F-4D97-AF65-F5344CB8AC3E}">
        <p14:creationId xmlns:p14="http://schemas.microsoft.com/office/powerpoint/2010/main" val="383786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1871</Words>
  <Application>Microsoft Office PowerPoint</Application>
  <PresentationFormat>On-screen Show (4:3)</PresentationFormat>
  <Paragraphs>139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Lucida Sans Unicode</vt:lpstr>
      <vt:lpstr>Wingdings</vt:lpstr>
      <vt:lpstr>Office Theme</vt:lpstr>
      <vt:lpstr>Introduction to Robotic Process Automation</vt:lpstr>
      <vt:lpstr>Abstract</vt:lpstr>
      <vt:lpstr>Need for the Proposed System</vt:lpstr>
      <vt:lpstr>Advantages of the Proposed System</vt:lpstr>
      <vt:lpstr>Main Objective</vt:lpstr>
      <vt:lpstr>Architecture</vt:lpstr>
      <vt:lpstr>System Requirements</vt:lpstr>
      <vt:lpstr>Functional Description</vt:lpstr>
      <vt:lpstr>Functional Description</vt:lpstr>
      <vt:lpstr>Functional Description</vt:lpstr>
      <vt:lpstr>Table Design</vt:lpstr>
      <vt:lpstr>Implementation</vt:lpstr>
      <vt:lpstr>Implementation</vt:lpstr>
      <vt:lpstr>Implementation</vt:lpstr>
      <vt:lpstr>Implementation</vt:lpstr>
      <vt:lpstr>Testing</vt:lpstr>
      <vt:lpstr>Conclusions</vt:lpstr>
      <vt:lpstr>Future Enhancement</vt:lpstr>
      <vt:lpstr>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 Process Automation</dc:title>
  <dc:creator>madhan raj</dc:creator>
  <cp:lastModifiedBy>Barath Raj</cp:lastModifiedBy>
  <cp:revision>4</cp:revision>
  <dcterms:created xsi:type="dcterms:W3CDTF">2024-11-19T10:27:20Z</dcterms:created>
  <dcterms:modified xsi:type="dcterms:W3CDTF">2024-11-22T06:18:10Z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