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9" d="100"/>
          <a:sy n="69" d="100"/>
        </p:scale>
        <p:origin x="756"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err="1" smtClean="0">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smtClean="0">
                <a:solidFill>
                  <a:schemeClr val="accent1">
                    <a:lumMod val="75000"/>
                  </a:schemeClr>
                </a:solidFill>
                <a:latin typeface="Arial"/>
                <a:cs typeface="Arial"/>
              </a:rPr>
              <a:t>   </a:t>
            </a:r>
            <a:r>
              <a:rPr b="1" dirty="0" sz="2000" lang="en-US" err="1" smtClean="0">
                <a:solidFill>
                  <a:schemeClr val="accent1">
                    <a:lumMod val="75000"/>
                  </a:schemeClr>
                </a:solidFill>
                <a:latin typeface="Arial"/>
                <a:cs typeface="Arial"/>
              </a:rPr>
              <a:t>D</a:t>
            </a:r>
            <a:r>
              <a:rPr b="1" dirty="0" sz="2000" lang="en-US" err="1" smtClean="0">
                <a:solidFill>
                  <a:schemeClr val="accent1">
                    <a:lumMod val="75000"/>
                  </a:schemeClr>
                </a:solidFill>
                <a:latin typeface="Arial"/>
                <a:cs typeface="Arial"/>
              </a:rPr>
              <a:t>h</a:t>
            </a:r>
            <a:r>
              <a:rPr b="1" dirty="0" sz="2000" lang="en-US" err="1" smtClean="0">
                <a:solidFill>
                  <a:schemeClr val="accent1">
                    <a:lumMod val="75000"/>
                  </a:schemeClr>
                </a:solidFill>
                <a:latin typeface="Arial"/>
                <a:cs typeface="Arial"/>
              </a:rPr>
              <a:t>a</a:t>
            </a:r>
            <a:r>
              <a:rPr b="1" dirty="0" sz="2000" lang="en-US" err="1" smtClean="0">
                <a:solidFill>
                  <a:schemeClr val="accent1">
                    <a:lumMod val="75000"/>
                  </a:schemeClr>
                </a:solidFill>
                <a:latin typeface="Arial"/>
                <a:cs typeface="Arial"/>
              </a:rPr>
              <a:t>r</a:t>
            </a:r>
            <a:r>
              <a:rPr b="1" dirty="0" sz="2000" lang="en-US" err="1" smtClean="0">
                <a:solidFill>
                  <a:schemeClr val="accent1">
                    <a:lumMod val="75000"/>
                  </a:schemeClr>
                </a:solidFill>
                <a:latin typeface="Arial"/>
                <a:cs typeface="Arial"/>
              </a:rPr>
              <a:t>a</a:t>
            </a:r>
            <a:r>
              <a:rPr b="1" dirty="0" sz="2000" lang="en-US" err="1" smtClean="0">
                <a:solidFill>
                  <a:schemeClr val="accent1">
                    <a:lumMod val="75000"/>
                  </a:schemeClr>
                </a:solidFill>
                <a:latin typeface="Arial"/>
                <a:cs typeface="Arial"/>
              </a:rPr>
              <a:t>n</a:t>
            </a:r>
            <a:r>
              <a:rPr b="1" dirty="0" sz="2000" lang="en-US" err="1" smtClean="0">
                <a:solidFill>
                  <a:schemeClr val="accent1">
                    <a:lumMod val="75000"/>
                  </a:schemeClr>
                </a:solidFill>
                <a:latin typeface="Arial"/>
                <a:cs typeface="Arial"/>
              </a:rPr>
              <a:t>i</a:t>
            </a:r>
            <a:r>
              <a:rPr b="1" dirty="0" sz="2000" lang="en-US" err="1" smtClean="0">
                <a:solidFill>
                  <a:schemeClr val="accent1">
                    <a:lumMod val="75000"/>
                  </a:schemeClr>
                </a:solidFill>
                <a:latin typeface="Arial"/>
                <a:cs typeface="Arial"/>
              </a:rPr>
              <a:t> </a:t>
            </a:r>
            <a:r>
              <a:rPr b="1" dirty="0" sz="2000" lang="en-US" err="1" smtClean="0">
                <a:solidFill>
                  <a:schemeClr val="accent1">
                    <a:lumMod val="75000"/>
                  </a:schemeClr>
                </a:solidFill>
                <a:latin typeface="Arial"/>
                <a:cs typeface="Arial"/>
              </a:rPr>
              <a:t> </a:t>
            </a:r>
            <a:r>
              <a:rPr b="1" dirty="0" sz="2000" lang="en-US" err="1" smtClean="0">
                <a:solidFill>
                  <a:schemeClr val="accent1">
                    <a:lumMod val="75000"/>
                  </a:schemeClr>
                </a:solidFill>
                <a:latin typeface="Arial"/>
                <a:cs typeface="Arial"/>
              </a:rPr>
              <a:t>R</a:t>
            </a:r>
            <a:endParaRPr b="1" dirty="0" sz="2000" lang="en-US" smtClean="0">
              <a:solidFill>
                <a:schemeClr val="accent1">
                  <a:lumMod val="75000"/>
                </a:schemeClr>
              </a:solidFill>
              <a:latin typeface="Arial"/>
              <a:cs typeface="Arial"/>
            </a:endParaRPr>
          </a:p>
          <a:p>
            <a:r>
              <a:rPr b="1" dirty="0" sz="2000" lang="en-US" smtClean="0">
                <a:solidFill>
                  <a:schemeClr val="accent1">
                    <a:lumMod val="75000"/>
                  </a:schemeClr>
                </a:solidFill>
                <a:latin typeface="Arial"/>
                <a:cs typeface="Arial"/>
              </a:rPr>
              <a:t>   </a:t>
            </a:r>
            <a:r>
              <a:rPr b="1" dirty="0" sz="2000" lang="en-US" err="1" smtClean="0">
                <a:solidFill>
                  <a:schemeClr val="accent1">
                    <a:lumMod val="75000"/>
                  </a:schemeClr>
                </a:solidFill>
                <a:latin typeface="Arial"/>
                <a:cs typeface="Arial"/>
              </a:rPr>
              <a:t>Mookambigai</a:t>
            </a:r>
            <a:r>
              <a:rPr b="1" dirty="0" sz="2000" lang="en-US" smtClean="0">
                <a:solidFill>
                  <a:schemeClr val="accent1">
                    <a:lumMod val="75000"/>
                  </a:schemeClr>
                </a:solidFill>
                <a:latin typeface="Arial"/>
                <a:cs typeface="Arial"/>
              </a:rPr>
              <a:t> college of engineering</a:t>
            </a:r>
          </a:p>
          <a:p>
            <a:r>
              <a:rPr b="1" dirty="0" sz="2000" lang="en-US" smtClean="0">
                <a:solidFill>
                  <a:schemeClr val="accent1">
                    <a:lumMod val="75000"/>
                  </a:schemeClr>
                </a:solidFill>
                <a:latin typeface="Arial"/>
                <a:cs typeface="Arial"/>
              </a:rPr>
              <a:t>   Computer science engineering</a:t>
            </a:r>
          </a:p>
          <a:p>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11" name="Content Placeholder 1"/>
          <p:cNvSpPr>
            <a:spLocks noGrp="1"/>
          </p:cNvSpPr>
          <p:nvPr>
            <p:ph idx="1"/>
          </p:nvPr>
        </p:nvSpPr>
        <p:spPr>
          <a:xfrm>
            <a:off x="581192" y="1302026"/>
            <a:ext cx="11029615" cy="5263874"/>
          </a:xfrm>
        </p:spPr>
        <p:txBody>
          <a:bodyPr>
            <a:normAutofit/>
          </a:bodyPr>
          <a:p>
            <a:pPr indent="0" marL="0">
              <a:buNone/>
            </a:pPr>
            <a:endParaRPr dirty="0" lang="en-GB" smtClean="0"/>
          </a:p>
          <a:p>
            <a:pPr indent="0" marL="0">
              <a:buNone/>
            </a:pPr>
            <a:endParaRPr dirty="0" lang="en-GB"/>
          </a:p>
          <a:p>
            <a:pPr indent="0" marL="0">
              <a:buNone/>
            </a:pPr>
            <a:endParaRPr dirty="0" lang="en-GB" smtClean="0"/>
          </a:p>
          <a:p>
            <a:pPr indent="0" marL="0">
              <a:buNone/>
            </a:pPr>
            <a:endParaRPr dirty="0" lang="en-GB"/>
          </a:p>
          <a:p>
            <a:pPr indent="0" marL="0">
              <a:buNone/>
            </a:pPr>
            <a:endParaRPr dirty="0" lang="en-GB" smtClean="0"/>
          </a:p>
          <a:p>
            <a:pPr indent="0" marL="0">
              <a:buNone/>
            </a:pPr>
            <a:endParaRPr dirty="0" lang="en-GB"/>
          </a:p>
          <a:p>
            <a:pPr indent="-305435" marL="305435"/>
            <a:r>
              <a:rPr dirty="0" sz="2000" lang="en-GB">
                <a:solidFill>
                  <a:srgbClr val="0F0F0F"/>
                </a:solidFill>
                <a:ea typeface="+mn-lt"/>
                <a:cs typeface="+mn-lt"/>
              </a:rPr>
              <a:t>The result of a </a:t>
            </a:r>
            <a:r>
              <a:rPr dirty="0" sz="2000" lang="en-GB" err="1">
                <a:solidFill>
                  <a:srgbClr val="0F0F0F"/>
                </a:solidFill>
                <a:ea typeface="+mn-lt"/>
                <a:cs typeface="+mn-lt"/>
              </a:rPr>
              <a:t>keylogger</a:t>
            </a:r>
            <a:r>
              <a:rPr dirty="0" sz="2000" lang="en-GB">
                <a:solidFill>
                  <a:srgbClr val="0F0F0F"/>
                </a:solidFill>
                <a:ea typeface="+mn-lt"/>
                <a:cs typeface="+mn-lt"/>
              </a:rPr>
              <a:t> project entails the successful development of a stealthy and persistent tool capable of capturing keystrokes on target systems. Ethical deployment considerations, compatibility across platforms, security measures for data protection, and potential implications for user privacy and legal compliance are critical aspects to address. Ultimately, the project's outcome should align with responsible usage, transparency, and adherence to ethical standards.</a:t>
            </a:r>
            <a:endParaRPr dirty="0" sz="2000" lang="en-IN">
              <a:solidFill>
                <a:srgbClr val="0F0F0F"/>
              </a:solidFill>
              <a:ea typeface="+mn-lt"/>
              <a:cs typeface="+mn-lt"/>
            </a:endParaRPr>
          </a:p>
        </p:txBody>
      </p:sp>
      <p:pic>
        <p:nvPicPr>
          <p:cNvPr id="2097153" name="Picture 2"/>
          <p:cNvPicPr>
            <a:picLocks noChangeAspect="1"/>
          </p:cNvPicPr>
          <p:nvPr/>
        </p:nvPicPr>
        <p:blipFill>
          <a:blip xmlns:r="http://schemas.openxmlformats.org/officeDocument/2006/relationships" r:embed="rId1"/>
          <a:stretch>
            <a:fillRect/>
          </a:stretch>
        </p:blipFill>
        <p:spPr>
          <a:xfrm>
            <a:off x="4279900" y="866775"/>
            <a:ext cx="2908300" cy="330701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3" name="Content Placeholder 1"/>
          <p:cNvSpPr>
            <a:spLocks noGrp="1"/>
          </p:cNvSpPr>
          <p:nvPr>
            <p:ph idx="1"/>
          </p:nvPr>
        </p:nvSpPr>
        <p:spPr/>
        <p:txBody>
          <a:bodyPr>
            <a:normAutofit/>
          </a:bodyPr>
          <a:p>
            <a:pPr indent="-305435" marL="305435"/>
            <a:r>
              <a:rPr dirty="0" sz="2000" lang="en-GB">
                <a:solidFill>
                  <a:srgbClr val="0F0F0F"/>
                </a:solidFill>
                <a:ea typeface="+mn-lt"/>
                <a:cs typeface="+mn-lt"/>
              </a:rPr>
              <a:t>In conclusion, the </a:t>
            </a:r>
            <a:r>
              <a:rPr dirty="0" sz="2000" lang="en-GB" err="1">
                <a:solidFill>
                  <a:srgbClr val="0F0F0F"/>
                </a:solidFill>
                <a:ea typeface="+mn-lt"/>
                <a:cs typeface="+mn-lt"/>
              </a:rPr>
              <a:t>keylogger</a:t>
            </a:r>
            <a:r>
              <a:rPr dirty="0" sz="2000" lang="en-GB">
                <a:solidFill>
                  <a:srgbClr val="0F0F0F"/>
                </a:solidFill>
                <a:ea typeface="+mn-lt"/>
                <a:cs typeface="+mn-lt"/>
              </a:rPr>
              <a:t> project demonstrates the technical ability to develop a covert keystroke-capturing tool. However, ethical considerations, including user privacy, consent, and legal compliance, are paramount. The project underscores the importance of responsible use and transparency, emphasizing the need to balance technological capabilities with ethical principles to ensure positive societal impact.</a:t>
            </a:r>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4" name="Content Placeholder 2"/>
          <p:cNvSpPr>
            <a:spLocks noGrp="1"/>
          </p:cNvSpPr>
          <p:nvPr>
            <p:ph idx="1"/>
          </p:nvPr>
        </p:nvSpPr>
        <p:spPr/>
        <p:txBody>
          <a:bodyPr/>
          <a:p>
            <a:pPr indent="0" marL="0">
              <a:buNone/>
            </a:pPr>
            <a:endParaRPr b="1" dirty="0" sz="2000" lang="en-US" smtClean="0"/>
          </a:p>
          <a:p>
            <a:pPr indent="-305435" marL="305435"/>
            <a:r>
              <a:rPr dirty="0" sz="2000" lang="en-GB">
                <a:ea typeface="+mn-lt"/>
                <a:cs typeface="+mn-lt"/>
              </a:rPr>
              <a:t>In the future, </a:t>
            </a:r>
            <a:r>
              <a:rPr dirty="0" sz="2000" lang="en-GB" err="1">
                <a:ea typeface="+mn-lt"/>
                <a:cs typeface="+mn-lt"/>
              </a:rPr>
              <a:t>keylogger</a:t>
            </a:r>
            <a:r>
              <a:rPr dirty="0" sz="2000" lang="en-GB">
                <a:ea typeface="+mn-lt"/>
                <a:cs typeface="+mn-lt"/>
              </a:rPr>
              <a:t> projects may evolve to incorporate advanced machine learning algorithms for improved keystroke recognition and </a:t>
            </a:r>
            <a:r>
              <a:rPr dirty="0" sz="2000" lang="en-GB" err="1">
                <a:ea typeface="+mn-lt"/>
                <a:cs typeface="+mn-lt"/>
              </a:rPr>
              <a:t>behavioral</a:t>
            </a:r>
            <a:r>
              <a:rPr dirty="0" sz="2000" lang="en-GB">
                <a:ea typeface="+mn-lt"/>
                <a:cs typeface="+mn-lt"/>
              </a:rPr>
              <a:t> analysis. Additionally, there's potential for integration with cybersecurity systems for proactive threat detection and response. However, ethical concerns surrounding privacy and consent will continue to shape the development and deployment of such tools.</a:t>
            </a:r>
            <a:endParaRPr dirty="0" lang="en-US"/>
          </a:p>
        </p:txBody>
      </p:sp>
      <p:sp>
        <p:nvSpPr>
          <p:cNvPr id="1048615"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0" name="Title 4"/>
          <p:cNvSpPr>
            <a:spLocks noGrp="1"/>
          </p:cNvSpPr>
          <p:nvPr>
            <p:ph type="title"/>
          </p:nvPr>
        </p:nvSpPr>
        <p:spPr>
          <a:xfrm>
            <a:off x="1345919" y="2376752"/>
            <a:ext cx="9298744" cy="1325563"/>
          </a:xfrm>
        </p:spPr>
        <p:txBody>
          <a:bodyPr anchor="ctr"/>
          <a:p>
            <a:pPr algn="ctr"/>
            <a:r>
              <a:rPr b="1" dirty="0"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b="1" dirty="0" sz="2000" lang="en-US" smtClean="0">
              <a:latin typeface="Arial"/>
              <a:ea typeface="+mn-lt"/>
              <a:cs typeface="Arial"/>
            </a:endParaRPr>
          </a:p>
          <a:p>
            <a:pPr indent="-305435" marL="305435"/>
            <a:r>
              <a:rPr b="1" dirty="0" sz="2000" lang="en-US" smtClean="0">
                <a:latin typeface="Arial"/>
                <a:ea typeface="+mn-lt"/>
                <a:cs typeface="Arial"/>
              </a:rPr>
              <a:t>Proposed </a:t>
            </a:r>
            <a:r>
              <a:rPr b="1" dirty="0" sz="2000" lang="en-US">
                <a:latin typeface="Arial"/>
                <a:ea typeface="+mn-lt"/>
                <a:cs typeface="Arial"/>
              </a:rPr>
              <a:t>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b="1" dirty="0" sz="2000" lang="en-US" smtClean="0">
              <a:latin typeface="Arial"/>
              <a:ea typeface="+mn-lt"/>
              <a:cs typeface="+mn-lt"/>
            </a:endParaRPr>
          </a:p>
          <a:p>
            <a:pPr indent="-305435" marL="305435"/>
            <a:r>
              <a:rPr b="1" dirty="0" sz="2000" lang="en-US" smtClean="0">
                <a:latin typeface="Arial"/>
                <a:ea typeface="+mn-lt"/>
                <a:cs typeface="+mn-lt"/>
              </a:rPr>
              <a:t>Algorithm </a:t>
            </a:r>
            <a:r>
              <a:rPr b="1" dirty="0" sz="2000" lang="en-US">
                <a:latin typeface="Arial"/>
                <a:ea typeface="+mn-lt"/>
                <a:cs typeface="+mn-lt"/>
              </a:rPr>
              <a:t>&amp;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a:t>
            </a:r>
            <a:r>
              <a:rPr b="1" dirty="0" sz="2000" lang="en-US" smtClean="0">
                <a:latin typeface="Arial"/>
                <a:ea typeface="+mn-lt"/>
                <a:cs typeface="Arial"/>
              </a:rPr>
              <a:t>Scope</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2000" lang="en-GB">
                <a:solidFill>
                  <a:srgbClr val="0F0F0F"/>
                </a:solidFill>
                <a:ea typeface="+mn-lt"/>
                <a:cs typeface="+mn-lt"/>
              </a:rPr>
              <a:t> In today's digital age, where cybersecurity threats loom large, one of the significant concerns is the proliferation of </a:t>
            </a:r>
            <a:r>
              <a:rPr dirty="0" sz="2000" lang="en-GB" err="1">
                <a:solidFill>
                  <a:srgbClr val="0F0F0F"/>
                </a:solidFill>
                <a:ea typeface="+mn-lt"/>
                <a:cs typeface="+mn-lt"/>
              </a:rPr>
              <a:t>keyloggers</a:t>
            </a:r>
            <a:r>
              <a:rPr dirty="0" sz="2000" lang="en-GB">
                <a:solidFill>
                  <a:srgbClr val="0F0F0F"/>
                </a:solidFill>
                <a:ea typeface="+mn-lt"/>
                <a:cs typeface="+mn-lt"/>
              </a:rPr>
              <a:t>, stealthy software tools designed to monitor and record keystrokes on a user's computer without their knowledge. </a:t>
            </a:r>
            <a:r>
              <a:rPr dirty="0" sz="2000" lang="en-GB" err="1">
                <a:solidFill>
                  <a:srgbClr val="0F0F0F"/>
                </a:solidFill>
                <a:ea typeface="+mn-lt"/>
                <a:cs typeface="+mn-lt"/>
              </a:rPr>
              <a:t>Keyloggers</a:t>
            </a:r>
            <a:r>
              <a:rPr dirty="0" sz="2000" lang="en-GB">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441671" y="702156"/>
            <a:ext cx="11613485" cy="6346344"/>
          </a:xfrm>
        </p:spPr>
        <p:txBody>
          <a:bodyPr anchor="ctr" bIns="45720" lIns="91440" rIns="91440" rtlCol="0" tIns="45720" vert="horz">
            <a:noAutofit/>
          </a:bodyPr>
          <a:p>
            <a:pPr indent="-305435" marL="305435"/>
            <a:r>
              <a:rPr b="1" dirty="0" sz="1200" lang="en-GB">
                <a:solidFill>
                  <a:srgbClr val="0F0F0F"/>
                </a:solidFill>
                <a:ea typeface="+mn-lt"/>
                <a:cs typeface="+mn-lt"/>
              </a:rPr>
              <a:t>Project Objective and Scope Definition:</a:t>
            </a:r>
          </a:p>
          <a:p>
            <a:pPr indent="-305435" marL="305435"/>
            <a:r>
              <a:rPr dirty="0" sz="1200" lang="en-GB">
                <a:solidFill>
                  <a:srgbClr val="0F0F0F"/>
                </a:solidFill>
                <a:ea typeface="+mn-lt"/>
                <a:cs typeface="+mn-lt"/>
              </a:rPr>
              <a:t>	Clearly define the purpose of the project. Is it for educational purposes, research, or some other legitimate use?</a:t>
            </a:r>
          </a:p>
          <a:p>
            <a:pPr indent="-305435" marL="305435"/>
            <a:r>
              <a:rPr dirty="0" sz="1200" lang="en-GB">
                <a:solidFill>
                  <a:srgbClr val="0F0F0F"/>
                </a:solidFill>
                <a:ea typeface="+mn-lt"/>
                <a:cs typeface="+mn-lt"/>
              </a:rPr>
              <a:t>	Specify the scope of the </a:t>
            </a:r>
            <a:r>
              <a:rPr dirty="0" sz="1200" lang="en-GB" err="1">
                <a:solidFill>
                  <a:srgbClr val="0F0F0F"/>
                </a:solidFill>
                <a:ea typeface="+mn-lt"/>
                <a:cs typeface="+mn-lt"/>
              </a:rPr>
              <a:t>keylogger</a:t>
            </a:r>
            <a:r>
              <a:rPr dirty="0" sz="1200" lang="en-GB">
                <a:solidFill>
                  <a:srgbClr val="0F0F0F"/>
                </a:solidFill>
                <a:ea typeface="+mn-lt"/>
                <a:cs typeface="+mn-lt"/>
              </a:rPr>
              <a:t>. Will it log all keystrokes, or only those in specific applications? Will it capture clipboard contents or other sensitive information?</a:t>
            </a:r>
          </a:p>
          <a:p>
            <a:pPr indent="-305435" marL="305435"/>
            <a:r>
              <a:rPr b="1" dirty="0" sz="1200" lang="en-GB">
                <a:solidFill>
                  <a:srgbClr val="0F0F0F"/>
                </a:solidFill>
                <a:ea typeface="+mn-lt"/>
                <a:cs typeface="+mn-lt"/>
              </a:rPr>
              <a:t>Language and Platform Selection:</a:t>
            </a:r>
          </a:p>
          <a:p>
            <a:pPr indent="-305435" marL="305435"/>
            <a:r>
              <a:rPr dirty="0" sz="1200" lang="en-GB">
                <a:solidFill>
                  <a:srgbClr val="0F0F0F"/>
                </a:solidFill>
                <a:ea typeface="+mn-lt"/>
                <a:cs typeface="+mn-lt"/>
              </a:rPr>
              <a:t>	Choose a programming language and platform suitable for your project. Common choices include Python for its ease of use and cross-platform compatibility.</a:t>
            </a:r>
          </a:p>
          <a:p>
            <a:pPr indent="-305435" marL="305435"/>
            <a:r>
              <a:rPr b="1" dirty="0" sz="1200" lang="en-GB">
                <a:solidFill>
                  <a:srgbClr val="0F0F0F"/>
                </a:solidFill>
                <a:ea typeface="+mn-lt"/>
                <a:cs typeface="+mn-lt"/>
              </a:rPr>
              <a:t>Design and Implementation:</a:t>
            </a:r>
          </a:p>
          <a:p>
            <a:pPr indent="-305435" marL="305435"/>
            <a:r>
              <a:rPr dirty="0" sz="1200" lang="en-GB">
                <a:solidFill>
                  <a:srgbClr val="0F0F0F"/>
                </a:solidFill>
                <a:ea typeface="+mn-lt"/>
                <a:cs typeface="+mn-lt"/>
              </a:rPr>
              <a:t>	Implement the </a:t>
            </a:r>
            <a:r>
              <a:rPr dirty="0" sz="1200" lang="en-GB" err="1">
                <a:solidFill>
                  <a:srgbClr val="0F0F0F"/>
                </a:solidFill>
                <a:ea typeface="+mn-lt"/>
                <a:cs typeface="+mn-lt"/>
              </a:rPr>
              <a:t>keylogger</a:t>
            </a:r>
            <a:r>
              <a:rPr dirty="0" sz="1200" lang="en-GB">
                <a:solidFill>
                  <a:srgbClr val="0F0F0F"/>
                </a:solidFill>
                <a:ea typeface="+mn-lt"/>
                <a:cs typeface="+mn-lt"/>
              </a:rPr>
              <a:t> functionality, ensuring it captures keystrokes effectively without impacting system performance.</a:t>
            </a:r>
          </a:p>
          <a:p>
            <a:pPr indent="-305435" marL="305435"/>
            <a:r>
              <a:rPr dirty="0" sz="1200" lang="en-GB">
                <a:solidFill>
                  <a:srgbClr val="0F0F0F"/>
                </a:solidFill>
                <a:ea typeface="+mn-lt"/>
                <a:cs typeface="+mn-lt"/>
              </a:rPr>
              <a:t>	Consider using platform-specific libraries or APIs to capture keystrokes, such as </a:t>
            </a:r>
            <a:r>
              <a:rPr dirty="0" sz="1200" lang="en-GB" err="1">
                <a:solidFill>
                  <a:srgbClr val="0F0F0F"/>
                </a:solidFill>
                <a:ea typeface="+mn-lt"/>
                <a:cs typeface="+mn-lt"/>
              </a:rPr>
              <a:t>pyHook</a:t>
            </a:r>
            <a:r>
              <a:rPr dirty="0" sz="1200" lang="en-GB">
                <a:solidFill>
                  <a:srgbClr val="0F0F0F"/>
                </a:solidFill>
                <a:ea typeface="+mn-lt"/>
                <a:cs typeface="+mn-lt"/>
              </a:rPr>
              <a:t> for Windows or </a:t>
            </a:r>
            <a:r>
              <a:rPr dirty="0" sz="1200" lang="en-GB" err="1">
                <a:solidFill>
                  <a:srgbClr val="0F0F0F"/>
                </a:solidFill>
                <a:ea typeface="+mn-lt"/>
                <a:cs typeface="+mn-lt"/>
              </a:rPr>
              <a:t>pynput</a:t>
            </a:r>
            <a:r>
              <a:rPr dirty="0" sz="1200" lang="en-GB">
                <a:solidFill>
                  <a:srgbClr val="0F0F0F"/>
                </a:solidFill>
                <a:ea typeface="+mn-lt"/>
                <a:cs typeface="+mn-lt"/>
              </a:rPr>
              <a:t> for cross-platform support in Python.</a:t>
            </a:r>
          </a:p>
          <a:p>
            <a:pPr indent="-305435" marL="305435"/>
            <a:r>
              <a:rPr dirty="0" sz="1200" lang="en-GB">
                <a:solidFill>
                  <a:srgbClr val="0F0F0F"/>
                </a:solidFill>
                <a:ea typeface="+mn-lt"/>
                <a:cs typeface="+mn-lt"/>
              </a:rPr>
              <a:t>	Implement features like logging keystrokes to a file or sending them to a remote server, depending on project requirements.</a:t>
            </a:r>
          </a:p>
          <a:p>
            <a:pPr indent="-305435" marL="305435"/>
            <a:r>
              <a:rPr dirty="0" sz="1200" lang="en-GB">
                <a:solidFill>
                  <a:srgbClr val="0F0F0F"/>
                </a:solidFill>
                <a:ea typeface="+mn-lt"/>
                <a:cs typeface="+mn-lt"/>
              </a:rPr>
              <a:t>	Implement measures to ensure the </a:t>
            </a:r>
            <a:r>
              <a:rPr dirty="0" sz="1200" lang="en-GB" err="1">
                <a:solidFill>
                  <a:srgbClr val="0F0F0F"/>
                </a:solidFill>
                <a:ea typeface="+mn-lt"/>
                <a:cs typeface="+mn-lt"/>
              </a:rPr>
              <a:t>keylogger</a:t>
            </a:r>
            <a:r>
              <a:rPr dirty="0" sz="1200" lang="en-GB">
                <a:solidFill>
                  <a:srgbClr val="0F0F0F"/>
                </a:solidFill>
                <a:ea typeface="+mn-lt"/>
                <a:cs typeface="+mn-lt"/>
              </a:rPr>
              <a:t> remains hidden from users and antivirus software, if necessary. However, be mindful of ethical considerations and legal 	implications.</a:t>
            </a:r>
          </a:p>
          <a:p>
            <a:pPr indent="-305435" marL="305435"/>
            <a:r>
              <a:rPr b="1" dirty="0" sz="1200" lang="en-GB">
                <a:solidFill>
                  <a:srgbClr val="0F0F0F"/>
                </a:solidFill>
                <a:ea typeface="+mn-lt"/>
                <a:cs typeface="+mn-lt"/>
              </a:rPr>
              <a:t>Security and Privacy Considerations:</a:t>
            </a:r>
          </a:p>
          <a:p>
            <a:pPr indent="-305435" marL="305435"/>
            <a:r>
              <a:rPr dirty="0" sz="1200" lang="en-GB">
                <a:solidFill>
                  <a:srgbClr val="0F0F0F"/>
                </a:solidFill>
                <a:ea typeface="+mn-lt"/>
                <a:cs typeface="+mn-lt"/>
              </a:rPr>
              <a:t>	Handle sensitive data (such as captured keystrokes) securely. Encrypt data before storing or transmitting it, and securely wipe any temporary storage.</a:t>
            </a:r>
          </a:p>
          <a:p>
            <a:pPr indent="-305435" marL="305435"/>
            <a:r>
              <a:rPr dirty="0" sz="1200" lang="en-GB">
                <a:solidFill>
                  <a:srgbClr val="0F0F0F"/>
                </a:solidFill>
                <a:ea typeface="+mn-lt"/>
                <a:cs typeface="+mn-lt"/>
              </a:rPr>
              <a:t>	Implement measures to protect the </a:t>
            </a:r>
            <a:r>
              <a:rPr dirty="0" sz="1200" lang="en-GB" err="1">
                <a:solidFill>
                  <a:srgbClr val="0F0F0F"/>
                </a:solidFill>
                <a:ea typeface="+mn-lt"/>
                <a:cs typeface="+mn-lt"/>
              </a:rPr>
              <a:t>keylogger</a:t>
            </a:r>
            <a:r>
              <a:rPr dirty="0" sz="1200" lang="en-GB">
                <a:solidFill>
                  <a:srgbClr val="0F0F0F"/>
                </a:solidFill>
                <a:ea typeface="+mn-lt"/>
                <a:cs typeface="+mn-lt"/>
              </a:rPr>
              <a:t> from being detected or tampered with by unauthorized users.</a:t>
            </a:r>
          </a:p>
          <a:p>
            <a:pPr indent="-305435" marL="305435"/>
            <a:r>
              <a:rPr dirty="0" sz="1200" lang="en-GB">
                <a:solidFill>
                  <a:srgbClr val="0F0F0F"/>
                </a:solidFill>
                <a:ea typeface="+mn-lt"/>
                <a:cs typeface="+mn-lt"/>
              </a:rPr>
              <a:t>	Clearly communicate the risks and limitations of the </a:t>
            </a:r>
            <a:r>
              <a:rPr dirty="0" sz="1200" lang="en-GB" err="1">
                <a:solidFill>
                  <a:srgbClr val="0F0F0F"/>
                </a:solidFill>
                <a:ea typeface="+mn-lt"/>
                <a:cs typeface="+mn-lt"/>
              </a:rPr>
              <a:t>keylogger</a:t>
            </a:r>
            <a:r>
              <a:rPr dirty="0" sz="1200" lang="en-GB">
                <a:solidFill>
                  <a:srgbClr val="0F0F0F"/>
                </a:solidFill>
                <a:ea typeface="+mn-lt"/>
                <a:cs typeface="+mn-lt"/>
              </a:rPr>
              <a:t> if it's intended for public use or distribution.</a:t>
            </a:r>
            <a:endParaRPr dirty="0" sz="1200" lang="en-IN">
              <a:solidFill>
                <a:srgbClr val="0F0F0F"/>
              </a:solidFill>
              <a:ea typeface="+mn-lt"/>
              <a:cs typeface="+mn-lt"/>
            </a:endParaRPr>
          </a:p>
          <a:p>
            <a:pPr>
              <a:buFont typeface="Wingdings" panose="05000000000000000000" pitchFamily="2" charset="2"/>
              <a:buChar char="§"/>
            </a:pPr>
            <a:endParaRPr dirty="0" lang="en-IN">
              <a:latin typeface="+mj-lt"/>
            </a:endParaRPr>
          </a:p>
        </p:txBody>
      </p:sp>
      <p:sp>
        <p:nvSpPr>
          <p:cNvPr id="1048601" name="Rectangle 2"/>
          <p:cNvSpPr>
            <a:spLocks noChangeArrowheads="1"/>
          </p:cNvSpPr>
          <p:nvPr/>
        </p:nvSpPr>
        <p:spPr bwMode="auto">
          <a:xfrm>
            <a:off x="0" y="-338811"/>
            <a:ext cx="65" cy="677623"/>
          </a:xfrm>
          <a:prstGeom prst="rect"/>
          <a:solidFill>
            <a:srgbClr val="FFFFFF"/>
          </a:solid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0" cap="none" dirty="0" sz="18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2" name="Content Placeholder 2"/>
          <p:cNvSpPr>
            <a:spLocks noGrp="1"/>
          </p:cNvSpPr>
          <p:nvPr>
            <p:ph idx="1"/>
          </p:nvPr>
        </p:nvSpPr>
        <p:spPr/>
        <p:txBody>
          <a:bodyPr>
            <a:normAutofit fontScale="64706" lnSpcReduction="20000"/>
          </a:bodyPr>
          <a:p>
            <a:pPr indent="-305435" marL="305435">
              <a:lnSpc>
                <a:spcPct val="120000"/>
              </a:lnSpc>
            </a:pPr>
            <a:r>
              <a:rPr b="1" dirty="0" sz="2000" lang="en-GB">
                <a:solidFill>
                  <a:srgbClr val="0F0F0F"/>
                </a:solidFill>
                <a:ea typeface="+mn-lt"/>
                <a:cs typeface="+mn-lt"/>
              </a:rPr>
              <a:t>Ethical Use and Legal Compliance:</a:t>
            </a:r>
          </a:p>
          <a:p>
            <a:pPr indent="-305435" lvl="1" marL="305435">
              <a:lnSpc>
                <a:spcPct val="120000"/>
              </a:lnSpc>
            </a:pPr>
            <a:r>
              <a:rPr dirty="0" sz="2000" lang="en-GB">
                <a:solidFill>
                  <a:srgbClr val="0F0F0F"/>
                </a:solidFill>
                <a:ea typeface="+mn-lt"/>
                <a:cs typeface="+mn-lt"/>
              </a:rPr>
              <a:t>	Ensure the </a:t>
            </a:r>
            <a:r>
              <a:rPr dirty="0" sz="2000" lang="en-GB" err="1">
                <a:solidFill>
                  <a:srgbClr val="0F0F0F"/>
                </a:solidFill>
                <a:ea typeface="+mn-lt"/>
                <a:cs typeface="+mn-lt"/>
              </a:rPr>
              <a:t>keylogger</a:t>
            </a:r>
            <a:r>
              <a:rPr dirty="0" sz="2000" lang="en-GB">
                <a:solidFill>
                  <a:srgbClr val="0F0F0F"/>
                </a:solidFill>
                <a:ea typeface="+mn-lt"/>
                <a:cs typeface="+mn-lt"/>
              </a:rPr>
              <a:t> is used ethically and responsibly, respecting user privacy and consent.</a:t>
            </a:r>
          </a:p>
          <a:p>
            <a:pPr indent="-305435" lvl="1" marL="305435">
              <a:lnSpc>
                <a:spcPct val="120000"/>
              </a:lnSpc>
            </a:pPr>
            <a:r>
              <a:rPr dirty="0" sz="2000" lang="en-GB">
                <a:solidFill>
                  <a:srgbClr val="0F0F0F"/>
                </a:solidFill>
                <a:ea typeface="+mn-lt"/>
                <a:cs typeface="+mn-lt"/>
              </a:rPr>
              <a:t>	Familiarize yourself with relevant laws and regulations regarding the development and use of monitoring software, especially in regards to data privacy and consent.</a:t>
            </a:r>
          </a:p>
          <a:p>
            <a:pPr indent="-305435" marL="305435">
              <a:lnSpc>
                <a:spcPct val="120000"/>
              </a:lnSpc>
            </a:pPr>
            <a:r>
              <a:rPr b="1" dirty="0" sz="2000" lang="en-GB">
                <a:solidFill>
                  <a:srgbClr val="0F0F0F"/>
                </a:solidFill>
                <a:ea typeface="+mn-lt"/>
                <a:cs typeface="+mn-lt"/>
              </a:rPr>
              <a:t>Testing and Validation:</a:t>
            </a:r>
          </a:p>
          <a:p>
            <a:pPr indent="-305435" lvl="1" marL="305435">
              <a:lnSpc>
                <a:spcPct val="120000"/>
              </a:lnSpc>
            </a:pPr>
            <a:r>
              <a:rPr dirty="0" sz="2000" lang="en-GB">
                <a:solidFill>
                  <a:srgbClr val="0F0F0F"/>
                </a:solidFill>
                <a:ea typeface="+mn-lt"/>
                <a:cs typeface="+mn-lt"/>
              </a:rPr>
              <a:t> 	Thoroughly test the </a:t>
            </a:r>
            <a:r>
              <a:rPr dirty="0" sz="2000" lang="en-GB" err="1">
                <a:solidFill>
                  <a:srgbClr val="0F0F0F"/>
                </a:solidFill>
                <a:ea typeface="+mn-lt"/>
                <a:cs typeface="+mn-lt"/>
              </a:rPr>
              <a:t>keylogger</a:t>
            </a:r>
            <a:r>
              <a:rPr dirty="0" sz="2000" lang="en-GB">
                <a:solidFill>
                  <a:srgbClr val="0F0F0F"/>
                </a:solidFill>
                <a:ea typeface="+mn-lt"/>
                <a:cs typeface="+mn-lt"/>
              </a:rPr>
              <a:t> to ensure it functions as intended and doesn't cause unintended side effects or system instability.</a:t>
            </a:r>
          </a:p>
          <a:p>
            <a:pPr indent="-305435" lvl="1" marL="305435">
              <a:lnSpc>
                <a:spcPct val="120000"/>
              </a:lnSpc>
            </a:pPr>
            <a:r>
              <a:rPr dirty="0" sz="2000" lang="en-GB">
                <a:solidFill>
                  <a:srgbClr val="0F0F0F"/>
                </a:solidFill>
                <a:ea typeface="+mn-lt"/>
                <a:cs typeface="+mn-lt"/>
              </a:rPr>
              <a:t>	Validate the </a:t>
            </a:r>
            <a:r>
              <a:rPr dirty="0" sz="2000" lang="en-GB" err="1">
                <a:solidFill>
                  <a:srgbClr val="0F0F0F"/>
                </a:solidFill>
                <a:ea typeface="+mn-lt"/>
                <a:cs typeface="+mn-lt"/>
              </a:rPr>
              <a:t>keylogger's</a:t>
            </a:r>
            <a:r>
              <a:rPr dirty="0" sz="2000" lang="en-GB">
                <a:solidFill>
                  <a:srgbClr val="0F0F0F"/>
                </a:solidFill>
                <a:ea typeface="+mn-lt"/>
                <a:cs typeface="+mn-lt"/>
              </a:rPr>
              <a:t> effectiveness in capturing keystrokes across different applications and scenarios.</a:t>
            </a:r>
          </a:p>
          <a:p>
            <a:pPr indent="-305435" marL="305435">
              <a:lnSpc>
                <a:spcPct val="120000"/>
              </a:lnSpc>
            </a:pPr>
            <a:r>
              <a:rPr b="1" dirty="0" sz="2000" lang="en-GB">
                <a:solidFill>
                  <a:srgbClr val="0F0F0F"/>
                </a:solidFill>
                <a:ea typeface="+mn-lt"/>
                <a:cs typeface="+mn-lt"/>
              </a:rPr>
              <a:t>Documentation and Reporting:</a:t>
            </a:r>
          </a:p>
          <a:p>
            <a:pPr indent="-305435" lvl="1" marL="305435">
              <a:lnSpc>
                <a:spcPct val="120000"/>
              </a:lnSpc>
            </a:pPr>
            <a:r>
              <a:rPr dirty="0" sz="2000" lang="en-GB">
                <a:solidFill>
                  <a:srgbClr val="0F0F0F"/>
                </a:solidFill>
                <a:ea typeface="+mn-lt"/>
                <a:cs typeface="+mn-lt"/>
              </a:rPr>
              <a:t>	Document the </a:t>
            </a:r>
            <a:r>
              <a:rPr dirty="0" sz="2000" lang="en-GB" err="1">
                <a:solidFill>
                  <a:srgbClr val="0F0F0F"/>
                </a:solidFill>
                <a:ea typeface="+mn-lt"/>
                <a:cs typeface="+mn-lt"/>
              </a:rPr>
              <a:t>keylogger's</a:t>
            </a:r>
            <a:r>
              <a:rPr dirty="0" sz="2000" lang="en-GB">
                <a:solidFill>
                  <a:srgbClr val="0F0F0F"/>
                </a:solidFill>
                <a:ea typeface="+mn-lt"/>
                <a:cs typeface="+mn-lt"/>
              </a:rPr>
              <a:t> design, implementation, and usage instructions comprehensively.</a:t>
            </a:r>
          </a:p>
          <a:p>
            <a:pPr indent="-305435" lvl="1" marL="305435">
              <a:lnSpc>
                <a:spcPct val="120000"/>
              </a:lnSpc>
            </a:pPr>
            <a:r>
              <a:rPr dirty="0" sz="2000" lang="en-GB">
                <a:solidFill>
                  <a:srgbClr val="0F0F0F"/>
                </a:solidFill>
                <a:ea typeface="+mn-lt"/>
                <a:cs typeface="+mn-lt"/>
              </a:rPr>
              <a:t>	Provide clear guidance on ethical considerations, legal compliance, and potential risks associated with the </a:t>
            </a:r>
            <a:r>
              <a:rPr dirty="0" sz="2000" lang="en-GB" err="1">
                <a:solidFill>
                  <a:srgbClr val="0F0F0F"/>
                </a:solidFill>
                <a:ea typeface="+mn-lt"/>
                <a:cs typeface="+mn-lt"/>
              </a:rPr>
              <a:t>keylogger's</a:t>
            </a:r>
            <a:r>
              <a:rPr dirty="0" sz="2000" lang="en-GB">
                <a:solidFill>
                  <a:srgbClr val="0F0F0F"/>
                </a:solidFill>
                <a:ea typeface="+mn-lt"/>
                <a:cs typeface="+mn-lt"/>
              </a:rPr>
              <a:t> use.</a:t>
            </a:r>
          </a:p>
          <a:p>
            <a:pPr indent="-305435" lvl="1" marL="305435">
              <a:lnSpc>
                <a:spcPct val="120000"/>
              </a:lnSpc>
            </a:pPr>
            <a:r>
              <a:rPr dirty="0" sz="2000" lang="en-GB">
                <a:solidFill>
                  <a:srgbClr val="0F0F0F"/>
                </a:solidFill>
                <a:ea typeface="+mn-lt"/>
                <a:cs typeface="+mn-lt"/>
              </a:rPr>
              <a:t>	If applicable, report your findings or publish your research in an appropriate academic or technical forum.</a:t>
            </a:r>
          </a:p>
          <a:p>
            <a:pPr indent="-305435" marL="305435">
              <a:lnSpc>
                <a:spcPct val="120000"/>
              </a:lnSpc>
            </a:pPr>
            <a:r>
              <a:rPr b="1" dirty="0" sz="2000" lang="en-GB">
                <a:solidFill>
                  <a:srgbClr val="0F0F0F"/>
                </a:solidFill>
                <a:ea typeface="+mn-lt"/>
                <a:cs typeface="+mn-lt"/>
              </a:rPr>
              <a:t>Continuous Improvement and Responsiveness:</a:t>
            </a:r>
          </a:p>
          <a:p>
            <a:pPr indent="-305435" lvl="1" marL="305435">
              <a:lnSpc>
                <a:spcPct val="120000"/>
              </a:lnSpc>
            </a:pPr>
            <a:r>
              <a:rPr dirty="0" sz="2000" lang="en-GB">
                <a:solidFill>
                  <a:srgbClr val="0F0F0F"/>
                </a:solidFill>
                <a:ea typeface="+mn-lt"/>
                <a:cs typeface="+mn-lt"/>
              </a:rPr>
              <a:t>	Remain responsive to feedback and updates in the field of cybersecurity and privacy.</a:t>
            </a:r>
          </a:p>
          <a:p>
            <a:pPr indent="-305435" lvl="1" marL="305435">
              <a:lnSpc>
                <a:spcPct val="120000"/>
              </a:lnSpc>
            </a:pPr>
            <a:r>
              <a:rPr dirty="0" sz="2000" lang="en-GB">
                <a:solidFill>
                  <a:srgbClr val="0F0F0F"/>
                </a:solidFill>
                <a:ea typeface="+mn-lt"/>
                <a:cs typeface="+mn-lt"/>
              </a:rPr>
              <a:t>	Continuously evaluate and update the </a:t>
            </a:r>
            <a:r>
              <a:rPr dirty="0" sz="2000" lang="en-GB" err="1">
                <a:solidFill>
                  <a:srgbClr val="0F0F0F"/>
                </a:solidFill>
                <a:ea typeface="+mn-lt"/>
                <a:cs typeface="+mn-lt"/>
              </a:rPr>
              <a:t>keylogger</a:t>
            </a:r>
            <a:r>
              <a:rPr dirty="0" sz="2000" lang="en-GB">
                <a:solidFill>
                  <a:srgbClr val="0F0F0F"/>
                </a:solidFill>
                <a:ea typeface="+mn-lt"/>
                <a:cs typeface="+mn-lt"/>
              </a:rPr>
              <a:t> to address any security vulnerabilities or emerging threats.</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4" name="Content Placeholder 1"/>
          <p:cNvSpPr>
            <a:spLocks noGrp="1"/>
          </p:cNvSpPr>
          <p:nvPr>
            <p:ph idx="1"/>
          </p:nvPr>
        </p:nvSpPr>
        <p:spPr/>
        <p:txBody>
          <a:bodyPr>
            <a:normAutofit fontScale="92857"/>
          </a:bodyPr>
          <a:p>
            <a:r>
              <a:rPr b="1" dirty="0" lang="en-GB"/>
              <a:t>System Requirements Analysis:</a:t>
            </a:r>
            <a:endParaRPr dirty="0" lang="en-GB"/>
          </a:p>
          <a:p>
            <a:pPr lvl="1"/>
            <a:r>
              <a:rPr dirty="0" lang="en-GB"/>
              <a:t>Define the purpose and objectives of the </a:t>
            </a:r>
            <a:r>
              <a:rPr dirty="0" lang="en-GB" err="1"/>
              <a:t>keylogger</a:t>
            </a:r>
            <a:r>
              <a:rPr dirty="0" lang="en-GB"/>
              <a:t> system. Understand the stakeholders' needs and expectations.</a:t>
            </a:r>
          </a:p>
          <a:p>
            <a:pPr lvl="1"/>
            <a:r>
              <a:rPr dirty="0" lang="en-GB"/>
              <a:t>Identify the functionalities required, such as capturing keystrokes, logging activities, and ensuring </a:t>
            </a:r>
            <a:r>
              <a:rPr dirty="0" lang="en-GB" err="1"/>
              <a:t>stealthiness</a:t>
            </a:r>
            <a:r>
              <a:rPr dirty="0" lang="en-GB"/>
              <a:t>.</a:t>
            </a:r>
          </a:p>
          <a:p>
            <a:pPr lvl="1"/>
            <a:r>
              <a:rPr dirty="0" lang="en-GB"/>
              <a:t>Consider the platform compatibility, performance requirements, and potential legal and ethical considerations.</a:t>
            </a:r>
          </a:p>
          <a:p>
            <a:r>
              <a:rPr b="1" dirty="0" lang="en-GB"/>
              <a:t>System Design:</a:t>
            </a:r>
            <a:endParaRPr dirty="0" lang="en-GB"/>
          </a:p>
          <a:p>
            <a:pPr lvl="1"/>
            <a:r>
              <a:rPr dirty="0" lang="en-GB"/>
              <a:t>Decompose the system into modules or components based on identified functionalities.</a:t>
            </a:r>
          </a:p>
          <a:p>
            <a:pPr lvl="1"/>
            <a:r>
              <a:rPr dirty="0" lang="en-GB"/>
              <a:t>Design the architecture of the </a:t>
            </a:r>
            <a:r>
              <a:rPr dirty="0" lang="en-GB" err="1"/>
              <a:t>keylogger</a:t>
            </a:r>
            <a:r>
              <a:rPr dirty="0" lang="en-GB"/>
              <a:t> system, considering factors like modularity, scalability, and maintainability.</a:t>
            </a:r>
          </a:p>
          <a:p>
            <a:pPr lvl="1"/>
            <a:r>
              <a:rPr dirty="0" lang="en-GB"/>
              <a:t>Specify the interfaces between modules and define the data flow within the system.</a:t>
            </a:r>
          </a:p>
          <a:p>
            <a:pPr lvl="1"/>
            <a:r>
              <a:rPr dirty="0" lang="en-GB"/>
              <a:t>Design mechanisms for user interaction, configuration, and data storage.</a:t>
            </a:r>
          </a:p>
          <a:p>
            <a:r>
              <a:rPr b="1" dirty="0" lang="en-GB"/>
              <a:t>Component Implementation:</a:t>
            </a:r>
            <a:endParaRPr dirty="0" lang="en-GB"/>
          </a:p>
          <a:p>
            <a:pPr lvl="1"/>
            <a:r>
              <a:rPr dirty="0" lang="en-GB"/>
              <a:t>Develop each component of the </a:t>
            </a:r>
            <a:r>
              <a:rPr dirty="0" lang="en-GB" err="1"/>
              <a:t>keylogger</a:t>
            </a:r>
            <a:r>
              <a:rPr dirty="0" lang="en-GB"/>
              <a:t> system according to the design specifications.</a:t>
            </a:r>
          </a:p>
          <a:p>
            <a:pPr lvl="1"/>
            <a:r>
              <a:rPr dirty="0" lang="en-GB"/>
              <a:t>Implement the keystroke capture mechanism using platform-specific APIs or libraries.</a:t>
            </a:r>
          </a:p>
          <a:p>
            <a:pPr lvl="1"/>
            <a:r>
              <a:rPr dirty="0" lang="en-GB"/>
              <a:t>Develop features for logging keystrokes to a file or transmitting them to a remote server securely.</a:t>
            </a:r>
          </a:p>
          <a:p>
            <a:pPr lvl="1"/>
            <a:r>
              <a:rPr dirty="0" lang="en-GB"/>
              <a:t>Implement mechanisms for hiding the </a:t>
            </a:r>
            <a:r>
              <a:rPr dirty="0" lang="en-GB" err="1"/>
              <a:t>keylogger</a:t>
            </a:r>
            <a:r>
              <a:rPr dirty="0" lang="en-GB"/>
              <a:t> from users and antivirus software, if required</a:t>
            </a:r>
            <a:r>
              <a:rPr dirty="0" lang="en-GB" smtClean="0"/>
              <a:t>.</a:t>
            </a:r>
            <a:endParaRPr dirty="0"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5" name="Content Placeholder 2"/>
          <p:cNvSpPr>
            <a:spLocks noGrp="1"/>
          </p:cNvSpPr>
          <p:nvPr>
            <p:ph idx="1"/>
          </p:nvPr>
        </p:nvSpPr>
        <p:spPr>
          <a:xfrm>
            <a:off x="581192" y="749300"/>
            <a:ext cx="11029615" cy="5715000"/>
          </a:xfrm>
        </p:spPr>
        <p:txBody>
          <a:bodyPr>
            <a:normAutofit fontScale="92857"/>
          </a:bodyPr>
          <a:p>
            <a:r>
              <a:rPr b="1" dirty="0" lang="en-GB"/>
              <a:t>Integration and Testing:</a:t>
            </a:r>
            <a:endParaRPr dirty="0" lang="en-GB"/>
          </a:p>
          <a:p>
            <a:pPr lvl="1"/>
            <a:r>
              <a:rPr dirty="0" lang="en-GB"/>
              <a:t>Integrate the developed components into a cohesive </a:t>
            </a:r>
            <a:r>
              <a:rPr dirty="0" lang="en-GB" err="1"/>
              <a:t>keylogger</a:t>
            </a:r>
            <a:r>
              <a:rPr dirty="0" lang="en-GB"/>
              <a:t> system.</a:t>
            </a:r>
          </a:p>
          <a:p>
            <a:pPr lvl="1"/>
            <a:r>
              <a:rPr dirty="0" lang="en-GB"/>
              <a:t>Conduct thorough testing to ensure that each component functions correctly and interfaces properly with others.</a:t>
            </a:r>
          </a:p>
          <a:p>
            <a:pPr lvl="1"/>
            <a:r>
              <a:rPr dirty="0" lang="en-GB"/>
              <a:t>Test the </a:t>
            </a:r>
            <a:r>
              <a:rPr dirty="0" lang="en-GB" err="1"/>
              <a:t>keylogger</a:t>
            </a:r>
            <a:r>
              <a:rPr dirty="0" lang="en-GB"/>
              <a:t> system in various scenarios and environments to validate its effectiveness and reliability.</a:t>
            </a:r>
          </a:p>
          <a:p>
            <a:pPr lvl="1"/>
            <a:r>
              <a:rPr dirty="0" lang="en-GB"/>
              <a:t>Perform security testing to identify and address potential vulnerabilities, such as data leaks or unauthorized access.</a:t>
            </a:r>
          </a:p>
          <a:p>
            <a:r>
              <a:rPr b="1" dirty="0" lang="en-GB"/>
              <a:t>Deployment and Maintenance:</a:t>
            </a:r>
            <a:endParaRPr dirty="0" lang="en-GB"/>
          </a:p>
          <a:p>
            <a:pPr lvl="1"/>
            <a:r>
              <a:rPr dirty="0" lang="en-GB"/>
              <a:t>Deploy the </a:t>
            </a:r>
            <a:r>
              <a:rPr dirty="0" lang="en-GB" err="1"/>
              <a:t>keylogger</a:t>
            </a:r>
            <a:r>
              <a:rPr dirty="0" lang="en-GB"/>
              <a:t> system in the intended environment, ensuring proper configuration and setup.</a:t>
            </a:r>
          </a:p>
          <a:p>
            <a:pPr lvl="1"/>
            <a:r>
              <a:rPr dirty="0" lang="en-GB"/>
              <a:t>Provide documentation and training materials for users or administrators, including instructions for installation, configuration, and usage.</a:t>
            </a:r>
          </a:p>
          <a:p>
            <a:pPr lvl="1"/>
            <a:r>
              <a:rPr dirty="0" lang="en-GB"/>
              <a:t>Establish mechanisms for monitoring and maintaining the </a:t>
            </a:r>
            <a:r>
              <a:rPr dirty="0" lang="en-GB" err="1"/>
              <a:t>keylogger</a:t>
            </a:r>
            <a:r>
              <a:rPr dirty="0" lang="en-GB"/>
              <a:t> system, such as periodic updates and security patches.</a:t>
            </a:r>
          </a:p>
          <a:p>
            <a:pPr lvl="1"/>
            <a:r>
              <a:rPr dirty="0" lang="en-GB"/>
              <a:t>Implement feedback mechanisms to gather user insights and address any issues or enhancements needed.</a:t>
            </a:r>
          </a:p>
          <a:p>
            <a:r>
              <a:rPr b="1" dirty="0" lang="en-GB"/>
              <a:t>Ethical and Legal Considerations:</a:t>
            </a:r>
            <a:endParaRPr dirty="0" lang="en-GB"/>
          </a:p>
          <a:p>
            <a:pPr lvl="1"/>
            <a:r>
              <a:rPr dirty="0" lang="en-GB"/>
              <a:t>Ensure compliance with relevant laws and regulations governing the development and use of monitoring software.</a:t>
            </a:r>
          </a:p>
          <a:p>
            <a:pPr lvl="1"/>
            <a:r>
              <a:rPr dirty="0" lang="en-GB"/>
              <a:t>Implement safeguards to protect user privacy and obtain necessary consent for monitoring activities.</a:t>
            </a:r>
          </a:p>
          <a:p>
            <a:pPr lvl="1"/>
            <a:r>
              <a:rPr dirty="0" lang="en-GB"/>
              <a:t>Communicate transparently about the purpose and capabilities of the </a:t>
            </a:r>
            <a:r>
              <a:rPr dirty="0" lang="en-GB" err="1"/>
              <a:t>keylogger</a:t>
            </a:r>
            <a:r>
              <a:rPr dirty="0" lang="en-GB"/>
              <a:t> system, including any data collection and storage practices.</a:t>
            </a:r>
          </a:p>
          <a:p>
            <a:r>
              <a:rPr b="1" dirty="0" lang="en-GB"/>
              <a:t>Continuous Improvement:</a:t>
            </a:r>
            <a:endParaRPr dirty="0" lang="en-GB"/>
          </a:p>
          <a:p>
            <a:pPr lvl="1"/>
            <a:r>
              <a:rPr dirty="0" lang="en-GB"/>
              <a:t>Continuously monitor the performance and security of the </a:t>
            </a:r>
            <a:r>
              <a:rPr dirty="0" lang="en-GB" err="1"/>
              <a:t>keylogger</a:t>
            </a:r>
            <a:r>
              <a:rPr dirty="0" lang="en-GB"/>
              <a:t> system.</a:t>
            </a:r>
          </a:p>
          <a:p>
            <a:pPr lvl="1"/>
            <a:r>
              <a:rPr dirty="0" lang="en-GB"/>
              <a:t>Stay updated on emerging threats and technologies in the field of cybersecurity to incorporate necessary improvements and enhancements.</a:t>
            </a:r>
          </a:p>
          <a:p>
            <a:pPr lvl="1"/>
            <a:r>
              <a:rPr dirty="0" lang="en-GB"/>
              <a:t>Engage with stakeholders and the broader community to gather feedback and prioritize feature development</a:t>
            </a:r>
            <a:r>
              <a:rPr dirty="0" lang="en-GB" smtClean="0"/>
              <a:t>.</a:t>
            </a:r>
            <a:endParaRPr dirty="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dirty="0" sz="4400" lang="en-US" smtClean="0">
                <a:solidFill>
                  <a:schemeClr val="accent1"/>
                </a:solidFill>
                <a:latin typeface="Arial"/>
                <a:ea typeface="+mj-lt"/>
                <a:cs typeface="Arial"/>
              </a:rPr>
              <a:t>Algorithm</a:t>
            </a:r>
            <a:endParaRPr dirty="0" lang="en-US"/>
          </a:p>
        </p:txBody>
      </p:sp>
      <p:sp>
        <p:nvSpPr>
          <p:cNvPr id="1048607" name="Content Placeholder 1"/>
          <p:cNvSpPr>
            <a:spLocks noGrp="1"/>
          </p:cNvSpPr>
          <p:nvPr>
            <p:ph idx="1"/>
          </p:nvPr>
        </p:nvSpPr>
        <p:spPr>
          <a:xfrm>
            <a:off x="581192" y="1232452"/>
            <a:ext cx="11029615" cy="5371548"/>
          </a:xfrm>
        </p:spPr>
        <p:txBody>
          <a:bodyPr>
            <a:normAutofit fontScale="92857"/>
          </a:bodyPr>
          <a:p>
            <a:r>
              <a:rPr b="1" dirty="0" lang="en-GB"/>
              <a:t>Initialization:</a:t>
            </a:r>
            <a:endParaRPr dirty="0" lang="en-GB"/>
          </a:p>
          <a:p>
            <a:pPr lvl="1"/>
            <a:r>
              <a:rPr dirty="0" lang="en-GB"/>
              <a:t>The </a:t>
            </a:r>
            <a:r>
              <a:rPr dirty="0" lang="en-GB" err="1"/>
              <a:t>keylogger</a:t>
            </a:r>
            <a:r>
              <a:rPr dirty="0" lang="en-GB"/>
              <a:t> initializes itself upon system </a:t>
            </a:r>
            <a:r>
              <a:rPr dirty="0" lang="en-GB" err="1"/>
              <a:t>startup</a:t>
            </a:r>
            <a:r>
              <a:rPr dirty="0" lang="en-GB"/>
              <a:t> or upon user login, depending on deployment preferences.</a:t>
            </a:r>
          </a:p>
          <a:p>
            <a:pPr lvl="1"/>
            <a:r>
              <a:rPr dirty="0" lang="en-GB"/>
              <a:t>It establishes hooks or listeners to capture keystrokes across the system.</a:t>
            </a:r>
          </a:p>
          <a:p>
            <a:r>
              <a:rPr b="1" dirty="0" lang="en-GB"/>
              <a:t>Keystroke Capture:</a:t>
            </a:r>
            <a:endParaRPr dirty="0" lang="en-GB"/>
          </a:p>
          <a:p>
            <a:pPr lvl="1"/>
            <a:r>
              <a:rPr dirty="0" lang="en-GB"/>
              <a:t>As the user types, the </a:t>
            </a:r>
            <a:r>
              <a:rPr dirty="0" lang="en-GB" err="1"/>
              <a:t>keylogger</a:t>
            </a:r>
            <a:r>
              <a:rPr dirty="0" lang="en-GB"/>
              <a:t> intercepts and captures keystrokes using platform-specific APIs or libraries.</a:t>
            </a:r>
          </a:p>
          <a:p>
            <a:pPr lvl="1"/>
            <a:r>
              <a:rPr dirty="0" lang="en-GB"/>
              <a:t>It records the timestamp, the key pressed, and additional contextual information if required (e.g., active application).</a:t>
            </a:r>
          </a:p>
          <a:p>
            <a:r>
              <a:rPr b="1" dirty="0" lang="en-GB"/>
              <a:t>Logging:</a:t>
            </a:r>
            <a:endParaRPr dirty="0" lang="en-GB"/>
          </a:p>
          <a:p>
            <a:pPr lvl="1"/>
            <a:r>
              <a:rPr dirty="0" lang="en-GB"/>
              <a:t>Captured keystrokes are logged either locally or remotely, depending on deployment requirements.</a:t>
            </a:r>
          </a:p>
          <a:p>
            <a:pPr lvl="1"/>
            <a:r>
              <a:rPr dirty="0" lang="en-GB"/>
              <a:t>Locally logged data is stored in a secure and hidden location on the system.</a:t>
            </a:r>
          </a:p>
          <a:p>
            <a:pPr lvl="1"/>
            <a:r>
              <a:rPr dirty="0" lang="en-GB"/>
              <a:t>Remotely logged data may be transmitted securely to a designated server using encryption protocols.</a:t>
            </a:r>
          </a:p>
          <a:p>
            <a:r>
              <a:rPr b="1" dirty="0" lang="en-GB"/>
              <a:t>Stealth Mechanisms:</a:t>
            </a:r>
            <a:endParaRPr dirty="0" lang="en-GB"/>
          </a:p>
          <a:p>
            <a:pPr lvl="1"/>
            <a:r>
              <a:rPr dirty="0" lang="en-GB"/>
              <a:t>The </a:t>
            </a:r>
            <a:r>
              <a:rPr dirty="0" lang="en-GB" err="1"/>
              <a:t>keylogger</a:t>
            </a:r>
            <a:r>
              <a:rPr dirty="0" lang="en-GB"/>
              <a:t> employs various techniques to remain undetected, such as hiding its presence from the user and antivirus software.</a:t>
            </a:r>
          </a:p>
          <a:p>
            <a:pPr lvl="1"/>
            <a:r>
              <a:rPr dirty="0" lang="en-GB"/>
              <a:t>It may use rootkit techniques to mask its processes and files, or employ anti-detection measures to evade security software.</a:t>
            </a:r>
          </a:p>
          <a:p>
            <a:r>
              <a:rPr b="1" dirty="0" lang="en-GB"/>
              <a:t>Persistence:</a:t>
            </a:r>
            <a:endParaRPr dirty="0" lang="en-GB"/>
          </a:p>
          <a:p>
            <a:pPr lvl="1"/>
            <a:r>
              <a:rPr dirty="0" lang="en-GB"/>
              <a:t>The </a:t>
            </a:r>
            <a:r>
              <a:rPr dirty="0" lang="en-GB" err="1"/>
              <a:t>keylogger</a:t>
            </a:r>
            <a:r>
              <a:rPr dirty="0" lang="en-GB"/>
              <a:t> ensures persistence by implementing mechanisms to survive system reboots and remain active in the background.</a:t>
            </a:r>
          </a:p>
          <a:p>
            <a:pPr lvl="1"/>
            <a:r>
              <a:rPr dirty="0" lang="en-GB"/>
              <a:t>It may register itself as a </a:t>
            </a:r>
            <a:r>
              <a:rPr dirty="0" lang="en-GB" err="1"/>
              <a:t>startup</a:t>
            </a:r>
            <a:r>
              <a:rPr dirty="0" lang="en-GB"/>
              <a:t> process or install itself as a service to ensure continuous operation.</a:t>
            </a:r>
          </a:p>
          <a:p>
            <a:pPr indent="-305435" marL="305435"/>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normAutofit fontScale="90000"/>
          </a:bodyPr>
          <a:p>
            <a:r>
              <a:rPr b="1" dirty="0" sz="4000" lang="en-IN">
                <a:solidFill>
                  <a:schemeClr val="accent1"/>
                </a:solidFill>
                <a:latin typeface="Arial"/>
                <a:ea typeface="+mj-lt"/>
                <a:cs typeface="Arial"/>
              </a:rPr>
              <a:t>DEPLOYMENT</a:t>
            </a:r>
          </a:p>
        </p:txBody>
      </p:sp>
      <p:sp>
        <p:nvSpPr>
          <p:cNvPr id="1048609" name="Content Placeholder 2"/>
          <p:cNvSpPr>
            <a:spLocks noGrp="1"/>
          </p:cNvSpPr>
          <p:nvPr>
            <p:ph idx="1"/>
          </p:nvPr>
        </p:nvSpPr>
        <p:spPr>
          <a:xfrm>
            <a:off x="581192" y="1232452"/>
            <a:ext cx="11029615" cy="5523948"/>
          </a:xfrm>
        </p:spPr>
        <p:txBody>
          <a:bodyPr>
            <a:normAutofit/>
          </a:bodyPr>
          <a:p>
            <a:r>
              <a:rPr b="1" dirty="0" lang="en-GB"/>
              <a:t>Target Environment Selection:</a:t>
            </a:r>
            <a:endParaRPr dirty="0" lang="en-GB"/>
          </a:p>
          <a:p>
            <a:pPr lvl="1"/>
            <a:r>
              <a:rPr dirty="0" lang="en-GB"/>
              <a:t>Determine the target operating system(s) and platform(s) for deployment, such as Windows, </a:t>
            </a:r>
            <a:r>
              <a:rPr dirty="0" lang="en-GB" err="1"/>
              <a:t>macOS</a:t>
            </a:r>
            <a:r>
              <a:rPr dirty="0" lang="en-GB"/>
              <a:t>, or Linux.</a:t>
            </a:r>
          </a:p>
          <a:p>
            <a:r>
              <a:rPr b="1" dirty="0" lang="en-GB"/>
              <a:t>Development:</a:t>
            </a:r>
            <a:endParaRPr dirty="0" lang="en-GB"/>
          </a:p>
          <a:p>
            <a:pPr lvl="1"/>
            <a:r>
              <a:rPr dirty="0" lang="en-GB"/>
              <a:t>Develop the </a:t>
            </a:r>
            <a:r>
              <a:rPr dirty="0" lang="en-GB" err="1"/>
              <a:t>keylogger</a:t>
            </a:r>
            <a:r>
              <a:rPr dirty="0" lang="en-GB"/>
              <a:t> using appropriate programming languages and libraries for the target platform(s).</a:t>
            </a:r>
          </a:p>
          <a:p>
            <a:pPr lvl="1"/>
            <a:r>
              <a:rPr dirty="0" lang="en-GB"/>
              <a:t>Implement necessary features, including keystroke capture, logging, stealth mechanisms, and persistence.</a:t>
            </a:r>
          </a:p>
          <a:p>
            <a:r>
              <a:rPr b="1" dirty="0" lang="en-GB"/>
              <a:t>Testing:</a:t>
            </a:r>
            <a:endParaRPr dirty="0" lang="en-GB"/>
          </a:p>
          <a:p>
            <a:pPr lvl="1"/>
            <a:r>
              <a:rPr dirty="0" lang="en-GB"/>
              <a:t>Conduct comprehensive testing of the </a:t>
            </a:r>
            <a:r>
              <a:rPr dirty="0" lang="en-GB" err="1"/>
              <a:t>keylogger</a:t>
            </a:r>
            <a:r>
              <a:rPr dirty="0" lang="en-GB"/>
              <a:t> in simulated and real-world environments to ensure functionality and </a:t>
            </a:r>
            <a:r>
              <a:rPr dirty="0" lang="en-GB" err="1"/>
              <a:t>stealthiness</a:t>
            </a:r>
            <a:r>
              <a:rPr dirty="0" lang="en-GB"/>
              <a:t>.</a:t>
            </a:r>
          </a:p>
          <a:p>
            <a:pPr lvl="1"/>
            <a:r>
              <a:rPr dirty="0" lang="en-GB"/>
              <a:t>Test across different operating systems and versions to verify compatibility.</a:t>
            </a:r>
          </a:p>
          <a:p>
            <a:r>
              <a:rPr b="1" dirty="0" lang="en-GB"/>
              <a:t>Packaging:</a:t>
            </a:r>
            <a:endParaRPr dirty="0" lang="en-GB"/>
          </a:p>
          <a:p>
            <a:pPr lvl="1"/>
            <a:r>
              <a:rPr dirty="0" lang="en-GB"/>
              <a:t>Package the </a:t>
            </a:r>
            <a:r>
              <a:rPr dirty="0" lang="en-GB" err="1"/>
              <a:t>keylogger</a:t>
            </a:r>
            <a:r>
              <a:rPr dirty="0" lang="en-GB"/>
              <a:t> for distribution or deployment, ensuring it is bundled with any necessary dependencies and configuration files.</a:t>
            </a:r>
          </a:p>
          <a:p>
            <a:r>
              <a:rPr b="1" dirty="0" lang="en-GB"/>
              <a:t>Installation:</a:t>
            </a:r>
            <a:endParaRPr dirty="0" lang="en-GB"/>
          </a:p>
          <a:p>
            <a:pPr lvl="1"/>
            <a:r>
              <a:rPr dirty="0" lang="en-GB"/>
              <a:t>Deploy the </a:t>
            </a:r>
            <a:r>
              <a:rPr dirty="0" lang="en-GB" err="1"/>
              <a:t>keylogger</a:t>
            </a:r>
            <a:r>
              <a:rPr dirty="0" lang="en-GB"/>
              <a:t> to target systems using appropriate methods, such as direct installation, social engineering, or remote exploitation.</a:t>
            </a:r>
          </a:p>
          <a:p>
            <a:pPr lvl="1"/>
            <a:r>
              <a:rPr dirty="0" lang="en-GB"/>
              <a:t>Ensure that installation is performed discreetly to avoid detection by users or security software.</a:t>
            </a:r>
          </a:p>
          <a:p>
            <a:r>
              <a:rPr b="1" dirty="0" lang="en-GB"/>
              <a:t>Monitoring and Maintenance:</a:t>
            </a:r>
            <a:endParaRPr dirty="0" lang="en-GB"/>
          </a:p>
          <a:p>
            <a:pPr lvl="1"/>
            <a:r>
              <a:rPr dirty="0" lang="en-GB"/>
              <a:t>Monitor the deployed </a:t>
            </a:r>
            <a:r>
              <a:rPr dirty="0" lang="en-GB" err="1"/>
              <a:t>keyloggers</a:t>
            </a:r>
            <a:r>
              <a:rPr dirty="0" lang="en-GB"/>
              <a:t> to ensure they remain operational and undetected.</a:t>
            </a:r>
          </a:p>
          <a:p>
            <a:pPr lvl="1"/>
            <a:r>
              <a:rPr dirty="0" lang="en-GB"/>
              <a:t>Implement mechanisms for remote control and updates to address any issues or enhance functionality as needed.</a:t>
            </a:r>
          </a:p>
          <a:p>
            <a:pPr lvl="1"/>
            <a:r>
              <a:rPr dirty="0" lang="en-GB"/>
              <a:t>Regularly assess the effectiveness of the </a:t>
            </a:r>
            <a:r>
              <a:rPr dirty="0" lang="en-GB" err="1"/>
              <a:t>keylogger</a:t>
            </a:r>
            <a:r>
              <a:rPr dirty="0" lang="en-GB"/>
              <a:t> and adapt deployment strategies based on evolving security measures.</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purl.org/dc/terms/"/>
    <ds:schemaRef ds:uri="http://schemas.microsoft.com/office/2006/metadata/properties"/>
    <ds:schemaRef ds:uri="http://schemas.microsoft.com/office/2006/documentManagement/types"/>
    <ds:schemaRef ds:uri="c0fa2617-96bd-425d-8578-e93563fe37c5"/>
    <ds:schemaRef ds:uri="http://purl.org/dc/elements/1.1/"/>
    <ds:schemaRef ds:uri="http://schemas.openxmlformats.org/package/2006/metadata/core-properties"/>
    <ds:schemaRef ds:uri="9162bd5b-4ed9-4da3-b376-05204580ba3f"/>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Admin</cp:lastModifiedBy>
  <dcterms:created xsi:type="dcterms:W3CDTF">2021-05-25T07:50:10Z</dcterms:created>
  <dcterms:modified xsi:type="dcterms:W3CDTF">2024-05-12T14:04:45Z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e3888b01519542c3b5fc4caa64fbc5be</vt:lpwstr>
  </property>
</Properties>
</file>