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DA8B291C-02D2-DF45-9AEB-BBC11184A768}" type="datetimeFigureOut">
              <a:rPr lang="en-US" smtClean="0"/>
              <a:t>11/28/2023</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9207D112-246D-5346-B78D-CAE271C798F2}" type="slidenum">
              <a:rPr lang="en-US" smtClean="0"/>
              <a:t>‹#›</a:t>
            </a:fld>
            <a:endParaRPr lang="en-US"/>
          </a:p>
        </p:txBody>
      </p:sp>
    </p:spTree>
    <p:extLst>
      <p:ext uri="{BB962C8B-B14F-4D97-AF65-F5344CB8AC3E}">
        <p14:creationId xmlns:p14="http://schemas.microsoft.com/office/powerpoint/2010/main" val="276160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xml" /><Relationship Id="rId5" Type="http://schemas.openxmlformats.org/officeDocument/2006/relationships/image" Target="../media/image4.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1.xml" /><Relationship Id="rId4" Type="http://schemas.openxmlformats.org/officeDocument/2006/relationships/image" Target="../media/image8.png"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662708"/>
            <a:ext cx="7477601" cy="2499598"/>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Overview of Flood Monitoring and Early Warning</a:t>
            </a:r>
            <a:endParaRPr lang="en-US" sz="5249" dirty="0"/>
          </a:p>
        </p:txBody>
      </p:sp>
      <p:sp>
        <p:nvSpPr>
          <p:cNvPr id="6" name="Text 3"/>
          <p:cNvSpPr/>
          <p:nvPr/>
        </p:nvSpPr>
        <p:spPr>
          <a:xfrm>
            <a:off x="833199" y="4495562"/>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Floods are natural disasters that can cause devastating losses to life, property, and infrastructure. Effective flood monitoring and early warning systems are crucial in saving lives and minimizing the damages caused by floods.</a:t>
            </a:r>
            <a:endParaRPr lang="en-US" sz="1750" dirty="0"/>
          </a:p>
        </p:txBody>
      </p:sp>
      <p:sp>
        <p:nvSpPr>
          <p:cNvPr id="8" name="Text 5"/>
          <p:cNvSpPr/>
          <p:nvPr/>
        </p:nvSpPr>
        <p:spPr>
          <a:xfrm>
            <a:off x="923806" y="6161961"/>
            <a:ext cx="174069" cy="365760"/>
          </a:xfrm>
          <a:prstGeom prst="rect">
            <a:avLst/>
          </a:prstGeom>
          <a:noFill/>
          <a:ln/>
        </p:spPr>
        <p:txBody>
          <a:bodyPr wrap="none" rtlCol="0" anchor="t"/>
          <a:lstStyle/>
          <a:p>
            <a:pPr marL="0" indent="0" algn="ctr">
              <a:lnSpc>
                <a:spcPts val="2880"/>
              </a:lnSpc>
              <a:buNone/>
            </a:pPr>
            <a:r>
              <a:rPr lang="en-US" sz="1152" kern="0" spc="-35" dirty="0">
                <a:solidFill>
                  <a:srgbClr val="3C3838"/>
                </a:solidFill>
                <a:latin typeface="Inter" pitchFamily="34" charset="0"/>
                <a:ea typeface="Inter" pitchFamily="34" charset="-122"/>
                <a:cs typeface="Inter" pitchFamily="34" charset="-120"/>
              </a:rPr>
              <a:t>BJ</a:t>
            </a:r>
            <a:endParaRPr lang="en-US" sz="1152"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985409"/>
          </a:xfrm>
          <a:prstGeom prst="rect">
            <a:avLst/>
          </a:prstGeom>
          <a:solidFill>
            <a:srgbClr val="FFFFFF"/>
          </a:solidFill>
          <a:ln w="9644">
            <a:solidFill>
              <a:srgbClr val="E5E0DF"/>
            </a:solidFill>
            <a:prstDash val="solid"/>
          </a:ln>
        </p:spPr>
      </p:sp>
      <p:sp>
        <p:nvSpPr>
          <p:cNvPr id="4" name="Text 2"/>
          <p:cNvSpPr/>
          <p:nvPr/>
        </p:nvSpPr>
        <p:spPr>
          <a:xfrm>
            <a:off x="3621167" y="427673"/>
            <a:ext cx="3110746" cy="486013"/>
          </a:xfrm>
          <a:prstGeom prst="rect">
            <a:avLst/>
          </a:prstGeom>
          <a:noFill/>
          <a:ln/>
        </p:spPr>
        <p:txBody>
          <a:bodyPr wrap="none" rtlCol="0" anchor="t"/>
          <a:lstStyle/>
          <a:p>
            <a:pPr marL="0" indent="0">
              <a:lnSpc>
                <a:spcPts val="3827"/>
              </a:lnSpc>
              <a:buNone/>
            </a:pPr>
            <a:r>
              <a:rPr lang="en-US" sz="3062" b="1" kern="0" spc="-92" dirty="0">
                <a:solidFill>
                  <a:srgbClr val="000000"/>
                </a:solidFill>
                <a:latin typeface="Inter" pitchFamily="34" charset="0"/>
                <a:ea typeface="Inter" pitchFamily="34" charset="-122"/>
                <a:cs typeface="Inter" pitchFamily="34" charset="-120"/>
              </a:rPr>
              <a:t>Flood Monitoring</a:t>
            </a:r>
            <a:endParaRPr lang="en-US" sz="3062" dirty="0"/>
          </a:p>
        </p:txBody>
      </p:sp>
      <p:pic>
        <p:nvPicPr>
          <p:cNvPr id="5" name="Image 0" descr="preencoded.png"/>
          <p:cNvPicPr>
            <a:picLocks noChangeAspect="1"/>
          </p:cNvPicPr>
          <p:nvPr/>
        </p:nvPicPr>
        <p:blipFill>
          <a:blip r:embed="rId3"/>
          <a:stretch>
            <a:fillRect/>
          </a:stretch>
        </p:blipFill>
        <p:spPr>
          <a:xfrm>
            <a:off x="3621167" y="1224677"/>
            <a:ext cx="3577352" cy="2210872"/>
          </a:xfrm>
          <a:prstGeom prst="rect">
            <a:avLst/>
          </a:prstGeom>
        </p:spPr>
      </p:pic>
      <p:sp>
        <p:nvSpPr>
          <p:cNvPr id="6" name="Text 3"/>
          <p:cNvSpPr/>
          <p:nvPr/>
        </p:nvSpPr>
        <p:spPr>
          <a:xfrm>
            <a:off x="3621167" y="3629858"/>
            <a:ext cx="1555313"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Remote Sensing</a:t>
            </a:r>
            <a:endParaRPr lang="en-US" sz="1531" dirty="0"/>
          </a:p>
        </p:txBody>
      </p:sp>
      <p:sp>
        <p:nvSpPr>
          <p:cNvPr id="7" name="Text 4"/>
          <p:cNvSpPr/>
          <p:nvPr/>
        </p:nvSpPr>
        <p:spPr>
          <a:xfrm>
            <a:off x="3621167" y="4028361"/>
            <a:ext cx="3577352"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Satellite and aerial images can be used to monitor water levels, flow rates, and the extent of flooding over large areas.</a:t>
            </a:r>
            <a:endParaRPr lang="en-US" sz="1225" dirty="0"/>
          </a:p>
        </p:txBody>
      </p:sp>
      <p:pic>
        <p:nvPicPr>
          <p:cNvPr id="8" name="Image 1" descr="preencoded.png"/>
          <p:cNvPicPr>
            <a:picLocks noChangeAspect="1"/>
          </p:cNvPicPr>
          <p:nvPr/>
        </p:nvPicPr>
        <p:blipFill>
          <a:blip r:embed="rId4"/>
          <a:stretch>
            <a:fillRect/>
          </a:stretch>
        </p:blipFill>
        <p:spPr>
          <a:xfrm>
            <a:off x="7431762" y="1224677"/>
            <a:ext cx="3577471" cy="2210991"/>
          </a:xfrm>
          <a:prstGeom prst="rect">
            <a:avLst/>
          </a:prstGeom>
        </p:spPr>
      </p:pic>
      <p:sp>
        <p:nvSpPr>
          <p:cNvPr id="9" name="Text 5"/>
          <p:cNvSpPr/>
          <p:nvPr/>
        </p:nvSpPr>
        <p:spPr>
          <a:xfrm>
            <a:off x="7431762" y="3629978"/>
            <a:ext cx="2116098"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Ground-Based Sensors</a:t>
            </a:r>
            <a:endParaRPr lang="en-US" sz="1531" dirty="0"/>
          </a:p>
        </p:txBody>
      </p:sp>
      <p:sp>
        <p:nvSpPr>
          <p:cNvPr id="10" name="Text 6"/>
          <p:cNvSpPr/>
          <p:nvPr/>
        </p:nvSpPr>
        <p:spPr>
          <a:xfrm>
            <a:off x="7431762" y="4028480"/>
            <a:ext cx="3577471"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Water level gauges, discharge meters, and rain gauges are used to collect data on water levels, rainfall, and streamflow.</a:t>
            </a:r>
            <a:endParaRPr lang="en-US" sz="1225" dirty="0"/>
          </a:p>
        </p:txBody>
      </p:sp>
      <p:pic>
        <p:nvPicPr>
          <p:cNvPr id="11" name="Image 2" descr="preencoded.png"/>
          <p:cNvPicPr>
            <a:picLocks noChangeAspect="1"/>
          </p:cNvPicPr>
          <p:nvPr/>
        </p:nvPicPr>
        <p:blipFill>
          <a:blip r:embed="rId5"/>
          <a:stretch>
            <a:fillRect/>
          </a:stretch>
        </p:blipFill>
        <p:spPr>
          <a:xfrm>
            <a:off x="3621167" y="5007888"/>
            <a:ext cx="3577352" cy="2210872"/>
          </a:xfrm>
          <a:prstGeom prst="rect">
            <a:avLst/>
          </a:prstGeom>
        </p:spPr>
      </p:pic>
      <p:sp>
        <p:nvSpPr>
          <p:cNvPr id="12" name="Text 7"/>
          <p:cNvSpPr/>
          <p:nvPr/>
        </p:nvSpPr>
        <p:spPr>
          <a:xfrm>
            <a:off x="3621167" y="7413069"/>
            <a:ext cx="1699260"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Weather Forecasts</a:t>
            </a:r>
            <a:endParaRPr lang="en-US" sz="1531" dirty="0"/>
          </a:p>
        </p:txBody>
      </p:sp>
      <p:sp>
        <p:nvSpPr>
          <p:cNvPr id="13" name="Text 8"/>
          <p:cNvSpPr/>
          <p:nvPr/>
        </p:nvSpPr>
        <p:spPr>
          <a:xfrm>
            <a:off x="3621167" y="7811572"/>
            <a:ext cx="3577352" cy="746165"/>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Meteorologists use weather models and radar to forecast rainfall patterns and anticipate potential floods.</a:t>
            </a:r>
            <a:endParaRPr lang="en-US" sz="12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1787">
            <a:solidFill>
              <a:srgbClr val="E5E0DF"/>
            </a:solidFill>
            <a:prstDash val="solid"/>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977384" y="1078587"/>
            <a:ext cx="7987427" cy="593169"/>
          </a:xfrm>
          <a:prstGeom prst="rect">
            <a:avLst/>
          </a:prstGeom>
          <a:noFill/>
          <a:ln/>
        </p:spPr>
        <p:txBody>
          <a:bodyPr wrap="none" rtlCol="0" anchor="t"/>
          <a:lstStyle/>
          <a:p>
            <a:pPr marL="0" indent="0">
              <a:lnSpc>
                <a:spcPts val="4672"/>
              </a:lnSpc>
              <a:buNone/>
            </a:pPr>
            <a:r>
              <a:rPr lang="en-US" sz="3737" b="1" kern="0" spc="-112" dirty="0">
                <a:solidFill>
                  <a:srgbClr val="000000"/>
                </a:solidFill>
                <a:latin typeface="Inter" pitchFamily="34" charset="0"/>
                <a:ea typeface="Inter" pitchFamily="34" charset="-122"/>
                <a:cs typeface="Inter" pitchFamily="34" charset="-120"/>
              </a:rPr>
              <a:t>Early Warning Systems Components</a:t>
            </a:r>
            <a:endParaRPr lang="en-US" sz="3737" dirty="0"/>
          </a:p>
        </p:txBody>
      </p:sp>
      <p:sp>
        <p:nvSpPr>
          <p:cNvPr id="6" name="Shape 3"/>
          <p:cNvSpPr/>
          <p:nvPr/>
        </p:nvSpPr>
        <p:spPr>
          <a:xfrm>
            <a:off x="1243132" y="1956435"/>
            <a:ext cx="37862" cy="5194578"/>
          </a:xfrm>
          <a:prstGeom prst="rect">
            <a:avLst/>
          </a:prstGeom>
          <a:solidFill>
            <a:srgbClr val="B5B7E3"/>
          </a:solidFill>
          <a:ln/>
        </p:spPr>
      </p:sp>
      <p:sp>
        <p:nvSpPr>
          <p:cNvPr id="7" name="Shape 4"/>
          <p:cNvSpPr/>
          <p:nvPr/>
        </p:nvSpPr>
        <p:spPr>
          <a:xfrm>
            <a:off x="1475601" y="2299216"/>
            <a:ext cx="664488" cy="37862"/>
          </a:xfrm>
          <a:prstGeom prst="rect">
            <a:avLst/>
          </a:prstGeom>
          <a:solidFill>
            <a:srgbClr val="B5B7E3"/>
          </a:solidFill>
          <a:ln/>
        </p:spPr>
      </p:sp>
      <p:sp>
        <p:nvSpPr>
          <p:cNvPr id="8" name="Shape 5"/>
          <p:cNvSpPr/>
          <p:nvPr/>
        </p:nvSpPr>
        <p:spPr>
          <a:xfrm>
            <a:off x="1048524" y="2104668"/>
            <a:ext cx="427077" cy="427077"/>
          </a:xfrm>
          <a:prstGeom prst="roundRect">
            <a:avLst>
              <a:gd name="adj" fmla="val 20004"/>
            </a:avLst>
          </a:prstGeom>
          <a:solidFill>
            <a:srgbClr val="DADBF1"/>
          </a:solidFill>
          <a:ln w="11787">
            <a:solidFill>
              <a:srgbClr val="B5B7E3"/>
            </a:solidFill>
            <a:prstDash val="solid"/>
          </a:ln>
        </p:spPr>
      </p:sp>
      <p:sp>
        <p:nvSpPr>
          <p:cNvPr id="9" name="Text 6"/>
          <p:cNvSpPr/>
          <p:nvPr/>
        </p:nvSpPr>
        <p:spPr>
          <a:xfrm>
            <a:off x="1195328" y="2140148"/>
            <a:ext cx="133469" cy="355997"/>
          </a:xfrm>
          <a:prstGeom prst="rect">
            <a:avLst/>
          </a:prstGeom>
          <a:noFill/>
          <a:ln/>
        </p:spPr>
        <p:txBody>
          <a:bodyPr wrap="none" rtlCol="0" anchor="t"/>
          <a:lstStyle/>
          <a:p>
            <a:pPr marL="0" indent="0" algn="ctr">
              <a:lnSpc>
                <a:spcPts val="2803"/>
              </a:lnSpc>
              <a:buNone/>
            </a:pPr>
            <a:r>
              <a:rPr lang="en-US" sz="2242" b="1" kern="0" spc="-30" dirty="0">
                <a:solidFill>
                  <a:srgbClr val="272525"/>
                </a:solidFill>
                <a:latin typeface="Inter" pitchFamily="34" charset="0"/>
                <a:ea typeface="Inter" pitchFamily="34" charset="-122"/>
                <a:cs typeface="Inter" pitchFamily="34" charset="-120"/>
              </a:rPr>
              <a:t>1</a:t>
            </a:r>
            <a:endParaRPr lang="en-US" sz="2242" dirty="0"/>
          </a:p>
        </p:txBody>
      </p:sp>
      <p:sp>
        <p:nvSpPr>
          <p:cNvPr id="10" name="Text 7"/>
          <p:cNvSpPr/>
          <p:nvPr/>
        </p:nvSpPr>
        <p:spPr>
          <a:xfrm>
            <a:off x="2306241" y="2146221"/>
            <a:ext cx="3161109" cy="296585"/>
          </a:xfrm>
          <a:prstGeom prst="rect">
            <a:avLst/>
          </a:prstGeom>
          <a:noFill/>
          <a:ln/>
        </p:spPr>
        <p:txBody>
          <a:bodyPr wrap="none" rtlCol="0" anchor="t"/>
          <a:lstStyle/>
          <a:p>
            <a:pPr marL="0" indent="0" algn="l">
              <a:lnSpc>
                <a:spcPts val="2336"/>
              </a:lnSpc>
              <a:buNone/>
            </a:pPr>
            <a:r>
              <a:rPr lang="en-US" sz="1869" b="1" kern="0" spc="-56" dirty="0">
                <a:solidFill>
                  <a:srgbClr val="272525"/>
                </a:solidFill>
                <a:latin typeface="Inter" pitchFamily="34" charset="0"/>
                <a:ea typeface="Inter" pitchFamily="34" charset="-122"/>
                <a:cs typeface="Inter" pitchFamily="34" charset="-120"/>
              </a:rPr>
              <a:t>Data Collection and Analysis</a:t>
            </a:r>
            <a:endParaRPr lang="en-US" sz="1869" dirty="0"/>
          </a:p>
        </p:txBody>
      </p:sp>
      <p:sp>
        <p:nvSpPr>
          <p:cNvPr id="11" name="Text 8"/>
          <p:cNvSpPr/>
          <p:nvPr/>
        </p:nvSpPr>
        <p:spPr>
          <a:xfrm>
            <a:off x="2306241" y="2632591"/>
            <a:ext cx="7689175" cy="607695"/>
          </a:xfrm>
          <a:prstGeom prst="rect">
            <a:avLst/>
          </a:prstGeom>
          <a:noFill/>
          <a:ln/>
        </p:spPr>
        <p:txBody>
          <a:bodyPr wrap="square" rtlCol="0" anchor="t"/>
          <a:lstStyle/>
          <a:p>
            <a:pPr marL="0" indent="0" algn="l">
              <a:lnSpc>
                <a:spcPts val="2392"/>
              </a:lnSpc>
              <a:buNone/>
            </a:pPr>
            <a:r>
              <a:rPr lang="en-US" sz="1495" kern="0" spc="-30" dirty="0">
                <a:solidFill>
                  <a:srgbClr val="272525"/>
                </a:solidFill>
                <a:latin typeface="Inter" pitchFamily="34" charset="0"/>
                <a:ea typeface="Inter" pitchFamily="34" charset="-122"/>
                <a:cs typeface="Inter" pitchFamily="34" charset="-120"/>
              </a:rPr>
              <a:t>Collecting, storing, processing, and analyzing data from flood monitoring systems and weather forecasts is a crucial component of early warning systems.</a:t>
            </a:r>
            <a:endParaRPr lang="en-US" sz="1495" dirty="0"/>
          </a:p>
        </p:txBody>
      </p:sp>
      <p:sp>
        <p:nvSpPr>
          <p:cNvPr id="12" name="Shape 9"/>
          <p:cNvSpPr/>
          <p:nvPr/>
        </p:nvSpPr>
        <p:spPr>
          <a:xfrm>
            <a:off x="1475601" y="4007763"/>
            <a:ext cx="664488" cy="37862"/>
          </a:xfrm>
          <a:prstGeom prst="rect">
            <a:avLst/>
          </a:prstGeom>
          <a:solidFill>
            <a:srgbClr val="B5B7E3"/>
          </a:solidFill>
          <a:ln/>
        </p:spPr>
      </p:sp>
      <p:sp>
        <p:nvSpPr>
          <p:cNvPr id="13" name="Shape 10"/>
          <p:cNvSpPr/>
          <p:nvPr/>
        </p:nvSpPr>
        <p:spPr>
          <a:xfrm>
            <a:off x="1048524" y="3813215"/>
            <a:ext cx="427077" cy="427077"/>
          </a:xfrm>
          <a:prstGeom prst="roundRect">
            <a:avLst>
              <a:gd name="adj" fmla="val 20004"/>
            </a:avLst>
          </a:prstGeom>
          <a:solidFill>
            <a:srgbClr val="DADBF1"/>
          </a:solidFill>
          <a:ln w="11787">
            <a:solidFill>
              <a:srgbClr val="B5B7E3"/>
            </a:solidFill>
            <a:prstDash val="solid"/>
          </a:ln>
        </p:spPr>
      </p:sp>
      <p:sp>
        <p:nvSpPr>
          <p:cNvPr id="14" name="Text 11"/>
          <p:cNvSpPr/>
          <p:nvPr/>
        </p:nvSpPr>
        <p:spPr>
          <a:xfrm>
            <a:off x="1176278" y="3848695"/>
            <a:ext cx="171569" cy="355997"/>
          </a:xfrm>
          <a:prstGeom prst="rect">
            <a:avLst/>
          </a:prstGeom>
          <a:noFill/>
          <a:ln/>
        </p:spPr>
        <p:txBody>
          <a:bodyPr wrap="none" rtlCol="0" anchor="t"/>
          <a:lstStyle/>
          <a:p>
            <a:pPr marL="0" indent="0" algn="ctr">
              <a:lnSpc>
                <a:spcPts val="2803"/>
              </a:lnSpc>
              <a:buNone/>
            </a:pPr>
            <a:r>
              <a:rPr lang="en-US" sz="2242" b="1" kern="0" spc="-30" dirty="0">
                <a:solidFill>
                  <a:srgbClr val="272525"/>
                </a:solidFill>
                <a:latin typeface="Inter" pitchFamily="34" charset="0"/>
                <a:ea typeface="Inter" pitchFamily="34" charset="-122"/>
                <a:cs typeface="Inter" pitchFamily="34" charset="-120"/>
              </a:rPr>
              <a:t>2</a:t>
            </a:r>
            <a:endParaRPr lang="en-US" sz="2242" dirty="0"/>
          </a:p>
        </p:txBody>
      </p:sp>
      <p:sp>
        <p:nvSpPr>
          <p:cNvPr id="15" name="Text 12"/>
          <p:cNvSpPr/>
          <p:nvPr/>
        </p:nvSpPr>
        <p:spPr>
          <a:xfrm>
            <a:off x="2306241" y="3854768"/>
            <a:ext cx="3465909" cy="296585"/>
          </a:xfrm>
          <a:prstGeom prst="rect">
            <a:avLst/>
          </a:prstGeom>
          <a:noFill/>
          <a:ln/>
        </p:spPr>
        <p:txBody>
          <a:bodyPr wrap="none" rtlCol="0" anchor="t"/>
          <a:lstStyle/>
          <a:p>
            <a:pPr marL="0" indent="0" algn="l">
              <a:lnSpc>
                <a:spcPts val="2336"/>
              </a:lnSpc>
              <a:buNone/>
            </a:pPr>
            <a:r>
              <a:rPr lang="en-US" sz="1869" b="1" kern="0" spc="-56" dirty="0">
                <a:solidFill>
                  <a:srgbClr val="272525"/>
                </a:solidFill>
                <a:latin typeface="Inter" pitchFamily="34" charset="0"/>
                <a:ea typeface="Inter" pitchFamily="34" charset="-122"/>
                <a:cs typeface="Inter" pitchFamily="34" charset="-120"/>
              </a:rPr>
              <a:t>Risk Assessment and Modeling</a:t>
            </a:r>
            <a:endParaRPr lang="en-US" sz="1869" dirty="0"/>
          </a:p>
        </p:txBody>
      </p:sp>
      <p:sp>
        <p:nvSpPr>
          <p:cNvPr id="16" name="Text 13"/>
          <p:cNvSpPr/>
          <p:nvPr/>
        </p:nvSpPr>
        <p:spPr>
          <a:xfrm>
            <a:off x="2306241" y="4341138"/>
            <a:ext cx="7689175" cy="607695"/>
          </a:xfrm>
          <a:prstGeom prst="rect">
            <a:avLst/>
          </a:prstGeom>
          <a:noFill/>
          <a:ln/>
        </p:spPr>
        <p:txBody>
          <a:bodyPr wrap="square" rtlCol="0" anchor="t"/>
          <a:lstStyle/>
          <a:p>
            <a:pPr marL="0" indent="0" algn="l">
              <a:lnSpc>
                <a:spcPts val="2392"/>
              </a:lnSpc>
              <a:buNone/>
            </a:pPr>
            <a:r>
              <a:rPr lang="en-US" sz="1495" kern="0" spc="-30" dirty="0">
                <a:solidFill>
                  <a:srgbClr val="272525"/>
                </a:solidFill>
                <a:latin typeface="Inter" pitchFamily="34" charset="0"/>
                <a:ea typeface="Inter" pitchFamily="34" charset="-122"/>
                <a:cs typeface="Inter" pitchFamily="34" charset="-120"/>
              </a:rPr>
              <a:t>Using computer models and GIS to assess flood risks, predict potential damages, and identify vulnerable communities is key to successful early warning systems.</a:t>
            </a:r>
            <a:endParaRPr lang="en-US" sz="1495" dirty="0"/>
          </a:p>
        </p:txBody>
      </p:sp>
      <p:sp>
        <p:nvSpPr>
          <p:cNvPr id="17" name="Shape 14"/>
          <p:cNvSpPr/>
          <p:nvPr/>
        </p:nvSpPr>
        <p:spPr>
          <a:xfrm>
            <a:off x="1475601" y="5716310"/>
            <a:ext cx="664488" cy="37862"/>
          </a:xfrm>
          <a:prstGeom prst="rect">
            <a:avLst/>
          </a:prstGeom>
          <a:solidFill>
            <a:srgbClr val="B5B7E3"/>
          </a:solidFill>
          <a:ln/>
        </p:spPr>
      </p:sp>
      <p:sp>
        <p:nvSpPr>
          <p:cNvPr id="18" name="Shape 15"/>
          <p:cNvSpPr/>
          <p:nvPr/>
        </p:nvSpPr>
        <p:spPr>
          <a:xfrm>
            <a:off x="1048524" y="5521762"/>
            <a:ext cx="427077" cy="427077"/>
          </a:xfrm>
          <a:prstGeom prst="roundRect">
            <a:avLst>
              <a:gd name="adj" fmla="val 20004"/>
            </a:avLst>
          </a:prstGeom>
          <a:solidFill>
            <a:srgbClr val="DADBF1"/>
          </a:solidFill>
          <a:ln w="11787">
            <a:solidFill>
              <a:srgbClr val="B5B7E3"/>
            </a:solidFill>
            <a:prstDash val="solid"/>
          </a:ln>
        </p:spPr>
      </p:sp>
      <p:sp>
        <p:nvSpPr>
          <p:cNvPr id="19" name="Text 16"/>
          <p:cNvSpPr/>
          <p:nvPr/>
        </p:nvSpPr>
        <p:spPr>
          <a:xfrm>
            <a:off x="1168658" y="5557242"/>
            <a:ext cx="186809" cy="355997"/>
          </a:xfrm>
          <a:prstGeom prst="rect">
            <a:avLst/>
          </a:prstGeom>
          <a:noFill/>
          <a:ln/>
        </p:spPr>
        <p:txBody>
          <a:bodyPr wrap="none" rtlCol="0" anchor="t"/>
          <a:lstStyle/>
          <a:p>
            <a:pPr marL="0" indent="0" algn="ctr">
              <a:lnSpc>
                <a:spcPts val="2803"/>
              </a:lnSpc>
              <a:buNone/>
            </a:pPr>
            <a:r>
              <a:rPr lang="en-US" sz="2242" b="1" kern="0" spc="-30" dirty="0">
                <a:solidFill>
                  <a:srgbClr val="272525"/>
                </a:solidFill>
                <a:latin typeface="Inter" pitchFamily="34" charset="0"/>
                <a:ea typeface="Inter" pitchFamily="34" charset="-122"/>
                <a:cs typeface="Inter" pitchFamily="34" charset="-120"/>
              </a:rPr>
              <a:t>3</a:t>
            </a:r>
            <a:endParaRPr lang="en-US" sz="2242" dirty="0"/>
          </a:p>
        </p:txBody>
      </p:sp>
      <p:sp>
        <p:nvSpPr>
          <p:cNvPr id="20" name="Text 17"/>
          <p:cNvSpPr/>
          <p:nvPr/>
        </p:nvSpPr>
        <p:spPr>
          <a:xfrm>
            <a:off x="2306241" y="5563314"/>
            <a:ext cx="3894177" cy="296585"/>
          </a:xfrm>
          <a:prstGeom prst="rect">
            <a:avLst/>
          </a:prstGeom>
          <a:noFill/>
          <a:ln/>
        </p:spPr>
        <p:txBody>
          <a:bodyPr wrap="none" rtlCol="0" anchor="t"/>
          <a:lstStyle/>
          <a:p>
            <a:pPr marL="0" indent="0" algn="l">
              <a:lnSpc>
                <a:spcPts val="2336"/>
              </a:lnSpc>
              <a:buNone/>
            </a:pPr>
            <a:r>
              <a:rPr lang="en-US" sz="1869" b="1" kern="0" spc="-56" dirty="0">
                <a:solidFill>
                  <a:srgbClr val="272525"/>
                </a:solidFill>
                <a:latin typeface="Inter" pitchFamily="34" charset="0"/>
                <a:ea typeface="Inter" pitchFamily="34" charset="-122"/>
                <a:cs typeface="Inter" pitchFamily="34" charset="-120"/>
              </a:rPr>
              <a:t>Communication and Dissemination</a:t>
            </a:r>
            <a:endParaRPr lang="en-US" sz="1869" dirty="0"/>
          </a:p>
        </p:txBody>
      </p:sp>
      <p:sp>
        <p:nvSpPr>
          <p:cNvPr id="21" name="Text 18"/>
          <p:cNvSpPr/>
          <p:nvPr/>
        </p:nvSpPr>
        <p:spPr>
          <a:xfrm>
            <a:off x="2306241" y="6049685"/>
            <a:ext cx="7689175" cy="911543"/>
          </a:xfrm>
          <a:prstGeom prst="rect">
            <a:avLst/>
          </a:prstGeom>
          <a:noFill/>
          <a:ln/>
        </p:spPr>
        <p:txBody>
          <a:bodyPr wrap="square" rtlCol="0" anchor="t"/>
          <a:lstStyle/>
          <a:p>
            <a:pPr marL="0" indent="0" algn="l">
              <a:lnSpc>
                <a:spcPts val="2392"/>
              </a:lnSpc>
              <a:buNone/>
            </a:pPr>
            <a:r>
              <a:rPr lang="en-US" sz="1495" kern="0" spc="-30" dirty="0">
                <a:solidFill>
                  <a:srgbClr val="272525"/>
                </a:solidFill>
                <a:latin typeface="Inter" pitchFamily="34" charset="0"/>
                <a:ea typeface="Inter" pitchFamily="34" charset="-122"/>
                <a:cs typeface="Inter" pitchFamily="34" charset="-120"/>
              </a:rPr>
              <a:t>Effective communication strategies and dissemination of timely and accurate warnings to at-risk populations and emergency responders can save lives and minimize the damages caused by floods.</a:t>
            </a:r>
            <a:endParaRPr lang="en-US" sz="149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335">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2673429"/>
          </a:xfrm>
          <a:prstGeom prst="rect">
            <a:avLst/>
          </a:prstGeom>
        </p:spPr>
      </p:pic>
      <p:sp>
        <p:nvSpPr>
          <p:cNvPr id="5" name="Text 2"/>
          <p:cNvSpPr/>
          <p:nvPr/>
        </p:nvSpPr>
        <p:spPr>
          <a:xfrm>
            <a:off x="2235518" y="3262551"/>
            <a:ext cx="8454628" cy="668298"/>
          </a:xfrm>
          <a:prstGeom prst="rect">
            <a:avLst/>
          </a:prstGeom>
          <a:noFill/>
          <a:ln/>
        </p:spPr>
        <p:txBody>
          <a:bodyPr wrap="none" rtlCol="0" anchor="t"/>
          <a:lstStyle/>
          <a:p>
            <a:pPr marL="0" indent="0">
              <a:lnSpc>
                <a:spcPts val="5263"/>
              </a:lnSpc>
              <a:buNone/>
            </a:pPr>
            <a:r>
              <a:rPr lang="en-US" sz="4210" b="1" kern="0" spc="-126" dirty="0">
                <a:solidFill>
                  <a:srgbClr val="000000"/>
                </a:solidFill>
                <a:latin typeface="Inter" pitchFamily="34" charset="0"/>
                <a:ea typeface="Inter" pitchFamily="34" charset="-122"/>
                <a:cs typeface="Inter" pitchFamily="34" charset="-120"/>
              </a:rPr>
              <a:t>Benefits of Early Warning Systems</a:t>
            </a:r>
            <a:endParaRPr lang="en-US" sz="4210" dirty="0"/>
          </a:p>
        </p:txBody>
      </p:sp>
      <p:sp>
        <p:nvSpPr>
          <p:cNvPr id="6" name="Shape 3"/>
          <p:cNvSpPr/>
          <p:nvPr/>
        </p:nvSpPr>
        <p:spPr>
          <a:xfrm>
            <a:off x="2235518" y="4251603"/>
            <a:ext cx="3243858" cy="3388757"/>
          </a:xfrm>
          <a:prstGeom prst="roundRect">
            <a:avLst>
              <a:gd name="adj" fmla="val 2967"/>
            </a:avLst>
          </a:prstGeom>
          <a:solidFill>
            <a:srgbClr val="DADBF1"/>
          </a:solidFill>
          <a:ln w="13335">
            <a:solidFill>
              <a:srgbClr val="B5B7E3"/>
            </a:solidFill>
            <a:prstDash val="solid"/>
          </a:ln>
        </p:spPr>
      </p:sp>
      <p:sp>
        <p:nvSpPr>
          <p:cNvPr id="7" name="Text 4"/>
          <p:cNvSpPr/>
          <p:nvPr/>
        </p:nvSpPr>
        <p:spPr>
          <a:xfrm>
            <a:off x="2462689" y="4478774"/>
            <a:ext cx="2551986" cy="334089"/>
          </a:xfrm>
          <a:prstGeom prst="rect">
            <a:avLst/>
          </a:prstGeom>
          <a:noFill/>
          <a:ln/>
        </p:spPr>
        <p:txBody>
          <a:bodyPr wrap="none" rtlCol="0" anchor="t"/>
          <a:lstStyle/>
          <a:p>
            <a:pPr marL="0" indent="0">
              <a:lnSpc>
                <a:spcPts val="2631"/>
              </a:lnSpc>
              <a:buNone/>
            </a:pPr>
            <a:r>
              <a:rPr lang="en-US" sz="2105" b="1" kern="0" spc="-63" dirty="0">
                <a:solidFill>
                  <a:srgbClr val="272525"/>
                </a:solidFill>
                <a:latin typeface="Inter" pitchFamily="34" charset="0"/>
                <a:ea typeface="Inter" pitchFamily="34" charset="-122"/>
                <a:cs typeface="Inter" pitchFamily="34" charset="-120"/>
              </a:rPr>
              <a:t>Minimize Loss of Life</a:t>
            </a:r>
            <a:endParaRPr lang="en-US" sz="2105" dirty="0"/>
          </a:p>
        </p:txBody>
      </p:sp>
      <p:sp>
        <p:nvSpPr>
          <p:cNvPr id="8" name="Text 5"/>
          <p:cNvSpPr/>
          <p:nvPr/>
        </p:nvSpPr>
        <p:spPr>
          <a:xfrm>
            <a:off x="2462689" y="5026700"/>
            <a:ext cx="2789515" cy="1710333"/>
          </a:xfrm>
          <a:prstGeom prst="rect">
            <a:avLst/>
          </a:prstGeom>
          <a:noFill/>
          <a:ln/>
        </p:spPr>
        <p:txBody>
          <a:bodyPr wrap="square" rtlCol="0" anchor="t"/>
          <a:lstStyle/>
          <a:p>
            <a:pPr marL="0" indent="0">
              <a:lnSpc>
                <a:spcPts val="2695"/>
              </a:lnSpc>
              <a:buNone/>
            </a:pPr>
            <a:r>
              <a:rPr lang="en-US" sz="1684" kern="0" spc="-34" dirty="0">
                <a:solidFill>
                  <a:srgbClr val="272525"/>
                </a:solidFill>
                <a:latin typeface="Inter" pitchFamily="34" charset="0"/>
                <a:ea typeface="Inter" pitchFamily="34" charset="-122"/>
                <a:cs typeface="Inter" pitchFamily="34" charset="-120"/>
              </a:rPr>
              <a:t>Effective and timely warnings can save lives by giving people enough time to evacuate or take other lifesaving actions.</a:t>
            </a:r>
            <a:endParaRPr lang="en-US" sz="1684" dirty="0"/>
          </a:p>
        </p:txBody>
      </p:sp>
      <p:sp>
        <p:nvSpPr>
          <p:cNvPr id="9" name="Shape 6"/>
          <p:cNvSpPr/>
          <p:nvPr/>
        </p:nvSpPr>
        <p:spPr>
          <a:xfrm>
            <a:off x="5693212" y="4251603"/>
            <a:ext cx="3243858" cy="3388757"/>
          </a:xfrm>
          <a:prstGeom prst="roundRect">
            <a:avLst>
              <a:gd name="adj" fmla="val 2967"/>
            </a:avLst>
          </a:prstGeom>
          <a:solidFill>
            <a:srgbClr val="DADBF1"/>
          </a:solidFill>
          <a:ln w="13335">
            <a:solidFill>
              <a:srgbClr val="B5B7E3"/>
            </a:solidFill>
            <a:prstDash val="solid"/>
          </a:ln>
        </p:spPr>
      </p:sp>
      <p:sp>
        <p:nvSpPr>
          <p:cNvPr id="10" name="Text 7"/>
          <p:cNvSpPr/>
          <p:nvPr/>
        </p:nvSpPr>
        <p:spPr>
          <a:xfrm>
            <a:off x="5920383" y="4478774"/>
            <a:ext cx="2789515" cy="668179"/>
          </a:xfrm>
          <a:prstGeom prst="rect">
            <a:avLst/>
          </a:prstGeom>
          <a:noFill/>
          <a:ln/>
        </p:spPr>
        <p:txBody>
          <a:bodyPr wrap="square" rtlCol="0" anchor="t"/>
          <a:lstStyle/>
          <a:p>
            <a:pPr marL="0" indent="0">
              <a:lnSpc>
                <a:spcPts val="2631"/>
              </a:lnSpc>
              <a:buNone/>
            </a:pPr>
            <a:r>
              <a:rPr lang="en-US" sz="2105" b="1" kern="0" spc="-63" dirty="0">
                <a:solidFill>
                  <a:srgbClr val="272525"/>
                </a:solidFill>
                <a:latin typeface="Inter" pitchFamily="34" charset="0"/>
                <a:ea typeface="Inter" pitchFamily="34" charset="-122"/>
                <a:cs typeface="Inter" pitchFamily="34" charset="-120"/>
              </a:rPr>
              <a:t>Emergency Response Planning</a:t>
            </a:r>
            <a:endParaRPr lang="en-US" sz="2105" dirty="0"/>
          </a:p>
        </p:txBody>
      </p:sp>
      <p:sp>
        <p:nvSpPr>
          <p:cNvPr id="11" name="Text 8"/>
          <p:cNvSpPr/>
          <p:nvPr/>
        </p:nvSpPr>
        <p:spPr>
          <a:xfrm>
            <a:off x="5920383" y="5360789"/>
            <a:ext cx="2789515" cy="1710333"/>
          </a:xfrm>
          <a:prstGeom prst="rect">
            <a:avLst/>
          </a:prstGeom>
          <a:noFill/>
          <a:ln/>
        </p:spPr>
        <p:txBody>
          <a:bodyPr wrap="square" rtlCol="0" anchor="t"/>
          <a:lstStyle/>
          <a:p>
            <a:pPr marL="0" indent="0">
              <a:lnSpc>
                <a:spcPts val="2695"/>
              </a:lnSpc>
              <a:buNone/>
            </a:pPr>
            <a:r>
              <a:rPr lang="en-US" sz="1684" kern="0" spc="-34" dirty="0">
                <a:solidFill>
                  <a:srgbClr val="272525"/>
                </a:solidFill>
                <a:latin typeface="Inter" pitchFamily="34" charset="0"/>
                <a:ea typeface="Inter" pitchFamily="34" charset="-122"/>
                <a:cs typeface="Inter" pitchFamily="34" charset="-120"/>
              </a:rPr>
              <a:t>Early warning systems can help emergency managers plan for and allocate resources to respond to a flood event.</a:t>
            </a:r>
            <a:endParaRPr lang="en-US" sz="1684" dirty="0"/>
          </a:p>
        </p:txBody>
      </p:sp>
      <p:sp>
        <p:nvSpPr>
          <p:cNvPr id="12" name="Shape 9"/>
          <p:cNvSpPr/>
          <p:nvPr/>
        </p:nvSpPr>
        <p:spPr>
          <a:xfrm>
            <a:off x="9150906" y="4251603"/>
            <a:ext cx="3243858" cy="3388757"/>
          </a:xfrm>
          <a:prstGeom prst="roundRect">
            <a:avLst>
              <a:gd name="adj" fmla="val 2967"/>
            </a:avLst>
          </a:prstGeom>
          <a:solidFill>
            <a:srgbClr val="DADBF1"/>
          </a:solidFill>
          <a:ln w="13335">
            <a:solidFill>
              <a:srgbClr val="B5B7E3"/>
            </a:solidFill>
            <a:prstDash val="solid"/>
          </a:ln>
        </p:spPr>
      </p:sp>
      <p:sp>
        <p:nvSpPr>
          <p:cNvPr id="13" name="Text 10"/>
          <p:cNvSpPr/>
          <p:nvPr/>
        </p:nvSpPr>
        <p:spPr>
          <a:xfrm>
            <a:off x="9378077" y="4478774"/>
            <a:ext cx="2789515" cy="668179"/>
          </a:xfrm>
          <a:prstGeom prst="rect">
            <a:avLst/>
          </a:prstGeom>
          <a:noFill/>
          <a:ln/>
        </p:spPr>
        <p:txBody>
          <a:bodyPr wrap="square" rtlCol="0" anchor="t"/>
          <a:lstStyle/>
          <a:p>
            <a:pPr marL="0" indent="0">
              <a:lnSpc>
                <a:spcPts val="2631"/>
              </a:lnSpc>
              <a:buNone/>
            </a:pPr>
            <a:r>
              <a:rPr lang="en-US" sz="2105" b="1" kern="0" spc="-63" dirty="0">
                <a:solidFill>
                  <a:srgbClr val="272525"/>
                </a:solidFill>
                <a:latin typeface="Inter" pitchFamily="34" charset="0"/>
                <a:ea typeface="Inter" pitchFamily="34" charset="-122"/>
                <a:cs typeface="Inter" pitchFamily="34" charset="-120"/>
              </a:rPr>
              <a:t>Enhance Community Resilience</a:t>
            </a:r>
            <a:endParaRPr lang="en-US" sz="2105" dirty="0"/>
          </a:p>
        </p:txBody>
      </p:sp>
      <p:sp>
        <p:nvSpPr>
          <p:cNvPr id="14" name="Text 11"/>
          <p:cNvSpPr/>
          <p:nvPr/>
        </p:nvSpPr>
        <p:spPr>
          <a:xfrm>
            <a:off x="9378077" y="5360789"/>
            <a:ext cx="2789515" cy="2052399"/>
          </a:xfrm>
          <a:prstGeom prst="rect">
            <a:avLst/>
          </a:prstGeom>
          <a:noFill/>
          <a:ln/>
        </p:spPr>
        <p:txBody>
          <a:bodyPr wrap="square" rtlCol="0" anchor="t"/>
          <a:lstStyle/>
          <a:p>
            <a:pPr marL="0" indent="0">
              <a:lnSpc>
                <a:spcPts val="2695"/>
              </a:lnSpc>
              <a:buNone/>
            </a:pPr>
            <a:r>
              <a:rPr lang="en-US" sz="1684" kern="0" spc="-34" dirty="0">
                <a:solidFill>
                  <a:srgbClr val="272525"/>
                </a:solidFill>
                <a:latin typeface="Inter" pitchFamily="34" charset="0"/>
                <a:ea typeface="Inter" pitchFamily="34" charset="-122"/>
                <a:cs typeface="Inter" pitchFamily="34" charset="-120"/>
              </a:rPr>
              <a:t>Effective early warning systems can increase community awareness and preparedness, building resilience and preventing future damages from floods.</a:t>
            </a:r>
            <a:endParaRPr lang="en-US" sz="168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658178"/>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Case Studies</a:t>
            </a:r>
            <a:endParaRPr lang="en-US" sz="4374" dirty="0"/>
          </a:p>
        </p:txBody>
      </p:sp>
      <p:pic>
        <p:nvPicPr>
          <p:cNvPr id="5" name="Image 0" descr="preencoded.png"/>
          <p:cNvPicPr>
            <a:picLocks noChangeAspect="1"/>
          </p:cNvPicPr>
          <p:nvPr/>
        </p:nvPicPr>
        <p:blipFill>
          <a:blip r:embed="rId3"/>
          <a:stretch>
            <a:fillRect/>
          </a:stretch>
        </p:blipFill>
        <p:spPr>
          <a:xfrm>
            <a:off x="2037993" y="1796891"/>
            <a:ext cx="5110520" cy="3158490"/>
          </a:xfrm>
          <a:prstGeom prst="rect">
            <a:avLst/>
          </a:prstGeom>
        </p:spPr>
      </p:pic>
      <p:sp>
        <p:nvSpPr>
          <p:cNvPr id="6" name="Text 3"/>
          <p:cNvSpPr/>
          <p:nvPr/>
        </p:nvSpPr>
        <p:spPr>
          <a:xfrm>
            <a:off x="2037993" y="5233035"/>
            <a:ext cx="5110520" cy="694373"/>
          </a:xfrm>
          <a:prstGeom prst="rect">
            <a:avLst/>
          </a:prstGeom>
          <a:noFill/>
          <a:ln/>
        </p:spPr>
        <p:txBody>
          <a:bodyPr wrap="squar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Examples of Successful Early Warning Systems</a:t>
            </a:r>
            <a:endParaRPr lang="en-US" sz="2187" dirty="0"/>
          </a:p>
        </p:txBody>
      </p:sp>
      <p:sp>
        <p:nvSpPr>
          <p:cNvPr id="7" name="Text 4"/>
          <p:cNvSpPr/>
          <p:nvPr/>
        </p:nvSpPr>
        <p:spPr>
          <a:xfrm>
            <a:off x="2037993" y="6149578"/>
            <a:ext cx="5110520"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Japan's Himawari-8 satellite has been instrumental in providing quick, accurate, and reliable warnings for floods and landslides.</a:t>
            </a:r>
            <a:endParaRPr lang="en-US" sz="1750" dirty="0"/>
          </a:p>
        </p:txBody>
      </p:sp>
      <p:pic>
        <p:nvPicPr>
          <p:cNvPr id="8" name="Image 1" descr="preencoded.png"/>
          <p:cNvPicPr>
            <a:picLocks noChangeAspect="1"/>
          </p:cNvPicPr>
          <p:nvPr/>
        </p:nvPicPr>
        <p:blipFill>
          <a:blip r:embed="rId4"/>
          <a:stretch>
            <a:fillRect/>
          </a:stretch>
        </p:blipFill>
        <p:spPr>
          <a:xfrm>
            <a:off x="7481768" y="1796891"/>
            <a:ext cx="5110639" cy="3158609"/>
          </a:xfrm>
          <a:prstGeom prst="rect">
            <a:avLst/>
          </a:prstGeom>
        </p:spPr>
      </p:pic>
      <p:sp>
        <p:nvSpPr>
          <p:cNvPr id="9" name="Text 5"/>
          <p:cNvSpPr/>
          <p:nvPr/>
        </p:nvSpPr>
        <p:spPr>
          <a:xfrm>
            <a:off x="7481768" y="5233154"/>
            <a:ext cx="5110639" cy="694373"/>
          </a:xfrm>
          <a:prstGeom prst="rect">
            <a:avLst/>
          </a:prstGeom>
          <a:noFill/>
          <a:ln/>
        </p:spPr>
        <p:txBody>
          <a:bodyPr wrap="squar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Lessons Learned from Past Flood Events</a:t>
            </a:r>
            <a:endParaRPr lang="en-US" sz="2187" dirty="0"/>
          </a:p>
        </p:txBody>
      </p:sp>
      <p:sp>
        <p:nvSpPr>
          <p:cNvPr id="10" name="Text 6"/>
          <p:cNvSpPr/>
          <p:nvPr/>
        </p:nvSpPr>
        <p:spPr>
          <a:xfrm>
            <a:off x="7481768" y="6149697"/>
            <a:ext cx="5110639"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The 2011 Thailand floods demonstrated the need for better flood risk assessment and improved communication and coordination among different agencies involved in emergency response.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4456628"/>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6" name="Text 3"/>
          <p:cNvSpPr/>
          <p:nvPr/>
        </p:nvSpPr>
        <p:spPr>
          <a:xfrm>
            <a:off x="2037993" y="5484257"/>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future of flood monitoring and early warning systems looks promising with advances in remote sensing, computer modeling, and communication technologies. We need to continue to invest in these systems to further improve their effectiveness in saving lives and minimizing the damages from floods.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babitha jpr</cp:lastModifiedBy>
  <cp:revision>2</cp:revision>
  <dcterms:created xsi:type="dcterms:W3CDTF">2023-11-28T16:46:30Z</dcterms:created>
  <dcterms:modified xsi:type="dcterms:W3CDTF">2023-11-28T16:49:21Z</dcterms:modified>
</cp:coreProperties>
</file>