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</p:sldIdLst>
  <p:sldSz cy="6858000" cx="9144000"/>
  <p:notesSz cx="9144000" cy="6858000"/>
  <p:embeddedFontLst>
    <p:embeddedFont>
      <p:font typeface="Nunito"/>
      <p:regular r:id="rId94"/>
      <p:bold r:id="rId95"/>
      <p:italic r:id="rId96"/>
      <p:boldItalic r:id="rId97"/>
    </p:embeddedFont>
    <p:embeddedFont>
      <p:font typeface="Libre Franklin Medium"/>
      <p:regular r:id="rId98"/>
      <p:bold r:id="rId99"/>
      <p:italic r:id="rId100"/>
      <p:boldItalic r:id="rId101"/>
    </p:embeddedFont>
    <p:embeddedFont>
      <p:font typeface="Open Sans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06" roundtripDataSignature="AMtx7mi8upYBuYFc1tUTIkJCK5z6pQhV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88B585-BF56-4806-A6D3-774C78D19F6C}">
  <a:tblStyle styleId="{A588B585-BF56-4806-A6D3-774C78D19F6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6" Type="http://customschemas.google.com/relationships/presentationmetadata" Target="metadata"/><Relationship Id="rId105" Type="http://schemas.openxmlformats.org/officeDocument/2006/relationships/font" Target="fonts/OpenSans-boldItalic.fntdata"/><Relationship Id="rId104" Type="http://schemas.openxmlformats.org/officeDocument/2006/relationships/font" Target="fonts/OpenSans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OpenSans-bold.fntdata"/><Relationship Id="rId102" Type="http://schemas.openxmlformats.org/officeDocument/2006/relationships/font" Target="fonts/OpenSans-regular.fntdata"/><Relationship Id="rId101" Type="http://schemas.openxmlformats.org/officeDocument/2006/relationships/font" Target="fonts/LibreFranklinMedium-boldItalic.fntdata"/><Relationship Id="rId100" Type="http://schemas.openxmlformats.org/officeDocument/2006/relationships/font" Target="fonts/LibreFranklinMedium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Nunito-bold.fntdata"/><Relationship Id="rId94" Type="http://schemas.openxmlformats.org/officeDocument/2006/relationships/font" Target="fonts/Nunito-regular.fntdata"/><Relationship Id="rId97" Type="http://schemas.openxmlformats.org/officeDocument/2006/relationships/font" Target="fonts/Nunito-boldItalic.fntdata"/><Relationship Id="rId96" Type="http://schemas.openxmlformats.org/officeDocument/2006/relationships/font" Target="fonts/Nunito-italic.fntdata"/><Relationship Id="rId11" Type="http://schemas.openxmlformats.org/officeDocument/2006/relationships/slide" Target="slides/slide5.xml"/><Relationship Id="rId99" Type="http://schemas.openxmlformats.org/officeDocument/2006/relationships/font" Target="fonts/LibreFranklinMedium-bold.fntdata"/><Relationship Id="rId10" Type="http://schemas.openxmlformats.org/officeDocument/2006/relationships/slide" Target="slides/slide4.xml"/><Relationship Id="rId98" Type="http://schemas.openxmlformats.org/officeDocument/2006/relationships/font" Target="fonts/LibreFranklinMedium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2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7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7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7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8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8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8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8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8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9"/>
          <p:cNvSpPr txBox="1"/>
          <p:nvPr>
            <p:ph idx="11" type="ftr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9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9"/>
          <p:cNvSpPr txBox="1"/>
          <p:nvPr>
            <p:ph idx="12" type="sldNum"/>
          </p:nvPr>
        </p:nvSpPr>
        <p:spPr>
          <a:xfrm>
            <a:off x="8543925" y="6367462"/>
            <a:ext cx="2905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0"/>
          <p:cNvSpPr txBox="1"/>
          <p:nvPr>
            <p:ph type="title"/>
          </p:nvPr>
        </p:nvSpPr>
        <p:spPr>
          <a:xfrm>
            <a:off x="536575" y="385762"/>
            <a:ext cx="80708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6963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0"/>
          <p:cNvSpPr txBox="1"/>
          <p:nvPr>
            <p:ph idx="11" type="ftr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0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0"/>
          <p:cNvSpPr txBox="1"/>
          <p:nvPr>
            <p:ph idx="12" type="sldNum"/>
          </p:nvPr>
        </p:nvSpPr>
        <p:spPr>
          <a:xfrm>
            <a:off x="8543925" y="6367462"/>
            <a:ext cx="2905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1"/>
          <p:cNvSpPr txBox="1"/>
          <p:nvPr>
            <p:ph type="title"/>
          </p:nvPr>
        </p:nvSpPr>
        <p:spPr>
          <a:xfrm>
            <a:off x="536575" y="385762"/>
            <a:ext cx="80708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6963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1"/>
          <p:cNvSpPr txBox="1"/>
          <p:nvPr>
            <p:ph idx="1" type="body"/>
          </p:nvPr>
        </p:nvSpPr>
        <p:spPr>
          <a:xfrm>
            <a:off x="993444" y="1627378"/>
            <a:ext cx="2317750" cy="414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1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1"/>
          <p:cNvSpPr txBox="1"/>
          <p:nvPr>
            <p:ph idx="11" type="ftr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1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1"/>
          <p:cNvSpPr txBox="1"/>
          <p:nvPr>
            <p:ph idx="12" type="sldNum"/>
          </p:nvPr>
        </p:nvSpPr>
        <p:spPr>
          <a:xfrm>
            <a:off x="8543925" y="6367462"/>
            <a:ext cx="2905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2"/>
          <p:cNvSpPr txBox="1"/>
          <p:nvPr>
            <p:ph type="title"/>
          </p:nvPr>
        </p:nvSpPr>
        <p:spPr>
          <a:xfrm>
            <a:off x="536575" y="385762"/>
            <a:ext cx="80708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6963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2"/>
          <p:cNvSpPr txBox="1"/>
          <p:nvPr>
            <p:ph idx="1" type="body"/>
          </p:nvPr>
        </p:nvSpPr>
        <p:spPr>
          <a:xfrm>
            <a:off x="1365250" y="1822450"/>
            <a:ext cx="4514850" cy="3548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2"/>
          <p:cNvSpPr txBox="1"/>
          <p:nvPr>
            <p:ph idx="11" type="ftr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2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2"/>
          <p:cNvSpPr txBox="1"/>
          <p:nvPr>
            <p:ph idx="12" type="sldNum"/>
          </p:nvPr>
        </p:nvSpPr>
        <p:spPr>
          <a:xfrm>
            <a:off x="8543925" y="6367462"/>
            <a:ext cx="2905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3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3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3"/>
          <p:cNvSpPr txBox="1"/>
          <p:nvPr>
            <p:ph idx="11" type="ftr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3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3"/>
          <p:cNvSpPr txBox="1"/>
          <p:nvPr>
            <p:ph idx="12" type="sldNum"/>
          </p:nvPr>
        </p:nvSpPr>
        <p:spPr>
          <a:xfrm>
            <a:off x="8543925" y="6367462"/>
            <a:ext cx="2905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8"/>
          <p:cNvSpPr/>
          <p:nvPr/>
        </p:nvSpPr>
        <p:spPr>
          <a:xfrm>
            <a:off x="63500" y="69850"/>
            <a:ext cx="9013825" cy="6694487"/>
          </a:xfrm>
          <a:custGeom>
            <a:rect b="b" l="l" r="r" t="t"/>
            <a:pathLst>
              <a:path extrusionOk="0" h="6693534" w="9013190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8"/>
          <p:cNvSpPr txBox="1"/>
          <p:nvPr>
            <p:ph type="title"/>
          </p:nvPr>
        </p:nvSpPr>
        <p:spPr>
          <a:xfrm>
            <a:off x="536575" y="385762"/>
            <a:ext cx="80708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8"/>
          <p:cNvSpPr txBox="1"/>
          <p:nvPr>
            <p:ph idx="1" type="body"/>
          </p:nvPr>
        </p:nvSpPr>
        <p:spPr>
          <a:xfrm>
            <a:off x="1365250" y="1822450"/>
            <a:ext cx="4514850" cy="3548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8"/>
          <p:cNvSpPr txBox="1"/>
          <p:nvPr>
            <p:ph idx="11" type="ftr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8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8"/>
          <p:cNvSpPr txBox="1"/>
          <p:nvPr>
            <p:ph idx="12" type="sldNum"/>
          </p:nvPr>
        </p:nvSpPr>
        <p:spPr>
          <a:xfrm>
            <a:off x="8543925" y="6367462"/>
            <a:ext cx="2905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 Medium"/>
              <a:buNone/>
              <a:defRPr b="0" i="0" sz="1400" u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google.com/search?safe=active&amp;cs=0&amp;sca_esv=fa64ab6201cb415c&amp;q=Continuous+Uniform+Distribution&amp;sa=X&amp;ved=2ahUKEwjFlbzCqvqOAxWn8DgGHQmyCUYQxccNegQIJBAB&amp;mstk=AUtExfAGZr9ScZVWRrUC9GcE8sRQ8D8Pdan2pUP4QY3l7l9SF7P-PauXd7gfz3tlmnRyNSu8IdV1xpFYBor7xXI4WhFNce7u_coXatJs14WrHq7MGU2DerMTnmD_oq4-0UVUhgj9JhAl9DUICiOyhtjvakSVVMKp92HoTTJ1xDPU5dyuOVQ&amp;csui=3" TargetMode="External"/><Relationship Id="rId4" Type="http://schemas.openxmlformats.org/officeDocument/2006/relationships/hyperlink" Target="https://www.google.com/search?safe=active&amp;cs=0&amp;sca_esv=fa64ab6201cb415c&amp;q=Discrete+Uniform+Distribution&amp;sa=X&amp;ved=2ahUKEwjFlbzCqvqOAxWn8DgGHQmyCUYQxccNegQIJxAB&amp;mstk=AUtExfAGZr9ScZVWRrUC9GcE8sRQ8D8Pdan2pUP4QY3l7l9SF7P-PauXd7gfz3tlmnRyNSu8IdV1xpFYBor7xXI4WhFNce7u_coXatJs14WrHq7MGU2DerMTnmD_oq4-0UVUhgj9JhAl9DUICiOyhtjvakSVVMKp92HoTTJ1xDPU5dyuOVQ&amp;csui=3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www.geeksforgeeks.org/maths/what-is-the-difference-between-likelihood-and-probability/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8394700" y="6276975"/>
            <a:ext cx="130175" cy="239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533400" y="152400"/>
            <a:ext cx="8229600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UNIT 2 : STATISTICAL CONCEPTS FOR DATA SCIENCE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457200" y="1981200"/>
            <a:ext cx="79248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 of Statistics in Data Science; Population vs. Sample; Descriptive vs. Inferential statistics; Probability distributions: Poisson, Normal, Binomial, Uniform; Bayes' theorem and conditional probability; Descriptive statistics: Measures of central tendency: Mean, median, mode; Measures of dispersion: Variance, standard deviation; Inferential statistics: Hypothesis testing: Null and alternative hypotheses, p-values; Confidence intervals, ANOVA, Chi-square test, T-test; Correlation and Covariance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Sampling Types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381000" y="1600200"/>
            <a:ext cx="77724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p10"/>
          <p:cNvGraphicFramePr/>
          <p:nvPr/>
        </p:nvGraphicFramePr>
        <p:xfrm>
          <a:off x="914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{A588B585-BF56-4806-A6D3-774C78D19F6C}</a:tableStyleId>
              </a:tblPr>
              <a:tblGrid>
                <a:gridCol w="1524000"/>
                <a:gridCol w="1524000"/>
                <a:gridCol w="1524000"/>
                <a:gridCol w="25146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Sampling Type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How It Works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Real-Life Example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Best Use Case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Random Sampling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Everyone has equal chance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Picking 5 students randomly from a class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When you need fairness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Condition-Based Sampling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Based on rules or filters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Selecting students scoring &gt;90%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When targeting a specific group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Sequential Sampling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Sample in order, one-by-one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Checking every 10th biscuit in a factory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For quality control / monitoring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/>
        </p:nvSpPr>
        <p:spPr>
          <a:xfrm>
            <a:off x="533400" y="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Statistics Types – Descriptive and Inferential Statistics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381000" y="1600200"/>
            <a:ext cx="77724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 txBox="1"/>
          <p:nvPr/>
        </p:nvSpPr>
        <p:spPr>
          <a:xfrm>
            <a:off x="381000" y="1143000"/>
            <a:ext cx="8153400" cy="53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Descriptive Statistics – Definition &amp; Introduction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b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Descriptive statistics involves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summarizing and organizing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data so it can be easily understood. It focuses on the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actual data collected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Purpose:</a:t>
            </a:r>
            <a:b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describe the main features of a dataset using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numbers, tables, and graphs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Common tools include: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Measures of Central Tendency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Mean, Median, Mode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Measures of Variability/dispersion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Range, Variance, Standard Deviation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Visualizations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Bar charts, histograms, pie charts, etc.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</a:t>
            </a:r>
            <a:b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 collect exam scores of 100 students and calculate the average score, highest and lowest marks – that’s descriptive statistics.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/>
          <p:nvPr/>
        </p:nvSpPr>
        <p:spPr>
          <a:xfrm>
            <a:off x="8229600" y="6172200"/>
            <a:ext cx="457200" cy="457200"/>
          </a:xfrm>
          <a:custGeom>
            <a:rect b="b" l="l" r="r" t="t"/>
            <a:pathLst>
              <a:path extrusionOk="0" h="457200" w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125" name="Google Shape;125;p12"/>
          <p:cNvSpPr txBox="1"/>
          <p:nvPr/>
        </p:nvSpPr>
        <p:spPr>
          <a:xfrm>
            <a:off x="533400" y="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Statistics Types – Descriptive and Inferential Statistics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381000" y="1600200"/>
            <a:ext cx="77724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457200" y="1066800"/>
            <a:ext cx="8229600" cy="53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Inferential Statistics – Definition &amp; Introduction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b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Inferential statistics involves using a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sample of data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to make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predictions, inferences, or generalizations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about a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larger population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Purpose:</a:t>
            </a:r>
            <a:b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draw conclusions beyond the immediate data – like estimating population parameters, testing hypotheses, or making predictions.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Common tools include: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Hypothesis testing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Confidence intervals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Regression analysis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ANOVA, Chi-square tests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</a:t>
            </a:r>
            <a:b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 survey 100 people about their food preferences and use the results to predict what the entire city might prefer – that’s inferential statistics.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381000" y="-762000"/>
            <a:ext cx="8229600" cy="346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Descriptive vs Inferential Statistics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34" name="Google Shape;134;p13"/>
          <p:cNvGraphicFramePr/>
          <p:nvPr/>
        </p:nvGraphicFramePr>
        <p:xfrm>
          <a:off x="5334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{A588B585-BF56-4806-A6D3-774C78D19F6C}</a:tableStyleId>
              </a:tblPr>
              <a:tblGrid>
                <a:gridCol w="2209800"/>
                <a:gridCol w="2971800"/>
                <a:gridCol w="28194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Concept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Descriptive Statistics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Inferential Statistics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15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Definition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Methods to summarize and describe data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Methods to draw conclusions or predictions from a sample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Data Used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Uses entire dataset or sample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Uses sample data to infer about the population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Common Techniques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Mean, median, mode, standard deviation, charts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Hypothesis testing, confidence intervals, regression, t-tests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Goal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Describe what has happened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Predict or generalize what will happen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Example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"The average age of employees is 34 years."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"We are 95% confident the average age of all employees is between 32 and 36."</a:t>
                      </a:r>
                      <a:endParaRPr/>
                    </a:p>
                  </a:txBody>
                  <a:tcPr marT="28225" marB="28225" marR="56450" marL="56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Applications of descriptive and Inferential Statistics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381000" y="1524000"/>
            <a:ext cx="77724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Simple Example: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teacher wants to know how well her class did on a test.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She calculates the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score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median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and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highest and lowest marks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is an application of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descriptive statistics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she uses this class’s scores to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predict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how students in the school may perform, she’s applying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inferential statistics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2.3 Descriptive Statistics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09600" y="1828800"/>
            <a:ext cx="7848600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🧮 Descriptive Statistics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Purpose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To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describe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main features of a dataset.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Includes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Measures of central tendency (mean, median, mode)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Measures of variability (range, variance, standard deviation)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visualization (bar chart, pie chart, histogram)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Descriptive Statistics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62000" y="1371600"/>
            <a:ext cx="7848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Real-Life Case Study: School Exam Scores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teacher collects the exam marks of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students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her class of 40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1524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{A588B585-BF56-4806-A6D3-774C78D19F6C}</a:tableStyleId>
              </a:tblPr>
              <a:tblGrid>
                <a:gridCol w="3048000"/>
                <a:gridCol w="30480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Metric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Mean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75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Median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78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Mode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80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Std Dev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16"/>
          <p:cNvSpPr txBox="1"/>
          <p:nvPr/>
        </p:nvSpPr>
        <p:spPr>
          <a:xfrm>
            <a:off x="762000" y="5105400"/>
            <a:ext cx="7467600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What it does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Describes how students in this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particular class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performed.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 prediction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made about other classes or schools.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Central tendency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762000" y="1371600"/>
            <a:ext cx="77724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🔹Measures of Central Tendency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Measures of central tendency help us identify the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center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or typical value of a dataset. They summarize a dataset with a single representative number.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✅ Mean (Arithmetic Average)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average of all the values.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Formula: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343400"/>
            <a:ext cx="7848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Central tendency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62000" y="1295400"/>
            <a:ext cx="54864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import numpy as np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= [12, 15, 20, 22, 18]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= np.mean(data)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print("Mean:", mean)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609600" y="3048000"/>
            <a:ext cx="7848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Median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middle value when data is sorted in ascending order.. If even number of values, median is the average of the two middle numbers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343400"/>
            <a:ext cx="7467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Central tendency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09600" y="1752600"/>
            <a:ext cx="6400800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data_odd = [3, 5, 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data_even = [10, 2, 4, 8]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print("Median (odd):",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np.median(data_odd))   # Output: 3.0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print("Median (even):",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np.median(data_even)) # Output: 6.0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2.1 Role of Statistics in Data science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381000" y="1295400"/>
            <a:ext cx="8001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Statistics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the science of collecting, organizing, analyzing, interpreting, and presenting data to support decision-making and problem-solving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58" name="Google Shape;58;p2"/>
          <p:cNvGraphicFramePr/>
          <p:nvPr/>
        </p:nvGraphicFramePr>
        <p:xfrm>
          <a:off x="6858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{A588B585-BF56-4806-A6D3-774C78D19F6C}</a:tableStyleId>
              </a:tblPr>
              <a:tblGrid>
                <a:gridCol w="2362200"/>
                <a:gridCol w="5029200"/>
              </a:tblGrid>
              <a:tr h="3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Function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Description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Collection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Gathering raw data through surveys, sensors, experiments, etc.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Organization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Arranging data in tables, charts, or graphs for better understanding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Analysis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Applying mathematical techniques (mean, median, etc.) to extract meaning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Interpretation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Drawing conclusions or identifying patterns from analyzed data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Presentation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Communicating results using reports, dashboards, or visualizations</a:t>
                      </a:r>
                      <a:endParaRPr/>
                    </a:p>
                  </a:txBody>
                  <a:tcPr marT="37625" marB="37625" marR="75250" marL="7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Central tendency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62000" y="1295400"/>
            <a:ext cx="78486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Mode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ookman Old Style"/>
              <a:buNone/>
            </a:pPr>
            <a:r>
              <a:rPr b="1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value that occurs </a:t>
            </a:r>
            <a:r>
              <a:rPr b="1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most frequently</a:t>
            </a:r>
            <a:r>
              <a:rPr b="0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a dataset.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ookman Old Style"/>
              <a:buNone/>
            </a:pPr>
            <a:r>
              <a:rPr b="0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</a:t>
            </a:r>
            <a:r>
              <a:rPr b="1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 value is repeated</a:t>
            </a:r>
            <a:r>
              <a:rPr b="0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then </a:t>
            </a:r>
            <a:r>
              <a:rPr b="1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 mode</a:t>
            </a:r>
            <a:r>
              <a:rPr b="0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exists.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ookman Old Style"/>
              <a:buNone/>
            </a:pPr>
            <a:r>
              <a:rPr b="0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dataset can also have </a:t>
            </a:r>
            <a:r>
              <a:rPr b="1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multiple modes</a:t>
            </a:r>
            <a:r>
              <a:rPr b="0" i="0" lang="en-US" sz="19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(bimodal/multimodal).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609600" y="3276600"/>
            <a:ext cx="76200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🔸 Case 1: Single Mode (Unimodal)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[2, 4, 4, 6, 8]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=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(it appears twice)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🔸 Case 2: Multiple Modes (Multimodal)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[1, 2, 2, 3, 3, 4]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Modes =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and 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(both occur twice)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returns all of them with .mode().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Central tendency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609600" y="1524000"/>
            <a:ext cx="7848600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🔸 Case 3: No Repeated Value (No Mode)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i="0" lang="en-US" sz="2000" u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[5, 7, 9, 11]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value appears only once →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mode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In Python, pandas.Series.mode() returns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values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this case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Variability/ Dispersion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533400" y="1447800"/>
            <a:ext cx="7924800" cy="437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Measures of Variability (Dispersion)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These measures indicate how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spread out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values in the dataset are from the center (mean or median).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difference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between the maximum and minimum values.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Range=Max−Min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= [10, 2, 8, 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print("Range:", max(data) - min(data))  # Output: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Variability/Dispersion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33400" y="1447800"/>
            <a:ext cx="75438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Variance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average of the squared differences from the mean.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 (Sample Variance):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971800"/>
            <a:ext cx="4419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685800" y="4572000"/>
            <a:ext cx="71628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import numpy as np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= [2, 4, 6, 8]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variance = np.var(data, ddof=1)  # ddof=1 for sample variance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print("Variance:", variance)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Variability/Dispersion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838200" y="1752600"/>
            <a:ext cx="75438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Standard Deviation (SD)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square root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variance. Shows how much the values deviate from the mean.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Formula: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243262"/>
            <a:ext cx="3262312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914400" y="4495800"/>
            <a:ext cx="48768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std_dev = np.std(data, ddof=1)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print("Standard Deviation:", std_dev)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Central tendency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0"/>
            <a:ext cx="85344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/>
        </p:nvSpPr>
        <p:spPr>
          <a:xfrm>
            <a:off x="533400" y="152400"/>
            <a:ext cx="8229600" cy="318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Dispersion - Quartiles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609600" y="1676400"/>
            <a:ext cx="76962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Divide the dataset into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 equal parts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Q1 (25%)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Q2 (50%)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Q3 (75%)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 (for sorted data):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Identify the spread and median of the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352800"/>
            <a:ext cx="56388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533400" y="152400"/>
            <a:ext cx="8229600" cy="318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Dispersion - Quintiles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09600" y="1676400"/>
            <a:ext cx="769620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Divide the dataset into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 equal parts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Quintiles: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Q1 (20%)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Q2 (40%), Q3 (60%), Q4 (80%)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Used in economic data and income distribution.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276600"/>
            <a:ext cx="6019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533400" y="152400"/>
            <a:ext cx="8229600" cy="318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Dispersion - Deciles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609600" y="1676400"/>
            <a:ext cx="7696200" cy="434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Divide the dataset into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 equal parts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Deciles: D1 (10%) to D9 (90%)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Common in educational grading and income ranking.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043237"/>
            <a:ext cx="6400800" cy="107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/>
        </p:nvSpPr>
        <p:spPr>
          <a:xfrm>
            <a:off x="533400" y="152400"/>
            <a:ext cx="8229600" cy="318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Dispersion - Percentiles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09600" y="1676400"/>
            <a:ext cx="76962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914400" y="1752600"/>
            <a:ext cx="7467600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Divide the dataset into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100 equal parts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P1 (1%) to P99 (99%)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Used in tests, assessments, and analytics.</a:t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181350"/>
            <a:ext cx="57912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Applications of Statistics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65" name="Google Shape;65;p3"/>
          <p:cNvGraphicFramePr/>
          <p:nvPr/>
        </p:nvGraphicFramePr>
        <p:xfrm>
          <a:off x="1143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{A588B585-BF56-4806-A6D3-774C78D19F6C}</a:tableStyleId>
              </a:tblPr>
              <a:tblGrid>
                <a:gridCol w="2286000"/>
                <a:gridCol w="43434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Field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Application 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Business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Market analysis, customer satisfaction surveys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Healthcare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Clinical trials, patient data analysis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Government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Population census, budget planning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Sports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Player performance metrics, match predictions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Education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Analyzing exam results, predicting dropout rates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8229600" y="6172200"/>
            <a:ext cx="457200" cy="457200"/>
          </a:xfrm>
          <a:custGeom>
            <a:rect b="b" l="l" r="r" t="t"/>
            <a:pathLst>
              <a:path extrusionOk="0" h="457200" w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609600" y="1676400"/>
            <a:ext cx="76962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81000"/>
            <a:ext cx="82296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8229600" y="6172200"/>
            <a:ext cx="457200" cy="457200"/>
          </a:xfrm>
          <a:custGeom>
            <a:rect b="b" l="l" r="r" t="t"/>
            <a:pathLst>
              <a:path extrusionOk="0" h="457200" w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533400" y="152400"/>
            <a:ext cx="8229600" cy="318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 of Dispersion - Percentiles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609600" y="1676400"/>
            <a:ext cx="76962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57200"/>
            <a:ext cx="86106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/>
          <p:nvPr/>
        </p:nvSpPr>
        <p:spPr>
          <a:xfrm>
            <a:off x="8229600" y="6172200"/>
            <a:ext cx="457200" cy="457200"/>
          </a:xfrm>
          <a:custGeom>
            <a:rect b="b" l="l" r="r" t="t"/>
            <a:pathLst>
              <a:path extrusionOk="0" h="457200" w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609600" y="1676400"/>
            <a:ext cx="76962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305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Inferential Statistics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533400" y="1447800"/>
            <a:ext cx="78486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</a:t>
            </a: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Real-Life Case Study: Voter Opinion Poll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survey is conducted with a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sample of 2,000 voters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across Tamil Nadu to predict the outcome of an upcoming election.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Finding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52% favor Party A, with a margin of error of ±3%.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What it does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Makes predictions about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voters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Tamil Nadu (the population), based on a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533400" y="152400"/>
            <a:ext cx="80772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2.4 Probability Distributions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609600" y="1371600"/>
            <a:ext cx="7848600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Real-Life Example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Imagine you're running a bakery.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 average,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30 customers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visit your shop every day.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But some days it's 28, some days 35, or sometimes only 25.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77933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933C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77933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 wonder: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What’s the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chance exactly 32 customers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will visit tomorrow?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What’s the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most likely number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customers to expect on a weekend?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685800" y="4724400"/>
            <a:ext cx="7772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is where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probability distribution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comes in—it helps you answer such practical questions by modeling uncertainty.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Probability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381000" y="1295400"/>
            <a:ext cx="5164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📌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Types of Probability Distributions</a:t>
            </a:r>
            <a:endParaRPr/>
          </a:p>
        </p:txBody>
      </p:sp>
      <p:graphicFrame>
        <p:nvGraphicFramePr>
          <p:cNvPr id="304" name="Google Shape;304;p35"/>
          <p:cNvGraphicFramePr/>
          <p:nvPr/>
        </p:nvGraphicFramePr>
        <p:xfrm>
          <a:off x="6858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{A588B585-BF56-4806-A6D3-774C78D19F6C}</a:tableStyleId>
              </a:tblPr>
              <a:tblGrid>
                <a:gridCol w="1782750"/>
                <a:gridCol w="2743200"/>
                <a:gridCol w="31702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Type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Used For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Example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Binomial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Success/failure trials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Tossing a coin multiple times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Poisson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Events per time unit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Number of emails per hour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Normal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Naturally occurring data (bell curve)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Bookman Old Sty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Human height, test scores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/>
          <p:nvPr/>
        </p:nvSpPr>
        <p:spPr>
          <a:xfrm>
            <a:off x="8229600" y="6172200"/>
            <a:ext cx="457200" cy="457200"/>
          </a:xfrm>
          <a:custGeom>
            <a:rect b="b" l="l" r="r" t="t"/>
            <a:pathLst>
              <a:path extrusionOk="0" h="457200" w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311" name="Google Shape;311;p36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Binomial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304800" y="1524000"/>
            <a:ext cx="8305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 : 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Binomial Distribution is a discrete probability distribution that models the number of successes in a fixed number of independent Bernoulli trials, where each trial has only two possible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outcomes: Success (S) or Failure (F).</a:t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819400"/>
            <a:ext cx="83820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Binomial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533400" y="1676400"/>
            <a:ext cx="8382000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</a:t>
            </a: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Conditions for Using Binomial Distribution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 it when: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number of trials ‘n’ is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fixed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Each trial is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independent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Each trial results in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only two outcomes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(success/failure).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probability of success ‘p’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remains the same for each trial.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Applications of Binomial distribution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609600" y="1828800"/>
            <a:ext cx="7772400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📌 Applications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Quality control: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 of defective items in a batch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Medicine: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Patients responding to a treatment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Education: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 of students passing an exam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Marketing: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 of customers who respond to a campaign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 Scenario- Binomial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33400" y="1255712"/>
            <a:ext cx="7848600" cy="560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"A machine has a 70% chance of producing a good item. What is the probability of getting exactly 0 to 10 good items out of 10 trials?“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import numpy as np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import matplotlib.pyplot as plt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from scipy.stats import binom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Parameters for Binomial Distribution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 = 10       # Number of trials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 = 0.7      # Probability of success in each trial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Range of possible successful outcomes: 0 to 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= np.arange(0, n+1)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Calculate PMF (Probability Mass Function)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pmf_values = binom.pmf(x, n,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2.2 Population Vs Sample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71" name="Google Shape;71;p4"/>
          <p:cNvGraphicFramePr/>
          <p:nvPr/>
        </p:nvGraphicFramePr>
        <p:xfrm>
          <a:off x="5334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{A588B585-BF56-4806-A6D3-774C78D19F6C}</a:tableStyleId>
              </a:tblPr>
              <a:tblGrid>
                <a:gridCol w="1905000"/>
                <a:gridCol w="2997200"/>
                <a:gridCol w="2870200"/>
              </a:tblGrid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Concept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Population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Sample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Definition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Entire group under study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 subset of the population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Size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Usually large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(sometimes infinite)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Smaller, manageable size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Purpose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Contains all the data or individuals of interest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Used to estimate or make inferences about the population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Accuracy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High (if measured directly)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Depends on how well the sample represents the population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Cost and Time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Expensive and time-consuming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Less costly and quicker to analyze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Example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All citizens of India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1,000 surveyed citizens from across India</a:t>
                      </a:r>
                      <a:endParaRPr/>
                    </a:p>
                  </a:txBody>
                  <a:tcPr marT="31750" marB="3175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 Scenario- Binomial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533400" y="1371600"/>
            <a:ext cx="7848600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Print the probabilities for each outcome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i, prob in zip(x, pmf_values):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print(f"P(X = {i}) = {prob:.4f}")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Plotting the distribution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plt.figure(figsize=(10, 6))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plt.bar(x, pmf_values, edgecolor='black', alpha=0.7)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plt.title('Binomial Distribution PMF (n=10, p=0.7)')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plt.xlabel('Number of Successes (X)')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plt.ylabel('Probability')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plt.grid(axis='y', linestyle='--', alpha=0.7)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plt.xticks(x)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plt.show()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/>
          <p:nvPr/>
        </p:nvSpPr>
        <p:spPr>
          <a:xfrm>
            <a:off x="8229600" y="6172200"/>
            <a:ext cx="457200" cy="457200"/>
          </a:xfrm>
          <a:custGeom>
            <a:rect b="b" l="l" r="r" t="t"/>
            <a:pathLst>
              <a:path extrusionOk="0" h="457200" w="457200">
                <a:moveTo>
                  <a:pt x="228600" y="0"/>
                </a:moveTo>
                <a:lnTo>
                  <a:pt x="182533" y="4644"/>
                </a:lnTo>
                <a:lnTo>
                  <a:pt x="139624" y="17964"/>
                </a:lnTo>
                <a:lnTo>
                  <a:pt x="100793" y="39041"/>
                </a:lnTo>
                <a:lnTo>
                  <a:pt x="66960" y="66955"/>
                </a:lnTo>
                <a:lnTo>
                  <a:pt x="39045" y="100788"/>
                </a:lnTo>
                <a:lnTo>
                  <a:pt x="17966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6" y="317580"/>
                </a:lnTo>
                <a:lnTo>
                  <a:pt x="39045" y="356411"/>
                </a:lnTo>
                <a:lnTo>
                  <a:pt x="66960" y="390244"/>
                </a:lnTo>
                <a:lnTo>
                  <a:pt x="100793" y="418158"/>
                </a:lnTo>
                <a:lnTo>
                  <a:pt x="139624" y="439235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5"/>
                </a:lnTo>
                <a:lnTo>
                  <a:pt x="356406" y="418158"/>
                </a:lnTo>
                <a:lnTo>
                  <a:pt x="390239" y="390244"/>
                </a:lnTo>
                <a:lnTo>
                  <a:pt x="418154" y="356411"/>
                </a:lnTo>
                <a:lnTo>
                  <a:pt x="439233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3" y="139619"/>
                </a:lnTo>
                <a:lnTo>
                  <a:pt x="418154" y="100788"/>
                </a:lnTo>
                <a:lnTo>
                  <a:pt x="390239" y="66955"/>
                </a:lnTo>
                <a:lnTo>
                  <a:pt x="356406" y="39041"/>
                </a:lnTo>
                <a:lnTo>
                  <a:pt x="317575" y="17964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Poisson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457200" y="1600200"/>
            <a:ext cx="8229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Poisson distribution models the probability of a given number of events occurring within a fixed interval of time or space, if these events occur with a known constant mean rate and independently of the time since the last event.</a:t>
            </a:r>
            <a:endParaRPr/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0"/>
            <a:ext cx="8534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"/>
            <a:ext cx="70866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038600"/>
            <a:ext cx="8077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359" name="Google Shape;359;p43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Poisson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60" name="Google Shape;360;p43"/>
          <p:cNvSpPr txBox="1"/>
          <p:nvPr/>
        </p:nvSpPr>
        <p:spPr>
          <a:xfrm>
            <a:off x="762000" y="1676400"/>
            <a:ext cx="73152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🎯 When to Use Poisson Distribution: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 of emails received per hour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 of customer arrivals per minute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 of defects per meter in a wire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Number of accidents at a junction per day</a:t>
            </a:r>
            <a:endParaRPr/>
          </a:p>
        </p:txBody>
      </p:sp>
      <p:sp>
        <p:nvSpPr>
          <p:cNvPr id="361" name="Google Shape;361;p43"/>
          <p:cNvSpPr txBox="1"/>
          <p:nvPr/>
        </p:nvSpPr>
        <p:spPr>
          <a:xfrm>
            <a:off x="914400" y="3657600"/>
            <a:ext cx="55626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🧪 Applications: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Traffic flow analysis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Queuing theory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Call centers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Reliability engineering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/>
        </p:nvSpPr>
        <p:spPr>
          <a:xfrm>
            <a:off x="381000" y="-3048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Poisson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457200" y="838200"/>
            <a:ext cx="8153400" cy="53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📌 Scenario: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You're analyzing how many customer support calls a small company receives in an hour. Based on past data, the average rate is 4 calls per hour. You want to model the probability of receiving 0 to 14 calls in a given hour.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import numpy as np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import matplotlib.pyplot as plt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from scipy.stats import poisson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Scenario: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A company receives an average of 4 support calls per hour.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We want to find the probability of receiving 0 to 14 calls in an hour.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Step 1: Define the average rate (λ)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lambda_calls = 4  # Average number of calls per hour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Step 2: Define the range of possible call counts (0 to 14)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= np.arange(0, 15)  # Possible values of number of calls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373" name="Google Shape;373;p45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Poisson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74" name="Google Shape;374;p45"/>
          <p:cNvSpPr txBox="1"/>
          <p:nvPr/>
        </p:nvSpPr>
        <p:spPr>
          <a:xfrm>
            <a:off x="457200" y="1143000"/>
            <a:ext cx="8229600" cy="53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Step 3: Calculate the probability mass function (PMF) using scipy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PMF gives the probability of getting exactly x calls in an hour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pmf_values = poisson.pmf(x, mu=lambda_calls)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Step 4: Display the probability for each number of calls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print("Probability of receiving k calls in an hour:")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k, prob in zip(x, pmf_values):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print(f"P(X = {k}) = {prob:.4f}")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Step 5: Visualize the Poisson distribution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plt.figure(figsize=(10, 6))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plt.bar(x, pmf_values, color='skyblue', edgecolor='black')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plt.title('Poisson Distribution: Support Calls per Hour (λ = 4)')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plt.xlabel('Number of Calls in an Hour')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plt.ylabel('Probability')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plt.grid(axis='y', linestyle='--', alpha=0.7)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plt.xticks(x)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plt.show()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380" name="Google Shape;380;p46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81" name="Google Shape;381;p46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82" name="Google Shape;382;p46"/>
          <p:cNvSpPr txBox="1"/>
          <p:nvPr/>
        </p:nvSpPr>
        <p:spPr>
          <a:xfrm>
            <a:off x="609600" y="1371600"/>
            <a:ext cx="81534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 The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 Distribution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(also called the </a:t>
            </a:r>
            <a:r>
              <a:rPr b="0" i="1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Gaussian Distribution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is a continuous probability distribution where: Data tends to cluster around a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(μ)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symmetric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— the left and right halves are mirror images.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spread is measured by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standard deviation (σ)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graph is bell-shaped.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a normal distribution, the mean, median, and mode are all equal.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smaller standard deviation means the data is clustered more tightly around the mean, resulting in a taller, narrower curve. A larger standard deviation means the data is more spread out, resulting in a wider, flatter curve.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390" name="Google Shape;3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85800"/>
            <a:ext cx="78486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7"/>
          <p:cNvSpPr txBox="1"/>
          <p:nvPr/>
        </p:nvSpPr>
        <p:spPr>
          <a:xfrm>
            <a:off x="609600" y="4724400"/>
            <a:ext cx="83820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bell shape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means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most data points are close to the mean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curve is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perfectly symmetric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— left side mirrors the right side.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- The vertical dashed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blue line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at μ=0μ = 0μ=0 is the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center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the distribution.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Outliers : 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extreme left/right tails represent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rare events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data science, points in these tails are often considered 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outliers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762000" y="1371600"/>
            <a:ext cx="762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Probability Density Function (PDF)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for the normal distribution is:</a:t>
            </a:r>
            <a:endParaRPr/>
          </a:p>
        </p:txBody>
      </p:sp>
      <p:pic>
        <p:nvPicPr>
          <p:cNvPr id="399" name="Google Shape;3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46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05" name="Google Shape;405;p49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06" name="Google Shape;406;p49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685800" y="1295400"/>
            <a:ext cx="78486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analysis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– modeling natural phenomena.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Machine learning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– feature standardization for algorithms like logistic regression, SVM, KNN.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Quality control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– detecting defects using control charts.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Finance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– modeling asset returns (with caveats).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/>
        </p:nvSpPr>
        <p:spPr>
          <a:xfrm>
            <a:off x="381000" y="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Difficulty of considering population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381000" y="1371600"/>
            <a:ext cx="81534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Real-Time Case Study: COVID-19 Vaccination Survey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Understand vaccine side effects across India.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Population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All vaccinated individuals in India (~100 crore).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Challenge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Impossible to contact all due to cost, time, and availability.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</a:t>
            </a:r>
            <a:r>
              <a:rPr b="0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10,000 individuals was selected across states, age groups, and genders.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Researchers used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stratified sampling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to ensure fair representation.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Outcome</a:t>
            </a:r>
            <a:r>
              <a:rPr b="0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Quicker data collection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Actionable insights shared with healthcare professionals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Policy changes made based on sample findings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3" name="Google Shape;413;p50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14" name="Google Shape;414;p50"/>
          <p:cNvSpPr txBox="1"/>
          <p:nvPr/>
        </p:nvSpPr>
        <p:spPr>
          <a:xfrm>
            <a:off x="533400" y="1143000"/>
            <a:ext cx="78486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 Scenario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Imagine we are analyzing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student test scores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a class. Scores are normally distributed with a mean of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70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a standard deviation of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want to: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Plot the probability density curve.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Simulate random scores and visualize them.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20" name="Google Shape;420;p51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1" name="Google Shape;421;p51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22" name="Google Shape;422;p51"/>
          <p:cNvSpPr txBox="1"/>
          <p:nvPr/>
        </p:nvSpPr>
        <p:spPr>
          <a:xfrm>
            <a:off x="457200" y="990600"/>
            <a:ext cx="76962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import numpy as np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import matplotlib.pyplot as plt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from scipy.stats import norm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Parameters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 = 70    # mean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sigma = 10 # standard deviation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Generate x values (range of scores)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= np.linspace(mu - 4*sigma, mu + 4*sigma, 1000)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Calculate PDF 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pdf = norm.pdf(x, mu, sigma)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Generate random sample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np.random.seed(42)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sample_scores = np.random.normal(mu, sigma, 1000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28" name="Google Shape;428;p52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9" name="Google Shape;429;p52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30" name="Google Shape;430;p52"/>
          <p:cNvSpPr txBox="1"/>
          <p:nvPr/>
        </p:nvSpPr>
        <p:spPr>
          <a:xfrm>
            <a:off x="762000" y="1295400"/>
            <a:ext cx="7924800" cy="466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# Plot PDF curve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plt.figure(figsize=(8,5))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plt.plot(x, pdf, label=f'N({mu}, {sigma}²)', color='red', linewidth=2)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plt.hist(sample_scores, bins=30, density=True, alpha=0.6, color='skyblue', edgecolor='black')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plt.title("Normal Distribution - Student Scores")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plt.xlabel("Score")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plt.ylabel("Density")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plt.legend()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plt.grid(True, linestyle='--', alpha=0.6)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plt.show()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36" name="Google Shape;436;p53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37" name="Google Shape;437;p53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descr="data:image/png;base64,iVBORw0KGgoAAAANSUhEUgAAArwAAAHWCAYAAACVPVriAAAAOnRFWHRTb2Z0d2FyZQBNYXRwbG90bGliIHZlcnNpb24zLjEwLjAsIGh0dHBzOi8vbWF0cGxvdGxpYi5vcmcvlHJYcgAAAAlwSFlzAAAPYQAAD2EBqD+naQAAtvtJREFUeJzs3Xd4FNX+BvB3ZlM2PSSkkQRCQg1EEFQEwYoiIAiICChN7GL5YcWG6FXEwgW7KCgWBEFFvCKKWBEEqUIgCAmkV5b0vnN+f2x2k03OpO7unOx+P8/jvbuT2dnveXd2cpicOSMxxhgIIYQQQghxUrLWBRBCCCGEEGJP1OElhBBCCCFOjTq8hBBCCCHEqVGHlxBCCCGEODXq8BJCCCGEEKdGHV5CCCGEEOLUqMNLCCGEEEKcGnV4CSGEEEKIU6MOLyGEEEIIcWrU4SWEONTll1+Oyy+/3C7bliQJzz77rF223dCvv/4KSZLw66+/WpZdfvnlGDhwoN3fGwDOnDkDSZLw0UcfOeT9OjPKihACUIeXEOF89NFHkCQJer0emZmZTX7uyI6VlmJiYiBJEiRJgizLCAwMREJCAu644w7s2bPHZu+zbt06rFixwmbbsyWRa2utnTt3YuzYsYiMjIRer0f37t0xYcIErFu3zrJOeXk5nn32Wat/QHQ2b7/9dps61aWlpVi8eDEGDhwIHx8fBAcHY/DgwXjggQeQlZVlv0IJcVFuWhdACOGrqqrCSy+9hDfeeEPrUjQzePBgPPTQQwCAkpISHD9+HBs3bsT777+P//u//8Py5cut1q+oqICbW9sOa+vWrcPRo0fx4IMPtvo1l156KSoqKuDh4dGm92ortdp69OiBiooKuLu72/X9O2rjxo246aabLB25Ll264PTp0/j999/x/vvvY+bMmQBMHd4lS5YAgN3O/tvb22+/ja5du2Lu3LktrltTU4NLL70USUlJmDNnDu677z6UlpYiMTER69atw+TJk9GtWzf7F02IC6EOLyGCGjx4MN5//30sWrTIbr/8GGOorKyEl5eXXbbfUZGRkbjlllusli1btgwzZ87Ef//7X/Tu3Rt333235Wd6vd6u9VRWVsLDwwOyLNv9vZpj/guA6J599lnEx8fjr7/+avKPg7y8PI2q0t7mzZtx8OBBfPbZZ5ZOv1llZSWqq6sdVktZWRl8fHwc9n6EaIWGNBAiqCeeeAJGoxEvvfRSi+vW1tbi+eefR1xcHDw9PRETE4MnnngCVVVVVuvFxMTguuuuww8//IALLrgAXl5eeO+99yxjUr/44gssWbIEkZGR8PPzw9SpU1FUVISqqio8+OCDCA0Nha+vL+bNm9dk2x9++CGuvPJKhIaGwtPTE/Hx8XjnnXdsmgkAeHl54ZNPPkFQUBBeeOEFMMYsP2s8hrekpAQPPvggYmJi4OnpidDQUFx99dU4cOAAANPZxO+++w6pqamW4RMxMTEA6sfprl+/Hk899RQiIyPh7e2N4uJi7hhes/3792PEiBHw8vJCz5498e6771r93Dxk5cyZM1bLG2+zudrUxqX+/PPPGDVqFHx8fBAYGIjrr78ex48ft1rn2WefhSRJOHXqFObOnYvAwEAEBARg3rx5KC8vb92H0ErJycm48MILuWfCQ0NDLW0JCQkBACxZssTSVvPnqDbme+7cuZY8zAoLCzF37lwEBAQgMDAQc+bMQWFhIbe2pKQkTJ06FUFBQdDr9bjggguwZcsWq3XMn9Wff/6JhQsXIiQkBD4+Ppg8eTLy8/Mt68XExCAxMRG//fabpf7mzlQnJycDAC655JImP9Pr9fD3929S67Rp0xASEgIvLy/07dsXTz75pNU6Bw8exNixY+Hv7w9fX19cddVV+Ouvv7jt+e2333DPPfcgNDQUUVFRlp9///33lv3Hz88P48ePR2JiotU2cnJyMG/ePERFRcHT0xMRERG4/vrrm+zPhIiGzvASIqiePXti9uzZeP/99/H44483e5b3tttuw9q1azF16lQ89NBD2LNnD5YuXYrjx4/j66+/tlr3xIkTmDFjBu68807cfvvt6Nu3r+VnS5cuhZeXFx5//HGcOnUKb7zxBtzd3SHLMs6dO4dnn30Wf/31Fz766CP07NkTzzzzjOW177zzDgYMGICJEyfCzc0N3377Le655x4oioJ7773Xptn4+vpi8uTJWL16NY4dO4YBAwZw17vrrruwadMmLFiwAPHx8Th79ix27tyJ48ePY8iQIXjyySdRVFSEjIwM/Pe//7Vsu6Hnn38eHh4eePjhh1FVVdXsMIZz585h3LhxmDZtGmbMmIEvvvgCd999Nzw8PHDrrbe2qY2tqa2hn376CWPHjkVsbCyeffZZVFRU4I033sAll1yCAwcONOkcTps2DT179sTSpUtx4MABfPDBBwgNDcWyZcvaVGdzevTogR07diAjI8OqY9VQSEgI3nnnHdx9992YPHkypkyZAgA477zz2vRejDFcf/312LlzJ+666y70798fX3/9NebMmdNk3cTERFxyySWIjIzE448/Dh8fH3zxxReYNGkSvvzyS0yePNlq/fvuuw9dunTB4sWLcebMGaxYsQILFizAhg0bAAArVqzAfffdB19fX0tHNCwsrNlcAODjjz/GU089BUmSVNf9559/MGrUKLi7u+OOO+5ATEwMkpOT8e233+KFF16wtGfUqFHw9/fHo48+Cnd3d7z33nu4/PLL8dtvv2HYsGFW27znnnsQEhKCZ555BmVlZQCATz75BHPmzMGYMWOwbNkylJeX45133sHIkSNx8OBBy/5zww03IDExEffddx9iYmKQl5eH7du3Iy0trck+RohQGCFEKB9++CEDwP7++2+WnJzM3Nzc2P3332/5+WWXXcYGDBhgeX7o0CEGgN12221W23n44YcZAPbzzz9blvXo0YMBYNu2bbNa95dffmEA2MCBA1l1dbVl+YwZM5gkSWzs2LFW6w8fPpz16NHDall5eXmTtowZM4bFxsZaLbvsssvYZZdd1nwIdbWOHz9e9ef//e9/GQD2zTffWJYBYIsXL7Y8DwgIYPfee2+z7zN+/PgmbWGsPpPY2NgmbTP/7JdffrEsu+yyyxgA9tprr1mWVVVVscGDB7PQ0FBLrubP9/Tp0y1uU62206dPMwDsww8/tCwzv8/Zs2ctyw4fPsxkWWazZ8+2LFu8eDEDwG699VarbU6ePJkFBwc3ea+OWL16NQPAPDw82BVXXMGefvpp9scffzCj0Wi1Xn5+fpPPzkxtf5kzZ45VNps3b2YA2Msvv2xZVltby0aNGtUkq6uuuoolJCSwyspKyzJFUdiIESNY7969LcvMn9Xo0aOZoiiW5f/3f//HdDodKywstCwbMGBAq/Zrxkzflb59+zIArEePHmzu3Lls9erVLDc3t8m6l156KfPz82OpqalWyxvWM2nSJObh4cGSk5Mty7Kyspifnx+79NJLm7Rn5MiRrLa21rK8pKSEBQYGsttvv93qPXJyclhAQIBl+blz5xgA9sorr7SqnYSIhIY0ECKw2NhYzJo1C6tWrUJ2djZ3na1btwIAFi5caLXcfLHXd999Z7W8Z8+eGDNmDHdbs2fPtroQatiwYWCMNTk7OWzYMKSnp6O2ttayrOE44KKiIhQUFOCyyy5DSkoKioqKWmpqm5nPdpaUlKiuExgYiD179nToqvc5c+a0eoyzm5sb7rzzTstzDw8P3HnnncjLy8P+/fvbXUNLsrOzcejQIcydOxdBQUGW5eeddx6uvvpqyz7S0F133WX1fNSoUTh79iyKi4ttVtett96Kbdu24fLLL8fOnTvx/PPPY9SoUejduzd27dpls/cBTN8DNzc3qzHdOp0O9913n9V6BoMBP//8M6ZNm4aSkhIUFBSgoKAAZ8+exZgxY3Dy5Mkms6PccccdVmdhR40aBaPRiNTU1HbV6uXlhT179uCRRx4BYBpqMH/+fEREROC+++6zDBfKz8/H77//jltvvRXdu3e32oa5HqPRiB9//BGTJk1CbGys5ecRERGYOXMmdu7c2eQzvf3226HT6SzPt2/fjsLCQsyYMcOSR0FBAXQ6HYYNG4ZffvnFUreHhwd+/fVXnDt3rl1tJ0Qr1OElRHBPPfUUamtrVcfypqamQpZl9OrVy2p5eHg4AgMDm/xS7tmzp+p7Nf6lGhAQAACIjo5uslxRFKuO7J9//onRo0dbxo+GhITgiSeeAAC7dHhLS0sBAH5+fqrrvPzyyzh69Ciio6Nx0UUX4dlnn0VKSkqb3qe5vBrr1q1bkwuA+vTpAwB2HeNo/owbDk8x69+/PwoKCix/ujZr/Fl36dIFAJrtyJSWliInJ8fyX8NxrGrGjBmDH374AYWFhfj9999x7733IjU1Fdddd51NL1xLTU1FREREk2EfjTM5deoUGGN4+umnERISYvXf4sWLATS9oK49WbUkICAAL7/8Ms6cOYMzZ85g9erV6Nu3L9588008//zzAGDZV5ubhjA/Px/l5eWqn72iKEhPT7da3nifPnnyJADgyiuvbJLJjz/+aMnD09MTy5Ytw/fff4+wsDBceumlePnll5GTk9PuHAhxFOrwEiK42NhY3HLLLc2e5QXQ7DjAhpo7W9nwrE9rlrO6C8aSk5Nx1VVXoaCgAMuXL8d3332H7du34//+7/8AAIqitKq2tjh69CgANOnoNzRt2jSkpKTgjTfeQLdu3fDKK69gwIAB+P7771v9PraewULtczIajTZ9n5a09JnyvPrqq4iIiLD8d+GFF7b6/by9vTFq1Ci8+eabeOqpp3Du3LlWfQ62zsu8Lz788MPYvn0797/G+1R7smqLHj164NZbb8Wff/6JwMBAfPbZZzbZrprG+7Q5k08++YSbxzfffGNZ98EHH8S///6LpUuXQq/X4+mnn0b//v1x8OBBu9ZMSEfRRWuEdAJPPfUUPv30U+4FRT169ICiKDh58iT69+9vWZ6bm4vCwkLLBTL29O2336KqqgpbtmyxOhtm/lOorZWWluLrr79GdHS0VZt5IiIicM899+Cee+5BXl4ehgwZghdeeAFjx44F0Pp/KLRGVlZWk2me/v33XwCwXNBjPjvYePYA3p/HW1ub+TM+ceJEk58lJSWha9euNpl6avbs2Rg5cqTleXv/MXDBBRcAgOUfcM21s0uXLtyz8o3zMl8gV1paanWWt3Em5j/7u7u7Y/To0e2qn8cW+1GXLl0QFxdn+cecuVbzc56QkBB4e3urfvayLDf5C01jcXFxAEwzZ7Qmk7i4ODz00EN46KGHcPLkSQwePBivvfYaPv300xZfS4hW6AwvIZ1AXFwcbrnlFrz33ntN/nw4btw4AGhyRy7zTRnGjx9v9/rMZ8AanvEqKirChx9+aPP3qqiowKxZs2AwGPDkk082ewaw8VCK0NBQdOvWzWpKNR8fH5sNuaitrcV7771neV5dXY333nsPISEhGDp0KID6zsXvv/9uVeuqVauabK+1tUVERGDw4MFYu3atVUf66NGj+PHHHy37SEfFxsZi9OjRlv9402o1tGPHDu5y85hi85/hvb29ATT9RwBgyispKclq+MThw4fx559/Wq03btw41NbWWk2FZzQam9y4JTQ0FJdffjnee+897l9MWjNMg8fHx0d1CrTGDh8+jIKCgibLU1NTcezYMUsuISEhuPTSS7FmzRqkpaVZrWv+rul0OlxzzTX45ptvrIbN5ObmYt26dRg5cmSTac4aGzNmDPz9/fHiiy+ipqamyc/NmZSXl6OystLqZ3FxcfDz82syTSEhoqEzvIR0Ek8++SQ++eQTnDhxwmoarkGDBmHOnDlYtWoVCgsLcdlll2Hv3r1Yu3YtJk2ahCuuuMLutV1zzTXw8PDAhAkTcOedd6K0tBTvv/8+QkNDmx2G0ZLMzEzLWaPS0lIcO3YMGzduRE5ODh566CGrC8QaKykpQVRUFKZOnYpBgwbB19cXP/30E/7++2+89tprlvWGDh2KDRs2YOHChbjwwgvh6+uLCRMmtKvebt26YdmyZThz5gz69OmDDRs24NChQ1i1apXlYsABAwbg4osvxqJFi2AwGBAUFIT169dbXQDYntpeeeUVjB07FsOHD8f8+fMt05IFBARYzU3sSNdffz169uyJCRMmIC4uDmVlZfjpp5/w7bff4sILL7S0xcvLC/Hx8diwYQP69OmDoKAgDBw4EAMHDsStt96K5cuXY8yYMZg/fz7y8vLw7rvvYsCAAVYXY02YMAGXXHIJHn/8cZw5cwbx8fH46quvuP9geOuttzBy5EgkJCTg9ttvR2xsLHJzc7F7925kZGTg8OHDbW7r0KFD8c477+A///kPevXqhdDQUFx55ZXcdbdv347Fixdj4sSJuPjii+Hr64uUlBSsWbMGVVVVVp/X66+/jpEjR2LIkCG444470LNnT5w5cwbfffcdDh06BAD4z3/+g+3bt2PkyJG455574Obmhvfeew9VVVV4+eWXW6zd398f77zzDmbNmoUhQ4Zg+vTpCAkJQVpaGr777jtccsklePPNN/Hvv//iqquuwrRp0xAfHw83Nzd8/fXXyM3NxfTp09ucGSEOpeEMEYQQjobTkjU2Z84cBsBqWjLGGKupqWFLlixhPXv2ZO7u7iw6OpotWrTIatolxtSn+jJPibVx48ZW1WKe2io/P9+ybMuWLey8885jer2excTEsGXLlrE1a9Y0mYKrLdOSAWAAmCRJzN/fnw0YMIDdfvvtbM+ePdzXoMHUVlVVVeyRRx5hgwYNYn5+fszHx4cNGjSIvf3221avKS0tZTNnzmSBgYGWaaKay6ThzxpPSzZgwAC2b98+Nnz4cKbX61mPHj3Ym2++2eT1ycnJbPTo0czT05OFhYWxJ554gm3fvr3JNtVq401LxhhjP/30E7vkkkuYl5cX8/f3ZxMmTGDHjh2zWof32TGmPl1aR3z++eds+vTpLC4ujnl5eTG9Xs/i4+PZk08+yYqLi63W3bVrFxs6dCjz8PBoMkXZp59+ymJjY5mHhwcbPHgw++GHH5pMS8YYY2fPnmWzZs1i/v7+LCAggM2aNYsdPHiQm1VycjKbPXs2Cw8PZ+7u7iwyMpJdd911bNOmTU0yabz/8z7/nJwcNn78eObn58cANLuPp6SksGeeeYZdfPHFLDQ0lLm5ubGQkBA2fvx4q2kEzY4ePcomT57MAgMDmV6vZ3379mVPP/201ToHDhxgY8aMYb6+vszb25tdccUVbNeuXVbrNHdsMbdrzJgxLCAggOn1ehYXF8fmzp3L9u3bxxhjrKCggN17772sX79+zMfHhwUEBLBhw4axL774QrWthIhCYsxGo+4JIYQQQggREI3hJYQQQgghTo06vIQQQgghxKlRh5cQQgghhDg16vASQgghhBCnRh1eQgghhBDi1KjDSwghhBBCnBrdeIJDURRkZWXBz8/PprcdJYQQQgghtsEYQ0lJCbp16wZZbv4cLnV4ObKyslq89zghhBBCCNFeeno6oqKiml2HOrwcfn5+AEwBtnQPclswGo1ITEzEgAEDoNPp7P5+nQllw0e5qKNs+CgXPspFHWXDR7moc3Q2xcXFiI6OtvTbmkMdXg7zMAZ/f3+HdXgjIiLg7+9PX55GKBs+ykUdZcNHufBRLuooGz7KRZ1W2bRm+CndWpijuLgYAQEBKCoqckiHlxBCCCGEtE1b+ms0S4MAFEVBTk4OFEXRuhThUDZ8lIs6yoaPcuGjXNRRNnyUizqRs6EOrwAYY8jJyQGdbG+KsuGjXNRRNnyUCx/loo6y4aNc1ImcDY3hJYQQQkinxhhDbW0tjEaj3d/LaDSCMYbKykoaw9uIrbPR6XRwc3OzyRSx1OElhBBCSKdVXV2N7OxslJeXO+T9GGOQZRmpqak0V38j9sjG29sbERER8PDw6NB2qMMrAEmSEBQURF8cDsqGj3JRR9nwUS58lIu6zpCNoig4ffo0dDodunXrBg8PD7vXyxhDTU0N3N3dhc5GC7bMhjGG6upq5Ofn4/Tp0+jdu3eLN5doDs3SwEGzNBBCCCHiq6ysxOnTp9GjRw94e3trXQ6xg/LycqSmpqJnz57Q6/VWP6NZGjoZRVGQlpYm5FWNWqNs+CgXdZQNH+XCR7mo60zZdOTMX1sxxlBVVSXkhVlas0c2tvpsqcMrAMYYDAYDfXk4KBs+ykUdZcNHufBRLuooG3WOuDiusxI1G+rwEkIIIYQQp0YdXkIIIYQQwc2aNQsvvvii1mXY1LvvvosJEyY45L2owysASZIQHh5OV3tyUDZ8lIs6yoaPcuGjXNRRNurc3d07vI25c+dCkiS89NJLVss3b97cJPPDhw9j69atuP/++y3LJEni/vfKK69Y1jEYDLj55pvh7++PwMBAzJ8/H6WlpW2qMzExETfccANiYmIgSRJWrFjBXe+tt95Cz549ERQUhIsvvhh79+61/Oy9997D1VdfjaFDh2LMmDEwGAwAgFtvvRUHDhzAH3/80aaa2oM6vAKQZRnh4eEOHXTfWVA2fJSLOsqGj3Lho1zUUTZ8kiTZbEoyvV6PZcuW4dy5c82u98Ybb+DGG2+Er6+vZVl2drbVf2vWrIEkSbjhhhss69x8881ITEzE9u3b8b///Q+///477rjjjjbVWF5ejtjYWLz00ksIDw/nrrNhwwYsXLgQixcvxoEDBzBo0CCMGTMGeXl5AIB58+Zh+/bt2L9/P4xGI/bs2QMA8PDwwMyZM/H666+3qab2oL1YAEajEcnJycIO9NYSZcNHuaijbPgoFz7KRR1lw2e+k5gtLuYbPXo0wsPDsXTpUtV1jEYjNm3a1ORP/+Hh4Vb/ffPNN7jiiisQGxsLADh+/Di2bduGDz74AMOGDcPIkSPxxhtvYP369cjKymp1jRdeeCFeeeUVTJ8+HZ6entx1li9fjttvvx1z585FbGws3nnnHXh7e2PNmjUAYLlpxAcffIDQ0FBce+21ltdOmDABW7ZsQUVFRatrag+68YQgSkpKtC5BWJQNH+WijrLh4+ViMBja/CfOxnx9fREUFNShbWiJ9hd1nTabCy4AcnLstnkPxgDeGd7wcGDfvlZvR6fT4cUXX8TMmTNx//33Iyoqqsk6//zzD4qKinDBBReobic3Nxffffcd1q5da1m2e/duBAYGWr1u9OjRkGUZe/bsweTJk1tdZ3Oqq6uxf/9+LFq0CIBpOjtZljF69Gjs3r3bss7DDz8MX19ffPrpp1Znxy+44ALU1tZiz549uPzyy21SEw91eAkhxEUZDAY89uQzKKms7NB2/PR6LHvhuU7d6SVOJicHyMy0y6aluv9sZfLkyRg8eDAWL16M1atXN/l5amoqdDodQkNDVbexdu1a+Pn5YcqUKZZlOTk5TV7j5uaGoKAg5NjwHwMFBQUwGo0ICwuzWh4WFoakpCQAwCOPPIKPP/4Y/fr1w4gRI/Dwww9j6tSpAEy3Dg4ICEBqaqrNauKhDi8hhLio0tJSlFRW4uJJNyMolD82ryWGvBz8tfkzlJaWUoeXiENlrKktMJiGNUiS1LTj2873XbZsGa688ko8/PDDTX5WUVEBT0/PZscMr1mzBjfffHOTO5GJYuXKlVi5cqXqz728vFBeXm7XGqjDKwBJkhAdHU1XwnJQNnyUizrKhq+5XIJCwxEaGa1BVdqj/UVdp86mDcMK2owxKEYjdDodf1hDO1x66aUYM2YMFi1ahLlz51r9rGvXrigvL0d1dbVlLGxDf/zxB06cOIENGzZYLQ8PD7dcNGZWW1sLg8GgevFZe3Tt2hU6nQ65ubkA6sfr5ubmtvp9DAYDQkJCbFYTD120JgBZlhEcHExXwnJQNnyUizrKho9y4aNc1FE2fJIkwc3Nzeb/EHjppZfw7bffWsa9mg0ePBgAcOzYMe7rVq9ejaFDh2LQoEFWy4cPH47CwkLs37/fsuznn3+GoigYNmyYzer28PDA0KFDsWPHDks2jDHs2LEDw4cPb/H1ycnJqKysxPnnn2+zmnhoLxaA0WhEUlISXQnLQdnwUS7qKBs+yoWPclFH2fAxxlBRUWHzWy4nJCTg5ptvbjJFV0hICIYMGYKdO3c2eU1xcTE2btyI2267rcnP+vfvj2uvvRa333479u7diz///BMLFizA9OnT0a1bt1bXVV1djUOHDuHQoUOorq5GZmYmDh06hFOnTlnWWbhwId5//3189NFHOHjwIO666y6UlZVh3rx5LW7/jz/+QGxsLOLi4lpdU3tQh1cQlR28aMSZUTZ8lIs6yoaPcuGjXNRRNny27uyaPffcc1AUpcny2267DZ999lmT5evXrwdjDDNmzOBu77PPPkO/fv1w1VVXYdy4cRg5ciRWrVpltY4kSfjoo49Ua8rKysL555+P888/H9nZ2Xj11Vdx/vnnW3Wyb7rpJrz66qtYvHgxLr74Yhw+fBjbtm1rciEbz+eff47bb7+9xfU6isbwEkIIIYQ4GK+TGRMTg6qqqibL586di6VLl2L37t1WwwTuuOOOZm8kERQUhHXr1qn+/PTp03Bzc8Mll1yiuk5MTEyrOvgLFizAvffei4qKCnh5ebVqyEdiYiIOHTqEL774osV1O4rO8BJCCCGECMzLywsff/wxCgoKbLrdrVu34o477kDv3r1tut3Wys7Oxscff4yAgAC7vxed4RWALMuIjY2lCwM4KBs+ykUdZcNHufBRLuooG3VqdxyzJ3vclOHee++1+Tbbks3o0aNt/v5qqMMrAEmS4O/vr3UZQqJs+CgXdZQNH+XCR7moo2z4JEkyTUlGmhA5G/pnmwCMRiOOHDlCV8JyUDZ8lIs6yoaPcuGjXNRRNnyMMZSXl9vtwrXOTORsqMMrCDqgqKNs+CgXdZQNH+XCR7mo6yzZiNjBIrZhq8+WOryEEEII6ZTc3d0BwO63pSXaMX+25s+6vWgMLyGEtIPBYEBpaWmHtuHr64ugoCAbVUSI69HpdAgMDLTcQtfb29vut0JmjKGqqgqSJHXO2y7bkS2zMQ+PyMvLQ2BgYIfHBlOHVwCyLKNv3750JSwHZcNHuahzRDYGgwGPPfkMSjo4Kb+fXo9lLzznkE4v7TN8lIu6zpJNeHg4AFg6vY7AGKPOrgpbZxMYGGj5jDuCOryC8PDw0LoEYVE2fJSLOntnU1paipLKSlw86WYEhbbvQGzIy8Ffmz9DaWmpw87y0j7DR7mo6wzZSJKEiIgIhIaGoqamxu7vxxiDoiiQZZk6vY3YOht3d3ebzfpAHV4BKIqCI0eOICEhQdjpPLRC2fBRLuocmU1QaDhCI6Pt+h62QvsMH+WirrNlo9PpHFKnefaKzpKLI4mcjdh/pyCEEEIIIaSDqMNLCCGEEEKcGnV4CSGEEEKIU6MOrwBkWUZCQoLwV8JqgbLho1zUUTZ8lAsf5aKOsuGjXNSJnI14Fbmo6upqrUsQFmXDR7moo2z4KBc+ykUdZcNHuagTNRvq8ApAURScOHECiqJoXYpwKBs+ykUdZcNHufBRLuooGz7KRZ3I2QjR4X3rrbcQExMDvV6PYcOGYe/evc2uv3HjRvTr1w96vR4JCQnYunWr6rp33XUXJEnCihUrbFw1IYQQQgjpDDTv8G7YsAELFy7E4sWLceDAAQwaNAhjxoxRvWPKrl27MGPGDMyfPx8HDx7EpEmTMGnSJBw9erTJul9//TX++usvdOvWzd7NIIQQQgghgtK8w7t8+XLcfvvtmDdvHuLj4/Huu+/C29sba9as4a6/cuVKXHvttXjkkUfQv39/PP/88xgyZAjefPNNq/UyMzNx33334bPPPoO7u7sjmtIhok3QLBLKho9yUUfZ8FEufJSLOsqGj3JRJ2o2mt5prbq6Gvv378eiRYssy2RZxujRo7F7927ua3bv3o2FCxdaLRszZgw2b95sea4oCmbNmoVHHnkEAwYMaLGOqqoqVFVVWZ4XFxcDMN0xxGg0AjDdulCWZSiKAsaYZV3zcvN6LS03326v8fKBAwda3rPx+uY2NaTT6Sy38Gu8vHGNasvt3Sa12tvapoSEBCiK0mT7nblNtvicBgwY4HRt6izfJ3NNYAqYYjQvgCTJYEwBGq5vXq4oABosr1un8b5ts88pLQ3s55/BDh2CdOYMZIMBA3U6SH5+YD17gg0cCLlfP8h17TCVpFJ7c21iiuWzNN9StLPte/Hx8ZbboNL3ybpN8fHxkGWZW2NnbVNztbe2TfHx8ZafOUubmqu9LW1y5Pep8frN0bTDW1BQAKPRiLCwMKvlYWFhSEpK4r4mJyeHu35OTo7l+bJly+Dm5ob777+/VXUsXboUS5YsabI8MTERvr6+AICgoCB0794dGRkZMBgMlnXCw8MRHh6OM2fOoKSkxLI8OjoawcHBOHnyJCorKy3LY2Nj4e/vj2PHjll9UJGRkejSpUuToRkJCQmorq7GiRMnLMt0Oh0SEhJQUlKClJQUy3K9Xo9+/frh3LlzSE9Ptyz38/NDXFwc8vLyrHKyd5v69u0LDw8PHDlypN1t8vT0RGRkJKqrq5GRkeEUbbLV5+Tv74+ePXs6VZs6y/fJ3d0dEWGh0JfkozajHAAg+wRCFxwBxZALpazQsr4c0BW6gBAYCzLAKsvq39doOguSm5uLwsL69TvyOcklJQj69lsEf/MNvP79FxIA3t3szcujALwRFoZ0Nw+cvfdRVMoKlKKC+tpb0SZ9ST6GJgxERkYG/Pz8OuW+V1NTg6ioKERERND3qVGbampqMHDgQKdqE9Dxz6mmpga+vr7o37+/07QJ6Hzfp8TERLSWxHinLhwkKysLkZGR2LVrF4YPH25Z/uijj+K3337Dnj17mrzGw8MDa9euxYwZMyzL3n77bSxZsgS5ubnYv38/xo8fjwMHDljG7sbExODBBx/Egw8+yK2Dd4Y3OjoaBoMB/v7+AOz7LzOj0YjExEQkJCRY/lXUcH3ANf8FDZiyOXbsmOVspjO0Sa32trTJvM+cd955aKyztqm52kX7PmVmZuKxZ5/H2NseREi3KHORbTrDm5+Via3vL8dLi59CdHR0s21Sq/3cuXMoKyuDVFkJv9WrEfDOO5BLS9EetT6+SJ1zB1LuehC1fv6tblN+Vjq2rV6JF59+At27d+90+555fxk4cCDc3d2d5hjRXO2tbVPD75L5fTt7m1qqvTVtMucyYMAAeHh4OEWbWqq9tW1y9PepsLAQQUFBKCoqsvTX1Gh6hrdr167Q6XTIzc21Wp6bm4vw8HDua8LDw5td/48//kBeXh66d+9u+bnRaMRDDz2EFStW4MyZM0226enpCU9PzybLdTpdk7EoapMpq41Zae1ySZIgSVKbtqO2vlqNbV3e0Ta1Z3lzbbJFW0VrE09rl5s7c87UJlvV6IjvE2MMkGRIcuP3lrmnVaXG26n7/NT27ZZqNxgMWPT0s+h18l/ctnsXupSXWa13smsI9kd3x8nQUGQFBKDUyxtDBg7Av/sPIKzwHPrk5WFQ6hkMOGs6o+tWVoq4t5cj8svPcey5V5F37cTWtUmSLUMZzFl1tn3P/EvYVjW2dbnI3yfzd4l+P1m3qeFjZ2lTa2rsDN8nNZp2eD08PDB06FDs2LEDkyZNAmDqxe/YsQMLFizgvmb48OHYsWOH1dna7du3W84Qz5o1C6NHj7Z6zZgxYzBr1izMmzfPLu0ghBBHK8vPx42/7MA1J+qHfymyjOTxk3Fs+hwU9ewFAOhR9x+YAn1JPoJHjAEkGbUAvkg8jD0rXsKrsb0R/8MWyNXV0OdmY8idNyNr4o1IfOl1GH18tWgeIYTYlKYdXgBYuHAh5syZgwsuuAAXXXQRVqxYgbKyMkvndPbs2YiMjMTSpUsBAA888AAuu+wyvPbaaxg/fjzWr1+Pffv2YdWqVQCA4OBgBAcHW72Hu7s7wsPD0bdvX8c2rg30er3WJQiLsuGjXNQ5fTZpaQibPBnRDTq7BZdehaSnl6K0T394Aght9BKmKDDmGuEXFm0523w2Jwupei/8cf+jOPvYs+j/9EKE/vIjAKDblo3wSzqKg+99hvLY3g5qmDacfn/pAMqGj3JRJ2o2mk9LdtNNN+HVV1/FM888g8GDB+PQoUPYtm2b5cK0tLQ0ZGdnW9YfMWIE1q1bh1WrVmHQoEHYtGkTNm/ebLkquzPS6XTo169fm07NuwrKho9yUef02ezbBwwbBo/jxwEAtZ56JL64Evs+/hqlffqrvkySZbhFxDYdWlGnIroHDny4CYfe+BC1vn4AAL9/j2P49VcicN9ftm+HIJx+f+kAyoaPclEncjaan+EFgAULFqgOYfj111+bLLvxxhtx4403tnr7vHG7IlEUBefOnUOXLl1Ux8e4KsqGj3JR59TZ/P47MG4cUGYar5vj54c9762D5yWXt/hSxhSwsmJIPv6mMbk8koSciVNRMuA8DL7zZvidTIJ7cSEuvHkiDr73GQouv9qGjRGDU+8vHUTZ8FEu6kTORqxqXBRjDOnp6dy5Pl0dZcNHuahz2mx+/x0YO9bS2a288EI8PX4iimLiWvd6xmA0ZFvPtqCiLK4P/tr8MwpGXgEA0FVWYMj8aQjZsa3d5YvKafcXG6Bs+CgXdSJnQx1eQggR3V9/mTq75aY5fzFuHPI+/RQldhwrZ/T1w/41G5EzbhIAQK6txeC7Z6HLnp12e09CCLEX6vASQojITp0CJkyw6uziyy8BB1wYwjw9cejNj5A94QYAgK6qEkNvnQa/o4ft/t6EEGJL1OEVhJ+fn9YlCIuy4aNc1DlNNvn5pjO7BXV3P7vyyg50diVIeh/w773WDJ0O/yxfhfzLrwEAuJWWYMhtN8EjL7eFF3YeTrO/2AFlw0e5qBM1G+rwCkCn0yEuLk7Iqxq1RtnwUS7qnCab2lrgxhtNZ3gBYOBA4Kuv2n1mV5JluIV2V52loTnMwwMH3/0EhedfCADwys7EkDtmQG5wa9DOymn2FzugbPgoF3UiZ0MdXgEoioKcnJwmt84jlI0aykWd02SzaBHw22+mxxERwNatQEBAuzfHmAJjUb7pNsHtoHh548Cqz1EREQkACDz4N+Kf+r921yMKp9lf7ICy4aNc1ImcDXV4BcAYQ05OjpBXNWqNsuGjXNQ5RTabNgGvvmp67O5uGsYQHd2xbTIGpaigVbM0qKkODcOBDzag1ssbABC18VPEbt3csbo05hT7i51QNnyUizqRs6EOLyGEiCQ1FZg/v/75f/8L1N06XQQlAwch8aU3LM+Hvfo8uhUWalcQIYS0AnV4CSFEFEYjMHs2UFxsen7zzcA992hbE0f2pGlIv2k2AMC9sgIP/PYz4ATjeQkhzos6vAKQJAlBQUGQpDZePe0CKBs+ykVdp87mtddMN5gAgB49gLfeAmzVDkmC7BNos+0dX/IKSnr3AwD0OHcOAa+/bpPtOlqn3l/sjLLho1zUiZwNdXgFIMsyunfvLtxt+ERA2fBRLuo6bTaHDgFPPWV6LEnAJ5906CK1xiRJhi44Qv22wm2keHnj8JsfwehmukO9/zvvAH//bZNtO1Kn3V8cgLLho1zUiZyNeBW5IEVRkJaWJuRVjVqjbPgoF3WdMpvaWmDePKCmxvT80UeBUaNs+haMKTCezW73LA08pf0G4J95piEXkqIAc+d2uqENnXJ/cRDKho9yUSdyNtThFQBjDAaDQcirGrVG2fBRLuo6ZTYrVpjO8AJAQgKwZInt34MxKGWFHZqlgeforPlICQ42PTl2zD6121Gn3F8chLLho1zUiZwNdXgJIURDuvR0YPFi0xNJAj74APD01LaoNmBu7nhn5KVg7u6mBa+8Ahw9qm1RhBDSCHV4CSFEK4wh6OmngfJy0/N77wUuukjbmtohvUsQiu67z/TEaDS1Q8AzPIQQ10UdXgFIkoTw8HAhr2rUGmXDR7mo60zZDEs9A69ffjE9iYwEXnjBfm8mSZADutpu1odGiu+8E4iLMz35/Xdg3Tq7vI+tdab9xdEoGz7KRZ3I2VCHVwCyLCM8PFzIqxq1RtnwUS7qOks2uqpK3PL3nvoFb7wB+Pvb7f0kSYYuIMRmszQ0odeb2mD20ENAUZF93suGOsv+ogXKho9yUSdyNuJV5IKMRiOSk5NhNBq1LkU4lA0f5aKus2QTv+4jhJSVmZ6MGQNMmmTX92OKgtq8NDB7Xj09dmx9O3Jz68cmC6yz7C9aoGz4KBd1ImdDHV5BlJSUaF2CsCgbPspFnejZeOZkYeAn7wMAmE4HLF9ut6EG9RhYZRkAO4+tXbEC8PIyPX7rLeDkSfu+nw2Ivr9oibLho1zUiZoNdXgJIcTB+rz8LNwrKwAApbNmAfHxGldkQz16AI88YnpcWwssWqRtPYQQAurwEkKIQ/n/cwCRX34OACj18EDRgw9qW5A9PPIIEBZmevzll8Cff2pbDyHE5VGHVwCSJCE6OlrIqxq1RtnwUS7qRM+mz7JnLY+/HHw+lC5dHPPGkgRdUIQDhk4A8PUFnnuu/vlDDwk7TZno+4uWKBs+ykWdyNlQh1cAsiwjODhYyKsatUbZ8FEu6kTOJujP39B1p2kaspJuUfixb3+HvbckyZB9A+03S0Njt95aP1Rjzx5g40bHvG8biby/aI2y4aNc1ImcjXgVuSCj0YikpCQhr2rUGmXDR7moEzYbxtDnlfrb7h66bQGMOp3j3l5RUJudYpdZGqqqqpCZmYm0tLT6/7KykGceywug5oknkHb6tPU6df8ZDAab19Rawu4vAqBs+CgXdSJn46Z1AcSksrJS6xKERdnwUS7qRMwmZMf3CDz4NwCgpE9/nLl6PLB6hQMrYGA1VbD1LA2lxYU4fuwYlq18C3ovfaO3ZFgcFob+ublwT07GljnzsDOuV5Nt+On1WPbCcwgKCrJpba0l4v4iCsqGj3JRJ2o21OElhBB7UxT0eaV+TOvJh582TUfmBKrKyyG5eWDYpBmI7BHb5OdpF16K/gvmAgBmnz6NgBfeAHOr/9VjyMvBX5s/Q2lpqWYdXkKI86MOLyGE2FnEt1/CLykRAFA4aCjyrrkOyMrQuCrbCuwaitDI6CbLWWQ0zn62BsG7f4d/RhoG7/0TmTfeokGFhBBXRmN4BSDLMmJjY4Uc5K01yoaPclEnXDZGI3qteNHy9OSjix0zU0JjkgxdSDTgqIvWGjj50JOWx3Erl0GqqXF4DWqE218EQtnwUS7qRM5GvIpckCRJ8Pf3F3IaD61RNnyUizrRsgnfuhk+KacAAIZhl+DsJZdrUockSZC9fDXJpfDCESi49CoAgHf6GURu+tThNagRbX8RCWXDR7moEzkb6vAKwGg04siRI0Je1ag1yoaPclEnVDaKgrg3X7E8Tb7/MW3O7gJgihG1GSfAFG1yObmwwVneN14R5iyvUPuLYCgbPspFncjZ0BheQYi4c4iCsuGjXNSJkk3Iju/rx+4OvkCzs7tm9piSrLWKzr8QeVdcg9BffoRXZjoitmxE1g0zAdRPa9YRvr6+7b7oTZT9RUSUDR/lok7UbKjDSwgh9sAY4t581fI0ecHDmp3dFUXKvQ8j9JcfAQCxby9H1uTpzU9r1gZaT21GCBEbdXgJIcQOgnf+gsBD+wAAxf0HIv+qsRpXpL3CC4fDcOFwBP29G76nTiD0p604HhzS7LRmrUFTmxFCWkIdXgHIsoy+ffsKeVWj1igbPspFnSjZNBy7m3Lvw4DWn5Ukwy0iVpNZGhpKuechBM2bCgCIffs1/PbUUgDq05rZmyj7i4goGz7KRZ3I2YhXkYvy8PDQugRhUTZ8lIs6rbMJ3L8HQX/tBACUxfZCzrhJmtZjodP+HEfBFdeguP9AAEDgwX2ISjyscUXa7y8io2z4KBd1omZDHV4BKIqCI0eOQNHwghJRUTZ8lIs6EbKJef8Ny+OUu/4PEOGuakxBbca/ANN4n5EknL57oeXphV99rmExYuwvoqJs+CgXdSJnQx1eQgixIa+00wj74VsAQGVIGLIm3aRxReLJGT8Z5d17AgBiDu1HfHmZxhURQpwddXgJIcSGYla/Danu7EbanDvBPD01rkg8zM0Np+98wPJ8Tm62htUQQlwBdXgJIcRG3IrOIfKLTwAARr0X0m+5VeOKxJV5wwxUB3YBAIw1nIV3Qb7GFRFCnBl1eAUgyzISEhKEvKpRa5QNH+WiTstsoj9bA7e6P89n3HgLaroEO7wGVZIMt6g+ms/SYKZ4eSP95vkAAHcwDPx2kyZ10HdJHWXDR7moEzkb8SpyUdXV1VqXICzKho9yUadFNlJ1NXp89B4AgEkSUm+71+E1tMhYq3UFVtLm3AFj3QV98f/7CnJlhSZ10HdJHWXDR7moEzUb6vAKQFEUnDhxQsirGrVG2fBRLuq0yibi203Q141Fzb3mOpTHxDn0/VvEFNRmp2g/S0MDVWER+LfudstexUXopsGMDfRdUkfZ8FEu6kTOhjq8hBDSUYyhx4fvWp6euX2BhsV0Lgcm3GB5HLP6bYAxDashhDgr6vASQkgHBRzah4AjBwEARQMHo/CC4RpX1HnkxfXBPl8/AIDvqRPo+vsOjSsihDgj6vAKQifCxPSComz4KBd1js6m+9pVlsdpc+4AJMmh799akoAXkgDAx6ERlsc9Vr/t8Pen75I6yoaPclEnajZiHv1cjE6nQ0JCgrA7iZYoGz7KRZ2js/HIz0PEd18BAKoDuyB74lSHvG9bSbIOblF9Icni7TM7ArugONzU6Q35bTu8UlMc9t70XVJH2fBRLupEzoY6vAJgjKG4uBiMxq41QdnwUS7qHJ1N1Pq1kOuuSs6YPgeK3ssh79tWjDEoFaVC7jOKJCFx/BTL8+6frnbYe9N3SR1lw0e5qBM5G+rwCkBRFKSkpAh5VaPWKBs+ykWdI7ORamvR/dMPAJimIku/5Ta7v2e7MQXG/HShZmloKOnaiVA8PAAAkV984rApyui7pI6y4aNc1ImcDXV4CSGknaL/+Bn6nCwAQN7osaiI7qFxRZ1XZWAXZNed5fUoPIfw/32lcUWEEGdCHV5CCGmnfl+uszxOm3OnhpU4h/RZ9WfIu3/ygYaVEEKcDXV4BaHX67UuQViUDR/los4R2USdMyD8wF4AQGlcb5ytu4GCuCRI7p4AxJxBAgAKh1yE4vjzAACBh/bB/58DDnlf+i6po2z4KBd1omZDHV4B6HQ69OvXT8irGrVG2fBRLuoclc3VJ5Isj9Nm3QEIOuWXmSTLcIuIFXZqMgCAJCFttmPP8tJ3SR1lw0e5qBM5G4GPfK5DURScPXtWyEHeWqNs+CgXdY7IRqqowKjkUwCAWi9vZN0ww27vZSuMKVBKC8EEvWjNLPv6aajx8wcARHyzEW5F5+z6fvRdUkfZ8FEu6kTOhjq8AmCMIT09XchpPLRG2fBRLuockY33//4H75oaAEDOdVNQ6x9gt/eyGcZgNGQLf+teo7cPMqfeDADQVVUi6otP7fp+9F1SR9nwUS7qRM6GOryEENJGvp9/bnmcPnOehpU4p/Rb5lseR33+ofCddEKI+KjDSwghbXH0KDz37wcAnIvrg6LzL9S4IOdT1qsvDBePBAD4Jp9E4L7dGldECOnsqMMrCD8/P61LEBZlw0e5qLNrNu+/b3l4cuJUQBJ31gNrEiS9D0SepaGh9JvmWB5Hr19r1/ei75I6yoaPclEnajbU4RWATqdDXFyckFc1ao2y4aNc1Nk1m4oK4JNPAADVOh1Sxkyw/XvYiSTLcAvtLvYsDQ3kjrseNf6BAIDw/30Nt6JCu7wPfZfUUTZ8lIs6kbPpHEc+J6coCnJycoS8qlFrlA0f5aLOrtl8+SVwzjRrwO6YnqjuDBer1WFMgbEoX/hZGswUvReyJt8EANBVViBiyyb7vA99l1RRNnyUizqRs3HTugBiuqoxJycHISEhWpciHMqGj3JRZ9dsGgxn+LlPX8R1cHNVVVXIzMxs12szMzNRUzdTRKswBqWoALJfUGcZ1YCM6XPQY+17AICo9Wut7sRmK/RdUkfZ8FEu6kTOhjq8hBDSGklJwO+/AwBqevXCidCwDnV4S4sLcfzYMSxb+Rb0Xm2/M1FZaSnOpKajqrqqA1WIrSQ+AUXnDUHAPwcQcPQQ/I8cQnHCYK3LIoR0QtThJYSQ1mhwdrd0xgwgPatDm6sqL4fk5oFhk2Ygskdsm1+fnHgYp95didq2nOXthNJnzEFA3S2GIzd8TB1eQki7UIdXAJIkISgoCFKnudrbcSgbPspFXWuyMRgMKC0tbf1Gq6sR+eGH0AFgHh44NWIEaj79vMWXtUZg11CERka3+XVnc9rY4ZYkyD6BnWhWCZPsCVPR77lFcKsoR7dvvsCJJ/8DxcvbZtun75I6yoaPclEncjbU4RWALMvo3r271mUIibLho1zUtZSNwWDAY08+g5LKylZv88LUM3io7mK1XZFReGn1R51uOIEkydAFR2hdRpsZ/fyRc90URG38FO7FRQjfuhlZN8y02fbpu6SOsuGjXNSJnA11eAWgKAoyMjIQFRUFuZNMGeQolA0f5aKupWxKS0tRUlmJiyfdjKDQ8FZt84pH77U8Ln/gCQzx8el0wwkYU6AYciEHhUGSOtc+kzF9DqI2mm4xHLV+rU07vPRdUkfZ8FEu6kTORqxqXBRjDAaDQch7T2uNsuGjXNS1Npug0HCERka3+F+Uuwcid5suVquIiIRx4lQEBot3BXKLGINSVtgpb9NbOHQYSnr3AwAE7d0Fn+R/bbZt+i6po2z4KBd1ImdDHV5CCGlGt80bIBuNAGA6syjghOpOT5KQedNsy9NuX9pm/DQhxHVQh5cQQtQwhshNn1meZk613Z/SSdtkTboJSt0/Nrp99TlQ948QQghpDerwCkCSJISHhwt5VaPWKBs+ykWdLbPxP3oIfieOAQDOXXAxynv26vA2NSNJkAO6drpZGsyqQ0JRcPnVAACv7EwE1w0z6Sj6LqmjbPgoF3UiZ0MdXgHIsozw8HDhBniLgLLho1zU2TKbyC8+tTzOnHpzh7enJUmSoQsI6XQXrDWUeUP9Z9Bt0zqbbJO+S+ooGz7KRZ3I2YhXkQsyGo1ITk6Gkf5E1wRlw0e5qLNVNlJVFSK+2Wjapt4L2ddNsUV5mmGKgtq8NDAB73HfWnmjx6I6oAsAIPz7b6ArKe7wNum7pI6y4aNc1ImcDXV4BVFSUqJ1CcKibPgoF3W2yCb0p+/hUWSaezdn7PUw+vl3eJvaYmCVZQDEu3q6tZinJ7InTgUA6CorEL51s022S98ldZQNH+WiTtRsqMNLCCEckZucZziDM8lqcOFg5Je2GdZACHF+1OElhJBGPHNzEPLrdgBARWQ0DCMu1bgiYlY0aChK4/oAAIL2/AmvtDPaFkQI6RSE6PC+9dZbiImJgV6vx7Bhw7B3795m19+4cSP69esHvV6PhIQEbN261ernzz77LPr16wcfHx906dIFo0ePxp49e+zZhA6RJAnR0dFCXtWoNcqGj3JRZ4tsIr5eD6lurGvmDTMBAS/AaDNJgi4ootPO0mAhSVbTw3X7qmNz8tJ3SR1lw0e5qBM5G82P4hs2bMDChQuxePFiHDhwAIMGDcKYMWOQl5fHXX/Xrl2YMWMG5s+fj4MHD2LSpEmYNGkSjh49almnT58+ePPNN3HkyBHs3LkTMTExuOaaa5Cfn++oZrWJLMsIDg4W8qpGrVE2fJSLug5n46Rz70qSDNk3sFPP0mCWNWUGWN3nG7lpHdCBC/Hou6SOsuGjXNSJnI3mFS1fvhy333475s2bh/j4eLz77rvw9vbGmjVruOuvXLkS1157LR555BH0798fzz//PIYMGYI333zTss7MmTMxevRoxMbGYsCAAVi+fDmKi4vxzz//OKpZbWI0GpGUlCTkVY1ao2z4KBd1Hc3G/+gh+J1MAgAYLhyOih6xtixPM0xRUJud0qlnaTCrCu+GsyOvAAB4p59B6OED7d4WfZfUUTZ8lIs6kbNx0/LNq6ursX//fixatMiyTJZljB49Grt37+a+Zvfu3Vi4cKHVsjFjxmDz5s2q77Fq1SoEBARg0KBB3HWqqqpQVVVleV5cbJrqxmg0Wj40SZIgyzIURbG6R7R5eeMPV225LMuQJMlqudFoREVFBRhj3PUBQGn0S0qn04Exxl3euEa15fZsU3O1t6VNRqMRlZWVTdbtzG1Sq70tbTLvM+bHztCm5mq35feJMWZqG1PAlLrvt2xqE5iCiAZ/Is+6YSYYUwCrNpn+VCdLEsCYZRuQJEiS3HR983JFgfUMCXWPG27DVAwkSbJeVrfctL5SVwWDm05nen1d7dar66yWM8UIpboSOjBLjQ23YSpFpfZm2mRdh8Jva7NtavB6S5bWbeW1KWPKdHT9fQcAIO77zZBCgqAoitVn3pp9z7y/KIoCnU5H36cGbWr4XeLV2Bnb1FLtrWmTORej0eg0bWqp9ta2ydHfp7Z0rDXt8BYUFMBoNCIsLMxqeVhYGJKSkrivycnJ4a6fk5Njtex///sfpk+fjvLyckRERGD79u3o2rUrd5tLly7FkiVLmixPTEyEr68vACAoKAjdu3dHRkYGDAaDZZ3w8HCEh4fjzJkzVlNxREdHIzg4GCdPnkRlZaVleWxsLPz9/XHs2DHLB2XeSRRFwbFjx6xqSEhIQHV1NU6cOGFZptPpkJCQgJKSEqSkpFiW6/V69OvXD+fOnUN6erpluZ+fH+Li4pCXl2eVkz3bBAB9+/aFh4cHjhw50u42eXh4AAAKCwuRmZnpFG2yxefEGLN0eJ2lTYBjvk+1tbUYmjAQ+pJ81GaUQ5JluEX1Bassg5J9GhGbNwAAjO7uyBk3CaysGEZDtmUbkt7HlFuvOARUF6E2418AgOwTCF1wBBRDLpSyQsv6ckBX6AJCYCzIqJsWzMQTpgO4X02JZRsAoAuJhuTlC2PWKauzsW4RsYDOzbJusFSFCWNGm35YW43a7PrPo2GbjPl1nwdjYBWmTM1tMm/Dp9ZUl1J8FkpRQX3trWiTeRsB1UVgZcWQfANhzD0DVlN/EqG5NkmA5fXmtrlF9QGMtc22KWtAXwzw9oF7eRl6/PwDIubfhoyMDBQWmups7b7HGIPBYEB+fj66detG36cGbTJnU1VVBb1e7xRtssXnZM7l1KlTiI+Pd4o22epzcvT3KTExEa0lscZdeAfKyspCZGQkdu3aheHDh1uWP/roo/jtt9+4F5p5eHhg7dq1mDFjhmXZ22+/jSVLliA3N9eyrKysDNnZ2SgoKMD777+Pn3/+GXv27EFoaGiTbfLO8EZHR8NgMMDf3zT3pr3PSCUmJiIhIaHJQG9X/Re0mdFoxLFjxzBgwIAmY4I6a5vUam9Lm8z7zHnnnYfGOmubmqvdlt+ntLQ0LHruBVw7/wGEdIsybb/uzGHXX7fjwrk3AAByrp2IQ+99xj3Dm3Twb3zw4tNY8OIKxPTuay6yTWd4kw7+jVUvPI37l66s34apmFad4T1x8G+sfulZ3POf5Yjp079VZ3hrM0/BPbqv6cI1xqy20bNvfLvO8J44uLdBHf3afIY36cAerDG/3pJly2d4AWDg4/cjesPHAIA3Lr0cE9Z+iOjoaMv6rT0jlZiYiIEDB8Ld3d1pjhHN1d6WM7zm75L5fTt7m1qqvbVneBMTEzFgwAB4eHg4RZtaqr21bXL096mwsBBBQUEoKiqy9NfUaHqGt2vXrtDpdFYdVQDIzc1FeHg49zXh4eGtWt/Hxwe9evVCr169cPHFF6N3795YvXq11fAJM09PT3h6ejZZrtPpoNPprJapDcRuvF5blsuyjLi4OOh0OtUrG3nbkSSJu1ytxrYu70ib2ru8cZtkWUZsbCzc3Ny42XTGNrVUY2uWm/cZ80GiozW2dbnI+15L3ydJkkwHT0mGJOuslneru7MaAGRNmV63XDaPYrCiMGbq+MnWNamtLzVpq2R+QZNtmNbntxWSaTmDhFqjsa7zKVmWW9fSYLkkwy20u6XzCcl6G83W3kybrOuQVdraXJsavL7xz1toU9YNMywd3ktSTkGW5VYfs83LzfuLm5vp16GzHCNsUWPj75IztKkjy81tMufi7u7ebI2dqU2trbEzfJ/UaHrRmoeHB4YOHYodO3ZYlimKgh07dlid8W1o+PDhVusDwPbt21XXb7jdhmdxRSJJEvz9/VU7Lq6MsuGjXNS1NxtdWSnCtm0BAFQHdEH+5dfYozzNSJIE2cvXqfaZcxeOQEXdWfpBmZmQCwpaeEVT9F1SR9nwUS7qRM5G81kaFi5ciPfffx9r167F8ePHcffdd6OsrAzz5s0DAMyePdvqrOwDDzyAbdu24bXXXkNSUhKeffZZ7Nu3DwsWLABgGsrwxBNP4K+//kJqair279+PW2+9FZmZmbjxxhs1aWNLjEYjjhw5IuRVjVqjbPgoF3XtzSb0x+/gVlEOAMi5bjIY568+nRlTjKjNONF0WEFnJsvInjQNAKBjDN7/+1+bN0HfJXWUDR/lok7kbDTv8N5000149dVX8cwzz2Dw4ME4dOgQtm3bZrkwLS0tDdnZ9ReMjBgxAuvWrcOqVaswaNAgbNq0CZs3b8bAgQMBmE5vJyUl4YYbbkCfPn0wYcIEnD17Fn/88QcGDBigSRtbQ8SdQxSUDR/loq492XT7eoPlcdbkm2xZjjCcYUqyxrIm1X9WPiqz9bSEvkvqKBs+ykWdqNloOobXbMGCBZYztI39+uuvTZbdeOONqmdr9Xo9vvrqK1uWRwhxch75eej6h2moVHlUDxQOvVjjikhrlfaNh6FXXwSdOgHPgweB5GQgLk7rsgghgtH8DC8hhGgt4ttNllsJZ0+a5hy3EnYhp6+5rv7JZ5+pr0gIcVl0VBeALMvo27ev6tWProyy4aNc1LUnG6vhDHVjQp2OJJvm8nWCWws3dvrqcbAM1vjss0bTyDWPvkvqKBs+ykWdyNmIV5GLMt9ggTRF2fBRLurako3PqRMI+Md0a9qigYNR1rufvcrSnk6IUWw2Vx4WgePhEaYn//4L7N/fptfTd0kdZcNHuagTNRvq8ApAURQcOXKEe/tcV0fZ8FEu6tqaTcTmLyyPnfViNQAAU0x3MmPOuc/sjG0wbvfTT1v9OvouqaNs+CgXdSJnQx1eQojrYswynIHJMnImTNW4INJee3rEgJnPLK1fD9TWalsQIUQo1OElhLiswH1/wTsjFQBwduQVqArj3+GRiK/c0xMVV1xhepKbC/z8s7YFEUKEQh1eQojL6rbZ+efedSVlkyfXP6HZGgghDVCHVwCyLCMhIUHIqxq1RtnwUS7qWpuNXFON8G9Nc3bXenkjd8wER5SnHUmGW1Qfp5ylwaziiiuAgADTk6++AsrLW3wNfZfUUTZ8lIs6kbMRryIXVV1drXUJwqJs+CgXda3JpttfO+FRdA4AkHfNdTD6+Nq7LO0ZnXxcq14PTK0bh11aCmzZ0qqX0XdJHWXDR7moEzUb6vAKQFEUnDhxQsirGrVG2fBRLupam03P7Vstj7Ov59+50akwBbXZKU47S4PFzTfXP27FsAb6LqmjbPgoF3UiZ0MdXkKIy/GsqUHUzl8AANWBXVAw6kqNKyI2c9llQFSU6fG2bUBBgbb1EEKEQB1eQojLGZKRDvfKCgBA7rhJ9dNZkc5PloEZM0yPa2uBL75ofn1CiEugDq8gdDqd1iUIi7Lho1zUtZTNiJRky+NsF5p7VxLwQhK7aDisYf36Flen75I6yoaPclEnajYucvQTm06nQ0JCgrA7iZYoGz7KRV1L2UhFRRicmQEAqAwNh2HYJY4sTzOSrINbVF9IsgvsM+edB/Tvb3r8xx9AerrqqvRdUkfZ8FEu6kTOhjq8AmCMobi4GIwxrUsRDmXDR7moaykb7x9+gHvdBRU5100BBDww2wNjDEpFqWvsM5IETJ9e/7yZYQ30XVJH2fBRLupEzoY6vAJQFAUpKSlCXtWoNcqGj3JR11I23t9+a3mcPeEGR5WlPabAmJ/u/LM0mDXs8H7+uepq9F1SR9nwUS7qRM6GOryEENeRlwf9n38CAEoiIlF0/oUaF0Tspk8fYMgQ0+P9+4GTJ7WthxCiKerwEkJcx6ZNkIxGAMCZ0WNNf/omzss8WwPQqovXCCHOizq8gtDr9VqXICzKho9yUaeaTYNOz5nR4xxUjSgkSO6eAFyokz9tWv3jzz8HVMYV0ndJHWXDR7moEzUb6vAKQKfToV+/fkJe1ag1yoaPclGnmk16uumKfQAZAYE416uvBtVpR5JluEXEus7UZADQvTswcqTp8fHjwJEjTVah75I6yoaPclEncjYudOQTl6IoOHv2rJCDvLVG2fBRLupUs2lwpf6unrEuN5yBMQVKaSGYq1y0Ztbw4jXOsAb6LqmjbPgoF3UiZ0MdXgEwxpCeni7kNB5ao2z4KBd1qtk06Ozs7hnr4KoEwBiMhmzVP+s7ralTTXdfA0z7QKP203dJHWXDR7moEzkb6vASQpzfyZPAvn0AgOqBA5EdEKBxQcRhwsKAq64yPT59Gti7V9t6CCGaoA4vIcT5bdhgeVg2YYKGhRBNtHJOXkKI86IOryD8/Py0LkFYlA0f5aLOKhvGrDo55S7b4ZUg6X3gUrM0mE2ZAri7mx5/8QVQNzWdGX2X1FE2fJSLOlGzoQ6vAHQ6HeLi4oS8qlFrlA0f5aKuSTZHjwLHjpkeX3IJjJGR2hWnIUmW4Rba3bVmaTALDATGjjU9zs4Gfv/d8iP6LqmjbPgoF3UiZ+OCRz7xKIqCnJwcIa9q1Bplw0e5qGuSTcMr8xveiMDFMKbAWJTverM0mKnchIK+S+ooGz7KRZ3I2VCHVwCMMeTk5Ah5VaPWKBs+ykWdVTaM1XduZNl0xb6rYgxKUYHrzdJgNmEC4O1terxpE1BTA4C+S82hbPgoF3UiZ0MdXkKI8/r7byAlxfT4yitNV+wT1+TjA0ycaHpsMADbt2tbDyHEoajDSwhxXjScgTTUwk0oCCHOizq8ApAkCUFBQZBc7M5PrUHZ8FEu6izZKEr9dGTu7sDkydoWpjVJguwT6HJ3mLNy7bWAeQ7mr78GKirou9QMyoaPclEncjbU4RWALMvo3r07ZFe8eroFlA0f5aLOks2uXUBWlmnh2LFAly7aFqYxSZKhC46AJLnwPuPpaZqiDABKS4GtW+m71AzKho9yUSdyNu2qKMU8Jo7YhKIoSEtLE/KqRq1RNnyUizpzNmzduvqFDf+U7aIYU2A8m+26szSYNRza8vnn9F1qBmXDR7moEzmbdnV4e/XqhSuuuAKffvopKisrbV2Ty2GMwWAwCHlVo9YoGz7KRR1jDIbcXODLL00LvLxMV+i7OsaglBW67iwNZldcAYSGmh5/9x1YURF9l1TQcYaPclEncjbt6vAeOHAA5513HhYuXIjw8HDceeed2Ev3JyeECMJv715IZ8+ankycCPj6alsQEYebG3DjjabHlZWQtmzRth5CiEO0q8M7ePBgrFy5EllZWVizZg2ys7MxcuRIDBw4EMuXL0d+fr6t6ySEkFbrsm1b/RMazkAaa7BPSOYLGwkhTq1Do4rd3NwwZcoUbNy4EcuWLcOpU6fw8MMPIzo6GrNnz0Z2drat6nRqkiQhPDxcyKsatUbZ8FEu6qSqKgT++qvpSUBA/S1lXZ0kQQ7o6tqzNJiNGAFER5seb9+OCHd3+i5x0HGGj3JRJ3I2Herw7tu3D/fccw8iIiKwfPlyPPzww0hOTsb27duRlZWF66+/3lZ1OjVZlhEeHi7kVY1ao2z4KBd18rZtkEtLTU8mTzZdmU9MszQEhLj2LA1msgzcdBMAQKqtRdiff9J3iYOOM3yUizqRs2lXRcuXL0dCQgJGjBiBrKwsfPzxx0hNTcV//vMf9OzZE6NGjcJHH32EAwcO2Lpep2Q0GpGcnAyj0ah1KcKhbPgoF3XK55/XP6HhDBZMUVCblwYm4NXTmmgwW0PFmjX0XeKg4wwf5aJO5Gzc2vOid955B7feeivmzp2LiIgI7jqhoaFYvXp1h4pzJSUlJVqXICzKho9y4SgpgfTddwAA1rUrpKuu0rggkTCwyjIA4l09rYnzzwd69wZOnoR+714oWVn1wxyIBR1n+CgXdaJm064zvNu3b8djjz3WpLPLGENaWhoAwMPDA3PmzOl4hYQQ0lpbtkCqqAAAsKlTTVfkE8IjSZazvBJjkDZt0rggQog9tavDGxcXh4KCgibLDQYDevbs2eGiCCGkXdavtzxkdWM0CVHVcLaGBvsOIcT5tKvDqzahcGlpKfR6fYcKckWSJCE6OlrIqxq1RtnwUS4cBgPwww8AAGNEBKSRIzUuSDCSBF1QBM3S0FD//mCDBgEApL17gdOnNS5ILHSc4aNc1ImcTZv+3rdw4UIApgY988wz8Pb2tvzMaDRiz549GDx4sE0LdAWyLCM4OFjrMoRE2fBRLhxffQXU1AAAdDNm0HCGRiRJhuQbqHUZwpGmTwcOHzY9Wb8eWLRI24IEQscZPspFncjZtOkM78GDB3Hw4EEwxnDkyBHL84MHDyIpKQmDBg3CRx99ZKdSnZfRaERSUpKQVzVqjbLho1w4GvxJ+szw4ZRNI0xRUJudQrM0NGKcOrX+CQ1rsELHGT7KRZ3I2bTpFMgvv/wCAJg3bx5WrlwJf39/uxTliiorK7UuQViUDR/l0kBODlB3fGJxcSiMiwNdb98YA6upgrPO0lBVVYXMzMw2v05xc0PQgAHwT0wE/vkHOHYMiI+3Q4WdEx1n+CgXdaJm066/+X344Ye2roMQQtpv40ag7swlmzaNxqm6mNLiQhw/dgzLVr4FvVfbriORZRm39e6DKxMTAQAVH34Ir1desUeZhBANtbrDO2XKFHz00Ufw9/fHlClTml33q6++6nBhhBDSag1uNsGmT7d0folrqCovh+TmgWGTZiCyR2zbXswUlJ5JAvtmMyTG4Pbll8DLL9M/mghxMq3u8AYEBFiuugsICLBbQa5IlmXExsYKeSs+rVE2fJRLA2fOALt3mx4nJEBOSEBsSQll05gkQxcSDTjxrYUDu4YiNLJtg1kYY2DBwcg5/0JEHNgL99OngQMHgKFD7VRl50HHGT7KRZ3I2bS6w9twGAMNabAtSZJoPLQKyobP1XMxGAwoLS0FAPi99x661C0vvPZaFKenmx4XFnJfm5mZiZq62RxciSRJkLx8tS5DOOZczlw9HhEH9poWrl9PHV7QcUYN5aJO5GzaNYa3oqICjDHLtGSpqan4+uuvER8fj2uuucamBboCo9GIY8eOIT4+HjqdTutyhELZ8LlyLgaDAY89+QxK6i6MWLrla0uHd3HyGeQv+Q8GD+iPQ4nHoXCGNpSVluJMajqqqqscWLX2mGKEMesUdN16QZJda59pjjmXtMuuwoUvPws3xkwd3mXLAAHPUjmSKx9nmkO5qBM5m3Z1eK+//npMmTIFd911FwoLC3HRRRfBw8MDBQUFWL58Oe6++25b1+n0RJzCQxSUDZ+r5lJaWoqSykpcPOlmxJSXo+dHqwEA+fEJGPrwEoAp0JfkI/zia7h/vk9OPIxT765ErQue5aUpyfiYoqAqIBD/REZiSEYGkJEB7NoF0M1LXPY40xLKRZ2o2bTrn68HDhzAqFGjAACbNm1CeHg4UlNT8fHHH+P111+3aYGEEMITFBqOgXv/tDwvuGEmQiOjEdItCl4+PgjpFoXQyOgm/wUGh2hYNRHZrp5x9U9oTl5CnEq7Orzl5eXw8/MDAPz444+YMmUKZFnGxRdfjNTUVJsWSAghXIwh/NtNpoeShJzrmp89hpCW7OveHYqnp+nJxo1Aba22BRFCbKZdHd5evXph8+bNSE9Pxw8//GAZt5uXlyfsYGWRybKMvn37CnlVo9YoGz7KBQj69zh8k08CAM4NuwRV4d1MP5BkuEXEOvVsBO1CufCZc4GESncPVF51lWl5Xp7lZiauio4zfJSLOpGzaVdFzzzzDB5++GHExMRg2LBhGD58OADT2d7zzz/fpgW6Cg8PD61LEBZlw+fqucT89L3lcfbEG61/qGvX5QnOj3Lha5BL2YQJ9csbzO/sqlz9OKOGclEnajbt6vBOnToVaWlp2LdvH7Zt22ZZftVVV+G///2vzYpzFYqi4MiRI9wryl0dZcPn6rlIjCHmp60AAEWnQ87YifU/ZApqM/4FmGtmo4py4TPnUnfL5corrwTqhuzhq6+AKteazaMhVz/OqKFc1ImcTbvPOYeHh+P888+3Om190UUXoV+/fjYpjBBC1PTOz4NvbjYA4OzIK1ET1FXjioizYHo9MGmS6UlREfDDD5rWQwixjXZ1eMvKyvD0009jxIgR6NWrF2JjY63+I4QQexqRkmJ5nH39VA0rIU5p+vT6xzSsgRCn0K4BXbfddht+++03zJo1CxEREZZbDhNCiN3V1uLiM6YOr9HTE7nXXKdxQcTpXH01EBQEGAzAli1AWRng46N1VYSQDmhXh/f777/Hd999h0suucTW9bgkWZaRkJAg5FWNWqNs+Fw5F8+//kJg3V3W8q8YA6Nfo5lhJBluUX1oNoLGKBc+cy5ZmfXL3N2BqVOBVauA8nLg22+tz/q6CFc+zjSHclEncjbtqqhLly4ICgqydS0urbq6WusShEXZ8LlqLj5btlgeZ09UGc5gpPlTuSgXPl4uM2bUP3bhm1C46nGmJZSLOlGzaVeH9/nnn8czzzyD8vJyW9fjkhRFwYkTJ4S8qlFrlA2fy+ZSXQ3v703TkdV4eyP/yjFN12EKarNTaDaCxigXPnMudbM0WIwaBUREmB5//z1QWOjoyjTnsseZFlAu6kTOpl1DGl577TUkJycjLCwMMTExcHd3t/r5gQMHbFIcIYRY+eEHyMXFAID0kVdC8fLWuCDitHQ64KabgBUrgOpq4OuvgXnztK6KENJO7erwTjJP2UIIIY7U4E/Lp68ep2EhxCVMn27q8AKmfY86vIR0Wu3q8C5evNjWdbg8nU6ndQnComz4XC6X8nLgm28AAKUeHsi+aATUZt+VBLxgQgSUC59qLhddBPTsCZw+DezYYbrdcGioY4vTmMsdZ1qJclEnajbtPvoVFhbigw8+wKJFi2AwGACYhjJkZma28ErSmE6nQ0JCgrA7iZYoGz6XzOV//zNNDwVgT48YKO7821dKsg5uUX0hyS6UTStQLnzmXLizV0hS/ewMRiOwaZNji9OYSx5nWoFyUSdyNu3q8P7zzz/o06cPli1bhldffRWFdYP5v/rqKyxatMiW9bkExhiKi4vBGGt5ZRdD2fC5ZC4NbgCwKzZOdTXGGJSKUtfKphUoFz5zLlDLxYVvQuGSx5lWoFzUiZxNuzq8CxcuxNy5c3Hy5Eno9XrL8nHjxuH333+3WXGuQlEUpKSkCHlVo9YoGz6Xy6WoCNi6FQBgDAnBsbBw9XWZAmN+Os1G0BjlwmfOpfEsDWYJCUB8vOnxzp1AerrDStOayx1nWolyUSdyNu3q8P7999+48847myyPjIxETk5Oh4sihBArmzebrpQHUH7ddWA0FpU4SsNhDQDwxRfa1UIIabd2/dbw9PREcd3UQA39+++/CAkJ6XBRhBBipcGfkssmTNCwEOKSXHhYAyHOol0d3okTJ+K5555DTU0NAECSJKSlpeGxxx7DDTfcYNMCXUXDoSHEGmXD5zK55OcDP/1ketyjB6qHDGnhBRIkd08Akr0r62QoFz5zLs3o3RsYOtT0eP9+4ORJ+5clCJc5zrQR5aJO1Gza1eF97bXXUFpaipCQEFRUVOCyyy5Dr1694OfnhxdeeMHWNTo9nU6Hfv36CXlVo9YoGz6XymXjRtMV8oDpRgBS8x02SZbhFhFLU3A1QrnwmXPhztLQkAveatiljjNtQLmoEzmbdh35AgICsH37dnz33Xd4/fXXsWDBAmzduhW//fYbfHx8bF2j01MUBWfPnhVykLfWKBs+l8rls8/qH8+c2eLqjClQSgvB6OIsK5QLnzkX1VkazKZNq3/8+ectr+8EXOo40waUizqRs2lzh1dRFKxZswbXXXcd7rzzTrzzzjvYuXMnsrKy2j0NxVtvvYWYmBjo9XoMGzYMe/fubXb9jRs3ol+/ftDr9UhISMDWuqu3AaCmpgaPPfYYEhIS4OPjg27dumH27NnIyspqV22OwBhDenq6kNN4aI2y4XOZXE6fBnbtMj0eMAA477yWX8MYjIZsl+iQtAnlwmfORW2WBrPoaGDkSNPj48eBo0ftXprWXOY400aUizqRs2lTh5cxhokTJ+K2225DZmYmEhISMGDAAKSmpmLu3LmYPHlymwvYsGEDFi5ciMWLF+PAgQMYNGgQxowZg7y8PO76u3btwowZMzB//nwcPHgQkyZNwqRJk3C07uBTXl6OAwcO4Omnn8aBAwfw1Vdf4cSJE5g4cWKbayOEaGzduvrHN9/c4nAGQuyq4bAGuniNkE6lTR3ejz76CL///jt27NiBgwcP4vPPP8f69etx+PBh/PTTT/j555/x8ccft6mA5cuX4/bbb8e8efMQHx+Pd999F97e3lizZg13/ZUrV+Laa6/FI488gv79++P555/HkCFD8OabbwKoH24xbdo09O3bFxdffDHefPNN7N+/H2lpaW2qjRCiIcbaPJyBELuaOhUwj01cv57OlhPSibi1ZeXPP/8cTzzxBK644oomP7vyyivx+OOP47PPPsPs2bNbtb3q6mrs37/f6u5ssixj9OjR2L17N/c1u3fvxsKFC62WjRkzBps3b1Z9n6KiIkiShMDAQO7Pq6qqUFVVZXlunnLNaDTCWHexjCRJkGUZiqJYnao3Lzev19JyWZYhSZLVcqPRCF9fXzDGuOsDaDIeRqfTme4QxFneuEa15fZsU3O1t6VNRqMRfn5+3PFAnbVNarW3pU3mfcb82Bna1KT2gwehO34cAMBGjoTUoweMRiMURTHVxkyvlSQJTKlvE1MUwNPb1BdRrNtqujCJwU2nAxizvE6STW2yvimDBEmWTWNerdpkOsssS5LVNiBJkCTO+ubligLrP5vXPW64jboaG7epvnZYapQatqNJ7U3bZMrFy/TKuhobbsNUikrtzbTJug6F39Zm29T082jcVrU21S0FwPk81D6/Rm2y5FJtWkdRFKvviNU+GRwM+corIW3fbhpu89dfMF50kVWNwn6fGibWymOE0WiEj48PWN0+5gxtaqn21rTJnIvRaHSaNrVUe2vbZM5GURTodDq7t6nx+s1pU4f3n3/+wcsvv6z687Fjx+L1119v9fYKCgpgNBoRFhZmtTwsLAxJSUnc1+Tk5HDXV7vhRWVlJR577DHMmDED/v7+3HWWLl2KJUuWNFmemJho6VQEBQWhe/fuyMjIgMFgsKwTHh6O8PBwnDlzBiUlJZbl0dHRCA4OxsmTJ1FZWWlZHhsbC39/fxw7dszqg+rbty8kScKRI0esakhISEB1dTVOnDhhWWa+V3VJSQlSUlIsy/V6Pfr164dz584hvcHdgPz8/BAXF4e8vDyrnBzRJg8PD5u06ezZs07XJlt8TjqdDsnJyU7VJvPn5Pf66witW152/fXwBXDy5EkUFBRgaMJA6EvywSqDIXn5wph1qq6TZWK66h6ozfjXqk1uUX2gA8OEMaMRUF2E2ox/TVfpR/UFqyyru+OWieTuCbeIWLCy4roxnnXL9aYLc/v2irNsAwBkn0DogiOgGHKhlBVa1pcDukIXEAJjQQZYZZlluSdM9frVlFjVqQuJVm+Tzs2ybrBUhQljRpt+WFuN2uz6z6O5NkmyDKW0EEZDtmUbPrWmupTis1CKCuprb0WbzNsIqC4CKyuG5BsIY+4ZsJr6kwjNtUkCrD4P8+cEY22r2wQA0VGRVtuQ9D5wC+3e6ja51Zr+v6CgAIWF9csbf5+6jBqFHtu3m3746ac45uvbKb5PHTlG1NTU0O8nTptSUlKcrk22+pzOnj3rkDYlJiaitSTWhpHFHh4eSE1NRUREBPfnWVlZ6Nmzp9XZ0uZkZWUhMjISu3btwvDhwy3LH330Ufz222/Ys2cPt4a1a9diRoOxVG+//TaWLFmC3Nxcq3Vrampwww03ICMjA7/++qtqh5d3hjc6OhoGg8HyGnv+y0xRFBQUFCA0NBSNueq/oM3MV3x27doVUqPxm521TWq1t6VN5n0mLCysyTY6a5usaq+uhtyzJ6SsLDA3N7CsLMghITAajUhPT8cTz7+Ia+c/gJDI7k3P8DIFSsk5yP7BTWeclWQkHdiDNS89i3v+sxwxvfvWLW7bGd6kg3/jgxefxoIXV1i20dYzvEkH/8aqF57G/UtX1m+jrsbWnOE9cfBvrDa3o0//ls/wMgVKiQG6gBBzUFbb6Nk3vl1neE8c3Nugjn5tPsPL+zzaeoaX+3m09gwvU6AUG2AorcTWD/6LlxY/hejo6AarN/o+lZRA7tYNUkUFEBwMY0YG4O5uWV/I71M7j3uKoiA/Px9hYWGW7Xf2NrVUe2vaZM4lJCQE7u7uTtGmlmpvbZvM2YSGhsLNzc3ubSosLERQUBCKiopU+3hmbTrDazQa4eam/hKdTofa2tpWb69r167Q6XRNOqq5ubkIDw/nviY8PLxV69fU1GDatGlITU3Fzz//3GwQnp6e8PRsOvG4TqdrMpecOWTeuh1Znpubi9DQ0DZtR5Ik7nK1Gtu6vKNtas9yXptycnIQEhJik7aK0qbmamzt8vbsM7Zabvd9b+dOoG5mFWnsWEh1d3DU6XT1v3jrOlGAqSNkoQCs+Cwk/2Dr5fXVo9ZoNHV8GvxckiRA4rVV5t6rQWGsyTaaW7/p/LeS+QXcOvm1w1Ija9gO1dobLFcAVmwA/Luati1Zb6PZ2ptpk3Udskpbm2sT//No2FbVNjXQ5s/DvFwBWIkBkL0BmPZJ3r5tWRYYCFx/vWkM79mz0P30E3Ddderrt2K5yMfyvLw8hIWFqdaoth2R29Te5Q3bZM6luRo7W5taU2NrljfMRos2qWlTh5cxhrlz53I7hwBafWbXzMPDA0OHDsWOHTswadIkAKZe/I4dO7BgwQLua4YPH44dO3bgwQcftCzbvn271Rlic2f35MmT+OWXXxAcHNymugghGmt4sdrNN2tXByE8t9xSf/OJTz/ldngJIWJpU4d3zpw5La7T2gvWzBYuXIg5c+bgggsuwEUXXYQVK1agrKwM8+bNs2wvMjISS5cuBQA88MADuOyyy/Daa69h/PjxWL9+Pfbt24dVq1YBMHV2p06digMHDuB///sfjEajZbxJUFAQPDw82lQfIcTBKiuBTZtMj319gQkTtK2HkMauuQbo2hUoKAC++QYoLgZa+HMqIURbberwfvjhhzYv4KabbkJ+fj6eeeYZ5OTkYPDgwdi2bZvldHhaWprVqfIRI0Zg3bp1eOqpp/DEE0+gd+/e2Lx5MwYOHAgAyMzMxJYtWwAAgwcPtnqvX375BZdffrnN29BRkiQhKCioyRhVQtmocepcvvvO1IEAgClTAG/vtr1ekiD7BFr+TE/qUC585lwqalr/Gnd3YPp04M03Tf9A++orYO5ce1WoGac+znQA5aJO5Gza1OG1lwULFqgOYfj111+bLLvxxhtx4403ctePiYkR8g4fzZFlGd27d9e6DCFRNnxOnUsHhzNIkgxdMP/CWldGufBZcslMb3nlhm65xdThBUzDGpyww+vUx5kOoFzUiZyNEB1eV6coCjIyMhAVFaU6INxVUTZ8TpvLuXOmM7wAEBYGXHllmzfBmALFkAs5KMxyERWhXNSYcwFjqKqqQmZmZuteGB6OiB494J6aCvbzz8jauxdevXohKCjIvgU7kNMeZzqIclEncjbU4RUAYwwGgwGRkZFalyIcyobPaXP58kugutr0ePp0oJlZYVQxBqWsEHKXUO7V+S6LcuGry6W0tAbHjx3DspVvQe+lb9VLpwYGYWpqKiTG8Mu99+G3Cy7Esheec5pOr9MeZzqIclEncjbU4SWEiINmZyAaqa4oh+TmgWGTZiCyR2yrXqNLPwPcNA4AMKbgLP5XWYnS0lKn6fAS4kyow0sIEUNGBvDbb6bHvXsDF1ygbT3EJQV2DUVoZHTLKwJAZDQKz78AgQf3IeRMMqLOnWff4ggh7SbWAAsXJUkSwsPDhbyqUWuUDZ9T5vL55/V3xLr55vbPJiBJkAO60mwEjVEufHW5tPdS56xJ0y2PR6Yk26YmQTjlccYGKBd1ImdDHV4ByLKM8PBw4QZ4i4Cy4XPKXGw0nEGSZOgCQujCrEYoFz5zLu0d2Jxz3RQodXd7GpmSDDS6BWpn5pTHGRugXNSJnI14Fbkgo9GI5OTkJveQJpSNGqfL5cgR4PBh0+OLLgJ69Wr3ppiioDYvDcyJOh62QLnwmXNBO8/xVncNQcGlVwEAupaVwXPvXhtWpy2nO87YCOWiTuRsqMMriJKSEq1LEBZlw+dUuXz8cf3jWbM6uDEGVlmG9nZgnBflwmfKpSN/gM2eXD+swefrrztekkCc6jhjQ5SLOlGzoQ4vIURbtbWmifuB+jtYEdKJ5F4zHjV1dwT03rrVdPc1QohQqMNLCNHW9u1ATo7p8fjxQNeu2tZDSBspXt5Iu+xqAIBcXFx/8xRCiDCowysASZIQHR0t5FWNWqNs+Jwql4bDGebM6fj2JAm6oAiajaAxyoWvLpeODvRIGTOh/sknn3Rwa2JwquOMDVEu6kTOhjq8ApBlGcHBwUJe1ag1yobPaXIpKgI2bzY9Dg4Gxo3r8CYlSYbsG0izETRCufCZc+no7edyhg6Dwcs0rAFbtwIFBR2uTWtOc5yxMcpFncjZiFeRCzIajUhKShLyqkatUTZ8TpPLxo314x1nzAA8PDq8SaYoqM1OodkIGqFc+My5dPRiPqbT4c/YONOTmhrTvNKdnNMcZ2yMclEncjbU4RVEJV3koIqy4XOKXNaurX9si+EMAAAGVlMFmo2gMcqFz5SLLf4A+1vD6fQ++sgGW9SeUxxn7IByUSdqNtThJYRoIzkZ2LnT9Lh/f2DoUG3rIaSDMroEoeq8utsLHzgA/POPtgURQiyow0sI0UbDC3vmzKGLqYhTKJs6tf5Jw79gEEI0RR1eAciyjNjYWCEHeWuNsuHr9LkoSv3sDJLUoVsJNyHJ0IVEA3RxljXKha8uF1sN9CifONE0nzRgul12TY2Ntux4nf44YyeUizqRsxGvIhckSRL8/f2FnMZDa5QNX6fP5c8/gdOnTY9Hjwaiomy2aUmSIHv5dt5s7IRy4TPn0tFZGsyULl2AiRNNT3JzgR9+sMl2tdDpjzN2QrmoEzkb6vAKwGg04siRI0Je1ag1yoavM+diMBhQ+tZblucF48YhLS2t1f9lZmaippmzZkwxojbjBJjS+bKxJ8qFz5yLZMuL+ebOrX/ciS9e68zHGXuiXNSJnI2b1gUQExF3DlFQNnydMReDwYCnHnsCr371FQCgws0dD+07iKrDR1u9jbLSUpxJTUdVdZXqOjT1Fh/lwmfzXMaMAcLCTGd4t2wBzp41zTPdCXXG44wjUC7qRM2GOryEEIcpLS1Fv39PwLvuDG3mmOtw1b2Pt2kbyYmHcerdlajtxGMjiZNzdzeNS1++vH5O3gULtK6KEJdGHV5CiENdeuqk5bFh1u0IjYxu0+vP5mTZuiRCbG/OHFOHFzDN1kAdXkI0RWN4BSDLMvr27SvkVY1ao2z4OmsuusxMnJeVCQAoj+oBw7BLbP8mkgy3iFiajaAxyoWvLheb347jvPOAIUNMj/ftA462ftiOKDrrccbeKBd1ImcjXkUuysMGt1R1VpQNX2fMxWfTJstBJ3PaLYC9Doo6+uMVF+XCZ69cGl681knn5O2MxxlHoFzUiZoNdXgFoCgKjhw5AoUuKGmCsuHrlLkoCny/+AIAwCQJmVNtOPduQ0xBbca/AOtE2TgC5cJXl4tdJlGaMaN+Tt5PPgFqa+3xLnbTKY8zDkC5qBM5G+rwEkIc45df4JaRAQDIuugSVLZx7C4hnU7XrsB115ked/I5eQnp7KjDSwhxjNWrLQ9PXTdZw0IIcaCGwxrWrNGsDEJcHXV4CSH2d+4cUDf3brGnJ9JHXaVxQYQ4yNixQHi46fGWLaYzvYQQh6MOrwBkWUZCQoKQVzVqjbLh63S5rFsHVJluFLEzthcUe17UIMlwi+pDsxE0Rrnw1eVi81kazNzd68/y1tZ2qovXOt1xxkEoF3UiZ0OX7Aqiuroaer1e6zKERNnwaZGLwWBAaWlpm18X/s47MHdxt/eMxfm2LaspYy3gJuaVwpqiXPiMdr6YbP584KWXTI8/+AB45BFAsstlcjZHx18+ykWdqNlQh1cAiqLgxIkTSEhIgE6n07ocoVA2fFrkYjAY8NiTz6CksrJNr4s5W4CXEhMBACe7dMFP+WcR38xtgTuMKajNTqk7m0n7jAXlwleXi127n716AVdcAfzyC3DyJPDHH8Cll9rzHW2Cjr98lIs6kbOhDi8hpFVKS0tRUlmJiyfdjKDQ8Fa/7qLl/7E8Tho3GbVJx+i2wMT13HabqcMLmM7ydoIOLyHOhDq8hJA2CQoNb/XtgOXKSsRu/x4AYPTUI+3aiUDSMXuWR4iYpkwBunQxXcC5cSOwcqXpOSHEIcQbVeyiRDv1LxLKhq8z5BL2w7fwKDoHAMgZNwnVPr4OeV9JwAsmREC58DkkF70euOUW0+PKStOFnJ1AZzjOaIFyUSdqNnT0E4BOpxNyvIsIKBu+zpJL5IaPLY8zb5rtkPeUZB3covpCksXOxtEoFz5zLsy+o3hNbrut/vH77wPMbnND2ERnOc44GuWiTuRsqMMrAMYYiouLwQQ/+GmBsuHrDLl4n0lG1z9/BQCU9YiF4eKRDnlfxhiUilKhs9EC5cJnzgX2m5is3nnnARddZHp8+DBw4ID937MDOsNxRguUizqRs6EOrwAURUFKSoqQ957WGmXD1xlyiVr3oeVxxsy5jpuGiSkw5qcDTNxsNEG58NXl4rBJwhqe5f3gA0e9a7t0huOMFigXdSJnQx1eQojNSVVViNr4KQBAcXdHxo23aFwRIYKYPh3w8TE9XrcOKCvTth5CXAR1eAkhNhe+bQs8DGcBALljr0dNcIjGFREiCD8/U6cXAIqLTTM2EELsjjq8ghDxriSioGz4RM4let0ay+O0m+c7+N0lSO6egOP+SN1JUC58plwcOuKw4bCGd9915Du3mcjHGS1RLupEzYY6vALQ6XTo16+fkFc1ao2y4RM5F5+TSQj6aycAoDSuD84Nu8Sh7y/JMtwiYmkKrkYoFz5zLg79h8CwYcCgQabHe/YIe/GayMcZLVEu6kTOho58AlAUBWfPnhVykLfWKBs+kXOJ/vwjy+P0mfMcd7FaHcYUKKWFYHRxlhXKhc+ci0NmaTCTJODuu+ufv/OO4967DUQ+zmiJclEncjbU4RUAYwzp6elCTuOhNcqGT9Rc5MoKdNtkmlDf6OmJrKkzHV8EYzAasoWf49ThKBe+ulwcPtDj5ptN43kB08VrRUWOrqBFoh5ntEa5qBM5G+rwEkJsJvy7r+vvrDZ+CmoCgzSuiBBB+foCs2aZHpeXAx9/3Pz6hJAOoQ4vIcRmoj+rv1gt/eZbNayEkE6g8bAGAc+KEeIsqMMrCD/zn7ZIE5QNn2i5+CYlosv+PQCAkr7xKBw6TKNKJEh6H9BsBI1RLnymXDTpag4cCIwaZXp8/Djw++9aVNEs0Y4zoqBc1ImaDXV4BaDT6RAXFyfkVY1ao2z4RMyl+8erLI/TZ97q8IvVzCRZhltod5qNoBHKhc+ci2b/EGh4lvftt7WpQYWIxxkRUC7qRM6GjnwCUBQFOTk5Ql7VqDXKhk+0XNyKzqHbV+sBALU+vsi8YYZmtTCmwFiUT7MRNEK58JlzcegsDQ1NmQKEhpoef/UVkJOjTR0coh1nREG5qBM5G+rwCoAxhpycHCGvatQaZcMnWi5RX3wKt4pyAEDm1Jth9PPXrhjGoBQV0HjIxigXvrpcNBvo4ekJzK+7OUttLbB6tVaVNCHacUYUlIs6kbOhDi8hpGMUBd0/ft/yNG327RoWQ0gndMcd9UOA3nvP1PElhNiUm9YFEEI6t5BffoR32mkAQMGoK1HWq6/GFRGijaqqKmRmZrb9hbKMkCuvhNeOHUB6OrBli2moAyHEZqjDKwBJkhAUFARJo4t8REbZ8ImUS/e171kep869U8NK6kgSZJ9AzS6aExblwleXC8vv2I0fSosLcfzYMSxb+Rb0Xvo2v/482Q1P1D2uee01uAvQ4RXpOCMSykWdyNlQh1cAsiyje/fuWpchJMqGT5RcvFNOIuS3nwAA5VE9kH/FGI0rAiRJhi44QusyhEO58FlyOZPWoe1UlZdDcvPAsEkzENkjtu0bYAxnj49DcEYq3HftAg4dAgYP7lBNHSXKcUY0lIs6kbOhDq8AFEVBRkYGoqKiINOUQVYoGz5RcmkydleAqWgYU6AYciEHhUGSaJ8xo1z4zLnYapaGwK6hCI2MbtdrT86Yg+BXnjM9WbkS+PBDm9TUXqIcZ0RDuagTORuxqnFRjDEYDAYhr2rUGmXDJ0IuutISRG38FABg1Hsh86ZZmtVihTEoZYU0G0FjlAtfXS4i/AE25dqJKPXwMD1Ztw7Iy9O0HhGOMyKiXNSJnA11eAkh7dLtq/VwKy0BAGRNmoaawCCNKyKkc6v18sYvvesu+qyuNs3YQAixCerwEkLaTlHQ46N3LU/T5ghwsRohTuCH/v3BzH8KfvttU8eXENJh1OEVgCRJCA8PF/KqRq1RNnxa5xLyy4/wTf4XAGAYdglK4hM0qYNLkiAHdKXZCBqjXPjqchHlD7AFvn6ouOYa05OcHGDjRs1q0fo4IyrKRZ3I2VCHVwCyLCM8PFy4Ad4ioGz4tM4l5v03LI9P336fJjWokSQZuoAQujCrEcqFz5wLhBjFa1Jy6631T15/XbM6tD7OiIpyUSdyNuJV5IKMRiOSk5NhNBq1LkU4lA2flrkEnTiG4N2/AwDKYnsh/6qxDq+hOUxRUJuXBibgvdy1RLnwmXOx1SwNtlB10UX1U5Lt3Qv89ZcmddDxl49yUSdyNtThFURJSYnWJQiLsuHTKpf4zz+yPD4zfwEg3L/kGVhlGUTqwIiBcuEz5SLO+V2Yhp088ED98+XLNSuFjr98lIs6UbOheXgJIa0WVFaGmB3bAADVXYKQecMMjSsixLlYbk88YgQiQ0Kgy88H+/JLZP/xB2p79GjVNnx9fREURLOmENIQdXgJIa127fFEyMZaAEDaLbdB8fLWuCJCnEfj2xNPiu6O6fn5kBQFR+64Ex9ePKJV2/HT67Hsheeo00tIA9ThFYAkSYiOjhbyqkatUTZ8WuQilZbiqhMnAACKhwfSZt/hsPduE0mCLiiCZiNojHLhq8uF5RdpXUnT2xMXF6Fm8pVwr6jAVadPo/C191HVpflOrCEvB39t/gylpaUd7vDS8ZePclEncjbU4RWALMsIDg7WugwhUTZ8WuTi+8UX8KkxzQmaNekmVIeGOfT9W0uSZEi+gVqXIRzKha8+F3F+QVtuTxwZjcyZtyJm9Vtwq6rE0O3f4dT/PeGwOuj4y0e5qBM5G9GuNnFJRqMRSUlJQl7VqDXKhs/hudTWwm/1asvTM4JNRdYQUxTUZqfQbASNUC585lxEvZjvzK33QNHpAADd174HuaLcYe9Nx18+ykWdyNlQh1cQlZWVWpcgLMqGz6G5fPkl3DIyAACZw0aitE9/x713mzGwmiqI2oHRDuXCZ8pFnPO71iqjuiNnwlQAgMc5AyI3fubY96fjLxflok7UbKjDSwhpHmPA0qWWp8dmztWuFkJc0Ok766co6/n+G4CAZ88IER11eAkhzfv+e+DwYQDAqa5dkX3BcI0LIsS1lMQnoODSqwAA3mmnEbZti8YVEdL5UIdXALIsIzY2Vshb8WmNsuFzaC4Nzu5+kzBI/Kv8JRm6kGiAbqFrjXLhq8tF9IEeDc/yxr67wvSXFzuj4y8f5aJO5GzEq8gFSZIEf39/Iafx0Bplw+ewXP74A9i5EwBQ06sX9nVv3cT3WpIkCbKXL+0zjVAufOZcRJqlgefsJZejOP48AEDAPwcQvPMXu78nHX/5KBd1ImdDHV4BGI1GHDlyRMirGrVG2fA5LJcXX7Q8LLr3XjABD2KNMcWI2owTYArtMw1RLnzmXCTRz/FKElLufcjyNO71ZXZ/Szr+8lEu6kTOhjq8ghBx5xAFZcNn91wOHAC2mW4jjB49UD5hgn3fz4Zo6i0+yoWvs+SSM/Z6lMb1BgAE7d2FLnt22v096fjLR7moEzUb6vASQvheeqn+8aOPAu7u2tVCCAF0OqQseMTyNO71lzUshpDORfMO71tvvYWYmBjo9XoMGzYMe/fubXb9jRs3ol+/ftDr9UhISMDWrVutfv7VV1/hmmuuQXBwMCRJwqFDh+xYPSFO6sQJYNMm0+OwMGDePG3rIYQAALIn3oiyHrEAgK47f0HAgeZ/ZxJCTDTt8G7YsAELFy7E4sWLceDAAQwaNAhjxoxBXl4ed/1du3ZhxowZmD9/Pg4ePIhJkyZh0qRJOHr0qGWdsrIyjBw5EsuW2X98k63Isoy+ffsKeVWj1igbPrvn8txz9VeB/9//AV5e9nkfe5BkuEXE0mwEjVEufHW5CD6C14K5uSHlnoWW5/Ycy0vHXz7KRZ3I2Wha0fLly3H77bdj3rx5iI+Px7vvvgtvb2+sWbOGu/7KlStx7bXX4pFHHkH//v3x/PPPY8iQIXjzzTct68yaNQvPPPMMRo8e7ahm2ISHh4fWJQiLsuGzWy7HjwOff256HBwM3HOPfd7HnnRuWlcgJsqFr5PlkjVlBioiowEAob/8CP8jB+32XnT85aNc1ImajWbf8urqauzfvx+LFi2yLJNlGaNHj8bu3bu5r9m9ezcWLlxotWzMmDHYvHlzh2qpqqpCVVWV5XlxcTEA08Br8+BrSZIgyzIURQFrMP+heXnjQdpqy2VZhiRJVsuNRiMSExORkJDQZCoP87+SlEYXVeh0OjDGuMsb16i23J5taq72trTJaDTi2LFjGDBgQJN/MXbWNqnV3pY2mfeZ8847D411tE3SkiWQ696HPfwwFG9vwGiEoiiWdRljAGvYJgmSLIMxpdH8oNbLJTC46XSWdZqsL0mQJLnuIiL+8obbYIxBkiSrmQeYYkRt5im4RfVpOmewJAMNX1/3OknWtalNACBLktU2LDW2tk3mxw23UVdj4zbV1w5LjY1zsK69aZvMubhH9wWD1LbPo5k2WdehqHx+zbWp6efRuK1qbapbCoDzeah9fo3aZM5FUv081PZJ6za19Hm0pk0tfh51bVLc3ZBy5wMY8MzDAIDY11/Gofc/r1tfsRwvzN/Z9h73Gv5uMh+bGq8PuN7vJ3MuAwYMgIeHh1O0qaXaW9smczYDBw6Eu7u73dvUlgvkNOvwFhQUwGg0IiwszGp5WFgYkpKSuK/Jycnhrp+Tk9OhWpYuXYolS5Y0WZ6YmAhfX18AQFBQELp3746MjAwYDAbLOuHh4QgPD8eZM2dQUlJiWR4dHY3g4GCcPHnS6r7SsbGx8Pf3x7FjxywflHknURQFx44ds6ohISEB1dXVOHHihGWZTqdDQkICSkpKkJKSYlmu1+vRr18/nDt3Dunp6Zblfn5+iIuLQ15enlVW9mwTAPTt2xceHh44cuRIu9tk/pdiYWEhMjMznaJNtvicGGOoqKgAAJu2yTM5Gf2++ML0Hl27onL+fJyoa2tpaSkGD+hv+lllGYz59bVL7p6mPwuXFcNoyK5frveBW2h3KMVnoRQVIFiqwoQxo+FVa6pdMeRCKSu0rC8HdIUuIATGggywyrL6LIMiIPkGwph7xrKNgOoisMoySF6+MGadqr/S3tzZYApqM5OtPie3qD7QgVleX5vxLyRZhltU3za1CQD69oqzbAMAZJ9A6IIjWt0mT5jq9aspsWwDAHQh0U3bBJiGI+jcLOuacwAA1FajNrt+H+O2iTGwCtN+Ym6TeRs+taa6zJ+TpfZWtMnq8ygrtnxOrKb+JEJzbZIAq8/D/DnBWNtym+o+JwCIjoq02kbjfU+1TYyBlRXBC6bvhE9tmfXn0WDfa65N5hxk877XYButbZN5G3411p+TZf0GbTozYhjigrtCf7YA4T/+D35HD6MwIhT6knwMTRiIjIwM6PX6Dh33GGMwGAyoqqqCXq/X/LgHiHEsN+dy6tQpxMfHO0WbbPU5mbPJz89Ht27d7N6mxMREtFbn+juOnSxatMjqzHFxcTGio6MxYMAA+Pv7A4DlzGtUVBQiIyMt65qXx8TEWG3TvLx3795Wy83/KomPj7csM/+LSJZlJCQkNFnffIFeY35+ftzlXbp0QWBgYJPloaGhCAkJaVKjPdrUcHlH2mQ+wxsYGIigoCCnaJNZRz4n8z5j6zZJS5dCMv/r/ZFHoO/aFQl1uaenp+PQhx/j2uHXmn7xRvVp+K6m//Xxh5u3X5Plsn8wZL8gnM0vwrc//IR7Ro0zLQ8Kg9wltGHxAABd1yg0PsMLALqwGJzNysO3P/yE6FHj0KWu86nr1suyqvmMHSS5UY0AJBlGSPWvb/DzNrUpPRsnTiWjyCOgfht1Nba2TVX5fwMAStz9ENzwfevOBDZsU8Pl5hqtsnTzaNrWRm1iihEs85RVm8zbiDZ/HnWfU+Pam2vT2fSs+jx9TMdLXVgMGp8NVWsTA5p+HpLcqjbVLQGy8pGekWn9eTTa99TaZM6loqIIAFDm5oMQq8+jft9rrk1Wn4fKvtdSmxp+Hl3R/PcJfkFIufdhxD/3OACg9/L/YP/qDaisqMbuffsx/KILUFVVhbS0NOh0OqtjTWlpKcrKyqDX66HX6y3Lz507h8LCQkRERKBLly6W44ynpyf9fmrQJnMuvXr1cpo2NdbeNpmzMa9j7zYNGDCgSY1qNOvwdu3aFTqdDrm5uVbLc3NzER4ezn1NeHh4m9ZvLU9PT3h6ejZZrtPpoNPprJapDcRuvF5bl0uSBEmS2rQdtfXVamzr8o62qT3Lm2uTLdoqWpt4WrvcfOCwWe1JScDGjaYnoaGQ7r0XaFC7+c9WlveWeG2VwbthlXk5g4Rao9HSiVBdXyUDSZattmHOQJL536fGy+t+Wv/6Bj9va5sUxppso21tkswv4NbJrx2WGpvkwK3dernUKPdWfx7NtMm6Dlmlrc21if95NGxrc20ya/Pn0WC5KZeWPo/m29Saz6OlNrX188i4eT56vv8GvLIzEbpjGwIP7sNpLy8cPXoUL7/+NvRe+qYvbgU/vR7LXngOAQEB9d8l+v1k1Sap0bGRp7O1qTU1tma5ediCrWpsz3IezTq8Hh4eGDp0KHbs2IFJkyYBMI3R2LFjBxYsWMB9zfDhw7Fjxw48+OCDlmXbt2/H8OHDHVCx/Zj/5SziVY1ao2z47JLLkiX14wUffRTw8bHdth3JfHaNZiOwRrnw1eXC6s64dyaKXo/kBx7DwMfvBwD0fvV5/PXQU5DcPDBs0gxE1k1f1haGvBz8tfkzlJaWokuXLnT85aDfS+pEzkbTIQ0LFy7EnDlzcMEFF+Ciiy7CihUrUFZWhnl1c37Onj0bkZGRWLp0KQDggQcewGWXXYbXXnsN48ePx/r167Fv3z6sWrXKsk2DwYC0tDRkZWUBgGXMinmMjKiqq6ut/rRE6lE2fDbN5Z9/6s/uhoUBd99tm+1qxVgLuIl5pbCmKBc+Y63WFbRb5tRbEPv2f+Gddhpd//wVUddcBwAI7BqK0LqZHDqCjr98lIs6UbPRtAt+00034dVXX8UzzzyDwYMH49ChQ9i2bZvlwrS0tDRkZ9cP2B8xYgTWrVuHVatWYdCgQdi0aRM2b96MgQMHWtbZsmULzj//fIwfPx4AMH36dJx//vl49913Hdu4NlAUBSdOnGhyFSKhbNTYPJcGs6XgsccAb2/bbFcLTDFdGNT4KnlXR7nw1eXCGTnQKTB3d5z6v/rv7yXrPmw0s0P70fGXj3JRJ3I2ml+0tmDBAtUhDL/++muTZTfeeCNuvPFG1e3NnTsXc+fOtVF1hLiA334DzHcsjI7u/Gd3CXExWddPQ+xbr8H31Al0O5GIS3v11bokQoQj3iALQojjMGY6o2v23HOAgH+KIoQ0Q6fDyYVPWZ4+kJkOCHiGjRAtUYdXEG250tDVUDZ8Nsll82Zgzx7T4wEDgFmzOr5NAahdUe/qKBc+Z8gld+xEFMebbkQTX1GO3r/8aJPt0vGXj3JRJ2o2nf9b7gTME0CLupNoibLhs0kutbXAE0/UP3/xRcAJcpZkHdyi+qpP6+WiKBc+cy6s047irSPLOLHoOcvTYWvehtxgYv/2oOMvH+WiTuRsqMMrAMYYiouLm9zGj1A2amySy9q1gPmuhpdcAkyYYJviNMYYg1JRSvtMI5QLnzkX69s+d05nL70KZwYPBQD45eWg+0cdu1ibjr98lIs6kbOhDq8AFEVBSkqKkFc1ao2y4etwLuXlwOLF9c+XLbNMdt/pMcV061majcAa5cJXl4uT7P34Y/adMH/CcW+9CvdzZ9u9LTr+8lEu6kTOhjq8hLii114DMjNNjydMMJ3hJYR0egUxsdgcbLqtq3txEeLeeEXjiggRA3V4CXE1mZnASy+ZHut0prO7hBCn8Xq3KNR4egIAun+8Cl6pKRpXRIj2qMMrCBHvSiIKyoav3bk8/rhpSAMA3HMP0L+/7YoSggTJ3RNwmj9S2wrlwmfKRbwRh+2X6+GJf26YCQCQa2rQZ9mz7d4WHX/5KBd1omaj+Y0niOmqxn79+mldhpAoG7725lL0ww8I+PRTAIAxMBDZt90GJS2tVa/NzMxETU1Nm9/T0SRZhltErNZlCIdy4bPkkpWvdSk2dXDaLAz84Vt4ni1AxHdfI333HzAMH9WmbdDxl49yUSdyNtThFYCiKDh37hy6dOkC2Qnmg7QlyoavPbkYzp5F4ew5CKh7/nHf/vjhv6+3+j3LSktxJjUdVdVV7ajYcRhTwMqKIfn4Q5JonzGjXPjMuTjDLA0N1fj44uTDT2PgogcAAP2ffQS7vtsJ5tb6X/t0/OWjXNSJnA11eAXAGEN6ejoCAwO1LkU4lA1fe3JRPv0UsXm5AIDCnnFwe+U9jGvDL7/kxMM49e5K1Ip+lpcxGA3ZcPP2o7/eN0S58NXl4oyRZNw0B9HrPkLAkYPwS0pE9CcfIG3eXa1+PR1/+SgXdSJnQx1eQlxBaSkCzReqATi15FWE9OjZpk2czcmydVWEEHvS6XDsuVcxfPJVAIDey19A9sQbUFM3iwMhrkSs882EEPtYsgRuOTkAgIwRl6HgstEaF0QIcYSiIRchc6rpAjb34kL0eXmJxhURog3q8ArCz89P6xKERdnwtTqXI0eA//4XAFAt6/D3g4/bsSoRSJD0PqC/2zdGufCZcnGuEbzWTjz2HGp9TceLqA0fw/+fA61+LR1/+SgXdaJmQx1eAeh0OsTFxQl572mtUTZ8rc5FUYC77gKMRgDA5vMGoSSqhwMq1I4ky3AL7Q5JsAsmtEa58JlzceZ/CFSHhuHUg4sAABJjiH9qoeWY0Bw6/vJRLupEzoaOfAJQFAU5OTlC3opPa5QNX6tz+fBDYNcuAEBNbCy2JJzngOq0xZgCY1E+GN1C1wrlwmfOxdlmaWgsde5dKOltmi4q8PB+dP/4/RZfQ8dfPspFncjZUIdXAIwx5OTkgDHnPuC2B2XD16pcCgqARx+1PDU8/zxqBfxXt80xBqWoAKB9xhrlwleXi/Oe3zVh7u449uIKy/M+ryyBPiuj+dfQ8ZeLclEncjbU4SXEWT36KGAwmB7PnImqkSO1rYcQoqlzF12C9JnzAABuZaWIf+r/6B9AxGVQh5cQZ/TTT6bhDAAQEAC89pq29RBChHDi8edQGRIGAAjdsQ1hWzdrWxAhDkIdXgFIkoSgoCBIkrP/Ua3tKBu+ZnMpKQFuu63++dKlQHi444rTmiRB9gkEaJ+xRrnw1eXiKuc5awMCcXzJq5bn8YsfhlvROe66dPzlo1zUiZwNdXgFIMsyunfvLtxt+ERA2fA1m8tjjwGpqabHl18O3HmnQ2vTmiTJ0AVH0O1zG6Fc+My5OPMsDY3ljrseuVePAwB45ueh7wtPcdej4y8f5aJO5GzEq8gFKYqCtLQ0Ia9q1Bplw6eayy+/AO+8Y3rs7Q2sXg0IeOCxJ8YUGM9m02wEjVAufOZcnH2WBiuShOPPvYZaH18AQPSGj9H15x+arEbHXz7KRZ3I2bjWb0JBMcZgMBiEvKpRa5QNHzeX0lJg/vz658uWAbGxji9Oa4xBKSuki3Eao1z46nJxnfO7JpXdonDiyRcszwc+tgDu585arUPHXz7KRZ3I2VCHlxBnsWgRcPq06fGllwL33KNtPYQQoaXPnIf8y64GAOjzchD/9EMaV0SI/VCHlxBn8OOPwJtvmh57ebnkUAZCSBtJEo6+8haqA7oAACK+/RIx27dqXBQh9kG/EQUgSRLCw8OFvKpRa5QNn1Uu+fnAnDn1P3zpJaBXL+2K05okQQ7oSrMRNEa58NXlIt4fYB2jKiwCx/6z3PJ82KvPoUt5GQA6/qqhXNSJnA11eAUgyzLCw8OFvKpRa5QNnyUXSTKN283JMf3g2muB++7TtjiNSZIMXUAIzUbQCOXCZ87FlWZpaCxn4lRkXzcFAOBZUoy7dv4BKAodf1VQLupEzka8ilyQ0WhEcnIyjEaj1qUIh7LhM+eivPMO8O23poUhIaabTQj4L2tHYoqC2rw0MAGvEtYS5cJnzsWlZmngOPaf5ZYbUgzKyoT/u+/S8VcF5aJO5GyowyuIkpISrUsQFmXDV33oEKSHH65fsGaNa91gQhUDqyyDq3dgmqJc+Ey5uPY/E4GaLsH4Z8UHYHX/YA549VXgzz/p+KuCclEnajbU4SWkMyotRc9HHoFUUWF6fs89wHXXaVsTIaRTM4y8HP/MvQsAIBmNkG+5BbrCQm2LIsRG3LQugBDSOgaDAaWlpQBjCLr/fvjWTUFW3b8/cu+/HywtrdnXZ2ZmoqamxhGlEkI6qX/m3Q33rV8jPjcHUno6ui9eDOzYoXVZhHQYdXgFIEkSoqOjhbyqUWuUjYnBYMBjTz6DkspKXJ10HPP/2gUAKHd3xxP9ByDnpVda3EZZaSnOpKajqrrK3uVqS5KgC4pw+bHMTVAufHW5sPwirSsRAnNzwxuXXo43f/oBunPnEPD771BWrAAaDp9ycfR7SZ3I2VCHVwCyLCM4OFjrMoRE2ZiUlpaipLISEwdegJs++9iyfO/ilzHkyjGt2kZy4mGcenclap38LK8kyZB8A7UuQziUC199LuL9gtbKOR8fnF2+HKHz5gEA5McfB4YMAa68UuPKxEC/l9SJnA2N4RWA0WhEUlKSkFc1ao2yqRdQUYHrX1kCXV2HNWX6Lai4+VaERka36r/A4BCNW+AYTFFQm51CsxE0QrnwmXOhi/msVV55JZTHHzc9MRqBadOAM2c0rUkU9HtJncjZ0BleQVRWVmpdgrAoGwBVVXjo55/gk58HADg3dBiO3XE3dPRLmoOB1VSBOjCNUS58plzo/G69qqoqZGZmQrntNvj/+iuC/voLOHsW1ePHI/err8C8vFrchq+vL4KCghxQrTbo95I6UbOhDi8homMMQU8+Cd+6zm5FRCQOvPMxWBWNOSSE2FZpcSGOHzuGZSvfgrePN0ZMvB43HDuGiOJieBw7hrSx4/DGpZe3OBbcT6/Hsheec+pOL+lcqMNLiOiWL4fvxo0AgFpPPQ6+vx7VIWFABnV4CSG2VVVeDsnNA8MmzUBk9xjoS/Kx9+1PMO6OGXAvL8clp1Pge8UYHL5N/Y6Ohrwc/LX5M5SWllKHlwiDOrwCkGUZsbGxQt6KT2sun83XXwOPPGJ5+udTL6AiYTDAGHQh0QDdJrYpSaZseCgXvrpcaJYGa4FdQxES2R2sMhhSPx8cWbka598xExJjGLTmHcjx5yHzxlu0LlMTLv97qRkiZyNeRS5IkiT4+/sLOY2H1lw6m127gJkzAWYac/nloMFIvWosAFMuspeva+bSAsqGj3LhM+dCszQ01XCfybvmOiQ99aLlZwMevw9BO3/VrjgNufTvpRaInA11eAVgNBpx5MgRIa9q1JrLZnPiBDBhAlA3+L9s8mRsHDzE8mOmGFGbcQJMcbFcWoGy4aNc+My5SHQxXxON95nU+fcidc6dAAC5thbn330LfJMStSxREy77e6kVRM6GOryCEHHnEIXLZZOdDVx7LWAwmJ6PHo2zL7/c5CIRml5KHWXDR7nwUS7qrLKRJBxfvAx5V10LAHAvLsIFt1wPr9QUjarTjsv9XmoDUbOhDi8hIikoAK6+un6+y0GDgC+/BDw8NC2LEEIAADodDr/xIQoHDQUA6PNzceHN18MzJ0vjwghpHnV4CRHFuXOmzm5i3Z8Ie/QAtm4F/P21rYsQQhow+vhi/9ovUdK7HwDAO/0MLrjlergbCjSujBB11OEVgCzL6Nu3r5BXNWrNZbIpKQHGjgUOHTI979YN2LHD9P88kgy3iFi64p6HsuGjXPjqcqERvBzN7DM1XYKx77MtKI+OAQD4nUzCBbdMgvu5sw4u0vFc5vdSO4icjXgVuSgP+pO1KqfPprgYGDcO2LPH9Dw01NTZjYtr/nU6mlVQFWXDR7nwUS7qmsmmKiwCf6/bgsrQcABAQOJhXDhzAjwLzzmqOs04/e+lDhA1G+rwCkBRFBw5cgQKXTjRhNNnYzAAo0cDO3eangcFAdu3A/36Nf86pqA241+AOWkuHUHZ8FEufHW5iDeJkgBasc9UdO+Jvz//HypDwgAA/seO4Jr75sG/osJRVTqc0/9e6gCRs6EOLyFaycsDrrgC+Ptv03NzZ/e887StixBC2qCsV1/8vWErKsMiAABdkv/F0z9shS4nR+PKCKlHHV5CtJCWBlx2GfDPP6bnYWHAb78BQ4Y0/zpCCBFQWVwf7P3ie1RERAIAogsLETZlCpCUpHFlhJhQh5cQRzt0CLj44vpfBFFRwO+/AwMHaloWIYR0RHlMHPZ+8T1KukUBANwyM4GRI+uvTyBEQ9ThFYAsy0hISBDyqkatOV02P/4IjBplurkEAPTqBfzxB9CnT9u2I8lwi+pDV9zzUDZ8lAtfXS40SwNHO/aZiu498f17n+FMlyDTgrNngSuvBL791k5FOp7T/V6yIZGzEa8iF1VdXa11CcJymmw++AAYPx4oLTU9v/hiYNcuICamfdsz1tqsNKdD2fBRLnyUi7p2ZFMZHIIlY8ej8uKLTQvKy4HrrweWLQOYc/zTwml+L9mBqNlQh1cAiqLgxIkTQl7VqDWnyKa6Grj3XuD224Haul8ekyebph4LCWnfNpmC2uwUuuKeh7Lho1z46nKhWRo4OrDPVHh4IG/tWmDatLptMeDxx4HZs/+/vXuPj/HM/z/+mpkcJSIRciTOZ+KUlW/Q9S1psbqrWz+nR7a0VnV3tahWnYp2tevQw5ay9LRlq6rVVrS6VFa3lKZKJCi+4hBESKI5yEmOc/3+uGVkkglBkrllPs/H436Q674zc93vueaeK/fc93VBYWEtV7R+NYjPpTqi52xk8EEh6lJaGowerV22UG7GDHjtNTCZ7FYtIYSoc25usGkTdOsGixZpZRs2QGIifPEFBAff9NczMzPJK/9G7A54enrStGnTO/590bBIh1eIurJ7N0RFQUqK9rOrK6xdC489ZtdqCSFEvTEYYOFCrdM7YYJ2ecNPP0GvXrB+vTbpjg2ZmZnMnr+Q3Ls4G9zYzY1lr/xVOr0CkA6vbpjkbF+17rlsSkvh5Zdh8WIo/1onOFg7o9GvX609jUGHNwXohWRjm+Rim+RSvVrLZtQobfbIkSO1YRl/+UW7p2HWLHjlFXB2tto8Ly+P3MJC/ufhKJpen8ntdmSmp/Jj9Efk5eXVSYf3nvtcqkd6zUY6vDpgMpno0aOHvauhS/dcNhcvamd19+y5UXb//WStXk2uh4d2oL8DKSkplJSUWH42GE04teh0t7VtkCQb2yQX28pzUWkydFZltd5mevWCQ4fg8cdvjNrw6qvaJV8bNticTr2pXwB+wS1rrw614J77XKpHes5GOrw6oJQiNzeXxo0bYzDIrRMV3TPZKAUffAAzZ8LVq1qZyQQvvUTmlCnMXvjSXX01l5+Xx7nzyRQVF11/OoUqzMfg5qHvXOxAsrFNcrGtPBdkYLIq6qTN+PrC1q2wYgU8/zyUlMCPP2ozTC5dqt3gq/Mz7vfM55Id6Dkb6fDqgNls5uzZs/To0UO3XwXYyz2Rzfnz2ggMMTE3ykJC4OOPoX9/8i5cuKuv5gDOHDvM6bUrKC0/y6vMlF1Jvj5Gpk5zsRfJxjbJxbbruejro1kn6qrNGAzazbsDBsC4cXD2rHZt77Rp8Pnn8P77VS5x0JN74nPJTvScjXR4hbhTpaWwZg3Mm3djbF3Qbsx4803w8bHa/G6+mstIvXQXFRVCCB361a/g8GGYPRv+8Q+tbPduCA3F6+mncSors2/9RIOi7+8NhNCr//4XevfWzkiUd3ZbtIB//1u787hSZ1cIIYQNnp6werU2Lnn5JDwFBXgvW8arW78g6Mfvb/rrQtSUdHh1ws3Nzd5V0C1dZXPunDaQ+uDB8PPPN8qnTIFjx2D48HqqiAGDsyvIF7E2SDa2SS62abnIFby21GObGTwYjh6Fp5+2XMMbmJND5Mwn6f3EODzOJNZ9HW6Drj6XdEav2UiHVwdMJhOdO3fW3fUueqCbbFJTtQNxx46wefON8rAwiI2Ft98GL696q47BaMQpsK0Mp2SDZGOb5GJbeS7yh0BV9d5mPD1h5UqIi6MwLMxS7L/zawY80I9us5/C9XJK/dTlJnTzuaRDes5Gjnw6YDabycjI0OVUfPZm92wyMmDuXGjbFlat0u4oBm1K4Pffh/37oXy++HqklBlzXjZKpomtQrKxTXKxrTwXGaWhKru1mV69SP/sM1bdN4gC32YAGMvKaLlpPb8e1JNOi+fimpZav3WqwO6fSzqm52ykw6sDSimSk5NRSg64ldktm/PnYfp0bbSFpUvh2jWtvFEj7Sa1xESYNMl+w+coRVnmZW04NGFNsrFNcrHtei5yftcGe7YZg4G97doT/cl2Ep9bSElj7Rs0U1ERbd5bxa/v607XedNxP3+23qsmn9nV03M20uEVoqK4OHj0UW0A9JUrtaFyAFxctA7w2bParEDe3natphBCOILSRh6cfXoWe74/QtKUaZS5ugJaxzfko3/y6//tTc+nHsP7wA/yx5y4KenwCpGfD++9p12PGxamzfhTPhyOu7t27e6pU9pQY/7+dq2qEEI4ohIfX07Of4U93x/l7JPTKfXwBMBgNhP41ef8z/8byoBhEbT88D1Mebl2rq3QIxmHVycaN25s7yro1t1mk5mZSV7FcXIBzGZc4uLwiI7GY+tWjLnWB8gyHx9yH3uMvAkTMDdtSklJCc61NC1w7TBgcPNAbrSxRbKxTXKxTctFcdXeFdGhO28zRUVFpKTc+Q1m1R03i/wDSZz3MmenPkvIv96j1Qf/wDXjFwAa/98xur3wDJ2WLiTpfx/gXMk1qKNrSeUzu3p6zUY6vDpgMploZ2MOcXH32WRmZjJ7/kJtWl+lCMnKYsDZM/RPOkvz/Lwq25/xbcZ/OnXmhzZtKcrKgRWrKCoq4vTJk3Ts0gXnO5j9p/K0wLXBYDTi5BdSa4/XkEg2tkkutllySb5s76rozp22mbycbE4cP86yFatxc7+zIapuddwsbeLD2adnce6Jp/H/dzQhG97DJ24/AE55uXTY9gULgdKICPjDH2D8eG3s9FqY7lY+s6un52ykw6sDZrOZ9PR0/Pz8MMqQQVbuNpu8rCxaJp3lIVcP2sftxysluco2JW7unHtgBIkPjyGjS3fcgSEV1p85dpj/SzxN2ENjCG7V9rbrUGVa4FqglBlzTgZGL18MBmkzFUk2tkkutpXnIqM0VHWnbaaooACDkwvhD4+/o2Mm1Py4aXZz4/Ij47j8yDgaHztCyIb3CPzyM5yuX9bglJoKr72mLSEh8LvfwciRMGjQHU9fLJ/Z1dNzNtLh1QGlFKmpqTRv3tzeVdGd285GKTh9WpsJbdcuWuzYwcKcnCqbmU0mMgYO5vLDo0l78CHKPBtjAvxsPGT5tL7ezfzuaGrgOpkWWCnMV3/B2LipfENdmWRjm+Ri2/VcJBIb7rLN3OkxE+7suJnbLZRjS1ZyYuFS3D7dQKN3V9D38iUMpaXaBhcuaMNLrloFTZpok10MGaItnTrV+OyvfGZXT8/ZSIdX3NvKyuDkSfjxR20O9m+/hYsXLasr/n1pNpnI+lV/Ukf8ntQRD1Piq783pBBCiLtjdm/Eucjh/PvscV6b8TQtfvwRtmzRPh/KzxhfvaqVbdmi/RwUpHWABw6E8HDo3h2cpIvUkMirKe4dZrM2tW9CAvz0k7YcPAi51d+Ra/byIta3GWUT/0zxI2MpbeJTb9UVQghhX2YfH3jySW3JyYEdO+DLL2H7dsjMvLHhpUvaCD0bNmg/N2oEfftqEwv16wehodpwlTqcQUzUjHR4dcBgMNC0aVMMtXAxfYNQWqqdpT1xAsPPP9P+wAGMSUlw/PiNcXGr4+6u/YU+eDDcfz8XmzfnrcV/4zcPjsCvIXV2DQaMHt61cgNGgyPZ2Ca52HY9F3VFRmmooqG1GS8vGDNGW8xmOHwYdu3Slj17rD9fCgrg+++1pZybG3TtirF7d1q1bIkhJUWbbr516zu+Hrih0XN/Rjq8OmA0GgkJaZh3T9scEqykBNOVK5jS0jBduoRTcjJOFy7cWFJSLNdcGQHPmz1By5baX9/9+kFEhPZVlIvLjfV3OJSY3hkMRky+gfauhi5JNrZJLrZZcjnXMI8Vd+NebzO3HBrN1/dGB7i4GJcjR3BNSMAlIQHX+HicKlweB0BhIRw6hOHQISqePlEmE2VBQZS0bk1pq1aUhoRQFhBAWWAgru3a4d21K1yfMMNebH4W3wZPT0+aNm16y+303J/RRYd39erVvPrqq6SmptKzZ0/eeust+vXrV+32mzdvZsGCBZw7d44OHTqwbNkyfvOb31jWK6VYtGgR7777LtnZ2QwYMIA1a9bQoUOH+tid22Y2m7l48SItWrTQ3V2NNVJcrH01VL5kZEBmJgXJyfwYvRX3vDx8CgrwLijA51oBTQoLb/splMGAoV076NYNevSAX/1KWwLv3YPx3VDKjDkzDWNTf7njvhLJxjbJxbbyXGSUhqru5TZzV0Oj+fpB5FDcsrNpfOQwAz0a0Tonh5CsTPxzcqrM2GUoK9NO3CQnW58Rrqh5cwgO1pbmzbWlWbOqi6+vdia6Fs8YWw3PeYcau7mx7JW/3rLTq+f+jN07vJ988gkzZ85k7dq1hIeH8+abbzJ06FBOnjyJn1/Ve+Z/+OEHxo8fz5IlS3jooYfYuHEjDz/8MIcOHaJ79+4ALF++nJUrV7J+/XratGnDggULGDp0KMePH8fN7c7GBKxLSikyMzMJDg6unQc0m7WbuUpKoKhIW4qLb/z/ZmVFRdpfsXl5NVuys7V/bWgE/MbmmuoVN/IgL7gFuUEtueLjy4GMVP5n4qOEjhmDSaeDWduFUpjzszH6+Mkd95VJNrZJLrZdz0UiseEebjO1NTTap8kpBD33AkWt2nISMBVeo0nSafyOHcLtl0y8UpJpfPECjS9ewMXG2O4WV65oS0JCzZ7czU3r+Fa3eHho27i7a0v5/22UFWVn45mWRsSw3+PlF4DZyQnl5IzZZNL+bzJhdnKu9tKVzPRUfoz+iLy8vFt2eGu9P1OL7N7hfeONN3jiiSd4/PHHAVi7di1ff/01//znP5kzZ06V7VesWMGwYcOYNWsWAIsXLyYmJoZVq1axdu1alFK8+eabvPDCC4wcORKAf/3rX/j7+xMdHc24cePqb+dqIjER44QJdMjLw+jqqnVUb3cp7+CWLzpldnamyC+AIr8ACv0Dtf8HBFIQ0oaCkNZca9mKEh9fy5suPSWZ79/7Oz06ddJuIBBCCCFuQ20MjVb5MVSbdqR1bINTi45cMl6/iU0pnDN/wePcWdxSknFLvYT59Emu7v+ePk19cP3lF+3GuPIh0m6lsFBb0tPvqO4VBQJ/B9jy2U23U0YjZmdnlEnrECsnrSNcBkTl5+Gza6d2yaDJBEbjjaXCz0aDgQ5FRfDBB9pNfzpi1w5vcXExcXFxzJ0711JmNBqJjIwkNjbW5u/ExsYyc+ZMq7KhQ4cSHR0NQFJSEqmpqURGRlrWN2nShPDwcGJjY212eIuKiigqujGby9Wr2s0LWVlZlF3vQBoMBoxGI2azGaVufPVVXl5WqaNZXbnRaMRgMNwoT03FtF+bHeZemf1bGQzg6al1Qps0AR8fDD4+2t2w3t7g4wNNm5KpFP/c/g2tHvgtTu07UdzYS3tTWE4VVPoK8ZcrcCXdUp79SzrXCgpIT0/n2LFjVS6CNxqNKKWqvB4Gg8FSnpqaStG1Qi6dO821/DxQlaeZNGgd7JuUp188jwFF2oUkjJbnqvz1ZzX7ZDCSZvX7Zks5Stncvmq5gbSL51HKfOMxlBnX3AyKrtmaNtP2PqVdPE9ZWal1PW5W90rl5TmkXjh3PYea1N26/MZjJGlfC9rY19t+PSpvX55NQZmNMxaGWng9tCyVuaxSluV1rNk+3fT1qC4DbQcBrLOsSd2t2oyBiq9H2i1fj+r36Zavxy32yebrcZP3U81fj+q2r7RP13NJu5R++69HhfJbvh412Kdbvx633qdafT3MpRXeS8Ya71PaxfOYbWV5G++z8vdHam28HnDL95Ot8mpfj4rHGKPJuu6entCpC3TuRla3HsSqEp6a/DgBAQEYlMKUlYUxKwtDZiam7GyM1xdTVhbGzEyMV69iLCjAmJuLMT8fQ34+xrw8DHU0RbIVs1n7lpeqs9u5AgU3O4NdydXUVJxycu68b1ShXKua2WZ5dnY2gFU/oFrKjlJSUhSgfvjhB6vyWbNmqX79+tn8HWdnZ7Vx40arstWrVys/Pz+llFL79u1TgLp06ZLVNqNHj1Zjxoyx+ZiLFi0qb62yyCKLLLLIIossstxDS3Jy8i37nHa/pEEP5s6da3XW2Gw2k5mZia+vb70MrZGTk0PLli1JTk7Gy8urzp/vXiLZ2Ca5VE+ysU1ysU1yqZ5kY5vkUr36zkYpRW5uLkFBQbfc1q4d3mbNmmEymUhLS7MqT0tLIyAgwObvBAQE3HT78n/T0tIIrHAHf1paGr169bL5mK6urrhWGjLE29v7dnalVnh5ecmbpxqSjW2SS/UkG9skF9skl+pJNrZJLtWrz2yaNGlSo+3sOmaEi4sLffv2ZdeuXZYys9nMrl27iIiIsPk7ERERVtsDxMTEWLZv06YNAQEBVtvk5OSwf//+ah9TCCGEEEI0XHa/pGHmzJlMnDiRsLAw+vXrx5tvvkl+fr5l1IYJEyYQHBzMkiVLAJg+fTqDBg3i9ddfZ8SIEWzatImDBw/yzjvvANoF0TNmzODll1+mQ4cOlmHJgoKCePjhh+21m0IIIYQQwk7s3uEdO3YsV65cYeHChaSmptKrVy927NiBv78/ABcuXLAavLh///5s3LiRF154gXnz5tGhQweio6MtY/ACPP/88+Tn5zNlyhSys7MZOHAgO3bs0OUYvKBdUrFo0aIql1UIyaY6kkv1JBvbJBfbJJfqSTa2SS7V03M2BqVqMpaDEEIIIYQQ9yZ9zfsmhBBCCCFELZMOrxBCCCGEaNCkwyuEEEIIIRo06fAKIYQQQogGTTq89WjNmjWEhoZaBmSOiIhg+/btlvWFhYVMnToVX19fPD09GTVqVJVJNhzB0qVLLcPLlXPEbF588UUMBoPV0rlzZ8t6R8ykopSUFP7whz/g6+uLu7s7PXr04ODBg5b1SikWLlxIYGAg7u7uREZGcurUKTvWuO61bt26SpsxGAxMnToVcOw2U1ZWxoIFC2jTpg3u7u60a9eOxYsXU/G+bUdsMwC5ubnMmDGDVq1a4e7uTv/+/Tlw4IBlvaPksmfPHn77298SFBSEwWAgOjraan1NcsjMzCQqKgovLy+8vb354x//SF5eXj3uRe27VS5ffPEFDz74oGV22oSEhCqPoYdjj3R461GLFi1YunQpcXFxHDx4kMGDBzNy5EiOHTsGwDPPPMNXX33F5s2b2b17N5cuXeKRRx6xc63r14EDB3j77bcJDQ21KnfUbLp168bly5cty969ey3rHDUTgKysLAYMGICzszPbt2/n+PHjvP766/j4+Fi2Wb58OStXrmTt2rXs378fDw8Phg4dSmFhoR1rXrcOHDhg1V5iYmIAGD16NODYbWbZsmWsWbOGVatWceLECZYtW8by5ct56623LNs4YpsBmDx5MjExMXz44YccPXqUBx98kMjISFJSUgDHySU/P5+ePXuyevVqm+trkkNUVBTHjh0jJiaGbdu2sWfPHqZMmVJfu1AnbpVLfn4+AwcOZNmyZdU+hi6OPUrYlY+Pj3rvvfdUdna2cnZ2Vps3b7asO3HihAJUbGysHWtYf3Jzc1WHDh1UTEyMGjRokJo+fbpSSjlsNosWLVI9e/a0uc5RMyk3e/ZsNXDgwGrXm81mFRAQoF599VVLWXZ2tnJ1dVUff/xxfVRRF6ZPn67atWunzGazw7eZESNGqEmTJlmVPfLIIyoqKkop5bhtpqCgQJlMJrVt2zar8j59+qj58+c7bC6A2rJli+XnmuRw/PhxBagDBw5Yttm+fbsyGAwqJSWl3upelyrnUlFSUpICVHx8vFW5Xo49cobXTsrKyti0aRP5+flEREQQFxdHSUkJkZGRlm06d+5MSEgIsbGxdqxp/Zk6dSojRoywygBw6GxOnTpFUFAQbdu2JSoqigsXLgCOnQnAl19+SVhYGKNHj8bPz4/evXvz7rvvWtYnJSWRmppqlU+TJk0IDw93iHwAiouL2bBhA5MmTcJgMDh8m+nfvz+7du0iMTERgMOHD7N3716GDx8OOG6bKS0tpaysrMrETO7u7uzdu9dhc6msJjnExsbi7e1NWFiYZZvIyEiMRiP79++v9zrrhV6OPXafac3RHD16lIiICAoLC/H09GTLli107dqVhIQEXFxc8Pb2ttre39+f1NRU+1S2Hm3atIlDhw5ZXTdWLjU11SGzCQ8PZ926dXTq1InLly/z0ksvcd999/Hzzz87bCblzp49y5o1a5g5cybz5s3jwIEDTJs2DRcXFyZOnGjJoHzGxnKOkg9AdHQ02dnZPPbYY4Djvo/KzZkzh5ycHDp37ozJZKKsrIxXXnmFqKgoAIdtM40bNyYiIoLFixfTpUsX/P39+fjjj4mNjaV9+/YOm0tlNckhNTUVPz8/q/VOTk40bdrUobKqTC/HHunw1rNOnTqRkJDA1atX+eyzz5g4cSK7d++2d7XsKjk5menTpxMTE6Pb6Z/tofzME0BoaCjh4eG0atWKTz/9FHd3dzvWzP7MZjNhYWH87W9/A6B37978/PPPrF27lokTJ9q5dvrw/vvvM3z4cIKCguxdFV349NNP+eijj9i4cSPdunUjISGBGTNmEBQU5PBt5sMPP2TSpEkEBwdjMpno06cP48ePJy4uzt5VE6LWyCUN9czFxYX27dvTt29flixZQs+ePVmxYgUBAQEUFxeTnZ1ttX1aWhoBAQH2qWw9iYuLIz09nT59+uDk5ISTkxO7d+9m5cqVODk54e/v77DZVOTt7U3Hjh05ffq0Q7cXgMDAQLp27WpV1qVLF8slH+UZVL4L2FHyOX/+PP/5z3+YPHmypczR28ysWbOYM2cO48aNo0ePHjz66KM888wzLFmyBHDsNtOuXTt2795NXl4eycnJ/PTTT5SUlNC2bVuHzqWimuQQEBBAenq61frS0lIyMzMdKqvK9HLskQ6vnZnNZoqKiujbty/Ozs7s2rXLsu7kyZNcuHCBiIgIO9aw7g0ZMoSjR4+SkJBgWcLCwoiKirL831GzqSgvL48zZ84QGBjo0O0FYMCAAZw8edKqLDExkVatWgHQpk0bAgICrPLJyclh//79DpHPBx98gJ+fHyNGjLCUOXqbKSgowGi0/sgzmUyYzWZA2gyAh4cHgYGBZGVl8c033zBy5EjJ5bqa5BAREUF2drbVmfFvv/0Ws9lMeHh4vddZL3Rz7Km32+OEmjNnjtq9e7dKSkpSR44cUXPmzFEGg0Ht3LlTKaXUn/70JxUSEqK+/fZbdfDgQRUREaEiIiLsXGv7qDhKg1KOmc2zzz6rvvvuO5WUlKT27dunIiMjVbNmzVR6erpSyjEzKffTTz8pJycn9corr6hTp06pjz76SDVq1Eht2LDBss3SpUuVt7e32rp1qzpy5IgaOXKkatOmjbp27Zoda173ysrKVEhIiJo9e3aVdY7cZiZOnKiCg4PVtm3bVFJSkvriiy9Us2bN1PPPP2/ZxlHbzI4dO9T27dvV2bNn1c6dO1XPnj1VeHi4Ki4uVko5Ti65ubkqPj5excfHK0C98cYbKj4+Xp0/f14pVbMchg0bpnr37q3279+v9u7dqzp06KDGjx9vr12qFbfKJSMjQ8XHx6uvv/5aAWrTpk0qPj5eXb582fIYejj2SIe3Hk2aNEm1atVKubi4qObNm6shQ4ZYOrtKKXXt2jX1l7/8Rfn4+KhGjRqp3//+91YNxpFU7vA6YjZjx45VgYGBysXFRQUHB6uxY8eq06dPW9Y7YiYVffXVV6p79+7K1dVVde7cWb3zzjtW681ms1qwYIHy9/dXrq6uasiQIerkyZN2qm39+eabbxRgc18duc3k5OSo6dOnq5CQEOXm5qbatm2r5s+fr4qKiizbOGqb+eSTT1Tbtm2Vi4uLCggIUFOnTlXZ2dmW9Y6Sy3//+18FVFkmTpyolKpZDhkZGWr8+PHK09NTeXl5qccff1zl5ubaYW9qz61y+eCDD2yuX7RokeUx9HDsMShVYZoZIYQQQgghGhi5hlcIIYQQQjRo0uEVQgghhBANmnR4hRBCCCFEgyYdXiGEEEII0aBJh1cIIYQQQjRo0uEVQgghhBANmnR4hRBCCCFEgyYdXiGEEEII0aBJh1cIIYQQQjRo0uEVQgidu3LlCn/+858JCQnB1dWVgIAAhg4dyr59++xdNSGEuCc42bsCQgghbm7UqFEUFxezfv162rZtS1paGrt27SIjI6NOnq+4uBgXF5c6eWwhhLAHOcMrhBA6lp2dzffff8+yZcu4//77adWqFf369WPu3Ln87ne/s2zz5JNP4u/vj5ubG927d2fbtm2Wx/j888/p1q0brq6utG7dmtdff93qOVq3bs3ixYuZMGECXl5eTJkyBYC9e/dy33334e7uTsuWLZk2bRr5+fn1t/NCCFFLpMMrhBA65unpiaenJ9HR0RQVFVVZbzabGT58OPv27WPDhg0cP36cpUuXYjKZAIiLi2PMmDGMGzeOo0eP8uKLL7JgwQLWrVtn9TivvfYaPXv2JD4+ngULFnDmzBmGDRvGqFGjOHLkCJ988gl79+7lqaeeqo/dFkKIWmVQSil7V0IIIUT1Pv/8c5544gmuXbtGnz59GDRoEOPGjSM0NJSdO3cyfPhwTpw4QceOHav8blRUFFeuXGHnzp2Wsueff56vv/6aY8eOAdoZ3t69e7NlyxbLNpMnT8ZkMvH2229byvbu3cugQYPIz8/Hzc2tDvdYCCFql5zhFUIInRs1ahSXLl3iyy+/ZNiwYXz33Xf06dOHdevWkZCQQIsWLWx2dgFOnDjBgAEDrMoGDBjAqVOnKCsrs5SFhYVZbXP48GHWrVtnOcPs6enJ0KFDMZvNJCUl1f5OCiFEHZKb1oQQ4h7g5ubGAw88wAMPPMCCBQuYPHkyixYt4rnnnquVx/fw8LD6OS8vjyeffJJp06ZV2TYkJKRWnlMIIeqLdHiFEOIe1LVrV6KjowkNDeXixYskJibaPMvbpUuXKsOX7du3j44dO1qu87WlT58+HD9+nPbt29d63YUQor7JJQ1CCKFjGRkZDB48mA0bNnDkyBGSkpLYvHkzy5cvZ+TIkQwaNIhf//rXjBo1ipiYGJKSkti+fTs7duwA4Nlnn2XXrl0sXryYxMRE1q9fz6pVq255Znj27Nn88MMPPPXUUyQkJHDq1Cm2bt0qN60JIe5JcoZXCCF0zNPTk/DwcP7+979z5swZSkpKaNmyJU888QTz5s0DtJvannvuOcaPH09+fj7t27dn6dKlgHam9tNPP2XhwoUsXryYwMBA/vrXv/LYY4/d9HlDQ0PZvXs38+fP57777kMpRbt27Rg7dmxd77IQQtQ6GaVBCCGEEEI0aHJJgxBCCCGEaNCkwyuEEEIIIRo06fAKIYQQQogGTTq8QgghhBCiQZMOrxBCCCGEaNCkwyuEEEIIIRo06fAKIYQQQogGTTq8QgghhBCiQZMOrxBCCCGEaNCkwyuEEEIIIRo06fAKIYQQQogG7f8DE53JQzTzPrIAAAAASUVORK5CYII=" id="438" name="Google Shape;438;p53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rwAAAHWCAYAAACVPVriAAAAOnRFWHRTb2Z0d2FyZQBNYXRwbG90bGliIHZlcnNpb24zLjEwLjAsIGh0dHBzOi8vbWF0cGxvdGxpYi5vcmcvlHJYcgAAAAlwSFlzAAAPYQAAD2EBqD+naQAAtvtJREFUeJzs3Xd4FNX+BvB3ZlM2PSSkkQRCQg1EEFQEwYoiIAiICChN7GL5YcWG6FXEwgW7KCgWBEFFvCKKWBEEqUIgCAmkV5b0vnN+f2x2k03OpO7unOx+P8/jvbuT2dnveXd2cpicOSMxxhgIIYQQQghxUrLWBRBCCCGEEGJP1OElhBBCCCFOjTq8hBBCCCHEqVGHlxBCCCGEODXq8BJCCCGEEKdGHV5CCCGEEOLUqMNLCCGEEEKcGnV4CSGEEEKIU6MOLyGEEEIIcWrU4SWEONTll1+Oyy+/3C7bliQJzz77rF223dCvv/4KSZLw66+/WpZdfvnlGDhwoN3fGwDOnDkDSZLw0UcfOeT9OjPKihACUIeXEOF89NFHkCQJer0emZmZTX7uyI6VlmJiYiBJEiRJgizLCAwMREJCAu644w7s2bPHZu+zbt06rFixwmbbsyWRa2utnTt3YuzYsYiMjIRer0f37t0xYcIErFu3zrJOeXk5nn32Wat/QHQ2b7/9dps61aWlpVi8eDEGDhwIHx8fBAcHY/DgwXjggQeQlZVlv0IJcVFuWhdACOGrqqrCSy+9hDfeeEPrUjQzePBgPPTQQwCAkpISHD9+HBs3bsT777+P//u//8Py5cut1q+oqICbW9sOa+vWrcPRo0fx4IMPtvo1l156KSoqKuDh4dGm92ortdp69OiBiooKuLu72/X9O2rjxo246aabLB25Ll264PTp0/j999/x/vvvY+bMmQBMHd4lS5YAgN3O/tvb22+/ja5du2Lu3LktrltTU4NLL70USUlJmDNnDu677z6UlpYiMTER69atw+TJk9GtWzf7F02IC6EOLyGCGjx4MN5//30sWrTIbr/8GGOorKyEl5eXXbbfUZGRkbjlllusli1btgwzZ87Ef//7X/Tu3Rt333235Wd6vd6u9VRWVsLDwwOyLNv9vZpj/guA6J599lnEx8fjr7/+avKPg7y8PI2q0t7mzZtx8OBBfPbZZ5ZOv1llZSWqq6sdVktZWRl8fHwc9n6EaIWGNBAiqCeeeAJGoxEvvfRSi+vW1tbi+eefR1xcHDw9PRETE4MnnngCVVVVVuvFxMTguuuuww8//IALLrgAXl5eeO+99yxjUr/44gssWbIEkZGR8PPzw9SpU1FUVISqqio8+OCDCA0Nha+vL+bNm9dk2x9++CGuvPJKhIaGwtPTE/Hx8XjnnXdsmgkAeHl54ZNPPkFQUBBeeOEFMMYsP2s8hrekpAQPPvggYmJi4OnpidDQUFx99dU4cOAAANPZxO+++w6pqamW4RMxMTEA6sfprl+/Hk899RQiIyPh7e2N4uJi7hhes/3792PEiBHw8vJCz5498e6771r93Dxk5cyZM1bLG2+zudrUxqX+/PPPGDVqFHx8fBAYGIjrr78ex48ft1rn2WefhSRJOHXqFObOnYvAwEAEBARg3rx5KC8vb92H0ErJycm48MILuWfCQ0NDLW0JCQkBACxZssTSVvPnqDbme+7cuZY8zAoLCzF37lwEBAQgMDAQc+bMQWFhIbe2pKQkTJ06FUFBQdDr9bjggguwZcsWq3XMn9Wff/6JhQsXIiQkBD4+Ppg8eTLy8/Mt68XExCAxMRG//fabpf7mzlQnJycDAC655JImP9Pr9fD3929S67Rp0xASEgIvLy/07dsXTz75pNU6Bw8exNixY+Hv7w9fX19cddVV+Ouvv7jt+e2333DPPfcgNDQUUVFRlp9///33lv3Hz88P48ePR2JiotU2cnJyMG/ePERFRcHT0xMRERG4/vrrm+zPhIiGzvASIqiePXti9uzZeP/99/H44483e5b3tttuw9q1azF16lQ89NBD2LNnD5YuXYrjx4/j66+/tlr3xIkTmDFjBu68807cfvvt6Nu3r+VnS5cuhZeXFx5//HGcOnUKb7zxBtzd3SHLMs6dO4dnn30Wf/31Fz766CP07NkTzzzzjOW177zzDgYMGICJEyfCzc0N3377Le655x4oioJ7773Xptn4+vpi8uTJWL16NY4dO4YBAwZw17vrrruwadMmLFiwAPHx8Th79ix27tyJ48ePY8iQIXjyySdRVFSEjIwM/Pe//7Vsu6Hnn38eHh4eePjhh1FVVdXsMIZz585h3LhxmDZtGmbMmIEvvvgCd999Nzw8PHDrrbe2qY2tqa2hn376CWPHjkVsbCyeffZZVFRU4I033sAll1yCAwcONOkcTps2DT179sTSpUtx4MABfPDBBwgNDcWyZcvaVGdzevTogR07diAjI8OqY9VQSEgI3nnnHdx9992YPHkypkyZAgA477zz2vRejDFcf/312LlzJ+666y70798fX3/9NebMmdNk3cTERFxyySWIjIzE448/Dh8fH3zxxReYNGkSvvzyS0yePNlq/fvuuw9dunTB4sWLcebMGaxYsQILFizAhg0bAAArVqzAfffdB19fX0tHNCwsrNlcAODjjz/GU089BUmSVNf9559/MGrUKLi7u+OOO+5ATEwMkpOT8e233+KFF16wtGfUqFHw9/fHo48+Cnd3d7z33nu4/PLL8dtvv2HYsGFW27znnnsQEhKCZ555BmVlZQCATz75BHPmzMGYMWOwbNkylJeX45133sHIkSNx8OBBy/5zww03IDExEffddx9iYmKQl5eH7du3Iy0trck+RohQGCFEKB9++CEDwP7++2+WnJzM3Nzc2P3332/5+WWXXcYGDBhgeX7o0CEGgN12221W23n44YcZAPbzzz9blvXo0YMBYNu2bbNa95dffmEA2MCBA1l1dbVl+YwZM5gkSWzs2LFW6w8fPpz16NHDall5eXmTtowZM4bFxsZaLbvsssvYZZdd1nwIdbWOHz9e9ef//e9/GQD2zTffWJYBYIsXL7Y8DwgIYPfee2+z7zN+/PgmbWGsPpPY2NgmbTP/7JdffrEsu+yyyxgA9tprr1mWVVVVscGDB7PQ0FBLrubP9/Tp0y1uU62206dPMwDsww8/tCwzv8/Zs2ctyw4fPsxkWWazZ8+2LFu8eDEDwG699VarbU6ePJkFBwc3ea+OWL16NQPAPDw82BVXXMGefvpp9scffzCj0Wi1Xn5+fpPPzkxtf5kzZ45VNps3b2YA2Msvv2xZVltby0aNGtUkq6uuuoolJCSwyspKyzJFUdiIESNY7969LcvMn9Xo0aOZoiiW5f/3f//HdDodKywstCwbMGBAq/Zrxkzflb59+zIArEePHmzu3Lls9erVLDc3t8m6l156KfPz82OpqalWyxvWM2nSJObh4cGSk5Mty7Kyspifnx+79NJLm7Rn5MiRrLa21rK8pKSEBQYGsttvv93qPXJyclhAQIBl+blz5xgA9sorr7SqnYSIhIY0ECKw2NhYzJo1C6tWrUJ2djZ3na1btwIAFi5caLXcfLHXd999Z7W8Z8+eGDNmDHdbs2fPtroQatiwYWCMNTk7OWzYMKSnp6O2ttayrOE44KKiIhQUFOCyyy5DSkoKioqKWmpqm5nPdpaUlKiuExgYiD179nToqvc5c+a0eoyzm5sb7rzzTstzDw8P3HnnncjLy8P+/fvbXUNLsrOzcejQIcydOxdBQUGW5eeddx6uvvpqyz7S0F133WX1fNSoUTh79iyKi4ttVtett96Kbdu24fLLL8fOnTvx/PPPY9SoUejduzd27dpls/cBTN8DNzc3qzHdOp0O9913n9V6BoMBP//8M6ZNm4aSkhIUFBSgoKAAZ8+exZgxY3Dy5Mkms6PccccdVmdhR40aBaPRiNTU1HbV6uXlhT179uCRRx4BYBpqMH/+fEREROC+++6zDBfKz8/H77//jltvvRXdu3e32oa5HqPRiB9//BGTJk1CbGys5ecRERGYOXMmdu7c2eQzvf3226HT6SzPt2/fjsLCQsyYMcOSR0FBAXQ6HYYNG4ZffvnFUreHhwd+/fVXnDt3rl1tJ0Qr1OElRHBPPfUUamtrVcfypqamQpZl9OrVy2p5eHg4AgMDm/xS7tmzp+p7Nf6lGhAQAACIjo5uslxRFKuO7J9//onRo0dbxo+GhITgiSeeAAC7dHhLS0sBAH5+fqrrvPzyyzh69Ciio6Nx0UUX4dlnn0VKSkqb3qe5vBrr1q1bkwuA+vTpAwB2HeNo/owbDk8x69+/PwoKCix/ujZr/Fl36dIFAJrtyJSWliInJ8fyX8NxrGrGjBmDH374AYWFhfj9999x7733IjU1Fdddd51NL1xLTU1FREREk2EfjTM5deoUGGN4+umnERISYvXf4sWLATS9oK49WbUkICAAL7/8Ms6cOYMzZ85g9erV6Nu3L9588008//zzAGDZV5ubhjA/Px/l5eWqn72iKEhPT7da3nifPnnyJADgyiuvbJLJjz/+aMnD09MTy5Ytw/fff4+wsDBceumlePnll5GTk9PuHAhxFOrwEiK42NhY3HLLLc2e5QXQ7DjAhpo7W9nwrE9rlrO6C8aSk5Nx1VVXoaCgAMuXL8d3332H7du34//+7/8AAIqitKq2tjh69CgANOnoNzRt2jSkpKTgjTfeQLdu3fDKK69gwIAB+P7771v9PraewULtczIajTZ9n5a09JnyvPrqq4iIiLD8d+GFF7b6/by9vTFq1Ci8+eabeOqpp3Du3LlWfQ62zsu8Lz788MPYvn0797/G+1R7smqLHj164NZbb8Wff/6JwMBAfPbZZzbZrprG+7Q5k08++YSbxzfffGNZ98EHH8S///6LpUuXQq/X4+mnn0b//v1x8OBBu9ZMSEfRRWuEdAJPPfUUPv30U+4FRT169ICiKDh58iT69+9vWZ6bm4vCwkLLBTL29O2336KqqgpbtmyxOhtm/lOorZWWluLrr79GdHS0VZt5IiIicM899+Cee+5BXl4ehgwZghdeeAFjx44F0Pp/KLRGVlZWk2me/v33XwCwXNBjPjvYePYA3p/HW1ub+TM+ceJEk58lJSWha9euNpl6avbs2Rg5cqTleXv/MXDBBRcAgOUfcM21s0uXLtyz8o3zMl8gV1paanWWt3Em5j/7u7u7Y/To0e2qn8cW+1GXLl0QFxdn+cecuVbzc56QkBB4e3urfvayLDf5C01jcXFxAEwzZ7Qmk7i4ODz00EN46KGHcPLkSQwePBivvfYaPv300xZfS4hW6AwvIZ1AXFwcbrnlFrz33ntN/nw4btw4AGhyRy7zTRnGjx9v9/rMZ8AanvEqKirChx9+aPP3qqiowKxZs2AwGPDkk082ewaw8VCK0NBQdOvWzWpKNR8fH5sNuaitrcV7771neV5dXY333nsPISEhGDp0KID6zsXvv/9uVeuqVauabK+1tUVERGDw4MFYu3atVUf66NGj+PHHHy37SEfFxsZi9OjRlv9402o1tGPHDu5y85hi85/hvb29ATT9RwBgyispKclq+MThw4fx559/Wq03btw41NbWWk2FZzQam9y4JTQ0FJdffjnee+897l9MWjNMg8fHx0d1CrTGDh8+jIKCgibLU1NTcezYMUsuISEhuPTSS7FmzRqkpaVZrWv+rul0OlxzzTX45ptvrIbN5ObmYt26dRg5cmSTac4aGzNmDPz9/fHiiy+ipqamyc/NmZSXl6OystLqZ3FxcfDz82syTSEhoqEzvIR0Ek8++SQ++eQTnDhxwmoarkGDBmHOnDlYtWoVCgsLcdlll2Hv3r1Yu3YtJk2ahCuuuMLutV1zzTXw8PDAhAkTcOedd6K0tBTvv/8+QkNDmx2G0ZLMzEzLWaPS0lIcO3YMGzduRE5ODh566CGrC8QaKykpQVRUFKZOnYpBgwbB19cXP/30E/7++2+89tprlvWGDh2KDRs2YOHChbjwwgvh6+uLCRMmtKvebt26YdmyZThz5gz69OmDDRs24NChQ1i1apXlYsABAwbg4osvxqJFi2AwGBAUFIT169dbXQDYntpeeeUVjB07FsOHD8f8+fMt05IFBARYzU3sSNdffz169uyJCRMmIC4uDmVlZfjpp5/w7bff4sILL7S0xcvLC/Hx8diwYQP69OmDoKAgDBw4EAMHDsStt96K5cuXY8yYMZg/fz7y8vLw7rvvYsCAAVYXY02YMAGXXHIJHn/8cZw5cwbx8fH46quvuP9geOuttzBy5EgkJCTg9ttvR2xsLHJzc7F7925kZGTg8OHDbW7r0KFD8c477+A///kPevXqhdDQUFx55ZXcdbdv347Fixdj4sSJuPjii+Hr64uUlBSsWbMGVVVVVp/X66+/jpEjR2LIkCG444470LNnT5w5cwbfffcdDh06BAD4z3/+g+3bt2PkyJG455574Obmhvfeew9VVVV4+eWXW6zd398f77zzDmbNmoUhQ4Zg+vTpCAkJQVpaGr777jtccsklePPNN/Hvv//iqquuwrRp0xAfHw83Nzd8/fXXyM3NxfTp09ucGSEOpeEMEYQQjobTkjU2Z84cBsBqWjLGGKupqWFLlixhPXv2ZO7u7iw6OpotWrTIatolxtSn+jJPibVx48ZW1WKe2io/P9+ybMuWLey8885jer2excTEsGXLlrE1a9Y0mYKrLdOSAWAAmCRJzN/fnw0YMIDdfvvtbM+ePdzXoMHUVlVVVeyRRx5hgwYNYn5+fszHx4cNGjSIvf3221avKS0tZTNnzmSBgYGWaaKay6ThzxpPSzZgwAC2b98+Nnz4cKbX61mPHj3Ym2++2eT1ycnJbPTo0czT05OFhYWxJ554gm3fvr3JNtVq401LxhhjP/30E7vkkkuYl5cX8/f3ZxMmTGDHjh2zWof32TGmPl1aR3z++eds+vTpLC4ujnl5eTG9Xs/i4+PZk08+yYqLi63W3bVrFxs6dCjz8PBoMkXZp59+ymJjY5mHhwcbPHgw++GHH5pMS8YYY2fPnmWzZs1i/v7+LCAggM2aNYsdPHiQm1VycjKbPXs2Cw8PZ+7u7iwyMpJdd911bNOmTU0yabz/8z7/nJwcNn78eObn58cANLuPp6SksGeeeYZdfPHFLDQ0lLm5ubGQkBA2fvx4q2kEzY4ePcomT57MAgMDmV6vZ3379mVPP/201ToHDhxgY8aMYb6+vszb25tdccUVbNeuXVbrNHdsMbdrzJgxLCAggOn1ehYXF8fmzp3L9u3bxxhjrKCggN17772sX79+zMfHhwUEBLBhw4axL774QrWthIhCYsxGo+4JIYQQQggREI3hJYQQQgghTo06vIQQQgghxKlRh5cQQgghhDg16vASQgghhBCnRh1eQgghhBDi1KjDSwghhBBCnBrdeIJDURRkZWXBz8/PprcdJYQQQgghtsEYQ0lJCbp16wZZbv4cLnV4ObKyslq89zghhBBCCNFeeno6oqKiml2HOrwcfn5+AEwBtnQPclswGo1ITEzEgAEDoNPp7P5+nQllw0e5qKNs+CgXPspFHWXDR7moc3Q2xcXFiI6OtvTbmkMdXg7zMAZ/f3+HdXgjIiLg7+9PX55GKBs+ykUdZcNHufBRLuooGz7KRZ1W2bRm+CndWpijuLgYAQEBKCoqckiHlxBCCCGEtE1b+ms0S4MAFEVBTk4OFEXRuhThUDZ8lIs6yoaPcuGjXNRRNnyUizqRs6EOrwAYY8jJyQGdbG+KsuGjXNRRNnyUCx/loo6y4aNc1ImcDY3hJYQQQkinxhhDbW0tjEaj3d/LaDSCMYbKykoaw9uIrbPR6XRwc3OzyRSx1OElhBBCSKdVXV2N7OxslJeXO+T9GGOQZRmpqak0V38j9sjG29sbERER8PDw6NB2qMMrAEmSEBQURF8cDsqGj3JRR9nwUS58lIu6zpCNoig4ffo0dDodunXrBg8PD7vXyxhDTU0N3N3dhc5GC7bMhjGG6upq5Ofn4/Tp0+jdu3eLN5doDs3SwEGzNBBCCCHiq6ysxOnTp9GjRw94e3trXQ6xg/LycqSmpqJnz57Q6/VWP6NZGjoZRVGQlpYm5FWNWqNs+CgXdZQNH+XCR7mo60zZdOTMX1sxxlBVVSXkhVlas0c2tvpsqcMrAMYYDAYDfXk4KBs+ykUdZcNHufBRLuooG3WOuDiusxI1G+rwEkIIIYQQp0YdXkIIIYQQwc2aNQsvvvii1mXY1LvvvosJEyY45L2owysASZIQHh5OV3tyUDZ8lIs6yoaPcuGjXNRRNurc3d07vI25c+dCkiS89NJLVss3b97cJPPDhw9j69atuP/++y3LJEni/vfKK69Y1jEYDLj55pvh7++PwMBAzJ8/H6WlpW2qMzExETfccANiYmIgSRJWrFjBXe+tt95Cz549ERQUhIsvvhh79+61/Oy9997D1VdfjaFDh2LMmDEwGAwAgFtvvRUHDhzAH3/80aaa2oM6vAKQZRnh4eEOHXTfWVA2fJSLOsqGj3Lho1zUUTZ8kiTZbEoyvV6PZcuW4dy5c82u98Ybb+DGG2+Er6+vZVl2drbVf2vWrIEkSbjhhhss69x8881ITEzE9u3b8b///Q+///477rjjjjbVWF5ejtjYWLz00ksIDw/nrrNhwwYsXLgQixcvxoEDBzBo0CCMGTMGeXl5AIB58+Zh+/bt2L9/P4xGI/bs2QMA8PDwwMyZM/H666+3qab2oL1YAEajEcnJycIO9NYSZcNHuaijbPgoFz7KRR1lw2e+k5gtLuYbPXo0wsPDsXTpUtV1jEYjNm3a1ORP/+Hh4Vb/ffPNN7jiiisQGxsLADh+/Di2bduGDz74AMOGDcPIkSPxxhtvYP369cjKymp1jRdeeCFeeeUVTJ8+HZ6entx1li9fjttvvx1z585FbGws3nnnHXh7e2PNmjUAYLlpxAcffIDQ0FBce+21ltdOmDABW7ZsQUVFRatrag+68YQgSkpKtC5BWJQNH+WijrLh4+ViMBja/CfOxnx9fREUFNShbWiJ9hd1nTabCy4AcnLstnkPxgDeGd7wcGDfvlZvR6fT4cUXX8TMmTNx//33Iyoqqsk6//zzD4qKinDBBReobic3Nxffffcd1q5da1m2e/duBAYGWr1u9OjRkGUZe/bsweTJk1tdZ3Oqq6uxf/9+LFq0CIBpOjtZljF69Gjs3r3bss7DDz8MX19ffPrpp1Znxy+44ALU1tZiz549uPzyy21SEw91eAkhxEUZDAY89uQzKKms7NB2/PR6LHvhuU7d6SVOJicHyMy0y6aluv9sZfLkyRg8eDAWL16M1atXN/l5amoqdDodQkNDVbexdu1a+Pn5YcqUKZZlOTk5TV7j5uaGoKAg5NjwHwMFBQUwGo0ICwuzWh4WFoakpCQAwCOPPIKPP/4Y/fr1w4gRI/Dwww9j6tSpAEy3Dg4ICEBqaqrNauKhDi8hhLio0tJSlFRW4uJJNyMolD82ryWGvBz8tfkzlJaWUoeXiENlrKktMJiGNUiS1LTj2873XbZsGa688ko8/PDDTX5WUVEBT0/PZscMr1mzBjfffHOTO5GJYuXKlVi5cqXqz728vFBeXm7XGqjDKwBJkhAdHU1XwnJQNnyUizrKhq+5XIJCwxEaGa1BVdqj/UVdp86mDcMK2owxKEYjdDodf1hDO1x66aUYM2YMFi1ahLlz51r9rGvXrigvL0d1dbVlLGxDf/zxB06cOIENGzZYLQ8PD7dcNGZWW1sLg8GgevFZe3Tt2hU6nQ65ubkA6sfr5ubmtvp9DAYDQkJCbFYTD120JgBZlhEcHExXwnJQNnyUizrKho9y4aNc1FE2fJIkwc3Nzeb/EHjppZfw7bffWsa9mg0ePBgAcOzYMe7rVq9ejaFDh2LQoEFWy4cPH47CwkLs37/fsuznn3+GoigYNmyYzer28PDA0KFDsWPHDks2jDHs2LEDw4cPb/H1ycnJqKysxPnnn2+zmnhoLxaA0WhEUlISXQnLQdnwUS7qKBs+yoWPclFH2fAxxlBRUWHzWy4nJCTg5ptvbjJFV0hICIYMGYKdO3c2eU1xcTE2btyI2267rcnP+vfvj2uvvRa333479u7diz///BMLFizA9OnT0a1bt1bXVV1djUOHDuHQoUOorq5GZmYmDh06hFOnTlnWWbhwId5//3189NFHOHjwIO666y6UlZVh3rx5LW7/jz/+QGxsLOLi4lpdU3tQh1cQlR28aMSZUTZ8lIs6yoaPcuGjXNRRNny27uyaPffcc1AUpcny2267DZ999lmT5evXrwdjDDNmzOBu77PPPkO/fv1w1VVXYdy4cRg5ciRWrVpltY4kSfjoo49Ua8rKysL555+P888/H9nZ2Xj11Vdx/vnnW3Wyb7rpJrz66qtYvHgxLr74Yhw+fBjbtm1rciEbz+eff47bb7+9xfU6isbwEkIIIYQ4GK+TGRMTg6qqqibL586di6VLl2L37t1WwwTuuOOOZm8kERQUhHXr1qn+/PTp03Bzc8Mll1yiuk5MTEyrOvgLFizAvffei4qKCnh5ebVqyEdiYiIOHTqEL774osV1O4rO8BJCCCGECMzLywsff/wxCgoKbLrdrVu34o477kDv3r1tut3Wys7Oxscff4yAgAC7vxed4RWALMuIjY2lCwM4KBs+ykUdZcNHufBRLuooG3VqdxyzJ3vclOHee++1+Tbbks3o0aNt/v5qqMMrAEmS4O/vr3UZQqJs+CgXdZQNH+XCR7moo2z4JEkyTUlGmhA5G/pnmwCMRiOOHDlCV8JyUDZ8lIs6yoaPcuGjXNRRNnyMMZSXl9vtwrXOTORsqMMrCDqgqKNs+CgXdZQNH+XCR7mo6yzZiNjBIrZhq8+WOryEEEII6ZTc3d0BwO63pSXaMX+25s+6vWgMLyGEtIPBYEBpaWmHtuHr64ugoCAbVUSI69HpdAgMDLTcQtfb29vut0JmjKGqqgqSJHXO2y7bkS2zMQ+PyMvLQ2BgYIfHBlOHVwCyLKNv3750JSwHZcNHuahzRDYGgwGPPfkMSjo4Kb+fXo9lLzznkE4v7TN8lIu6zpJNeHg4AFg6vY7AGKPOrgpbZxMYGGj5jDuCOryC8PDw0LoEYVE2fJSLOntnU1paipLKSlw86WYEhbbvQGzIy8Ffmz9DaWmpw87y0j7DR7mo6wzZSJKEiIgIhIaGoqamxu7vxxiDoiiQZZk6vY3YOht3d3ebzfpAHV4BKIqCI0eOICEhQdjpPLRC2fBRLuocmU1QaDhCI6Pt+h62QvsMH+WirrNlo9PpHFKnefaKzpKLI4mcjdh/pyCEEEIIIaSDqMNLCCGEEEKcGnV4CSGEEEKIU6MOrwBkWUZCQoLwV8JqgbLho1zUUTZ8lAsf5aKOsuGjXNSJnI14Fbmo6upqrUsQFmXDR7moo2z4KBc+ykUdZcNHuagTNRvq8ApAURScOHECiqJoXYpwKBs+ykUdZcNHufBRLuooGz7KRZ3I2QjR4X3rrbcQExMDvV6PYcOGYe/evc2uv3HjRvTr1w96vR4JCQnYunWr6rp33XUXJEnCihUrbFw1IYQQQgjpDDTv8G7YsAELFy7E4sWLceDAAQwaNAhjxoxRvWPKrl27MGPGDMyfPx8HDx7EpEmTMGnSJBw9erTJul9//TX++usvdOvWzd7NIIQQQgghgtK8w7t8+XLcfvvtmDdvHuLj4/Huu+/C29sba9as4a6/cuVKXHvttXjkkUfQv39/PP/88xgyZAjefPNNq/UyMzNx33334bPPPoO7u7sjmtIhok3QLBLKho9yUUfZ8FEufJSLOsqGj3JRJ2o2mt5prbq6Gvv378eiRYssy2RZxujRo7F7927ua3bv3o2FCxdaLRszZgw2b95sea4oCmbNmoVHHnkEAwYMaLGOqqoqVFVVWZ4XFxcDMN0xxGg0AjDdulCWZSiKAsaYZV3zcvN6LS03326v8fKBAwda3rPx+uY2NaTT6Sy38Gu8vHGNasvt3Sa12tvapoSEBCiK0mT7nblNtvicBgwY4HRt6izfJ3NNYAqYYjQvgCTJYEwBGq5vXq4oABosr1un8b5ts88pLQ3s55/BDh2CdOYMZIMBA3U6SH5+YD17gg0cCLlfP8h17TCVpFJ7c21iiuWzNN9StLPte/Hx8ZbboNL3ybpN8fHxkGWZW2NnbVNztbe2TfHx8ZafOUubmqu9LW1y5Pep8frN0bTDW1BQAKPRiLCwMKvlYWFhSEpK4r4mJyeHu35OTo7l+bJly+Dm5ob777+/VXUsXboUS5YsabI8MTERvr6+AICgoCB0794dGRkZMBgMlnXCw8MRHh6OM2fOoKSkxLI8OjoawcHBOHnyJCorKy3LY2Nj4e/vj2PHjll9UJGRkejSpUuToRkJCQmorq7GiRMnLMt0Oh0SEhJQUlKClJQUy3K9Xo9+/frh3LlzSE9Ptyz38/NDXFwc8vLyrHKyd5v69u0LDw8PHDlypN1t8vT0RGRkJKqrq5GRkeEUbbLV5+Tv74+ePXs6VZs6y/fJ3d0dEWGh0JfkozajHAAg+wRCFxwBxZALpazQsr4c0BW6gBAYCzLAKsvq39doOguSm5uLwsL69TvyOcklJQj69lsEf/MNvP79FxIA3t3szcujALwRFoZ0Nw+cvfdRVMoKlKKC+tpb0SZ9ST6GJgxERkYG/Pz8OuW+V1NTg6ioKERERND3qVGbampqMHDgQKdqE9Dxz6mmpga+vr7o37+/07QJ6Hzfp8TERLSWxHinLhwkKysLkZGR2LVrF4YPH25Z/uijj+K3337Dnj17mrzGw8MDa9euxYwZMyzL3n77bSxZsgS5ubnYv38/xo8fjwMHDljG7sbExODBBx/Egw8+yK2Dd4Y3OjoaBoMB/v7+AOz7LzOj0YjExEQkJCRY/lXUcH3ANf8FDZiyOXbsmOVspjO0Sa32trTJvM+cd955aKyztqm52kX7PmVmZuKxZ5/H2NseREi3KHORbTrDm5+Via3vL8dLi59CdHR0s21Sq/3cuXMoKyuDVFkJv9WrEfDOO5BLS9EetT6+SJ1zB1LuehC1fv6tblN+Vjq2rV6JF59+At27d+90+555fxk4cCDc3d2d5hjRXO2tbVPD75L5fTt7m1qqvTVtMucyYMAAeHh4OEWbWqq9tW1y9PepsLAQQUFBKCoqsvTX1Gh6hrdr167Q6XTIzc21Wp6bm4vw8HDua8LDw5td/48//kBeXh66d+9u+bnRaMRDDz2EFStW4MyZM0226enpCU9PzybLdTpdk7EoapMpq41Zae1ySZIgSVKbtqO2vlqNbV3e0Ta1Z3lzbbJFW0VrE09rl5s7c87UJlvV6IjvE2MMkGRIcuP3lrmnVaXG26n7/NT27ZZqNxgMWPT0s+h18l/ctnsXupSXWa13smsI9kd3x8nQUGQFBKDUyxtDBg7Av/sPIKzwHPrk5WFQ6hkMOGs6o+tWVoq4t5cj8svPcey5V5F37cTWtUmSLUMZzFl1tn3P/EvYVjW2dbnI3yfzd4l+P1m3qeFjZ2lTa2rsDN8nNZp2eD08PDB06FDs2LEDkyZNAmDqxe/YsQMLFizgvmb48OHYsWOH1dna7du3W84Qz5o1C6NHj7Z6zZgxYzBr1izMmzfPLu0ghBBHK8vPx42/7MA1J+qHfymyjOTxk3Fs+hwU9ewFAOhR9x+YAn1JPoJHjAEkGbUAvkg8jD0rXsKrsb0R/8MWyNXV0OdmY8idNyNr4o1IfOl1GH18tWgeIYTYlKYdXgBYuHAh5syZgwsuuAAXXXQRVqxYgbKyMkvndPbs2YiMjMTSpUsBAA888AAuu+wyvPbaaxg/fjzWr1+Pffv2YdWqVQCA4OBgBAcHW72Hu7s7wsPD0bdvX8c2rg30er3WJQiLsuGjXNQ5fTZpaQibPBnRDTq7BZdehaSnl6K0T394Aght9BKmKDDmGuEXFm0523w2Jwupei/8cf+jOPvYs+j/9EKE/vIjAKDblo3wSzqKg+99hvLY3g5qmDacfn/pAMqGj3JRJ2o2mk9LdtNNN+HVV1/FM888g8GDB+PQoUPYtm2b5cK0tLQ0ZGdnW9YfMWIE1q1bh1WrVmHQoEHYtGkTNm/ebLkquzPS6XTo169fm07NuwrKho9yUef02ezbBwwbBo/jxwEAtZ56JL64Evs+/hqlffqrvkySZbhFxDYdWlGnIroHDny4CYfe+BC1vn4AAL9/j2P49VcicN9ftm+HIJx+f+kAyoaPclEncjaan+EFgAULFqgOYfj111+bLLvxxhtx4403tnr7vHG7IlEUBefOnUOXLl1Ux8e4KsqGj3JR59TZ/P47MG4cUGYar5vj54c9762D5yWXt/hSxhSwsmJIPv6mMbk8koSciVNRMuA8DL7zZvidTIJ7cSEuvHkiDr73GQouv9qGjRGDU+8vHUTZ8FEu6kTORqxqXBRjDOnp6dy5Pl0dZcNHuahz2mx+/x0YO9bS2a288EI8PX4iimLiWvd6xmA0ZFvPtqCiLK4P/tr8MwpGXgEA0FVWYMj8aQjZsa3d5YvKafcXG6Bs+CgXdSJnQx1eQggR3V9/mTq75aY5fzFuHPI+/RQldhwrZ/T1w/41G5EzbhIAQK6txeC7Z6HLnp12e09CCLEX6vASQojITp0CJkyw6uziyy8BB1wYwjw9cejNj5A94QYAgK6qEkNvnQa/o4ft/t6EEGJL1OEVhJ+fn9YlCIuy4aNc1DlNNvn5pjO7BXV3P7vyyg50diVIeh/w773WDJ0O/yxfhfzLrwEAuJWWYMhtN8EjL7eFF3YeTrO/2AFlw0e5qBM1G+rwCkCn0yEuLk7Iqxq1RtnwUS7qnCab2lrgxhtNZ3gBYOBA4Kuv2n1mV5JluIV2V52loTnMwwMH3/0EhedfCADwys7EkDtmQG5wa9DOymn2FzugbPgoF3UiZ0MdXgEoioKcnJwmt84jlI0aykWd02SzaBHw22+mxxERwNatQEBAuzfHmAJjUb7pNsHtoHh548Cqz1EREQkACDz4N+Kf+r921yMKp9lf7ICy4aNc1ImcDXV4BcAYQ05OjpBXNWqNsuGjXNQ5RTabNgGvvmp67O5uGsYQHd2xbTIGpaigVbM0qKkODcOBDzag1ssbABC18VPEbt3csbo05hT7i51QNnyUizqRs6EOLyGEiCQ1FZg/v/75f/8L1N06XQQlAwch8aU3LM+Hvfo8uhUWalcQIYS0AnV4CSFEFEYjMHs2UFxsen7zzcA992hbE0f2pGlIv2k2AMC9sgIP/PYz4ATjeQkhzos6vAKQJAlBQUGQpDZePe0CKBs+ykVdp87mtddMN5gAgB49gLfeAmzVDkmC7BNos+0dX/IKSnr3AwD0OHcOAa+/bpPtOlqn3l/sjLLho1zUiZwNdXgFIMsyunfvLtxt+ERA2fBRLuo6bTaHDgFPPWV6LEnAJ5906CK1xiRJhi44Qv22wm2keHnj8JsfwehmukO9/zvvAH//bZNtO1Kn3V8cgLLho1zUiZyNeBW5IEVRkJaWJuRVjVqjbPgoF3WdMpvaWmDePKCmxvT80UeBUaNs+haMKTCezW73LA08pf0G4J95piEXkqIAc+d2uqENnXJ/cRDKho9yUSdyNtThFQBjDAaDQcirGrVG2fBRLuo6ZTYrVpjO8AJAQgKwZInt34MxKGWFHZqlgeforPlICQ42PTl2zD6121Gn3F8chLLho1zUiZwNdXgJIURDuvR0YPFi0xNJAj74APD01LaoNmBu7nhn5KVg7u6mBa+8Ahw9qm1RhBDSCHV4CSFEK4wh6OmngfJy0/N77wUuukjbmtohvUsQiu67z/TEaDS1Q8AzPIQQ10UdXgFIkoTw8HAhr2rUGmXDR7mo60zZDEs9A69ffjE9iYwEXnjBfm8mSZADutpu1odGiu+8E4iLMz35/Xdg3Tq7vI+tdab9xdEoGz7KRZ3I2VCHVwCyLCM8PFzIqxq1RtnwUS7qOks2uqpK3PL3nvoFb7wB+Pvb7f0kSYYuIMRmszQ0odeb2mD20ENAUZF93suGOsv+ogXKho9yUSdyNuJV5IKMRiOSk5NhNBq1LkU4lA0f5aKus2QTv+4jhJSVmZ6MGQNMmmTX92OKgtq8NDB7Xj09dmx9O3Jz68cmC6yz7C9aoGz4KBd1ImdDHV5BlJSUaF2CsCgbPspFnejZeOZkYeAn7wMAmE4HLF9ut6EG9RhYZRkAO4+tXbEC8PIyPX7rLeDkSfu+nw2Ivr9oibLho1zUiZoNdXgJIcTB+rz8LNwrKwAApbNmAfHxGldkQz16AI88YnpcWwssWqRtPYQQAurwEkKIQ/n/cwCRX34OACj18EDRgw9qW5A9PPIIEBZmevzll8Cff2pbDyHE5VGHVwCSJCE6OlrIqxq1RtnwUS7qRM+mz7JnLY+/HHw+lC5dHPPGkgRdUIQDhk4A8PUFnnuu/vlDDwk7TZno+4uWKBs+ykWdyNlQh1cAsiwjODhYyKsatUbZ8FEu6kTOJujP39B1p2kaspJuUfixb3+HvbckyZB9A+03S0Njt95aP1Rjzx5g40bHvG8biby/aI2y4aNc1ImcjXgVuSCj0YikpCQhr2rUGmXDR7moEzYbxtDnlfrb7h66bQGMOp3j3l5RUJudYpdZGqqqqpCZmYm0tLT6/7KykGceywug5oknkHb6tPU6df8ZDAab19Rawu4vAqBs+CgXdSJn46Z1AcSksrJS6xKERdnwUS7qRMwmZMf3CDz4NwCgpE9/nLl6PLB6hQMrYGA1VbD1LA2lxYU4fuwYlq18C3ovfaO3ZFgcFob+ublwT07GljnzsDOuV5Nt+On1WPbCcwgKCrJpba0l4v4iCsqGj3JRJ2o21OElhBB7UxT0eaV+TOvJh582TUfmBKrKyyG5eWDYpBmI7BHb5OdpF16K/gvmAgBmnz6NgBfeAHOr/9VjyMvBX5s/Q2lpqWYdXkKI86MOLyGE2FnEt1/CLykRAFA4aCjyrrkOyMrQuCrbCuwaitDI6CbLWWQ0zn62BsG7f4d/RhoG7/0TmTfeokGFhBBXRmN4BSDLMmJjY4Uc5K01yoaPclEnXDZGI3qteNHy9OSjix0zU0JjkgxdSDTgqIvWGjj50JOWx3Erl0GqqXF4DWqE218EQtnwUS7qRM5GvIpckCRJ8Pf3F3IaD61RNnyUizrRsgnfuhk+KacAAIZhl+DsJZdrUockSZC9fDXJpfDCESi49CoAgHf6GURu+tThNagRbX8RCWXDR7moEzkb6vAKwGg04siRI0Je1ag1yoaPclEnVDaKgrg3X7E8Tb7/MW3O7gJgihG1GSfAFG1yObmwwVneN14R5iyvUPuLYCgbPspFncjZ0BheQYi4c4iCsuGjXNSJkk3Iju/rx+4OvkCzs7tm9piSrLWKzr8QeVdcg9BffoRXZjoitmxE1g0zAdRPa9YRvr6+7b7oTZT9RUSUDR/lok7UbKjDSwgh9sAY4t581fI0ecHDmp3dFUXKvQ8j9JcfAQCxby9H1uTpzU9r1gZaT21GCBEbdXgJIcQOgnf+gsBD+wAAxf0HIv+qsRpXpL3CC4fDcOFwBP29G76nTiD0p604HhzS7LRmrUFTmxFCWkIdXgHIsoy+ffsKeVWj1igbPspFnSjZNBy7m3Lvw4DWn5Ukwy0iVpNZGhpKuechBM2bCgCIffs1/PbUUgDq05rZmyj7i4goGz7KRZ3I2YhXkYvy8PDQugRhUTZ8lIs6rbMJ3L8HQX/tBACUxfZCzrhJmtZjodP+HEfBFdeguP9AAEDgwX2ISjyscUXa7y8io2z4KBd1omZDHV4BKIqCI0eOQNHwghJRUTZ8lIs6EbKJef8Ny+OUu/4PEOGuakxBbca/ANN4n5EknL57oeXphV99rmExYuwvoqJs+CgXdSJnQx1eQgixIa+00wj74VsAQGVIGLIm3aRxReLJGT8Z5d17AgBiDu1HfHmZxhURQpwddXgJIcSGYla/Danu7EbanDvBPD01rkg8zM0Np+98wPJ8Tm62htUQQlwBdXgJIcRG3IrOIfKLTwAARr0X0m+5VeOKxJV5wwxUB3YBAIw1nIV3Qb7GFRFCnBl1eAUgyzISEhKEvKpRa5QNH+WiTstsoj9bA7e6P89n3HgLaroEO7wGVZIMt6g+ms/SYKZ4eSP95vkAAHcwDPx2kyZ10HdJHWXDR7moEzkb8SpyUdXV1VqXICzKho9yUadFNlJ1NXp89B4AgEkSUm+71+E1tMhYq3UFVtLm3AFj3QV98f/7CnJlhSZ10HdJHWXDR7moEzUb6vAKQFEUnDhxQsirGrVG2fBRLuq0yibi203Q141Fzb3mOpTHxDn0/VvEFNRmp2g/S0MDVWER+LfudstexUXopsGMDfRdUkfZ8FEu6kTOhjq8hBDSUYyhx4fvWp6euX2BhsV0Lgcm3GB5HLP6bYAxDashhDgr6vASQkgHBRzah4AjBwEARQMHo/CC4RpX1HnkxfXBPl8/AIDvqRPo+vsOjSsihDgj6vAKQifCxPSComz4KBd1js6m+9pVlsdpc+4AJMmh799akoAXkgDAx6ERlsc9Vr/t8Pen75I6yoaPclEnajZiHv1cjE6nQ0JCgrA7iZYoGz7KRZ2js/HIz0PEd18BAKoDuyB74lSHvG9bSbIOblF9Icni7TM7ArugONzU6Q35bTu8UlMc9t70XVJH2fBRLupEzoY6vAJgjKG4uBiMxq41QdnwUS7qHJ1N1Pq1kOuuSs6YPgeK3ssh79tWjDEoFaVC7jOKJCFx/BTL8+6frnbYe9N3SR1lw0e5qBM5G+rwCkBRFKSkpAh5VaPWKBs+ykWdI7ORamvR/dMPAJimIku/5Ta7v2e7MQXG/HShZmloKOnaiVA8PAAAkV984rApyui7pI6y4aNc1ImcDXV4CSGknaL/+Bn6nCwAQN7osaiI7qFxRZ1XZWAXZNed5fUoPIfw/32lcUWEEGdCHV5CCGmnfl+uszxOm3OnhpU4h/RZ9WfIu3/ygYaVEEKcDXV4BaHX67UuQViUDR/los4R2USdMyD8wF4AQGlcb5ytu4GCuCRI7p4AxJxBAgAKh1yE4vjzAACBh/bB/58DDnlf+i6po2z4KBd1omZDHV4B6HQ69OvXT8irGrVG2fBRLuoclc3VJ5Isj9Nm3QEIOuWXmSTLcIuIFXZqMgCAJCFttmPP8tJ3SR1lw0e5qBM5G4GPfK5DURScPXtWyEHeWqNs+CgXdY7IRqqowKjkUwCAWi9vZN0ww27vZSuMKVBKC8EEvWjNLPv6aajx8wcARHyzEW5F5+z6fvRdUkfZ8FEu6kTOhjq8AmCMIT09XchpPLRG2fBRLuockY33//4H75oaAEDOdVNQ6x9gt/eyGcZgNGQLf+teo7cPMqfeDADQVVUi6otP7fp+9F1SR9nwUS7qRM6GOryEENJGvp9/bnmcPnOehpU4p/Rb5lseR33+ofCddEKI+KjDSwghbXH0KDz37wcAnIvrg6LzL9S4IOdT1qsvDBePBAD4Jp9E4L7dGldECOnsqMMrCD8/P61LEBZlw0e5qLNrNu+/b3l4cuJUQBJ31gNrEiS9D0SepaGh9JvmWB5Hr19r1/ei75I6yoaPclEnajbU4RWATqdDXFyckFc1ao2y4aNc1Nk1m4oK4JNPAADVOh1Sxkyw/XvYiSTLcAvtLvYsDQ3kjrseNf6BAIDw/30Nt6JCu7wPfZfUUTZ8lIs6kbPpHEc+J6coCnJycoS8qlFrlA0f5aLOrtl8+SVwzjRrwO6YnqjuDBer1WFMgbEoX/hZGswUvReyJt8EANBVViBiyyb7vA99l1RRNnyUizqRs3HTugBiuqoxJycHISEhWpciHMqGj3JRZ9dsGgxn+LlPX8R1cHNVVVXIzMxs12szMzNRUzdTRKswBqWoALJfUGcZ1YCM6XPQY+17AICo9Wut7sRmK/RdUkfZ8FEu6kTOhjq8hBDSGklJwO+/AwBqevXCidCwDnV4S4sLcfzYMSxb+Rb0Xm2/M1FZaSnOpKajqrqqA1WIrSQ+AUXnDUHAPwcQcPQQ/I8cQnHCYK3LIoR0QtThJYSQ1mhwdrd0xgwgPatDm6sqL4fk5oFhk2Ygskdsm1+fnHgYp95didq2nOXthNJnzEFA3S2GIzd8TB1eQki7UIdXAJIkISgoCFKnudrbcSgbPspFXWuyMRgMKC0tbf1Gq6sR+eGH0AFgHh44NWIEaj79vMWXtUZg11CERka3+XVnc9rY4ZYkyD6BnWhWCZPsCVPR77lFcKsoR7dvvsCJJ/8DxcvbZtun75I6yoaPclEncjbU4RWALMvo3r271mUIibLho1zUtZSNwWDAY08+g5LKylZv88LUM3io7mK1XZFReGn1R51uOIEkydAFR2hdRpsZ/fyRc90URG38FO7FRQjfuhlZN8y02fbpu6SOsuGjXNSJnA11eAWgKAoyMjIQFRUFuZNMGeQolA0f5aKupWxKS0tRUlmJiyfdjKDQ8FZt84pH77U8Ln/gCQzx8el0wwkYU6AYciEHhUGSOtc+kzF9DqI2mm4xHLV+rU07vPRdUkfZ8FEu6kTORqxqXBRjDAaDQch7T2uNsuGjXNS1Npug0HCERka3+F+Uuwcid5suVquIiIRx4lQEBot3BXKLGINSVtgpb9NbOHQYSnr3AwAE7d0Fn+R/bbZt+i6po2z4KBd1ImdDHV5CCGlGt80bIBuNAGA6syjghOpOT5KQedNsy9NuX9pm/DQhxHVQh5cQQtQwhshNn1meZk613Z/SSdtkTboJSt0/Nrp99TlQ948QQghpDerwCkCSJISHhwt5VaPWKBs+ykWdLbPxP3oIfieOAQDOXXAxynv26vA2NSNJkAO6drpZGsyqQ0JRcPnVAACv7EwE1w0z6Sj6LqmjbPgoF3UiZ0MdXgHIsozw8HDhBniLgLLho1zU2TKbyC8+tTzOnHpzh7enJUmSoQsI6XQXrDWUeUP9Z9Bt0zqbbJO+S+ooGz7KRZ3I2YhXkQsyGo1ITk6Gkf5E1wRlw0e5qLNVNlJVFSK+2Wjapt4L2ddNsUV5mmGKgtq8NDAB73HfWnmjx6I6oAsAIPz7b6ArKe7wNum7pI6y4aNc1ImcDXV4BVFSUqJ1CcKibPgoF3W2yCb0p+/hUWSaezdn7PUw+vl3eJvaYmCVZQDEu3q6tZinJ7InTgUA6CorEL51s022S98ldZQNH+WiTtRsqMNLCCEckZucZziDM8lqcOFg5Je2GdZACHF+1OElhJBGPHNzEPLrdgBARWQ0DCMu1bgiYlY0aChK4/oAAIL2/AmvtDPaFkQI6RSE6PC+9dZbiImJgV6vx7Bhw7B3795m19+4cSP69esHvV6PhIQEbN261ernzz77LPr16wcfHx906dIFo0ePxp49e+zZhA6RJAnR0dFCXtWoNcqGj3JRZ4tsIr5eD6lurGvmDTMBAS/AaDNJgi4ootPO0mAhSVbTw3X7qmNz8tJ3SR1lw0e5qBM5G82P4hs2bMDChQuxePFiHDhwAIMGDcKYMWOQl5fHXX/Xrl2YMWMG5s+fj4MHD2LSpEmYNGkSjh49almnT58+ePPNN3HkyBHs3LkTMTExuOaaa5Cfn++oZrWJLMsIDg4W8qpGrVE2fJSLug5n46Rz70qSDNk3sFPP0mCWNWUGWN3nG7lpHdCBC/Hou6SOsuGjXNSJnI3mFS1fvhy333475s2bh/j4eLz77rvw9vbGmjVruOuvXLkS1157LR555BH0798fzz//PIYMGYI333zTss7MmTMxevRoxMbGYsCAAVi+fDmKi4vxzz//OKpZbWI0GpGUlCTkVY1ao2z4KBd1Hc3G/+gh+J1MAgAYLhyOih6xtixPM0xRUJud0qlnaTCrCu+GsyOvAAB4p59B6OED7d4WfZfUUTZ8lIs6kbNx0/LNq6ursX//fixatMiyTJZljB49Grt37+a+Zvfu3Vi4cKHVsjFjxmDz5s2q77Fq1SoEBARg0KBB3HWqqqpQVVVleV5cbJrqxmg0Wj40SZIgyzIURbG6R7R5eeMPV225LMuQJMlqudFoREVFBRhj3PUBQGn0S0qn04Exxl3euEa15fZsU3O1t6VNRqMRlZWVTdbtzG1Sq70tbTLvM+bHztCm5mq35feJMWZqG1PAlLrvt2xqE5iCiAZ/Is+6YSYYUwCrNpn+VCdLEsCYZRuQJEiS3HR983JFgfUMCXWPG27DVAwkSbJeVrfctL5SVwWDm05nen1d7dar66yWM8UIpboSOjBLjQ23YSpFpfZm2mRdh8Jva7NtavB6S5bWbeW1KWPKdHT9fQcAIO77zZBCgqAoitVn3pp9z7y/KIoCnU5H36cGbWr4XeLV2Bnb1FLtrWmTORej0eg0bWqp9ta2ydHfp7Z0rDXt8BYUFMBoNCIsLMxqeVhYGJKSkrivycnJ4a6fk5Njtex///sfpk+fjvLyckRERGD79u3o2rUrd5tLly7FkiVLmixPTEyEr68vACAoKAjdu3dHRkYGDAaDZZ3w8HCEh4fjzJkzVlNxREdHIzg4GCdPnkRlZaVleWxsLPz9/XHs2DHLB2XeSRRFwbFjx6xqSEhIQHV1NU6cOGFZptPpkJCQgJKSEqSkpFiW6/V69OvXD+fOnUN6erpluZ+fH+Li4pCXl2eVkz3bBAB9+/aFh4cHjhw50u42eXh4AAAKCwuRmZnpFG2yxefEGLN0eJ2lTYBjvk+1tbUYmjAQ+pJ81GaUQ5JluEX1Bassg5J9GhGbNwAAjO7uyBk3CaysGEZDtmUbkt7HlFuvOARUF6E2418AgOwTCF1wBBRDLpSyQsv6ckBX6AJCYCzIqJsWzMQTpgO4X02JZRsAoAuJhuTlC2PWKauzsW4RsYDOzbJusFSFCWNGm35YW43a7PrPo2GbjPl1nwdjYBWmTM1tMm/Dp9ZUl1J8FkpRQX3trWiTeRsB1UVgZcWQfANhzD0DVlN/EqG5NkmA5fXmtrlF9QGMtc22KWtAXwzw9oF7eRl6/PwDIubfhoyMDBQWmups7b7HGIPBYEB+fj66detG36cGbTJnU1VVBb1e7xRtssXnZM7l1KlTiI+Pd4o22epzcvT3KTExEa0lscZdeAfKyspCZGQkdu3aheHDh1uWP/roo/jtt9+4F5p5eHhg7dq1mDFjhmXZ22+/jSVLliA3N9eyrKysDNnZ2SgoKMD777+Pn3/+GXv27EFoaGiTbfLO8EZHR8NgMMDf3zT3pr3PSCUmJiIhIaHJQG9X/Re0mdFoxLFjxzBgwIAmY4I6a5vUam9Lm8z7zHnnnYfGOmubmqvdlt+ntLQ0LHruBVw7/wGEdIsybb/uzGHXX7fjwrk3AAByrp2IQ+99xj3Dm3Twb3zw4tNY8OIKxPTuay6yTWd4kw7+jVUvPI37l66s34apmFad4T1x8G+sfulZ3POf5Yjp079VZ3hrM0/BPbqv6cI1xqy20bNvfLvO8J44uLdBHf3afIY36cAerDG/3pJly2d4AWDg4/cjesPHAIA3Lr0cE9Z+iOjoaMv6rT0jlZiYiIEDB8Ld3d1pjhHN1d6WM7zm75L5fTt7m1qqvbVneBMTEzFgwAB4eHg4RZtaqr21bXL096mwsBBBQUEoKiqy9NfUaHqGt2vXrtDpdFYdVQDIzc1FeHg49zXh4eGtWt/Hxwe9evVCr169cPHFF6N3795YvXq11fAJM09PT3h6ejZZrtPpoNPprJapDcRuvF5blsuyjLi4OOh0OtUrG3nbkSSJu1ytxrYu70ib2ru8cZtkWUZsbCzc3Ny42XTGNrVUY2uWm/cZ80GiozW2dbnI+15L3ydJkkwHT0mGJOuslneru7MaAGRNmV63XDaPYrCiMGbq+MnWNamtLzVpq2R+QZNtmNbntxWSaTmDhFqjsa7zKVmWW9fSYLkkwy20u6XzCcl6G83W3kybrOuQVdraXJsavL7xz1toU9YNMywd3ktSTkGW5VYfs83LzfuLm5vp16GzHCNsUWPj75IztKkjy81tMufi7u7ebI2dqU2trbEzfJ/UaHrRmoeHB4YOHYodO3ZYlimKgh07dlid8W1o+PDhVusDwPbt21XXb7jdhmdxRSJJEvz9/VU7Lq6MsuGjXNS1NxtdWSnCtm0BAFQHdEH+5dfYozzNSJIE2cvXqfaZcxeOQEXdWfpBmZmQCwpaeEVT9F1SR9nwUS7qRM5G81kaFi5ciPfffx9r167F8ePHcffdd6OsrAzz5s0DAMyePdvqrOwDDzyAbdu24bXXXkNSUhKeffZZ7Nu3DwsWLABgGsrwxBNP4K+//kJqair279+PW2+9FZmZmbjxxhs1aWNLjEYjjhw5IuRVjVqjbPgoF3XtzSb0x+/gVlEOAMi5bjIY568+nRlTjKjNONF0WEFnJsvInjQNAKBjDN7/+1+bN0HfJXWUDR/lok7kbDTv8N5000149dVX8cwzz2Dw4ME4dOgQtm3bZrkwLS0tDdnZ9ReMjBgxAuvWrcOqVaswaNAgbNq0CZs3b8bAgQMBmE5vJyUl4YYbbkCfPn0wYcIEnD17Fn/88QcGDBigSRtbQ8SdQxSUDR/loq492XT7eoPlcdbkm2xZjjCcYUqyxrIm1X9WPiqz9bSEvkvqKBs+ykWdqNloOobXbMGCBZYztI39+uuvTZbdeOONqmdr9Xo9vvrqK1uWRwhxch75eej6h2moVHlUDxQOvVjjikhrlfaNh6FXXwSdOgHPgweB5GQgLk7rsgghgtH8DC8hhGgt4ttNllsJZ0+a5hy3EnYhp6+5rv7JZ5+pr0gIcVl0VBeALMvo27ev6tWProyy4aNc1LUnG6vhDHVjQp2OJJvm8nWCWws3dvrqcbAM1vjss0bTyDWPvkvqKBs+ykWdyNmIV5GLMt9ggTRF2fBRLurako3PqRMI+Md0a9qigYNR1rufvcrSnk6IUWw2Vx4WgePhEaYn//4L7N/fptfTd0kdZcNHuagTNRvq8ApAURQcOXKEe/tcV0fZ8FEu6tqaTcTmLyyPnfViNQAAU0x3MmPOuc/sjG0wbvfTT1v9OvouqaNs+CgXdSJnQx1eQojrYswynIHJMnImTNW4INJee3rEgJnPLK1fD9TWalsQIUQo1OElhLiswH1/wTsjFQBwduQVqArj3+GRiK/c0xMVV1xhepKbC/z8s7YFEUKEQh1eQojL6rbZ+efedSVlkyfXP6HZGgghDVCHVwCyLCMhIUHIqxq1RtnwUS7qWpuNXFON8G9Nc3bXenkjd8wER5SnHUmGW1Qfp5ylwaziiiuAgADTk6++AsrLW3wNfZfUUTZ8lIs6kbMRryIXVV1drXUJwqJs+CgXda3JpttfO+FRdA4AkHfNdTD6+Nq7LO0ZnXxcq14PTK0bh11aCmzZ0qqX0XdJHWXDR7moEzUb6vAKQFEUnDhxQsirGrVG2fBRLupam03P7Vstj7Ov59+50akwBbXZKU47S4PFzTfXP27FsAb6LqmjbPgoF3UiZ0MdXkKIy/GsqUHUzl8AANWBXVAw6kqNKyI2c9llQFSU6fG2bUBBgbb1EEKEQB1eQojLGZKRDvfKCgBA7rhJ9dNZkc5PloEZM0yPa2uBL75ofn1CiEugDq8gdDqd1iUIi7Lho1zUtZTNiJRky+NsF5p7VxLwQhK7aDisYf36Flen75I6yoaPclEnajYucvQTm06nQ0JCgrA7iZYoGz7KRV1L2UhFRRicmQEAqAwNh2HYJY4sTzOSrINbVF9IsgvsM+edB/Tvb3r8xx9AerrqqvRdUkfZ8FEu6kTOhjq8AmCMobi4GIwxrUsRDmXDR7moaykb7x9+gHvdBRU5100BBDww2wNjDEpFqWvsM5IETJ9e/7yZYQ30XVJH2fBRLupEzoY6vAJQFAUpKSlCXtWoNcqGj3JR11I23t9+a3mcPeEGR5WlPabAmJ/u/LM0mDXs8H7+uepq9F1SR9nwUS7qRM6GOryEENeRlwf9n38CAEoiIlF0/oUaF0Tspk8fYMgQ0+P9+4GTJ7WthxCiKerwEkJcx6ZNkIxGAMCZ0WNNf/omzss8WwPQqovXCCHOizq8gtDr9VqXICzKho9yUaeaTYNOz5nR4xxUjSgkSO6eAFyokz9tWv3jzz8HVMYV0ndJHWXDR7moEzUb6vAKQKfToV+/fkJe1ag1yoaPclGnmk16uumKfQAZAYE416uvBtVpR5JluEXEus7UZADQvTswcqTp8fHjwJEjTVah75I6yoaPclEncjYudOQTl6IoOHv2rJCDvLVG2fBRLupUs2lwpf6unrEuN5yBMQVKaSGYq1y0Ztbw4jXOsAb6LqmjbPgoF3UiZ0MdXgEwxpCeni7kNB5ao2z4KBd1qtk06Ozs7hnr4KoEwBiMhmzVP+s7ralTTXdfA0z7QKP203dJHWXDR7moEzkb6vASQpzfyZPAvn0AgOqBA5EdEKBxQcRhwsKAq64yPT59Gti7V9t6CCGaoA4vIcT5bdhgeVg2YYKGhRBNtHJOXkKI86IOryD8/Py0LkFYlA0f5aLOKhvGrDo55S7b4ZUg6X3gUrM0mE2ZAri7mx5/8QVQNzWdGX2X1FE2fJSLOlGzoQ6vAHQ6HeLi4oS8qlFrlA0f5aKuSTZHjwLHjpkeX3IJjJGR2hWnIUmW4Rba3bVmaTALDATGjjU9zs4Gfv/d8iP6LqmjbPgoF3UiZ+OCRz7xKIqCnJwcIa9q1Bplw0e5qGuSTcMr8xveiMDFMKbAWJTverM0mKnchIK+S+ooGz7KRZ3I2VCHVwCMMeTk5Ah5VaPWKBs+ykWdVTaM1XduZNl0xb6rYgxKUYHrzdJgNmEC4O1terxpE1BTA4C+S82hbPgoF3UiZ0MdXkKI8/r7byAlxfT4yitNV+wT1+TjA0ycaHpsMADbt2tbDyHEoajDSwhxXjScgTTUwk0oCCHOizq8ApAkCUFBQZBc7M5PrUHZ8FEu6izZKEr9dGTu7sDkydoWpjVJguwT6HJ3mLNy7bWAeQ7mr78GKirou9QMyoaPclEncjbU4RWALMvo3r07ZFe8eroFlA0f5aLOks2uXUBWlmnh2LFAly7aFqYxSZKhC46AJLnwPuPpaZqiDABKS4GtW+m71AzKho9yUSdyNu2qKMU8Jo7YhKIoSEtLE/KqRq1RNnyUizpzNmzduvqFDf+U7aIYU2A8m+26szSYNRza8vnn9F1qBmXDR7moEzmbdnV4e/XqhSuuuAKffvopKisrbV2Ty2GMwWAwCHlVo9YoGz7KRR1jDIbcXODLL00LvLxMV+i7OsaglBW67iwNZldcAYSGmh5/9x1YURF9l1TQcYaPclEncjbt6vAeOHAA5513HhYuXIjw8HDceeed2Ev3JyeECMJv715IZ8+ankycCPj6alsQEYebG3DjjabHlZWQtmzRth5CiEO0q8M7ePBgrFy5EllZWVizZg2ys7MxcuRIDBw4EMuXL0d+fr6t6ySEkFbrsm1b/RMazkAaa7BPSOYLGwkhTq1Do4rd3NwwZcoUbNy4EcuWLcOpU6fw8MMPIzo6GrNnz0Z2drat6nRqkiQhPDxcyKsatUbZ8FEu6qSqKgT++qvpSUBA/S1lXZ0kQQ7o6tqzNJiNGAFER5seb9+OCHd3+i5x0HGGj3JRJ3I2Herw7tu3D/fccw8iIiKwfPlyPPzww0hOTsb27duRlZWF66+/3lZ1OjVZlhEeHi7kVY1ao2z4KBd18rZtkEtLTU8mTzZdmU9MszQEhLj2LA1msgzcdBMAQKqtRdiff9J3iYOOM3yUizqRs2lXRcuXL0dCQgJGjBiBrKwsfPzxx0hNTcV//vMf9OzZE6NGjcJHH32EAwcO2Lpep2Q0GpGcnAyj0ah1KcKhbPgoF3XK55/XP6HhDBZMUVCblwYm4NXTmmgwW0PFmjX0XeKg4wwf5aJO5Gzc2vOid955B7feeivmzp2LiIgI7jqhoaFYvXp1h4pzJSUlJVqXICzKho9y4SgpgfTddwAA1rUrpKuu0rggkTCwyjIA4l09rYnzzwd69wZOnoR+714oWVn1wxyIBR1n+CgXdaJm064zvNu3b8djjz3WpLPLGENaWhoAwMPDA3PmzOl4hYQQ0lpbtkCqqAAAsKlTTVfkE8IjSZazvBJjkDZt0rggQog9tavDGxcXh4KCgibLDQYDevbs2eGiCCGkXdavtzxkdWM0CVHVcLaGBvsOIcT5tKvDqzahcGlpKfR6fYcKckWSJCE6OlrIqxq1RtnwUS4cBgPwww8AAGNEBKSRIzUuSDCSBF1QBM3S0FD//mCDBgEApL17gdOnNS5ILHSc4aNc1ImcTZv+3rdw4UIApgY988wz8Pb2tvzMaDRiz549GDx4sE0LdAWyLCM4OFjrMoRE2fBRLhxffQXU1AAAdDNm0HCGRiRJhuQbqHUZwpGmTwcOHzY9Wb8eWLRI24IEQscZPspFncjZtOkM78GDB3Hw4EEwxnDkyBHL84MHDyIpKQmDBg3CRx99ZKdSnZfRaERSUpKQVzVqjbLho1w4GvxJ+szw4ZRNI0xRUJudQrM0NGKcOrX+CQ1rsELHGT7KRZ3I2bTpFMgvv/wCAJg3bx5WrlwJf39/uxTliiorK7UuQViUDR/l0kBODlB3fGJxcSiMiwNdb98YA6upgrPO0lBVVYXMzMw2v05xc0PQgAHwT0wE/vkHOHYMiI+3Q4WdEx1n+CgXdaJm066/+X344Ye2roMQQtpv40ag7swlmzaNxqm6mNLiQhw/dgzLVr4FvVfbriORZRm39e6DKxMTAQAVH34Ir1desUeZhBANtbrDO2XKFHz00Ufw9/fHlClTml33q6++6nBhhBDSag1uNsGmT7d0folrqCovh+TmgWGTZiCyR2zbXswUlJ5JAvtmMyTG4Pbll8DLL9M/mghxMq3u8AYEBFiuugsICLBbQa5IlmXExsYKeSs+rVE2fJRLA2fOALt3mx4nJEBOSEBsSQll05gkQxcSDTjxrYUDu4YiNLJtg1kYY2DBwcg5/0JEHNgL99OngQMHgKFD7VRl50HHGT7KRZ3I2bS6w9twGAMNabAtSZJoPLQKyobP1XMxGAwoLS0FAPi99x661C0vvPZaFKenmx4XFnJfm5mZiZq62RxciSRJkLx8tS5DOOZczlw9HhEH9poWrl9PHV7QcUYN5aJO5GzaNYa3oqICjDHLtGSpqan4+uuvER8fj2uuucamBboCo9GIY8eOIT4+HjqdTutyhELZ8LlyLgaDAY89+QxK6i6MWLrla0uHd3HyGeQv+Q8GD+iPQ4nHoXCGNpSVluJMajqqqqscWLX2mGKEMesUdN16QZJda59pjjmXtMuuwoUvPws3xkwd3mXLAAHPUjmSKx9nmkO5qBM5m3Z1eK+//npMmTIFd911FwoLC3HRRRfBw8MDBQUFWL58Oe6++25b1+n0RJzCQxSUDZ+r5lJaWoqSykpcPOlmxJSXo+dHqwEA+fEJGPrwEoAp0JfkI/zia7h/vk9OPIxT765ErQue5aUpyfiYoqAqIBD/REZiSEYGkJEB7NoF0M1LXPY40xLKRZ2o2bTrn68HDhzAqFGjAACbNm1CeHg4UlNT8fHHH+P111+3aYGEEMITFBqOgXv/tDwvuGEmQiOjEdItCl4+PgjpFoXQyOgm/wUGh2hYNRHZrp5x9U9oTl5CnEq7Orzl5eXw8/MDAPz444+YMmUKZFnGxRdfjNTUVJsWSAghXIwh/NtNpoeShJzrmp89hpCW7OveHYqnp+nJxo1Aba22BRFCbKZdHd5evXph8+bNSE9Pxw8//GAZt5uXlyfsYGWRybKMvn37CnlVo9YoGz7KBQj69zh8k08CAM4NuwRV4d1MP5BkuEXEOvVsBO1CufCZc4GESncPVF51lWl5Xp7lZiauio4zfJSLOpGzaVdFzzzzDB5++GHExMRg2LBhGD58OADT2d7zzz/fpgW6Cg8PD61LEBZlw+fqucT89L3lcfbEG61/qGvX5QnOj3Lha5BL2YQJ9csbzO/sqlz9OKOGclEnajbt6vBOnToVaWlp2LdvH7Zt22ZZftVVV+G///2vzYpzFYqi4MiRI9wryl0dZcPn6rlIjCHmp60AAEWnQ87YifU/ZApqM/4FmGtmo4py4TPnUnfL5corrwTqhuzhq6+AKteazaMhVz/OqKFc1ImcTbvPOYeHh+P888+3Om190UUXoV+/fjYpjBBC1PTOz4NvbjYA4OzIK1ET1FXjioizYHo9MGmS6UlREfDDD5rWQwixjXZ1eMvKyvD0009jxIgR6NWrF2JjY63+I4QQexqRkmJ5nH39VA0rIU5p+vT6xzSsgRCn0K4BXbfddht+++03zJo1CxEREZZbDhNCiN3V1uLiM6YOr9HTE7nXXKdxQcTpXH01EBQEGAzAli1AWRng46N1VYSQDmhXh/f777/Hd999h0suucTW9bgkWZaRkJAg5FWNWqNs+Fw5F8+//kJg3V3W8q8YA6Nfo5lhJBluUX1oNoLGKBc+cy5ZmfXL3N2BqVOBVauA8nLg22+tz/q6CFc+zjSHclEncjbtqqhLly4ICgqydS0urbq6WusShEXZ8LlqLj5btlgeZ09UGc5gpPlTuSgXPl4uM2bUP3bhm1C46nGmJZSLOlGzaVeH9/nnn8czzzyD8vJyW9fjkhRFwYkTJ4S8qlFrlA2fy+ZSXQ3v703TkdV4eyP/yjFN12EKarNTaDaCxigXPnMudbM0WIwaBUREmB5//z1QWOjoyjTnsseZFlAu6kTOpl1DGl577TUkJycjLCwMMTExcHd3t/r5gQMHbFIcIYRY+eEHyMXFAID0kVdC8fLWuCDitHQ64KabgBUrgOpq4OuvgXnztK6KENJO7erwTjJP2UIIIY7U4E/Lp68ep2EhxCVMn27q8AKmfY86vIR0Wu3q8C5evNjWdbg8nU6ndQnComz4XC6X8nLgm28AAKUeHsi+aATUZt+VBLxgQgSUC59qLhddBPTsCZw+DezYYbrdcGioY4vTmMsdZ1qJclEnajbtPvoVFhbigw8+wKJFi2AwGACYhjJkZma28ErSmE6nQ0JCgrA7iZYoGz6XzOV//zNNDwVgT48YKO7821dKsg5uUX0hyS6UTStQLnzmXLizV0hS/ewMRiOwaZNji9OYSx5nWoFyUSdyNu3q8P7zzz/o06cPli1bhldffRWFdYP5v/rqKyxatMiW9bkExhiKi4vBGGt5ZRdD2fC5ZC4NbgCwKzZOdTXGGJSKUtfKphUoFz5zLlDLxYVvQuGSx5lWoFzUiZxNuzq8CxcuxNy5c3Hy5Eno9XrL8nHjxuH333+3WXGuQlEUpKSkCHlVo9YoGz6Xy6WoCNi6FQBgDAnBsbBw9XWZAmN+Os1G0BjlwmfOpfEsDWYJCUB8vOnxzp1AerrDStOayx1nWolyUSdyNu3q8P7999+48847myyPjIxETk5Oh4sihBArmzebrpQHUH7ddWA0FpU4SsNhDQDwxRfa1UIIabd2/dbw9PREcd3UQA39+++/CAkJ6XBRhBBipcGfkssmTNCwEOKSXHhYAyHOol0d3okTJ+K5555DTU0NAECSJKSlpeGxxx7DDTfcYNMCXUXDoSHEGmXD5zK55OcDP/1ketyjB6qHDGnhBRIkd08Akr0r62QoFz5zLs3o3RsYOtT0eP9+4ORJ+5clCJc5zrQR5aJO1Gza1eF97bXXUFpaipCQEFRUVOCyyy5Dr1694OfnhxdeeMHWNTo9nU6Hfv36CXlVo9YoGz6XymXjRtMV8oDpRgBS8x02SZbhFhFLU3A1QrnwmXPhztLQkAveatiljjNtQLmoEzmbdh35AgICsH37dnz33Xd4/fXXsWDBAmzduhW//fYbfHx8bF2j01MUBWfPnhVykLfWKBs+l8rls8/qH8+c2eLqjClQSgvB6OIsK5QLnzkX1VkazKZNq3/8+ectr+8EXOo40waUizqRs2lzh1dRFKxZswbXXXcd7rzzTrzzzjvYuXMnsrKy2j0NxVtvvYWYmBjo9XoMGzYMe/fubXb9jRs3ol+/ftDr9UhISMDWuqu3AaCmpgaPPfYYEhIS4OPjg27dumH27NnIyspqV22OwBhDenq6kNN4aI2y4XOZXE6fBnbtMj0eMAA477yWX8MYjIZsl+iQtAnlwmfORW2WBrPoaGDkSNPj48eBo0ftXprWXOY400aUizqRs2lTh5cxhokTJ+K2225DZmYmEhISMGDAAKSmpmLu3LmYPHlymwvYsGEDFi5ciMWLF+PAgQMYNGgQxowZg7y8PO76u3btwowZMzB//nwcPHgQkyZNwqRJk3C07uBTXl6OAwcO4Omnn8aBAwfw1Vdf4cSJE5g4cWKbayOEaGzduvrHN9/c4nAGQuyq4bAGuniNkE6lTR3ejz76CL///jt27NiBgwcP4vPPP8f69etx+PBh/PTTT/j555/x8ccft6mA5cuX4/bbb8e8efMQHx+Pd999F97e3lizZg13/ZUrV+Laa6/FI488gv79++P555/HkCFD8OabbwKoH24xbdo09O3bFxdffDHefPNN7N+/H2lpaW2qjRCiIcbaPJyBELuaOhUwj01cv57OlhPSibi1ZeXPP/8cTzzxBK644oomP7vyyivx+OOP47PPPsPs2bNbtb3q6mrs37/f6u5ssixj9OjR2L17N/c1u3fvxsKFC62WjRkzBps3b1Z9n6KiIkiShMDAQO7Pq6qqUFVVZXlunnLNaDTCWHexjCRJkGUZiqJYnao3Lzev19JyWZYhSZLVcqPRCF9fXzDGuOsDaDIeRqfTme4QxFneuEa15fZsU3O1t6VNRqMRfn5+3PFAnbVNarW3pU3mfcb82Bna1KT2gwehO34cAMBGjoTUoweMRiMURTHVxkyvlSQJTKlvE1MUwNPb1BdRrNtqujCJwU2nAxizvE6STW2yvimDBEmWTWNerdpkOsssS5LVNiBJkCTO+ubligLrP5vXPW64jboaG7epvnZYapQatqNJ7U3bZMrFy/TKuhobbsNUikrtzbTJug6F39Zm29T082jcVrU21S0FwPk81D6/Rm2y5FJtWkdRFKvviNU+GRwM+corIW3fbhpu89dfMF50kVWNwn6fGibWymOE0WiEj48PWN0+5gxtaqn21rTJnIvRaHSaNrVUe2vbZM5GURTodDq7t6nx+s1pU4f3n3/+wcsvv6z687Fjx+L1119v9fYKCgpgNBoRFhZmtTwsLAxJSUnc1+Tk5HDXV7vhRWVlJR577DHMmDED/v7+3HWWLl2KJUuWNFmemJho6VQEBQWhe/fuyMjIgMFgsKwTHh6O8PBwnDlzBiUlJZbl0dHRCA4OxsmTJ1FZWWlZHhsbC39/fxw7dszqg+rbty8kScKRI0esakhISEB1dTVOnDhhWWa+V3VJSQlSUlIsy/V6Pfr164dz584hvcHdgPz8/BAXF4e8vDyrnBzRJg8PD5u06ezZs07XJlt8TjqdDsnJyU7VJvPn5Pf66witW152/fXwBXDy5EkUFBRgaMJA6EvywSqDIXn5wph1qq6TZWK66h6ozfjXqk1uUX2gA8OEMaMRUF2E2ox/TVfpR/UFqyyru+OWieTuCbeIWLCy4roxnnXL9aYLc/v2irNsAwBkn0DogiOgGHKhlBVa1pcDukIXEAJjQQZYZZlluSdM9frVlFjVqQuJVm+Tzs2ybrBUhQljRpt+WFuN2uz6z6O5NkmyDKW0EEZDtmUbPrWmupTis1CKCuprb0WbzNsIqC4CKyuG5BsIY+4ZsJr6kwjNtUkCrD4P8+cEY22r2wQA0VGRVtuQ9D5wC+3e6ja51Zr+v6CgAIWF9csbf5+6jBqFHtu3m3746ac45uvbKb5PHTlG1NTU0O8nTptSUlKcrk22+pzOnj3rkDYlJiaitSTWhpHFHh4eSE1NRUREBPfnWVlZ6Nmzp9XZ0uZkZWUhMjISu3btwvDhwy3LH330Ufz222/Ys2cPt4a1a9diRoOxVG+//TaWLFmC3Nxcq3Vrampwww03ICMjA7/++qtqh5d3hjc6OhoGg8HyGnv+y0xRFBQUFCA0NBSNueq/oM3MV3x27doVUqPxm521TWq1t6VN5n0mLCysyTY6a5usaq+uhtyzJ6SsLDA3N7CsLMghITAajUhPT8cTz7+Ia+c/gJDI7k3P8DIFSsk5yP7BTWeclWQkHdiDNS89i3v+sxwxvfvWLW7bGd6kg3/jgxefxoIXV1i20dYzvEkH/8aqF57G/UtX1m+jrsbWnOE9cfBvrDa3o0//ls/wMgVKiQG6gBBzUFbb6Nk3vl1neE8c3Nugjn5tPsPL+zzaeoaX+3m09gwvU6AUG2AorcTWD/6LlxY/hejo6AarN/o+lZRA7tYNUkUFEBwMY0YG4O5uWV/I71M7j3uKoiA/Px9hYWGW7Xf2NrVUe2vaZM4lJCQE7u7uTtGmlmpvbZvM2YSGhsLNzc3ubSosLERQUBCKiopU+3hmbTrDazQa4eam/hKdTofa2tpWb69r167Q6XRNOqq5ubkIDw/nviY8PLxV69fU1GDatGlITU3Fzz//3GwQnp6e8PRsOvG4TqdrMpecOWTeuh1Znpubi9DQ0DZtR5Ik7nK1Gtu6vKNtas9yXptycnIQEhJik7aK0qbmamzt8vbsM7Zabvd9b+dOoG5mFWnsWEh1d3DU6XT1v3jrOlGAqSNkoQCs+Cwk/2Dr5fXVo9ZoNHV8GvxckiRA4rVV5t6rQWGsyTaaW7/p/LeS+QXcOvm1w1Ija9gO1dobLFcAVmwA/Luati1Zb6PZ2ptpk3Udskpbm2sT//No2FbVNjXQ5s/DvFwBWIkBkL0BmPZJ3r5tWRYYCFx/vWkM79mz0P30E3Ddderrt2K5yMfyvLw8hIWFqdaoth2R29Te5Q3bZM6luRo7W5taU2NrljfMRos2qWlTh5cxhrlz53I7hwBafWbXzMPDA0OHDsWOHTswadIkAKZe/I4dO7BgwQLua4YPH44dO3bgwQcftCzbvn271Rlic2f35MmT+OWXXxAcHNymugghGmt4sdrNN2tXByE8t9xSf/OJTz/ldngJIWJpU4d3zpw5La7T2gvWzBYuXIg5c+bgggsuwEUXXYQVK1agrKwM8+bNs2wvMjISS5cuBQA88MADuOyyy/Daa69h/PjxWL9+Pfbt24dVq1YBMHV2p06digMHDuB///sfjEajZbxJUFAQPDw82lQfIcTBKiuBTZtMj319gQkTtK2HkMauuQbo2hUoKAC++QYoLgZa+HMqIURbberwfvjhhzYv4KabbkJ+fj6eeeYZ5OTkYPDgwdi2bZvldHhaWprVqfIRI0Zg3bp1eOqpp/DEE0+gd+/e2Lx5MwYOHAgAyMzMxJYtWwAAgwcPtnqvX375BZdffrnN29BRkiQhKCioyRhVQtmocepcvvvO1IEAgClTAG/vtr1ekiD7BFr+TE/qUC585lwqalr/Gnd3YPp04M03Tf9A++orYO5ce1WoGac+znQA5aJO5Gza1OG1lwULFqgOYfj111+bLLvxxhtx4403ctePiYkR8g4fzZFlGd27d9e6DCFRNnxOnUsHhzNIkgxdMP/CWldGufBZcslMb3nlhm65xdThBUzDGpyww+vUx5kOoFzUiZyNEB1eV6coCjIyMhAVFaU6INxVUTZ8TpvLuXOmM7wAEBYGXHllmzfBmALFkAs5KMxyERWhXNSYcwFjqKqqQmZmZuteGB6OiB494J6aCvbzz8jauxdevXohKCjIvgU7kNMeZzqIclEncjbU4RUAYwwGgwGRkZFalyIcyobPaXP58kugutr0ePp0oJlZYVQxBqWsEHKXUO7V+S6LcuGry6W0tAbHjx3DspVvQe+lb9VLpwYGYWpqKiTG8Mu99+G3Cy7Esheec5pOr9MeZzqIclEncjbU4SWEiINmZyAaqa4oh+TmgWGTZiCyR2yrXqNLPwPcNA4AMKbgLP5XWYnS0lKn6fAS4kyow0sIEUNGBvDbb6bHvXsDF1ygbT3EJQV2DUVoZHTLKwJAZDQKz78AgQf3IeRMMqLOnWff4ggh7SbWAAsXJUkSwsPDhbyqUWuUDZ9T5vL55/V3xLr55vbPJiBJkAO60mwEjVEufHW5tPdS56xJ0y2PR6Yk26YmQTjlccYGKBd1ImdDHV4ByLKM8PBw4QZ4i4Cy4XPKXGw0nEGSZOgCQujCrEYoFz5zLu0d2Jxz3RQodXd7GpmSDDS6BWpn5pTHGRugXNSJnI14Fbkgo9GI5OTkJveQJpSNGqfL5cgR4PBh0+OLLgJ69Wr3ppiioDYvDcyJOh62QLnwmXNBO8/xVncNQcGlVwEAupaVwXPvXhtWpy2nO87YCOWiTuRsqMMriJKSEq1LEBZlw+dUuXz8cf3jWbM6uDEGVlmG9nZgnBflwmfKpSN/gM2eXD+swefrrztekkCc6jhjQ5SLOlGzoQ4vIURbtbWmifuB+jtYEdKJ5F4zHjV1dwT03rrVdPc1QohQqMNLCNHW9u1ATo7p8fjxQNeu2tZDSBspXt5Iu+xqAIBcXFx/8xRCiDCowysASZIQHR0t5FWNWqNs+Jwql4bDGebM6fj2JAm6oAiajaAxyoWvLpeODvRIGTOh/sknn3Rwa2JwquOMDVEu6kTOhjq8ApBlGcHBwUJe1ag1yobPaXIpKgI2bzY9Dg4Gxo3r8CYlSYbsG0izETRCufCZc+no7edyhg6Dwcs0rAFbtwIFBR2uTWtOc5yxMcpFncjZiFeRCzIajUhKShLyqkatUTZ8TpPLxo314x1nzAA8PDq8SaYoqM1OodkIGqFc+My5dPRiPqbT4c/YONOTmhrTvNKdnNMcZ2yMclEncjbU4RVEJV3koIqy4XOKXNaurX9si+EMAAAGVlMFmo2gMcqFz5SLLf4A+1vD6fQ++sgGW9SeUxxn7IByUSdqNtThJYRoIzkZ2LnT9Lh/f2DoUG3rIaSDMroEoeq8utsLHzgA/POPtgURQiyow0sI0UbDC3vmzKGLqYhTKJs6tf5Jw79gEEI0RR1eAciyjNjYWCEHeWuNsuHr9LkoSv3sDJLUoVsJNyHJ0IVEA3RxljXKha8uF1sN9CifONE0nzRgul12TY2Ntux4nf44YyeUizqRsxGvIhckSRL8/f2FnMZDa5QNX6fP5c8/gdOnTY9Hjwaiomy2aUmSIHv5dt5s7IRy4TPn0tFZGsyULl2AiRNNT3JzgR9+sMl2tdDpjzN2QrmoEzkb6vAKwGg04siRI0Je1ag1yoavM+diMBhQ+tZblucF48YhLS2t1f9lZmaippmzZkwxojbjBJjS+bKxJ8qFz5yLZMuL+ebOrX/ciS9e68zHGXuiXNSJnI2b1gUQExF3DlFQNnydMReDwYCnHnsCr371FQCgws0dD+07iKrDR1u9jbLSUpxJTUdVdZXqOjT1Fh/lwmfzXMaMAcLCTGd4t2wBzp41zTPdCXXG44wjUC7qRM2GOryEEIcpLS1Fv39PwLvuDG3mmOtw1b2Pt2kbyYmHcerdlajtxGMjiZNzdzeNS1++vH5O3gULtK6KEJdGHV5CiENdeuqk5bFh1u0IjYxu0+vP5mTZuiRCbG/OHFOHFzDN1kAdXkI0RWN4BSDLMvr27SvkVY1ao2z4OmsuusxMnJeVCQAoj+oBw7BLbP8mkgy3iFiajaAxyoWvLheb347jvPOAIUNMj/ftA462ftiOKDrrccbeKBd1ImcjXkUuysMGt1R1VpQNX2fMxWfTJstBJ3PaLYC9Doo6+uMVF+XCZ69cGl681knn5O2MxxlHoFzUiZoNdXgFoCgKjhw5AoUuKGmCsuHrlLkoCny/+AIAwCQJmVNtOPduQ0xBbca/AOtE2TgC5cJXl4tdJlGaMaN+Tt5PPgFqa+3xLnbTKY8zDkC5qBM5G+rwEkIc45df4JaRAQDIuugSVLZx7C4hnU7XrsB115ked/I5eQnp7KjDSwhxjNWrLQ9PXTdZw0IIcaCGwxrWrNGsDEJcHXV4CSH2d+4cUDf3brGnJ9JHXaVxQYQ4yNixQHi46fGWLaYzvYQQh6MOrwBkWUZCQoKQVzVqjbLh63S5rFsHVJluFLEzthcUe17UIMlwi+pDsxE0Rrnw1eVi81kazNzd68/y1tZ2qovXOt1xxkEoF3UiZ0OX7Aqiuroaer1e6zKERNnwaZGLwWBAaWlpm18X/s47MHdxt/eMxfm2LaspYy3gJuaVwpqiXPiMdr6YbP584KWXTI8/+AB45BFAsstlcjZHx18+ykWdqNlQh1cAiqLgxIkTSEhIgE6n07ocoVA2fFrkYjAY8NiTz6CksrJNr4s5W4CXEhMBACe7dMFP+WcR38xtgTuMKajNTqk7m0n7jAXlwleXi127n716AVdcAfzyC3DyJPDHH8Cll9rzHW2Cjr98lIs6kbOhDi8hpFVKS0tRUlmJiyfdjKDQ8Fa/7qLl/7E8Tho3GbVJx+i2wMT13HabqcMLmM7ydoIOLyHOhDq8hJA2CQoNb/XtgOXKSsRu/x4AYPTUI+3aiUDSMXuWR4iYpkwBunQxXcC5cSOwcqXpOSHEIcQbVeyiRDv1LxLKhq8z5BL2w7fwKDoHAMgZNwnVPr4OeV9JwAsmREC58DkkF70euOUW0+PKStOFnJ1AZzjOaIFyUSdqNnT0E4BOpxNyvIsIKBu+zpJL5IaPLY8zb5rtkPeUZB3covpCksXOxtEoFz5zLsy+o3hNbrut/vH77wPMbnND2ERnOc44GuWiTuRsqMMrAMYYiouLwQQ/+GmBsuHrDLl4n0lG1z9/BQCU9YiF4eKRDnlfxhiUilKhs9EC5cJnzgX2m5is3nnnARddZHp8+DBw4ID937MDOsNxRguUizqRs6EOrwAURUFKSoqQ957WGmXD1xlyiVr3oeVxxsy5jpuGiSkw5qcDTNxsNEG58NXl4rBJwhqe5f3gA0e9a7t0huOMFigXdSJnQx1eQojNSVVViNr4KQBAcXdHxo23aFwRIYKYPh3w8TE9XrcOKCvTth5CXAR1eAkhNhe+bQs8DGcBALljr0dNcIjGFREiCD8/U6cXAIqLTTM2EELsjjq8ghDxriSioGz4RM4let0ay+O0m+c7+N0lSO6egOP+SN1JUC58plwcOuKw4bCGd9915Du3mcjHGS1RLupEzYY6vALQ6XTo16+fkFc1ao2y4RM5F5+TSQj6aycAoDSuD84Nu8Sh7y/JMtwiYmkKrkYoFz5zLg79h8CwYcCgQabHe/YIe/GayMcZLVEu6kTOho58AlAUBWfPnhVykLfWKBs+kXOJ/vwjy+P0mfMcd7FaHcYUKKWFYHRxlhXKhc+ci0NmaTCTJODuu+ufv/OO4967DUQ+zmiJclEncjbU4RUAYwzp6elCTuOhNcqGT9Rc5MoKdNtkmlDf6OmJrKkzHV8EYzAasoWf49ThKBe+ulwcPtDj5ptN43kB08VrRUWOrqBFoh5ntEa5qBM5G+rwEkJsJvy7r+vvrDZ+CmoCgzSuiBBB+foCs2aZHpeXAx9/3Pz6hJAOoQ4vIcRmoj+rv1gt/eZbNayEkE6g8bAGAc+KEeIsqMMrCD/zn7ZIE5QNn2i5+CYlosv+PQCAkr7xKBw6TKNKJEh6H9BsBI1RLnymXDTpag4cCIwaZXp8/Djw++9aVNEs0Y4zoqBc1ImaDXV4BaDT6RAXFyfkVY1ao2z4RMyl+8erLI/TZ97q8IvVzCRZhltod5qNoBHKhc+ci2b/EGh4lvftt7WpQYWIxxkRUC7qRM6GjnwCUBQFOTk5Ql7VqDXKhk+0XNyKzqHbV+sBALU+vsi8YYZmtTCmwFiUT7MRNEK58JlzcegsDQ1NmQKEhpoef/UVkJOjTR0coh1nREG5qBM5G+rwCoAxhpycHCGvatQaZcMnWi5RX3wKt4pyAEDm1Jth9PPXrhjGoBQV0HjIxigXvrpcNBvo4ekJzK+7OUttLbB6tVaVNCHacUYUlIs6kbOhDi8hpGMUBd0/ft/yNG327RoWQ0gndMcd9UOA3nvP1PElhNiUm9YFEEI6t5BffoR32mkAQMGoK1HWq6/GFRGijaqqKmRmZrb9hbKMkCuvhNeOHUB6OrBli2moAyHEZqjDKwBJkhAUFARJo4t8REbZ8ImUS/e171kep869U8NK6kgSZJ9AzS6aExblwleXC8vv2I0fSosLcfzYMSxb+Rb0Xvo2v/482Q1P1D2uee01uAvQ4RXpOCMSykWdyNlQh1cAsiyje/fuWpchJMqGT5RcvFNOIuS3nwAA5VE9kH/FGI0rAiRJhi44QusyhEO58FlyOZPWoe1UlZdDcvPAsEkzENkjtu0bYAxnj49DcEYq3HftAg4dAgYP7lBNHSXKcUY0lIs6kbOhDq8AFEVBRkYGoqKiINOUQVYoGz5RcmkydleAqWgYU6AYciEHhUGSaJ8xo1z4zLnYapaGwK6hCI2MbtdrT86Yg+BXnjM9WbkS+PBDm9TUXqIcZ0RDuagTORuxqnFRjDEYDAYhr2rUGmXDJ0IuutISRG38FABg1Hsh86ZZmtVihTEoZYU0G0FjlAtfXS4i/AE25dqJKPXwMD1Ztw7Iy9O0HhGOMyKiXNSJnA11eAkh7dLtq/VwKy0BAGRNmoaawCCNKyKkc6v18sYvvesu+qyuNs3YQAixCerwEkLaTlHQ46N3LU/T5ghwsRohTuCH/v3BzH8KfvttU8eXENJh1OEVgCRJCA8PF/KqRq1RNnxa5xLyy4/wTf4XAGAYdglK4hM0qYNLkiAHdKXZCBqjXPjqchHlD7AFvn6ouOYa05OcHGDjRs1q0fo4IyrKRZ3I2VCHVwCyLCM8PFy4Ad4ioGz4tM4l5v03LI9P336fJjWokSQZuoAQujCrEcqFz5wLhBjFa1Jy6631T15/XbM6tD7OiIpyUSdyNuJV5IKMRiOSk5NhNBq1LkU4lA2flrkEnTiG4N2/AwDKYnsh/6qxDq+hOUxRUJuXBibgvdy1RLnwmXOx1SwNtlB10UX1U5Lt3Qv89ZcmddDxl49yUSdyNtThFURJSYnWJQiLsuHTKpf4zz+yPD4zfwEg3L/kGVhlGUTqwIiBcuEz5SLO+V2Yhp088ED98+XLNSuFjr98lIs6UbOheXgJIa0WVFaGmB3bAADVXYKQecMMjSsixLlYbk88YgQiQ0Kgy88H+/JLZP/xB2p79GjVNnx9fREURLOmENIQdXgJIa127fFEyMZaAEDaLbdB8fLWuCJCnEfj2xNPiu6O6fn5kBQFR+64Ex9ePKJV2/HT67Hsheeo00tIA9ThFYAkSYiOjhbyqkatUTZ8WuQilZbiqhMnAACKhwfSZt/hsPduE0mCLiiCZiNojHLhq8uF5RdpXUnT2xMXF6Fm8pVwr6jAVadPo/C191HVpflOrCEvB39t/gylpaUd7vDS8ZePclEncjbU4RWALMsIDg7WugwhUTZ8WuTi+8UX8KkxzQmaNekmVIeGOfT9W0uSZEi+gVqXIRzKha8+F3F+QVtuTxwZjcyZtyJm9Vtwq6rE0O3f4dT/PeGwOuj4y0e5qBM5G9GuNnFJRqMRSUlJQl7VqDXKhs/hudTWwm/1asvTM4JNRdYQUxTUZqfQbASNUC585lxEvZjvzK33QNHpAADd174HuaLcYe9Nx18+ykWdyNlQh1cQlZWVWpcgLMqGz6G5fPkl3DIyAACZw0aitE9/x713mzGwmiqI2oHRDuXCZ8pFnPO71iqjuiNnwlQAgMc5AyI3fubY96fjLxflok7UbKjDSwhpHmPA0qWWp8dmztWuFkJc0Ok766co6/n+G4CAZ88IER11eAkhzfv+e+DwYQDAqa5dkX3BcI0LIsS1lMQnoODSqwAA3mmnEbZti8YVEdL5UIdXALIsIzY2Vshb8WmNsuFzaC4Nzu5+kzBI/Kv8JRm6kGiAbqFrjXLhq8tF9IEeDc/yxr67wvSXFzuj4y8f5aJO5GzEq8gFSZIEf39/Iafx0Bplw+ewXP74A9i5EwBQ06sX9nVv3cT3WpIkCbKXL+0zjVAufOZcRJqlgefsJZejOP48AEDAPwcQvPMXu78nHX/5KBd1ImdDHV4BGI1GHDlyRMirGrVG2fA5LJcXX7Q8LLr3XjABD2KNMcWI2owTYArtMw1RLnzmXCTRz/FKElLufcjyNO71ZXZ/Szr+8lEu6kTOhjq8ghBx5xAFZcNn91wOHAC2mW4jjB49UD5hgn3fz4Zo6i0+yoWvs+SSM/Z6lMb1BgAE7d2FLnt22v096fjLR7moEzUb6vASQvheeqn+8aOPAu7u2tVCCAF0OqQseMTyNO71lzUshpDORfMO71tvvYWYmBjo9XoMGzYMe/fubXb9jRs3ol+/ftDr9UhISMDWrVutfv7VV1/hmmuuQXBwMCRJwqFDh+xYPSFO6sQJYNMm0+OwMGDePG3rIYQAALIn3oiyHrEAgK47f0HAgeZ/ZxJCTDTt8G7YsAELFy7E4sWLceDAAQwaNAhjxoxBXl4ed/1du3ZhxowZmD9/Pg4ePIhJkyZh0qRJOHr0qGWdsrIyjBw5EsuW2X98k63Isoy+ffsKeVWj1igbPrvn8txz9VeB/9//AV5e9nkfe5BkuEXE0mwEjVEufHW5CD6C14K5uSHlnoWW5/Ycy0vHXz7KRZ3I2Wha0fLly3H77bdj3rx5iI+Px7vvvgtvb2+sWbOGu/7KlStx7bXX4pFHHkH//v3x/PPPY8iQIXjzzTct68yaNQvPPPMMRo8e7ahm2ISHh4fWJQiLsuGzWy7HjwOff256HBwM3HOPfd7HnnRuWlcgJsqFr5PlkjVlBioiowEAob/8CP8jB+32XnT85aNc1ImajWbf8urqauzfvx+LFi2yLJNlGaNHj8bu3bu5r9m9ezcWLlxotWzMmDHYvHlzh2qpqqpCVVWV5XlxcTEA08Br8+BrSZIgyzIURQFrMP+heXnjQdpqy2VZhiRJVsuNRiMSExORkJDQZCoP87+SlEYXVeh0OjDGuMsb16i23J5taq72trTJaDTi2LFjGDBgQJN/MXbWNqnV3pY2mfeZ8847D411tE3SkiWQ696HPfwwFG9vwGiEoiiWdRljAGvYJgmSLIMxpdH8oNbLJTC46XSWdZqsL0mQJLnuIiL+8obbYIxBkiSrmQeYYkRt5im4RfVpOmewJAMNX1/3OknWtalNACBLktU2LDW2tk3mxw23UVdj4zbV1w5LjY1zsK69aZvMubhH9wWD1LbPo5k2WdehqHx+zbWp6efRuK1qbapbCoDzeah9fo3aZM5FUv081PZJ6za19Hm0pk0tfh51bVLc3ZBy5wMY8MzDAIDY11/Gofc/r1tfsRwvzN/Z9h73Gv5uMh+bGq8PuN7vJ3MuAwYMgIeHh1O0qaXaW9smczYDBw6Eu7u73dvUlgvkNOvwFhQUwGg0IiwszGp5WFgYkpKSuK/Jycnhrp+Tk9OhWpYuXYolS5Y0WZ6YmAhfX18AQFBQELp3746MjAwYDAbLOuHh4QgPD8eZM2dQUlJiWR4dHY3g4GCcPHnS6r7SsbGx8Pf3x7FjxywflHknURQFx44ds6ohISEB1dXVOHHihGWZTqdDQkICSkpKkJKSYlmu1+vRr18/nDt3Dunp6Zblfn5+iIuLQ15enlVW9mwTAPTt2xceHh44cuRIu9tk/pdiYWEhMjMznaJNtvicGGOoqKgAAJu2yTM5Gf2++ML0Hl27onL+fJyoa2tpaSkGD+hv+lllGYz59bVL7p6mPwuXFcNoyK5frveBW2h3KMVnoRQVIFiqwoQxo+FVa6pdMeRCKSu0rC8HdIUuIATGggywyrL6LIMiIPkGwph7xrKNgOoisMoySF6+MGadqr/S3tzZYApqM5OtPie3qD7QgVleX5vxLyRZhltU3za1CQD69oqzbAMAZJ9A6IIjWt0mT5jq9aspsWwDAHQh0U3bBJiGI+jcLOuacwAA1FajNrt+H+O2iTGwCtN+Ym6TeRs+taa6zJ+TpfZWtMnq8ygrtnxOrKb+JEJzbZIAq8/D/DnBWNtym+o+JwCIjoq02kbjfU+1TYyBlRXBC6bvhE9tmfXn0WDfa65N5hxk877XYButbZN5G3411p+TZf0GbTozYhjigrtCf7YA4T/+D35HD6MwIhT6knwMTRiIjIwM6PX6Dh33GGMwGAyoqqqCXq/X/LgHiHEsN+dy6tQpxMfHO0WbbPU5mbPJz89Ht27d7N6mxMREtFbn+juOnSxatMjqzHFxcTGio6MxYMAA+Pv7A4DlzGtUVBQiIyMt65qXx8TEWG3TvLx3795Wy83/KomPj7csM/+LSJZlJCQkNFnffIFeY35+ftzlXbp0QWBgYJPloaGhCAkJaVKjPdrUcHlH2mQ+wxsYGIigoCCnaJNZRz4n8z5j6zZJS5dCMv/r/ZFHoO/aFQl1uaenp+PQhx/j2uHXmn7xRvVp+K6m//Xxh5u3X5Plsn8wZL8gnM0vwrc//IR7Ro0zLQ8Kg9wltGHxAABd1yg0PsMLALqwGJzNysO3P/yE6FHj0KWu86nr1suyqvmMHSS5UY0AJBlGSPWvb/DzNrUpPRsnTiWjyCOgfht1Nba2TVX5fwMAStz9ENzwfevOBDZsU8Pl5hqtsnTzaNrWRm1iihEs85RVm8zbiDZ/HnWfU+Pam2vT2fSs+jx9TMdLXVgMGp8NVWsTA5p+HpLcqjbVLQGy8pGekWn9eTTa99TaZM6loqIIAFDm5oMQq8+jft9rrk1Wn4fKvtdSmxp+Hl3R/PcJfkFIufdhxD/3OACg9/L/YP/qDaisqMbuffsx/KILUFVVhbS0NOh0OqtjTWlpKcrKyqDX66HX6y3Lz507h8LCQkRERKBLly6W44ynpyf9fmrQJnMuvXr1cpo2NdbeNpmzMa9j7zYNGDCgSY1qNOvwdu3aFTqdDrm5uVbLc3NzER4ezn1NeHh4m9ZvLU9PT3h6ejZZrtPpoNPprJapDcRuvF5bl0uSBEmS2rQdtfXVamzr8o62qT3Lm2uTLdoqWpt4WrvcfOCwWe1JScDGjaYnoaGQ7r0XaFC7+c9WlveWeG2VwbthlXk5g4Rao9HSiVBdXyUDSZattmHOQJL536fGy+t+Wv/6Bj9va5sUxppso21tkswv4NbJrx2WGpvkwK3dernUKPdWfx7NtMm6Dlmlrc21if95NGxrc20ya/Pn0WC5KZeWPo/m29Saz6OlNrX188i4eT56vv8GvLIzEbpjGwIP7sNpLy8cPXoUL7/+NvRe+qYvbgU/vR7LXngOAQEB9d8l+v1k1Sap0bGRp7O1qTU1tma5ediCrWpsz3IezTq8Hh4eGDp0KHbs2IFJkyYBMI3R2LFjBxYsWMB9zfDhw7Fjxw48+OCDlmXbt2/H8OHDHVCx/Zj/5SziVY1ao2z47JLLkiX14wUffRTw8bHdth3JfHaNZiOwRrnw1eXC6s64dyaKXo/kBx7DwMfvBwD0fvV5/PXQU5DcPDBs0gxE1k1f1haGvBz8tfkzlJaWokuXLnT85aDfS+pEzkbTIQ0LFy7EnDlzcMEFF+Ciiy7CihUrUFZWhnl1c37Onj0bkZGRWLp0KQDggQcewGWXXYbXXnsN48ePx/r167Fv3z6sWrXKsk2DwYC0tDRkZWUBgGXMinmMjKiqq6ut/rRE6lE2fDbN5Z9/6s/uhoUBd99tm+1qxVgLuIl5pbCmKBc+Y63WFbRb5tRbEPv2f+Gddhpd//wVUddcBwAI7BqK0LqZHDqCjr98lIs6UbPRtAt+00034dVXX8UzzzyDwYMH49ChQ9i2bZvlwrS0tDRkZ9cP2B8xYgTWrVuHVatWYdCgQdi0aRM2b96MgQMHWtbZsmULzj//fIwfPx4AMH36dJx//vl49913Hdu4NlAUBSdOnGhyFSKhbNTYPJcGs6XgsccAb2/bbFcLTDFdGNT4KnlXR7nw1eXCGTnQKTB3d5z6v/rv7yXrPmw0s0P70fGXj3JRJ3I2ml+0tmDBAtUhDL/++muTZTfeeCNuvPFG1e3NnTsXc+fOtVF1hLiA334DzHcsjI7u/Gd3CXExWddPQ+xbr8H31Al0O5GIS3v11bokQoQj3iALQojjMGY6o2v23HOAgH+KIoQ0Q6fDyYVPWZ4+kJkOCHiGjRAtUYdXEG250tDVUDZ8Nsll82Zgzx7T4wEDgFmzOr5NAahdUe/qKBc+Z8gld+xEFMebbkQTX1GO3r/8aJPt0vGXj3JRJ2o2nf9b7gTME0CLupNoibLhs0kutbXAE0/UP3/xRcAJcpZkHdyi+qpP6+WiKBc+cy6s047irSPLOLHoOcvTYWvehtxgYv/2oOMvH+WiTuRsqMMrAMYYiouLm9zGj1A2amySy9q1gPmuhpdcAkyYYJviNMYYg1JRSvtMI5QLnzkX69s+d05nL70KZwYPBQD45eWg+0cdu1ibjr98lIs6kbOhDq8AFEVBSkqKkFc1ao2y4etwLuXlwOLF9c+XLbNMdt/pMcV061majcAa5cJXl4uT7P34Y/adMH/CcW+9CvdzZ9u9LTr+8lEu6kTOhjq8hLii114DMjNNjydMMJ3hJYR0egUxsdgcbLqtq3txEeLeeEXjiggRA3V4CXE1mZnASy+ZHut0prO7hBCn8Xq3KNR4egIAun+8Cl6pKRpXRIj2qMMrCBHvSiIKyoav3bk8/rhpSAMA3HMP0L+/7YoSggTJ3RNwmj9S2wrlwmfKRbwRh+2X6+GJf26YCQCQa2rQZ9mz7d4WHX/5KBd1omaj+Y0niOmqxn79+mldhpAoG7725lL0ww8I+PRTAIAxMBDZt90GJS2tVa/NzMxETU1Nm9/T0SRZhltErNZlCIdy4bPkkpWvdSk2dXDaLAz84Vt4ni1AxHdfI333HzAMH9WmbdDxl49yUSdyNtThFYCiKDh37hy6dOkC2Qnmg7QlyoavPbkYzp5F4ew5CKh7/nHf/vjhv6+3+j3LSktxJjUdVdVV7ajYcRhTwMqKIfn4Q5JonzGjXPjMuTjDLA0N1fj44uTDT2PgogcAAP2ffQS7vtsJ5tb6X/t0/OWjXNSJnA11eAXAGEN6ejoCAwO1LkU4lA1fe3JRPv0UsXm5AIDCnnFwe+U9jGvDL7/kxMM49e5K1Ip+lpcxGA3ZcPP2o7/eN0S58NXl4oyRZNw0B9HrPkLAkYPwS0pE9CcfIG3eXa1+PR1/+SgXdSJnQx1eQlxBaSkCzReqATi15FWE9OjZpk2czcmydVWEEHvS6XDsuVcxfPJVAIDey19A9sQbUFM3iwMhrkSs882EEPtYsgRuOTkAgIwRl6HgstEaF0QIcYSiIRchc6rpAjb34kL0eXmJxhURog3q8ArCz89P6xKERdnwtTqXI0eA//4XAFAt6/D3g4/bsSoRSJD0PqC/2zdGufCZcnGuEbzWTjz2HGp9TceLqA0fw/+fA61+LR1/+SgXdaJmQx1eAeh0OsTFxQl572mtUTZ8rc5FUYC77gKMRgDA5vMGoSSqhwMq1I4ky3AL7Q5JsAsmtEa58JlzceZ/CFSHhuHUg4sAABJjiH9qoeWY0Bw6/vJRLupEzoaOfAJQFAU5OTlC3opPa5QNX6tz+fBDYNcuAEBNbCy2JJzngOq0xZgCY1E+GN1C1wrlwmfOxdlmaWgsde5dKOltmi4q8PB+dP/4/RZfQ8dfPspFncjZUIdXAIwx5OTkgDHnPuC2B2XD16pcCgqARx+1PDU8/zxqBfxXt80xBqWoAKB9xhrlwleXi/Oe3zVh7u449uIKy/M+ryyBPiuj+dfQ8ZeLclEncjbU4SXEWT36KGAwmB7PnImqkSO1rYcQoqlzF12C9JnzAABuZaWIf+r/6B9AxGVQh5cQZ/TTT6bhDAAQEAC89pq29RBChHDi8edQGRIGAAjdsQ1hWzdrWxAhDkIdXgFIkoSgoCBIkrP/Ua3tKBu+ZnMpKQFuu63++dKlQHi444rTmiRB9gkEaJ+xRrnw1eXiKuc5awMCcXzJq5bn8YsfhlvROe66dPzlo1zUiZwNdXgFIMsyunfvLtxt+ERA2fA1m8tjjwGpqabHl18O3HmnQ2vTmiTJ0AVH0O1zG6Fc+My5OPMsDY3ljrseuVePAwB45ueh7wtPcdej4y8f5aJO5GzEq8gFKYqCtLQ0Ia9q1Bplw6eayy+/AO+8Y3rs7Q2sXg0IeOCxJ8YUGM9m02wEjVAufOZcnH2WBiuShOPPvYZaH18AQPSGj9H15x+arEbHXz7KRZ3I2bjWb0JBMcZgMBiEvKpRa5QNHzeX0lJg/vz658uWAbGxji9Oa4xBKSuki3Eao1z46nJxnfO7JpXdonDiyRcszwc+tgDu585arUPHXz7KRZ3I2VCHlxBnsWgRcPq06fGllwL33KNtPYQQoaXPnIf8y64GAOjzchD/9EMaV0SI/VCHlxBn8OOPwJtvmh57ebnkUAZCSBtJEo6+8haqA7oAACK+/RIx27dqXBQh9kG/EQUgSRLCw8OFvKpRa5QNn1Uu+fnAnDn1P3zpJaBXL+2K05okQQ7oSrMRNEa58NXlIt4fYB2jKiwCx/6z3PJ82KvPoUt5GQA6/qqhXNSJnA11eAUgyzLCw8OFvKpRa5QNnyUXSTKN283JMf3g2muB++7TtjiNSZIMXUAIzUbQCOXCZ87FlWZpaCxn4lRkXzcFAOBZUoy7dv4BKAodf1VQLupEzka8ilyQ0WhEcnIyjEaj1qUIh7LhM+eivPMO8O23poUhIaabTQj4L2tHYoqC2rw0MAGvEtYS5cJnzsWlZmngOPaf5ZYbUgzKyoT/u+/S8VcF5aJO5GyowyuIkpISrUsQFmXDV33oEKSHH65fsGaNa91gQhUDqyyDq3dgmqJc+Ey5uPY/E4GaLsH4Z8UHYHX/YA549VXgzz/p+KuCclEnajbU4SWkMyotRc9HHoFUUWF6fs89wHXXaVsTIaRTM4y8HP/MvQsAIBmNkG+5BbrCQm2LIsRG3LQugBDSOgaDAaWlpQBjCLr/fvjWTUFW3b8/cu+/HywtrdnXZ2ZmoqamxhGlEkI6qX/m3Q33rV8jPjcHUno6ui9eDOzYoXVZhHQYdXgFIEkSoqOjhbyqUWuUjYnBYMBjTz6DkspKXJ10HPP/2gUAKHd3xxP9ByDnpVda3EZZaSnOpKajqrrK3uVqS5KgC4pw+bHMTVAufHW5sPwirSsRAnNzwxuXXo43f/oBunPnEPD771BWrAAaDp9ycfR7SZ3I2VCHVwCyLCM4OFjrMoRE2ZiUlpaipLISEwdegJs++9iyfO/ilzHkyjGt2kZy4mGcenclap38LK8kyZB8A7UuQziUC199LuL9gtbKOR8fnF2+HKHz5gEA5McfB4YMAa68UuPKxEC/l9SJnA2N4RWA0WhEUlKSkFc1ao2yqRdQUYHrX1kCXV2HNWX6Lai4+VaERka36r/A4BCNW+AYTFFQm51CsxE0QrnwmXOhi/msVV55JZTHHzc9MRqBadOAM2c0rUkU9HtJncjZ0BleQVRWVmpdgrAoGwBVVXjo55/gk58HADg3dBiO3XE3dPRLmoOB1VSBOjCNUS58plzo/G69qqoqZGZmQrntNvj/+iuC/voLOHsW1ePHI/err8C8vFrchq+vL4KCghxQrTbo95I6UbOhDi8homMMQU8+Cd+6zm5FRCQOvPMxWBWNOSSE2FZpcSGOHzuGZSvfgrePN0ZMvB43HDuGiOJieBw7hrSx4/DGpZe3OBbcT6/Hsheec+pOL+lcqMNLiOiWL4fvxo0AgFpPPQ6+vx7VIWFABnV4CSG2VVVeDsnNA8MmzUBk9xjoS/Kx9+1PMO6OGXAvL8clp1Pge8UYHL5N/Y6Ohrwc/LX5M5SWllKHlwiDOrwCkGUZsbGxQt6KT2sun83XXwOPPGJ5+udTL6AiYTDAGHQh0QDdJrYpSaZseCgXvrpcaJYGa4FdQxES2R2sMhhSPx8cWbka598xExJjGLTmHcjx5yHzxlu0LlMTLv97qRkiZyNeRS5IkiT4+/sLOY2H1lw6m127gJkzAWYac/nloMFIvWosAFMuspeva+bSAsqGj3LhM+dCszQ01XCfybvmOiQ99aLlZwMevw9BO3/VrjgNufTvpRaInA11eAVgNBpx5MgRIa9q1JrLZnPiBDBhAlA3+L9s8mRsHDzE8mOmGFGbcQJMcbFcWoGy4aNc+My5SHQxXxON95nU+fcidc6dAAC5thbn330LfJMStSxREy77e6kVRM6GOryCEHHnEIXLZZOdDVx7LWAwmJ6PHo2zL7/c5CIRml5KHWXDR7nwUS7qrLKRJBxfvAx5V10LAHAvLsIFt1wPr9QUjarTjsv9XmoDUbOhDi8hIikoAK6+un6+y0GDgC+/BDw8NC2LEEIAADodDr/xIQoHDQUA6PNzceHN18MzJ0vjwghpHnV4CRHFuXOmzm5i3Z8Ie/QAtm4F/P21rYsQQhow+vhi/9ovUdK7HwDAO/0MLrjlergbCjSujBB11OEVgCzL6Nu3r5BXNWrNZbIpKQHGjgUOHTI979YN2LHD9P88kgy3iFi64p6HsuGjXPjqcqERvBzN7DM1XYKx77MtKI+OAQD4nUzCBbdMgvu5sw4u0vFc5vdSO4icjXgVuSgP+pO1KqfPprgYGDcO2LPH9Dw01NTZjYtr/nU6mlVQFWXDR7nwUS7qmsmmKiwCf6/bgsrQcABAQOJhXDhzAjwLzzmqOs04/e+lDhA1G+rwCkBRFBw5cgQKXTjRhNNnYzAAo0cDO3eangcFAdu3A/36Nf86pqA241+AOWkuHUHZ8FEufHW5iDeJkgBasc9UdO+Jvz//HypDwgAA/seO4Jr75sG/osJRVTqc0/9e6gCRs6EOLyFaycsDrrgC+Ptv03NzZ/e887StixBC2qCsV1/8vWErKsMiAABdkv/F0z9shS4nR+PKCKlHHV5CtJCWBlx2GfDPP6bnYWHAb78BQ4Y0/zpCCBFQWVwf7P3ie1RERAIAogsLETZlCpCUpHFlhJhQh5cQRzt0CLj44vpfBFFRwO+/AwMHaloWIYR0RHlMHPZ+8T1KukUBANwyM4GRI+uvTyBEQ9ThFYAsy0hISBDyqkatOV02P/4IjBplurkEAPTqBfzxB9CnT9u2I8lwi+pDV9zzUDZ8lAtfXS40SwNHO/aZiu498f17n+FMlyDTgrNngSuvBL791k5FOp7T/V6yIZGzEa8iF1VdXa11CcJymmw++AAYPx4oLTU9v/hiYNcuICamfdsz1tqsNKdD2fBRLnyUi7p2ZFMZHIIlY8ej8uKLTQvKy4HrrweWLQOYc/zTwml+L9mBqNlQh1cAiqLgxIkTQl7VqDWnyKa6Grj3XuD224Haul8ekyebph4LCWnfNpmC2uwUuuKeh7Lho1z46nKhWRo4OrDPVHh4IG/tWmDatLptMeDxx4HZs/+/vXuPj/HM/z/+mpkcJSIRciTOZ+KUlW/Q9S1psbqrWz+nR7a0VnV3tahWnYp2tevQw5ay9LRlq6rVVrS6VFa3lKZKJCi+4hBESKI5yEmOc/3+uGVkkglBkrllPs/H436Q674zc93vueaeK/fc93VBYWEtV7R+NYjPpTqi52xk8EEh6lJaGowerV22UG7GDHjtNTCZ7FYtIYSoc25usGkTdOsGixZpZRs2QGIifPEFBAff9NczMzPJK/9G7A54enrStGnTO/590bBIh1eIurJ7N0RFQUqK9rOrK6xdC489ZtdqCSFEvTEYYOFCrdM7YYJ2ecNPP0GvXrB+vTbpjg2ZmZnMnr+Q3Ls4G9zYzY1lr/xVOr0CkA6vbpjkbF+17rlsSkvh5Zdh8WIo/1onOFg7o9GvX609jUGHNwXohWRjm+Rim+RSvVrLZtQobfbIkSO1YRl/+UW7p2HWLHjlFXB2tto8Ly+P3MJC/ufhKJpen8ntdmSmp/Jj9Efk5eXVSYf3nvtcqkd6zUY6vDpgMpno0aOHvauhS/dcNhcvamd19+y5UXb//WStXk2uh4d2oL8DKSkplJSUWH42GE04teh0t7VtkCQb2yQX28pzUWkydFZltd5mevWCQ4fg8cdvjNrw6qvaJV8bNticTr2pXwB+wS1rrw614J77XKpHes5GOrw6oJQiNzeXxo0bYzDIrRMV3TPZKAUffAAzZ8LVq1qZyQQvvUTmlCnMXvjSXX01l5+Xx7nzyRQVF11/OoUqzMfg5qHvXOxAsrFNcrGtPBdkYLIq6qTN+PrC1q2wYgU8/zyUlMCPP2ozTC5dqt3gq/Mz7vfM55Id6Dkb6fDqgNls5uzZs/To0UO3XwXYyz2Rzfnz2ggMMTE3ykJC4OOPoX9/8i5cuKuv5gDOHDvM6bUrKC0/y6vMlF1Jvj5Gpk5zsRfJxjbJxbbruejro1kn6qrNGAzazbsDBsC4cXD2rHZt77Rp8Pnn8P77VS5x0JN74nPJTvScjXR4hbhTpaWwZg3Mm3djbF3Qbsx4803w8bHa/G6+mstIvXQXFRVCCB361a/g8GGYPRv+8Q+tbPduCA3F6+mncSors2/9RIOi7+8NhNCr//4XevfWzkiUd3ZbtIB//1u787hSZ1cIIYQNnp6werU2Lnn5JDwFBXgvW8arW78g6Mfvb/rrQtSUdHh1ws3Nzd5V0C1dZXPunDaQ+uDB8PPPN8qnTIFjx2D48HqqiAGDsyvIF7E2SDa2SS62abnIFby21GObGTwYjh6Fp5+2XMMbmJND5Mwn6f3EODzOJNZ9HW6Drj6XdEav2UiHVwdMJhOdO3fW3fUueqCbbFJTtQNxx46wefON8rAwiI2Ft98GL696q47BaMQpsK0Mp2SDZGOb5GJbeS7yh0BV9d5mPD1h5UqIi6MwLMxS7L/zawY80I9us5/C9XJK/dTlJnTzuaRDes5Gjnw6YDabycjI0OVUfPZm92wyMmDuXGjbFlat0u4oBm1K4Pffh/37oXy++HqklBlzXjZKpomtQrKxTXKxrTwXGaWhKru1mV69SP/sM1bdN4gC32YAGMvKaLlpPb8e1JNOi+fimpZav3WqwO6fSzqm52ykw6sDSimSk5NRSg64ldktm/PnYfp0bbSFpUvh2jWtvFEj7Sa1xESYNMl+w+coRVnmZW04NGFNsrFNcrHtei5yftcGe7YZg4G97doT/cl2Ep9bSElj7Rs0U1ERbd5bxa/v607XedNxP3+23qsmn9nV03M20uEVoqK4OHj0UW0A9JUrtaFyAFxctA7w2bParEDe3natphBCOILSRh6cfXoWe74/QtKUaZS5ugJaxzfko3/y6//tTc+nHsP7wA/yx5y4KenwCpGfD++9p12PGxamzfhTPhyOu7t27e6pU9pQY/7+dq2qEEI4ohIfX07Of4U93x/l7JPTKfXwBMBgNhP41ef8z/8byoBhEbT88D1Mebl2rq3QIxmHVycaN25s7yro1t1mk5mZSV7FcXIBzGZc4uLwiI7GY+tWjLnWB8gyHx9yH3uMvAkTMDdtSklJCc61NC1w7TBgcPNAbrSxRbKxTXKxTctFcdXeFdGhO28zRUVFpKTc+Q1m1R03i/wDSZz3MmenPkvIv96j1Qf/wDXjFwAa/98xur3wDJ2WLiTpfx/gXMk1qKNrSeUzu3p6zUY6vDpgMploZ2MOcXH32WRmZjJ7/kJtWl+lCMnKYsDZM/RPOkvz/Lwq25/xbcZ/OnXmhzZtKcrKgRWrKCoq4vTJk3Ts0gXnO5j9p/K0wLXBYDTi5BdSa4/XkEg2tkkutllySb5s76rozp22mbycbE4cP86yFatxc7+zIapuddwsbeLD2adnce6Jp/H/dzQhG97DJ24/AE55uXTY9gULgdKICPjDH2D8eG3s9FqY7lY+s6un52ykw6sDZrOZ9PR0/Pz8MMqQQVbuNpu8rCxaJp3lIVcP2sftxysluco2JW7unHtgBIkPjyGjS3fcgSEV1p85dpj/SzxN2ENjCG7V9rbrUGVa4FqglBlzTgZGL18MBmkzFUk2tkkutpXnIqM0VHWnbaaooACDkwvhD4+/o2Mm1Py4aXZz4/Ij47j8yDgaHztCyIb3CPzyM5yuX9bglJoKr72mLSEh8LvfwciRMGjQHU9fLJ/Z1dNzNtLh1QGlFKmpqTRv3tzeVdGd285GKTh9WpsJbdcuWuzYwcKcnCqbmU0mMgYO5vLDo0l78CHKPBtjAvxsPGT5tL7ezfzuaGrgOpkWWCnMV3/B2LipfENdmWRjm+Ri2/VcJBIb7rLN3OkxE+7suJnbLZRjS1ZyYuFS3D7dQKN3V9D38iUMpaXaBhcuaMNLrloFTZpok10MGaItnTrV+OyvfGZXT8/ZSIdX3NvKyuDkSfjxR20O9m+/hYsXLasr/n1pNpnI+lV/Ukf8ntQRD1Piq783pBBCiLtjdm/Eucjh/PvscV6b8TQtfvwRtmzRPh/KzxhfvaqVbdmi/RwUpHWABw6E8HDo3h2cpIvUkMirKe4dZrM2tW9CAvz0k7YcPAi51d+Ra/byIta3GWUT/0zxI2MpbeJTb9UVQghhX2YfH3jySW3JyYEdO+DLL2H7dsjMvLHhpUvaCD0bNmg/N2oEfftqEwv16wehodpwlTqcQUzUjHR4dcBgMNC0aVMMtXAxfYNQWqqdpT1xAsPPP9P+wAGMSUlw/PiNcXGr4+6u/YU+eDDcfz8XmzfnrcV/4zcPjsCvIXV2DQaMHt61cgNGgyPZ2Ca52HY9F3VFRmmooqG1GS8vGDNGW8xmOHwYdu3Slj17rD9fCgrg+++1pZybG3TtirF7d1q1bIkhJUWbbr516zu+Hrih0XN/Rjq8OmA0GgkJaZh3T9scEqykBNOVK5jS0jBduoRTcjJOFy7cWFJSLNdcGQHPmz1By5baX9/9+kFEhPZVlIvLjfV3OJSY3hkMRky+gfauhi5JNrZJLrZZcjnXMI8Vd+NebzO3HBrN1/dGB7i4GJcjR3BNSMAlIQHX+HicKlweB0BhIRw6hOHQISqePlEmE2VBQZS0bk1pq1aUhoRQFhBAWWAgru3a4d21K1yfMMNebH4W3wZPT0+aNm16y+303J/RRYd39erVvPrqq6SmptKzZ0/eeust+vXrV+32mzdvZsGCBZw7d44OHTqwbNkyfvOb31jWK6VYtGgR7777LtnZ2QwYMIA1a9bQoUOH+tid22Y2m7l48SItWrTQ3V2NNVJcrH01VL5kZEBmJgXJyfwYvRX3vDx8CgrwLijA51oBTQoLb/splMGAoV076NYNevSAX/1KWwLv3YPx3VDKjDkzDWNTf7njvhLJxjbJxbbyXGSUhqru5TZzV0Oj+fpB5FDcsrNpfOQwAz0a0Tonh5CsTPxzcqrM2GUoK9NO3CQnW58Rrqh5cwgO1pbmzbWlWbOqi6+vdia6Fs8YWw3PeYcau7mx7JW/3rLTq+f+jN07vJ988gkzZ85k7dq1hIeH8+abbzJ06FBOnjyJn1/Ve+Z/+OEHxo8fz5IlS3jooYfYuHEjDz/8MIcOHaJ79+4ALF++nJUrV7J+/XratGnDggULGDp0KMePH8fN7c7GBKxLSikyMzMJDg6unQc0m7WbuUpKoKhIW4qLb/z/ZmVFRdpfsXl5NVuys7V/bWgE/MbmmuoVN/IgL7gFuUEtueLjy4GMVP5n4qOEjhmDSaeDWduFUpjzszH6+Mkd95VJNrZJLrZdz0UiseEebjO1NTTap8kpBD33AkWt2nISMBVeo0nSafyOHcLtl0y8UpJpfPECjS9ewMXG2O4WV65oS0JCzZ7czU3r+Fa3eHho27i7a0v5/22UFWVn45mWRsSw3+PlF4DZyQnl5IzZZNL+bzJhdnKu9tKVzPRUfoz+iLy8vFt2eGu9P1OL7N7hfeONN3jiiSd4/PHHAVi7di1ff/01//znP5kzZ06V7VesWMGwYcOYNWsWAIsXLyYmJoZVq1axdu1alFK8+eabvPDCC4wcORKAf/3rX/j7+xMdHc24cePqb+dqIjER44QJdMjLw+jqqnVUb3cp7+CWLzpldnamyC+AIr8ACv0Dtf8HBFIQ0oaCkNZca9mKEh9fy5suPSWZ79/7Oz06ddJuIBBCCCFuQ20MjVb5MVSbdqR1bINTi45cMl6/iU0pnDN/wePcWdxSknFLvYT59Emu7v+ePk19cP3lF+3GuPIh0m6lsFBb0tPvqO4VBQJ/B9jy2U23U0YjZmdnlEnrECsnrSNcBkTl5+Gza6d2yaDJBEbjjaXCz0aDgQ5FRfDBB9pNfzpi1w5vcXExcXFxzJ0711JmNBqJjIwkNjbW5u/ExsYyc+ZMq7KhQ4cSHR0NQFJSEqmpqURGRlrWN2nShPDwcGJjY212eIuKiigqujGby9Wr2s0LWVlZlF3vQBoMBoxGI2azGaVufPVVXl5WqaNZXbnRaMRgMNwoT03FtF+bHeZemf1bGQzg6al1Qps0AR8fDD4+2t2w3t7g4wNNm5KpFP/c/g2tHvgtTu07UdzYS3tTWE4VVPoK8ZcrcCXdUp79SzrXCgpIT0/n2LFjVS6CNxqNKKWqvB4Gg8FSnpqaStG1Qi6dO821/DxQlaeZNGgd7JuUp188jwFF2oUkjJbnqvz1ZzX7ZDCSZvX7Zks5Stncvmq5gbSL51HKfOMxlBnX3AyKrtmaNtP2PqVdPE9ZWal1PW5W90rl5TmkXjh3PYea1N26/MZjJGlfC9rY19t+PSpvX55NQZmNMxaGWng9tCyVuaxSluV1rNk+3fT1qC4DbQcBrLOsSd2t2oyBiq9H2i1fj+r36Zavxy32yebrcZP3U81fj+q2r7RP13NJu5R++69HhfJbvh412Kdbvx633qdafT3MpRXeS8Ya71PaxfOYbWV5G++z8vdHam28HnDL95Ot8mpfj4rHGKPJuu6entCpC3TuRla3HsSqEp6a/DgBAQEYlMKUlYUxKwtDZiam7GyM1xdTVhbGzEyMV69iLCjAmJuLMT8fQ34+xrw8DHU0RbIVs1n7lpeqs9u5AgU3O4NdydXUVJxycu68b1ShXKua2WZ5dnY2gFU/oFrKjlJSUhSgfvjhB6vyWbNmqX79+tn8HWdnZ7Vx40arstWrVys/Pz+llFL79u1TgLp06ZLVNqNHj1Zjxoyx+ZiLFi0qb62yyCKLLLLIIossstxDS3Jy8i37nHa/pEEP5s6da3XW2Gw2k5mZia+vb70MrZGTk0PLli1JTk7Gy8urzp/vXiLZ2Ca5VE+ysU1ysU1yqZ5kY5vkUr36zkYpRW5uLkFBQbfc1q4d3mbNmmEymUhLS7MqT0tLIyAgwObvBAQE3HT78n/T0tIIrHAHf1paGr169bL5mK6urrhWGjLE29v7dnalVnh5ecmbpxqSjW2SS/UkG9skF9skl+pJNrZJLtWrz2yaNGlSo+3sOmaEi4sLffv2ZdeuXZYys9nMrl27iIiIsPk7ERERVtsDxMTEWLZv06YNAQEBVtvk5OSwf//+ah9TCCGEEEI0XHa/pGHmzJlMnDiRsLAw+vXrx5tvvkl+fr5l1IYJEyYQHBzMkiVLAJg+fTqDBg3i9ddfZ8SIEWzatImDBw/yzjvvANoF0TNmzODll1+mQ4cOlmHJgoKCePjhh+21m0IIIYQQwk7s3uEdO3YsV65cYeHChaSmptKrVy927NiBv78/ABcuXLAavLh///5s3LiRF154gXnz5tGhQweio6MtY/ACPP/88+Tn5zNlyhSys7MZOHAgO3bs0OUYvKBdUrFo0aIql1UIyaY6kkv1JBvbJBfbJJfqSTa2SS7V03M2BqVqMpaDEEIIIYQQ9yZ9zfsmhBBCCCFELZMOrxBCCCGEaNCkwyuEEEIIIRo06fAKIYQQQogGTTq89WjNmjWEhoZaBmSOiIhg+/btlvWFhYVMnToVX19fPD09GTVqVJVJNhzB0qVLLcPLlXPEbF588UUMBoPV0rlzZ8t6R8ykopSUFP7whz/g6+uLu7s7PXr04ODBg5b1SikWLlxIYGAg7u7uREZGcurUKTvWuO61bt26SpsxGAxMnToVcOw2U1ZWxoIFC2jTpg3u7u60a9eOxYsXU/G+bUdsMwC5ubnMmDGDVq1a4e7uTv/+/Tlw4IBlvaPksmfPHn77298SFBSEwWAgOjraan1NcsjMzCQqKgovLy+8vb354x//SF5eXj3uRe27VS5ffPEFDz74oGV22oSEhCqPoYdjj3R461GLFi1YunQpcXFxHDx4kMGDBzNy5EiOHTsGwDPPPMNXX33F5s2b2b17N5cuXeKRRx6xc63r14EDB3j77bcJDQ21KnfUbLp168bly5cty969ey3rHDUTgKysLAYMGICzszPbt2/n+PHjvP766/j4+Fi2Wb58OStXrmTt2rXs378fDw8Phg4dSmFhoR1rXrcOHDhg1V5iYmIAGD16NODYbWbZsmWsWbOGVatWceLECZYtW8by5ct56623LNs4YpsBmDx5MjExMXz44YccPXqUBx98kMjISFJSUgDHySU/P5+ePXuyevVqm+trkkNUVBTHjh0jJiaGbdu2sWfPHqZMmVJfu1AnbpVLfn4+AwcOZNmyZdU+hi6OPUrYlY+Pj3rvvfdUdna2cnZ2Vps3b7asO3HihAJUbGysHWtYf3Jzc1WHDh1UTEyMGjRokJo+fbpSSjlsNosWLVI9e/a0uc5RMyk3e/ZsNXDgwGrXm81mFRAQoF599VVLWXZ2tnJ1dVUff/xxfVRRF6ZPn67atWunzGazw7eZESNGqEmTJlmVPfLIIyoqKkop5bhtpqCgQJlMJrVt2zar8j59+qj58+c7bC6A2rJli+XnmuRw/PhxBagDBw5Yttm+fbsyGAwqJSWl3upelyrnUlFSUpICVHx8vFW5Xo49cobXTsrKyti0aRP5+flEREQQFxdHSUkJkZGRlm06d+5MSEgIsbGxdqxp/Zk6dSojRoywygBw6GxOnTpFUFAQbdu2JSoqigsXLgCOnQnAl19+SVhYGKNHj8bPz4/evXvz7rvvWtYnJSWRmppqlU+TJk0IDw93iHwAiouL2bBhA5MmTcJgMDh8m+nfvz+7du0iMTERgMOHD7N3716GDx8OOG6bKS0tpaysrMrETO7u7uzdu9dhc6msJjnExsbi7e1NWFiYZZvIyEiMRiP79++v9zrrhV6OPXafac3RHD16lIiICAoLC/H09GTLli107dqVhIQEXFxc8Pb2ttre39+f1NRU+1S2Hm3atIlDhw5ZXTdWLjU11SGzCQ8PZ926dXTq1InLly/z0ksvcd999/Hzzz87bCblzp49y5o1a5g5cybz5s3jwIEDTJs2DRcXFyZOnGjJoHzGxnKOkg9AdHQ02dnZPPbYY4Djvo/KzZkzh5ycHDp37ozJZKKsrIxXXnmFqKgoAIdtM40bNyYiIoLFixfTpUsX/P39+fjjj4mNjaV9+/YOm0tlNckhNTUVPz8/q/VOTk40bdrUobKqTC/HHunw1rNOnTqRkJDA1atX+eyzz5g4cSK7d++2d7XsKjk5menTpxMTE6Pb6Z/tofzME0BoaCjh4eG0atWKTz/9FHd3dzvWzP7MZjNhYWH87W9/A6B37978/PPPrF27lokTJ9q5dvrw/vvvM3z4cIKCguxdFV349NNP+eijj9i4cSPdunUjISGBGTNmEBQU5PBt5sMPP2TSpEkEBwdjMpno06cP48ePJy4uzt5VE6LWyCUN9czFxYX27dvTt29flixZQs+ePVmxYgUBAQEUFxeTnZ1ttX1aWhoBAQH2qWw9iYuLIz09nT59+uDk5ISTkxO7d+9m5cqVODk54e/v77DZVOTt7U3Hjh05ffq0Q7cXgMDAQLp27WpV1qVLF8slH+UZVL4L2FHyOX/+PP/5z3+YPHmypczR28ysWbOYM2cO48aNo0ePHjz66KM888wzLFmyBHDsNtOuXTt2795NXl4eycnJ/PTTT5SUlNC2bVuHzqWimuQQEBBAenq61frS0lIyMzMdKqvK9HLskQ6vnZnNZoqKiujbty/Ozs7s2rXLsu7kyZNcuHCBiIgIO9aw7g0ZMoSjR4+SkJBgWcLCwoiKirL831GzqSgvL48zZ84QGBjo0O0FYMCAAZw8edKqLDExkVatWgHQpk0bAgICrPLJyclh//79DpHPBx98gJ+fHyNGjLCUOXqbKSgowGi0/sgzmUyYzWZA2gyAh4cHgYGBZGVl8c033zBy5EjJ5bqa5BAREUF2drbVmfFvv/0Ws9lMeHh4vddZL3Rz7Km32+OEmjNnjtq9e7dKSkpSR44cUXPmzFEGg0Ht3LlTKaXUn/70JxUSEqK+/fZbdfDgQRUREaEiIiLsXGv7qDhKg1KOmc2zzz6rvvvuO5WUlKT27dunIiMjVbNmzVR6erpSyjEzKffTTz8pJycn9corr6hTp06pjz76SDVq1Eht2LDBss3SpUuVt7e32rp1qzpy5IgaOXKkatOmjbp27Zoda173ysrKVEhIiJo9e3aVdY7cZiZOnKiCg4PVtm3bVFJSkvriiy9Us2bN1PPPP2/ZxlHbzI4dO9T27dvV2bNn1c6dO1XPnj1VeHi4Ki4uVko5Ti65ubkqPj5excfHK0C98cYbKj4+Xp0/f14pVbMchg0bpnr37q3279+v9u7dqzp06KDGjx9vr12qFbfKJSMjQ8XHx6uvv/5aAWrTpk0qPj5eXb582fIYejj2SIe3Hk2aNEm1atVKubi4qObNm6shQ4ZYOrtKKXXt2jX1l7/8Rfn4+KhGjRqp3//+91YNxpFU7vA6YjZjx45VgYGBysXFRQUHB6uxY8eq06dPW9Y7YiYVffXVV6p79+7K1dVVde7cWb3zzjtW681ms1qwYIHy9/dXrq6uasiQIerkyZN2qm39+eabbxRgc18duc3k5OSo6dOnq5CQEOXm5qbatm2r5s+fr4qKiizbOGqb+eSTT1Tbtm2Vi4uLCggIUFOnTlXZ2dmW9Y6Sy3//+18FVFkmTpyolKpZDhkZGWr8+PHK09NTeXl5qccff1zl5ubaYW9qz61y+eCDD2yuX7RokeUx9HDsMShVYZoZIYQQQgghGhi5hlcIIYQQQjRo0uEVQgghhBANmnR4hRBCCCFEgyYdXiGEEEII0aBJh1cIIYQQQjRo0uEVQgghhBANmnR4hRBCCCFEgyYdXiGEEEII0aBJh1cIIYQQQjRo0uEVQgidu3LlCn/+858JCQnB1dWVgIAAhg4dyr59++xdNSGEuCc42bsCQgghbm7UqFEUFxezfv162rZtS1paGrt27SIjI6NOnq+4uBgXF5c6eWwhhLAHOcMrhBA6lp2dzffff8+yZcu4//77adWqFf369WPu3Ln87ne/s2zz5JNP4u/vj5ubG927d2fbtm2Wx/j888/p1q0brq6utG7dmtdff93qOVq3bs3ixYuZMGECXl5eTJkyBYC9e/dy33334e7uTsuWLZk2bRr5+fn1t/NCCFFLpMMrhBA65unpiaenJ9HR0RQVFVVZbzabGT58OPv27WPDhg0cP36cpUuXYjKZAIiLi2PMmDGMGzeOo0eP8uKLL7JgwQLWrVtn9TivvfYaPXv2JD4+ngULFnDmzBmGDRvGqFGjOHLkCJ988gl79+7lqaeeqo/dFkKIWmVQSil7V0IIIUT1Pv/8c5544gmuXbtGnz59GDRoEOPGjSM0NJSdO3cyfPhwTpw4QceOHav8blRUFFeuXGHnzp2Wsueff56vv/6aY8eOAdoZ3t69e7NlyxbLNpMnT8ZkMvH2229byvbu3cugQYPIz8/Hzc2tDvdYCCFql5zhFUIInRs1ahSXLl3iyy+/ZNiwYXz33Xf06dOHdevWkZCQQIsWLWx2dgFOnDjBgAEDrMoGDBjAqVOnKCsrs5SFhYVZbXP48GHWrVtnOcPs6enJ0KFDMZvNJCUl1f5OCiFEHZKb1oQQ4h7g5ubGAw88wAMPPMCCBQuYPHkyixYt4rnnnquVx/fw8LD6OS8vjyeffJJp06ZV2TYkJKRWnlMIIeqLdHiFEOIe1LVrV6KjowkNDeXixYskJibaPMvbpUuXKsOX7du3j44dO1qu87WlT58+HD9+nPbt29d63YUQor7JJQ1CCKFjGRkZDB48mA0bNnDkyBGSkpLYvHkzy5cvZ+TIkQwaNIhf//rXjBo1ipiYGJKSkti+fTs7duwA4Nlnn2XXrl0sXryYxMRE1q9fz6pVq255Znj27Nn88MMPPPXUUyQkJHDq1Cm2bt0qN60JIe5JcoZXCCF0zNPTk/DwcP7+979z5swZSkpKaNmyJU888QTz5s0DtJvannvuOcaPH09+fj7t27dn6dKlgHam9tNPP2XhwoUsXryYwMBA/vrXv/LYY4/d9HlDQ0PZvXs38+fP57777kMpRbt27Rg7dmxd77IQQtQ6GaVBCCGEEEI0aHJJgxBCCCGEaNCkwyuEEEIIIRo06fAKIYQQQogGTTq8QgghhBCiQZMOrxBCCCGEaNCkwyuEEEIIIRo06fAKIYQQQogGTTq8QgghhBCiQZMOrxBCCCGEaNCkwyuEEEIIIRo06fAKIYQQQogG7f8DE53JQzTzPrIAAAAASUVORK5CYII=" id="439" name="Google Shape;439;p53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143000"/>
            <a:ext cx="7772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46" name="Google Shape;446;p54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Uniform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7" name="Google Shape;447;p54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48" name="Google Shape;448;p54"/>
          <p:cNvSpPr txBox="1"/>
          <p:nvPr/>
        </p:nvSpPr>
        <p:spPr>
          <a:xfrm>
            <a:off x="381000" y="1295400"/>
            <a:ext cx="80772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uniform distribution is a probability distribution where each outcome in a defined range has an </a:t>
            </a: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equal probability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 occurring.</a:t>
            </a:r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304800" y="2438400"/>
            <a:ext cx="8153400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Key characteristics: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984807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Equally likely outcomes: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Every value within the range has the same probability of being selected.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Constant probability density function: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probability density function (PDF) is a horizontal line within the defined range, indicating constant probability.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Defined range: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distribution is defined by a minimum (a) and maximum (b) value, denoted as U(a, b). 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55" name="Google Shape;455;p55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Uniform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56" name="Google Shape;456;p55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57" name="Google Shape;457;p55"/>
          <p:cNvSpPr txBox="1"/>
          <p:nvPr/>
        </p:nvSpPr>
        <p:spPr>
          <a:xfrm>
            <a:off x="762000" y="1066800"/>
            <a:ext cx="7696200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Continuous or discrete: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uniform distribution can be continuous, where the variable can take any value within the range, or discrete, where the variable can only take specific, separate values.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Continuous Uniform Distribution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Rolling a ball down a ramp where the landing spot is equally likely to be anywhere along the ramp's length.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Discrete Uniform Distribution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Flipping a fair coin, where the probability of heads or tails is 1/2. 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63" name="Google Shape;463;p56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Uniform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64" name="Google Shape;464;p56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65" name="Google Shape;465;p56"/>
          <p:cNvSpPr txBox="1"/>
          <p:nvPr/>
        </p:nvSpPr>
        <p:spPr>
          <a:xfrm>
            <a:off x="685800" y="1066800"/>
            <a:ext cx="7924800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Continuous Uniform Distribution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endParaRPr b="0" i="0" sz="2000" u="none">
              <a:solidFill>
                <a:srgbClr val="984807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values in a given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interval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[a,b] are equally likely.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probability is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spread evenly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across the entire range.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there are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infinitely many possible values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the probability of any single exact value is 0 — we talk about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interval probabilities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instead.</a:t>
            </a:r>
            <a:endParaRPr/>
          </a:p>
        </p:txBody>
      </p:sp>
      <p:pic>
        <p:nvPicPr>
          <p:cNvPr id="466" name="Google Shape;46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352800"/>
            <a:ext cx="77724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72" name="Google Shape;472;p57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Uniform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73" name="Google Shape;473;p57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74" name="Google Shape;474;p57"/>
          <p:cNvSpPr txBox="1"/>
          <p:nvPr/>
        </p:nvSpPr>
        <p:spPr>
          <a:xfrm>
            <a:off x="838200" y="1371600"/>
            <a:ext cx="69342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Applications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Random number generation between two real numbers.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Simulation models.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Assigning equal chance over a continuous measurement (time, length, temperature).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80" name="Google Shape;480;p58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Uniform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81" name="Google Shape;481;p58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82" name="Google Shape;482;p58"/>
          <p:cNvSpPr txBox="1"/>
          <p:nvPr/>
        </p:nvSpPr>
        <p:spPr>
          <a:xfrm>
            <a:off x="304800" y="914400"/>
            <a:ext cx="8229600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Discrete Uniform Distribution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Definition:</a:t>
            </a:r>
            <a:endParaRPr b="0" i="0" sz="2000" u="none">
              <a:solidFill>
                <a:srgbClr val="984807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finite, discrete values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a set are equally likely.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the set is countable, we can assign equal probability to each value.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Formula: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there are n equally likely outcomes:</a:t>
            </a:r>
            <a:endParaRPr/>
          </a:p>
        </p:txBody>
      </p:sp>
      <p:pic>
        <p:nvPicPr>
          <p:cNvPr id="483" name="Google Shape;48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352800"/>
            <a:ext cx="79248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89" name="Google Shape;489;p59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Uniform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0" name="Google Shape;490;p59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91" name="Google Shape;491;p59"/>
          <p:cNvSpPr txBox="1"/>
          <p:nvPr/>
        </p:nvSpPr>
        <p:spPr>
          <a:xfrm>
            <a:off x="838200" y="1371600"/>
            <a:ext cx="6934200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Applications:</a:t>
            </a:r>
            <a:endParaRPr b="0" i="0" sz="2000" u="none">
              <a:solidFill>
                <a:srgbClr val="984807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Dice games, lottery draws.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Selecting a random record from a database.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Random shuffling of discrete items.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Difficulty in Taking Population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609600" y="1828800"/>
            <a:ext cx="7924800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🧩 Difficulty in Taking Population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Logistics</a:t>
            </a:r>
            <a:r>
              <a:rPr b="0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Difficult to reach everyone.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Non-response</a:t>
            </a:r>
            <a:r>
              <a:rPr b="0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 everyone may respond, leading to missing data.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Ethical Concerns</a:t>
            </a:r>
            <a:r>
              <a:rPr b="0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Privacy issues in large-scale data collection.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Dynamic Nature</a:t>
            </a:r>
            <a:r>
              <a:rPr b="0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Populations change over time (e.g., migration, deaths, births).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0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Uniform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8" name="Google Shape;498;p60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99" name="Google Shape;499;p60"/>
          <p:cNvSpPr txBox="1"/>
          <p:nvPr/>
        </p:nvSpPr>
        <p:spPr>
          <a:xfrm>
            <a:off x="381000" y="838200"/>
            <a:ext cx="81534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Continuous Uniform Distribution (Left Plot)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Bus arrives anytime between 0 and 10 minutes.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line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The PDF (flat line), meaning every time in that range is equally likely.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Blue histogram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Simulated random arrivals — spread evenly.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Probability density is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constant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between 0 and 10.</a:t>
            </a:r>
            <a:endParaRPr/>
          </a:p>
        </p:txBody>
      </p:sp>
      <p:pic>
        <p:nvPicPr>
          <p:cNvPr id="500" name="Google Shape;50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71800"/>
            <a:ext cx="69342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506" name="Google Shape;506;p61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Uniform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07" name="Google Shape;507;p61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457200" y="990600"/>
            <a:ext cx="8001000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4807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984807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Discrete Uniform Distribution (Right Plot)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Rolling a fair six-sided die.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bar (orange) represents an outcome {1, 2, 3, 4, 5, 6}.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has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equal height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= (1/6) probability.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Probabilities are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equal and fixed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for each outcome.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09" name="Google Shape;50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200"/>
            <a:ext cx="71628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2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515" name="Google Shape;515;p62"/>
          <p:cNvSpPr txBox="1"/>
          <p:nvPr/>
        </p:nvSpPr>
        <p:spPr>
          <a:xfrm>
            <a:off x="381000" y="-2286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Uniform Distribution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16" name="Google Shape;516;p62"/>
          <p:cNvSpPr txBox="1"/>
          <p:nvPr/>
        </p:nvSpPr>
        <p:spPr>
          <a:xfrm>
            <a:off x="457200" y="11430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517" name="Google Shape;51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4582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/>
        </p:nvSpPr>
        <p:spPr>
          <a:xfrm>
            <a:off x="2897187" y="685800"/>
            <a:ext cx="2513012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Bayes' Theorem</a:t>
            </a:r>
            <a:endParaRPr/>
          </a:p>
        </p:txBody>
      </p:sp>
      <p:sp>
        <p:nvSpPr>
          <p:cNvPr id="523" name="Google Shape;523;p63"/>
          <p:cNvSpPr txBox="1"/>
          <p:nvPr/>
        </p:nvSpPr>
        <p:spPr>
          <a:xfrm>
            <a:off x="381000" y="1295400"/>
            <a:ext cx="796290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Bayes' Theorem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is a mathematical formula used to determine the </a:t>
            </a:r>
            <a:r>
              <a:rPr b="0" i="0" lang="en-US" sz="20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conditional probability of an event based on prior knowledge and new evidence.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It adjusts probabilities when new information comes in and helps make better decisions in uncertain situations.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 Theorem Formula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581400"/>
            <a:ext cx="49149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3"/>
          <p:cNvSpPr txBox="1"/>
          <p:nvPr/>
        </p:nvSpPr>
        <p:spPr>
          <a:xfrm>
            <a:off x="381000" y="5038725"/>
            <a:ext cx="81930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P(A) and P(B) are the probabilities of events A and B;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also, P(B) is never equal to zero.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P(A|B) is the probability of event A when event B happens,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P(B|A) is the probability of event B when A happens.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04800"/>
            <a:ext cx="71628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421062"/>
            <a:ext cx="7162800" cy="24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76400"/>
            <a:ext cx="7010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6"/>
          <p:cNvSpPr txBox="1"/>
          <p:nvPr/>
        </p:nvSpPr>
        <p:spPr>
          <a:xfrm>
            <a:off x="457200" y="304800"/>
            <a:ext cx="80772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1: Medical Test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disease affects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1%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population. The test is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95% accurate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diseased people (true positive) and gives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2% false positives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healthy people.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person tests positive, what is the probability they actually have the disease?</a:t>
            </a:r>
            <a:endParaRPr/>
          </a:p>
        </p:txBody>
      </p:sp>
      <p:pic>
        <p:nvPicPr>
          <p:cNvPr id="542" name="Google Shape;54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77724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"/>
          <p:cNvSpPr txBox="1"/>
          <p:nvPr/>
        </p:nvSpPr>
        <p:spPr>
          <a:xfrm>
            <a:off x="228600" y="1674812"/>
            <a:ext cx="8686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2: Factory Defects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factory has 3 machines: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 makes 40% of products, defect rate = 1%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M2 makes 35% of products, defect rate = 2%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 makes 25% of products, defect rate = 3%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randomly chosen product is defective, find the probability it was made by M2.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"/>
          <p:cNvSpPr txBox="1"/>
          <p:nvPr/>
        </p:nvSpPr>
        <p:spPr>
          <a:xfrm>
            <a:off x="228600" y="533400"/>
            <a:ext cx="8686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2: Factory Defects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factory has 3 machines: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 makes 40% of products, defect rate = 1%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M2 makes 35% of products, defect rate = 2%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 makes 25% of products, defect rate = 3%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randomly chosen product is defective, find the probability it was made by M2.</a:t>
            </a:r>
            <a:endParaRPr/>
          </a:p>
        </p:txBody>
      </p:sp>
      <p:pic>
        <p:nvPicPr>
          <p:cNvPr id="553" name="Google Shape;55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971800"/>
            <a:ext cx="7848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"/>
          <p:cNvSpPr txBox="1"/>
          <p:nvPr/>
        </p:nvSpPr>
        <p:spPr>
          <a:xfrm>
            <a:off x="228600" y="685800"/>
            <a:ext cx="84582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Key concepts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Prior Probability: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Initial beliefs or assumptions about the likelihood of an event, independent of the current data.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Likelihood Function: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Quantifies how probable the observed data is given a specific set of model parameters or a particular hypothesis.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Posterior Probability: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The updated probability of an event after incorporating new data or evidence, taking into account both the prior belief and the likelihood of the data.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89" name="Google Shape;89;p7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Sampling Types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457200" y="1752600"/>
            <a:ext cx="84582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Sampling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the process of selecting a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subset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(sample) from a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larger group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(population) to analyze and make conclusions about the whole.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457200" y="2743200"/>
            <a:ext cx="7772400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Types of Sampling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Random Sampling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Every member of the population has an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equal chance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being selected.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 have a list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100 students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 write all their names on slips and pick </a:t>
            </a: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 slips randomly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Everyone had the same chance of being picked.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Used when: You want to eliminate bias and ensure fairness.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0"/>
          <p:cNvSpPr txBox="1"/>
          <p:nvPr/>
        </p:nvSpPr>
        <p:spPr>
          <a:xfrm>
            <a:off x="609600" y="685800"/>
            <a:ext cx="6172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How it's applied in data science</a:t>
            </a:r>
            <a:endParaRPr/>
          </a:p>
        </p:txBody>
      </p:sp>
      <p:sp>
        <p:nvSpPr>
          <p:cNvPr id="564" name="Google Shape;564;p70"/>
          <p:cNvSpPr txBox="1"/>
          <p:nvPr/>
        </p:nvSpPr>
        <p:spPr>
          <a:xfrm>
            <a:off x="304800" y="1397000"/>
            <a:ext cx="8305800" cy="4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Classification: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Naïve Bayes Classifiers: These are algorithms that utilize Bayes' Theorem, making the simplifying assumption that features are independent of each other (the "naive" assumption).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Examples: Spam detection (probability an email is spam given certain words), sentiment analysis (probability a review is positive given certain phrases), medical diagnosis (probability of disease given symptoms</a:t>
            </a:r>
            <a:r>
              <a:rPr b="0" i="0" lang="en-US" sz="18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"/>
          <p:cNvSpPr txBox="1"/>
          <p:nvPr/>
        </p:nvSpPr>
        <p:spPr>
          <a:xfrm>
            <a:off x="571500" y="1371600"/>
            <a:ext cx="8001000" cy="3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Bayesian Inference: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approach uses Bayes' theorem to update the probability of a hypothesis as more evidence becomes available.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Updating Beliefs: Instead of a single estimate (like in frequentist statistics), Bayesian inference provides a probability distribution over possible values, allowing models to refine predictions with new data.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2"/>
          <p:cNvSpPr txBox="1"/>
          <p:nvPr/>
        </p:nvSpPr>
        <p:spPr>
          <a:xfrm>
            <a:off x="571500" y="1371600"/>
            <a:ext cx="8001000" cy="327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Recommendation Systems: Predicting user preferences and suggesting items based on past interactions.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Autonomous Vehicles: Making real-time decisions in uncertain environments based on sensor data.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Financial Market Analysis: Predicting stock prices and assessing risk.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Search Engines: Ranking web pages based on query relevance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3"/>
          <p:cNvSpPr txBox="1"/>
          <p:nvPr/>
        </p:nvSpPr>
        <p:spPr>
          <a:xfrm>
            <a:off x="685800" y="609600"/>
            <a:ext cx="6705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Conditional Probability</a:t>
            </a:r>
            <a:endParaRPr/>
          </a:p>
        </p:txBody>
      </p:sp>
      <p:sp>
        <p:nvSpPr>
          <p:cNvPr id="580" name="Google Shape;580;p73"/>
          <p:cNvSpPr txBox="1"/>
          <p:nvPr/>
        </p:nvSpPr>
        <p:spPr>
          <a:xfrm>
            <a:off x="304800" y="1219200"/>
            <a:ext cx="8077200" cy="431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Conditional probability defines the probability of an event occurring based on a given condition or prior knowledge of another event.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 the 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likelihood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of an event occurring, given that another event has already occurred. In probability, this is denoted as A given B, expressed as P(A | B), indicating the probability of event A when the event B has already occurred.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4"/>
          <p:cNvSpPr txBox="1"/>
          <p:nvPr/>
        </p:nvSpPr>
        <p:spPr>
          <a:xfrm>
            <a:off x="533400" y="304800"/>
            <a:ext cx="8077200" cy="545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None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Question: 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What are the chances that its raining given that you carry an umbrella?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None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Given: </a:t>
            </a:r>
            <a:endParaRPr b="0" i="1" sz="1800" u="none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It rains </a:t>
            </a: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30% of the time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You carry an umbrella </a:t>
            </a: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50% of the time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When it rains, you carry an umbrella 8</a:t>
            </a: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0% of the time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None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Implies (for 10 days scenario):</a:t>
            </a:r>
            <a:endParaRPr b="0" i="1" sz="1800" u="none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3 out of 10 days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are rainy. (since 30% of 10 = 3)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5 out of 10 days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you carry an umbrella. (since 50% of 10 = 5)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On rainy days, you carry it </a:t>
            </a: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2 out of 3 days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(since 80% of 3 ~ 2)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None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Total Umbrella Days:</a:t>
            </a:r>
            <a:endParaRPr b="0" i="1" sz="1800" u="none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Rainy days: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2 out of 3 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Sunny days: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3 out of 7.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•"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Total umbrella days = 5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(matching the 50% probability).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5"/>
          <p:cNvSpPr txBox="1"/>
          <p:nvPr/>
        </p:nvSpPr>
        <p:spPr>
          <a:xfrm>
            <a:off x="838200" y="1371600"/>
            <a:ext cx="7086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None/>
            </a:pP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Conditional Probability: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None/>
            </a:pP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Out of </a:t>
            </a: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all umbrella days (5)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, only </a:t>
            </a: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2 days were rainy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b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Thus, </a:t>
            </a:r>
            <a:r>
              <a:rPr b="1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P(Rain | Carry Umbrella) = 2/5 = 40%</a:t>
            </a:r>
            <a:r>
              <a:rPr b="0" i="1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6"/>
          <p:cNvSpPr txBox="1"/>
          <p:nvPr/>
        </p:nvSpPr>
        <p:spPr>
          <a:xfrm>
            <a:off x="609600" y="762000"/>
            <a:ext cx="79248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Conditional Probability Formula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Let's consider two events A and B, then the formula for the conditional probability of B when A has already occurred is given by:</a:t>
            </a:r>
            <a:endParaRPr/>
          </a:p>
        </p:txBody>
      </p:sp>
      <p:pic>
        <p:nvPicPr>
          <p:cNvPr id="596" name="Google Shape;59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416300"/>
            <a:ext cx="371475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6"/>
          <p:cNvSpPr txBox="1"/>
          <p:nvPr/>
        </p:nvSpPr>
        <p:spPr>
          <a:xfrm>
            <a:off x="457200" y="4895850"/>
            <a:ext cx="8686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 (A ∩ B) represents the probability of both events A and B occurring simultaneously.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P(A) represents the probability of event A occurring.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7"/>
          <p:cNvSpPr txBox="1"/>
          <p:nvPr/>
        </p:nvSpPr>
        <p:spPr>
          <a:xfrm>
            <a:off x="304800" y="533400"/>
            <a:ext cx="4648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Conditional Probability Examples</a:t>
            </a:r>
            <a:endParaRPr/>
          </a:p>
        </p:txBody>
      </p:sp>
      <p:sp>
        <p:nvSpPr>
          <p:cNvPr id="603" name="Google Shape;603;p77"/>
          <p:cNvSpPr txBox="1"/>
          <p:nvPr/>
        </p:nvSpPr>
        <p:spPr>
          <a:xfrm>
            <a:off x="304800" y="1219200"/>
            <a:ext cx="80772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None/>
            </a:pPr>
            <a:r>
              <a:rPr b="1" i="0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1)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Tossing</a:t>
            </a:r>
            <a:r>
              <a:rPr b="1" i="0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Coin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Let's consider two events in tossing two coins,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A: Getting a head on the first coin.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B: Getting a head on the second coin. Sample space for tossing two coins is: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 = {HH, HT, TH, TT}</a:t>
            </a:r>
            <a:endParaRPr/>
          </a:p>
        </p:txBody>
      </p:sp>
      <p:sp>
        <p:nvSpPr>
          <p:cNvPr id="604" name="Google Shape;604;p77"/>
          <p:cNvSpPr txBox="1"/>
          <p:nvPr/>
        </p:nvSpPr>
        <p:spPr>
          <a:xfrm>
            <a:off x="381000" y="3406775"/>
            <a:ext cx="85344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conditional probability of getting a head on the second coin (B) given that we got a head on the first coin (A) is = P(B|A).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Since the coins are independent (one coin's outcome does not affect the other),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P(B|A) = P(B) = 0.5 (50%), which is the probability of getting a head on a single coin toss.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8"/>
          <p:cNvSpPr txBox="1"/>
          <p:nvPr/>
        </p:nvSpPr>
        <p:spPr>
          <a:xfrm>
            <a:off x="457200" y="533400"/>
            <a:ext cx="6400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Measures of Central Tendency in Statistics</a:t>
            </a:r>
            <a:endParaRPr/>
          </a:p>
        </p:txBody>
      </p:sp>
      <p:sp>
        <p:nvSpPr>
          <p:cNvPr id="610" name="Google Shape;610;p78"/>
          <p:cNvSpPr txBox="1"/>
          <p:nvPr/>
        </p:nvSpPr>
        <p:spPr>
          <a:xfrm>
            <a:off x="609600" y="1066800"/>
            <a:ext cx="8229600" cy="188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Measures of central tendency, including the mean, median, and mode, are used in descriptive statistics to represent the typical value of a dataset. They help summarize and understand the center or middle point of a distribution. </a:t>
            </a:r>
            <a:endParaRPr/>
          </a:p>
        </p:txBody>
      </p:sp>
      <p:pic>
        <p:nvPicPr>
          <p:cNvPr id="611" name="Google Shape;61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3903662"/>
            <a:ext cx="51435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9"/>
          <p:cNvSpPr txBox="1"/>
          <p:nvPr/>
        </p:nvSpPr>
        <p:spPr>
          <a:xfrm>
            <a:off x="685800" y="609600"/>
            <a:ext cx="75438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Bookman Old Style"/>
              <a:buNone/>
            </a:pPr>
            <a:r>
              <a:rPr b="1" i="0" lang="en-US" sz="36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</a:t>
            </a:r>
            <a:br>
              <a:rPr b="1" i="0" lang="en-US" sz="1800" u="non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800" u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is equal to the sum of all the values divided by the total number of values.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is the most commonly used measure of central tendency.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is also known as Arithmetic Average.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includes all the values in the data.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is impacted by outlier (extreme) values.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cannot be used for categorical data.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Limitation: Sensitive to extreme values (outliers).</a:t>
            </a:r>
            <a:endParaRPr/>
          </a:p>
        </p:txBody>
      </p:sp>
      <p:pic>
        <p:nvPicPr>
          <p:cNvPr id="617" name="Google Shape;61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3810000"/>
            <a:ext cx="4367212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8394700" y="6276975"/>
            <a:ext cx="52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 Medium"/>
              <a:buNone/>
            </a:pPr>
            <a:r>
              <a:rPr b="0" i="0" lang="en-US" sz="1400" u="non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Sampling Types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381000" y="1600200"/>
            <a:ext cx="82296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Condition-Based Sampling (also called Stratified or Purposive Sampling, depending on usage)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You select samples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based on a specific condition or criteria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 want feedback only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students who scored above 90%</a:t>
            </a: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exams.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You filter the data first, then select from those matching the condition.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Used when: You're interested in a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particular group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(e.g., high scorers, urban people, customers who bought more than ₹1000, etc.)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762000"/>
            <a:ext cx="75152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847975"/>
            <a:ext cx="61722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1"/>
          <p:cNvSpPr txBox="1"/>
          <p:nvPr/>
        </p:nvSpPr>
        <p:spPr>
          <a:xfrm>
            <a:off x="457200" y="381000"/>
            <a:ext cx="304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None/>
            </a:pPr>
            <a:r>
              <a:rPr b="1" i="0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Mean for Grouped Data</a:t>
            </a:r>
            <a:endParaRPr/>
          </a:p>
        </p:txBody>
      </p:sp>
      <p:pic>
        <p:nvPicPr>
          <p:cNvPr id="629" name="Google Shape;62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447800"/>
            <a:ext cx="3048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865437"/>
            <a:ext cx="75438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2"/>
          <p:cNvSpPr txBox="1"/>
          <p:nvPr/>
        </p:nvSpPr>
        <p:spPr>
          <a:xfrm>
            <a:off x="533400" y="609600"/>
            <a:ext cx="2693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None/>
            </a:pPr>
            <a:r>
              <a:rPr b="1" i="0" lang="en-US" sz="1800" u="non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Mean for Ungrouped Data</a:t>
            </a:r>
            <a:endParaRPr/>
          </a:p>
        </p:txBody>
      </p:sp>
      <p:pic>
        <p:nvPicPr>
          <p:cNvPr id="636" name="Google Shape;63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60960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648075"/>
            <a:ext cx="72390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3"/>
          <p:cNvSpPr txBox="1"/>
          <p:nvPr/>
        </p:nvSpPr>
        <p:spPr>
          <a:xfrm>
            <a:off x="609600" y="474662"/>
            <a:ext cx="7772400" cy="599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Bookman Old Style"/>
              <a:buNone/>
            </a:pPr>
            <a:r>
              <a:rPr b="1" i="0" lang="en-US" sz="1800" u="none">
                <a:solidFill>
                  <a:srgbClr val="FF99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Median</a:t>
            </a:r>
            <a:br>
              <a:rPr b="1" i="0" lang="en-US" sz="1800" u="none">
                <a:solidFill>
                  <a:srgbClr val="FF99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b="0" i="0" sz="1800" u="none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ookman Old Style"/>
              <a:buNone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Median is the middle value of the data when the observations are sorted (ascending or descending order)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 sorted (ascending or descending), the median splits the data into two halves equally (upper and lower halves).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percentile rank of median = 50%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Median is not calculated based on all the values in data and is therefore not impacted by outliers.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 sorted,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 number of observations (n) is odd, then the median is the value of the middle observation at position (n + 1) / 2.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66666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Else If the number of observations (n) is even, then the median is the mean of the two middle-most values at position ( n/2,  (n+1)/2 )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438400"/>
            <a:ext cx="52197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71600"/>
            <a:ext cx="77724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85"/>
          <p:cNvSpPr txBox="1"/>
          <p:nvPr/>
        </p:nvSpPr>
        <p:spPr>
          <a:xfrm>
            <a:off x="814387" y="5389562"/>
            <a:ext cx="6653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Good for skewed data or data with outliers.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6"/>
          <p:cNvSpPr txBox="1"/>
          <p:nvPr/>
        </p:nvSpPr>
        <p:spPr>
          <a:xfrm>
            <a:off x="228600" y="381000"/>
            <a:ext cx="80010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Mode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value(s) that occur most frequently in the dataset.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data 2,3,3,5,7,7,7,82, 3, 3, 5, 7, 7, 7, 82,3,3,5,7,7,7,8, Mode = 7 (appears most often).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Types: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Unimodal: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mode.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Bimodal: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Two modes.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Multimodal: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than two modes.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mode: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no value repeats.</a:t>
            </a:r>
            <a:endParaRPr/>
          </a:p>
        </p:txBody>
      </p:sp>
      <p:sp>
        <p:nvSpPr>
          <p:cNvPr id="659" name="Google Shape;659;p86"/>
          <p:cNvSpPr txBox="1"/>
          <p:nvPr/>
        </p:nvSpPr>
        <p:spPr>
          <a:xfrm>
            <a:off x="228600" y="3810000"/>
            <a:ext cx="85344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Useful for categorical data (e.g., most common color, most frequent brand).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8229600" cy="301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/>
        </p:nvSpPr>
        <p:spPr>
          <a:xfrm>
            <a:off x="533400" y="1524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5"/>
              </a:buClr>
              <a:buSzPts val="2100"/>
              <a:buFont typeface="Bookman Old Style"/>
              <a:buNone/>
            </a:pPr>
            <a:r>
              <a:rPr b="1" i="0" lang="en-US" sz="2100" u="sng">
                <a:solidFill>
                  <a:srgbClr val="9537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Sampling Types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sng">
              <a:solidFill>
                <a:srgbClr val="95373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3810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Sequential Sampling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Definition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Samples are chosen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a sequence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either until a condition is met or to continuously monitor.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company checks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every 10th item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on the production line.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a defective item is found, they test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next 5 items</a:t>
            </a: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a row.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✅ Used when: You want to monitor things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over time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or 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catch problems quickly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2022-10-29T05:15:57Z</dcterms:created>
  <dc:creator>sharma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reated">
    <vt:filetime>2021-12-03T00:00:00Z</vt:filetime>
  </property>
  <property fmtid="{D5CDD505-2E9C-101B-9397-08002B2CF9AE}" pid="4" name="Creator">
    <vt:lpstr>Microsoft® PowerPoint® for Microsoft 365</vt:lpstr>
  </property>
  <property fmtid="{D5CDD505-2E9C-101B-9397-08002B2CF9AE}" pid="5" name="LastSaved">
    <vt:filetime>2022-10-29T00:00:00Z</vt:filetime>
  </property>
</Properties>
</file>