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4" d="100"/>
          <a:sy n="74" d="100"/>
        </p:scale>
        <p:origin x="180"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3950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52610" y="1680210"/>
            <a:ext cx="4869180" cy="4869180"/>
          </a:xfrm>
          <a:prstGeom prst="rect">
            <a:avLst/>
          </a:prstGeom>
        </p:spPr>
      </p:pic>
      <p:sp>
        <p:nvSpPr>
          <p:cNvPr id="6" name="Text 2"/>
          <p:cNvSpPr/>
          <p:nvPr/>
        </p:nvSpPr>
        <p:spPr>
          <a:xfrm>
            <a:off x="864037" y="1679853"/>
            <a:ext cx="7415927" cy="2129314"/>
          </a:xfrm>
          <a:prstGeom prst="rect">
            <a:avLst/>
          </a:prstGeom>
          <a:noFill/>
          <a:ln/>
        </p:spPr>
        <p:txBody>
          <a:bodyPr wrap="square" rtlCol="0" anchor="t"/>
          <a:lstStyle/>
          <a:p>
            <a:pPr marL="0" indent="0">
              <a:lnSpc>
                <a:spcPts val="8384"/>
              </a:lnSpc>
              <a:buNone/>
            </a:pPr>
            <a:r>
              <a:rPr lang="en-US" sz="6707" dirty="0">
                <a:solidFill>
                  <a:srgbClr val="F2F2F3"/>
                </a:solidFill>
                <a:latin typeface="Poppins" pitchFamily="34" charset="0"/>
                <a:ea typeface="Poppins" pitchFamily="34" charset="-122"/>
                <a:cs typeface="Poppins" pitchFamily="34" charset="-120"/>
              </a:rPr>
              <a:t>Sudoku Solver Visualizer</a:t>
            </a:r>
            <a:endParaRPr lang="en-US" sz="6707" dirty="0"/>
          </a:p>
        </p:txBody>
      </p:sp>
      <p:sp>
        <p:nvSpPr>
          <p:cNvPr id="7" name="Text 3"/>
          <p:cNvSpPr/>
          <p:nvPr/>
        </p:nvSpPr>
        <p:spPr>
          <a:xfrm>
            <a:off x="864037" y="4179451"/>
            <a:ext cx="7415927" cy="2370296"/>
          </a:xfrm>
          <a:prstGeom prst="rect">
            <a:avLst/>
          </a:prstGeom>
          <a:noFill/>
          <a:ln/>
        </p:spPr>
        <p:txBody>
          <a:bodyPr wrap="squar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Sudoku, a popular logic-based puzzle, requires players to fill a 9x9 grid with numbers from 1 to 9, ensuring each row, column, and 3x3 subgrid contains unique digits. This project aims to develop a software application that can solve Sudoku puzzles, generate random puzzles, and provide a user-friendly interface for interacting with the solver.</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430822" y="1658422"/>
            <a:ext cx="4912757" cy="4912757"/>
          </a:xfrm>
          <a:prstGeom prst="rect">
            <a:avLst/>
          </a:prstGeom>
        </p:spPr>
      </p:pic>
      <p:sp>
        <p:nvSpPr>
          <p:cNvPr id="6" name="Text 2"/>
          <p:cNvSpPr/>
          <p:nvPr/>
        </p:nvSpPr>
        <p:spPr>
          <a:xfrm>
            <a:off x="803077" y="857845"/>
            <a:ext cx="7537847" cy="458867"/>
          </a:xfrm>
          <a:prstGeom prst="rect">
            <a:avLst/>
          </a:prstGeom>
          <a:noFill/>
          <a:ln/>
        </p:spPr>
        <p:txBody>
          <a:bodyPr wrap="none" rtlCol="0" anchor="t"/>
          <a:lstStyle/>
          <a:p>
            <a:pPr marL="0" indent="0">
              <a:lnSpc>
                <a:spcPts val="3614"/>
              </a:lnSpc>
              <a:buNone/>
            </a:pPr>
            <a:r>
              <a:rPr lang="en-US" sz="2259" b="1" dirty="0">
                <a:solidFill>
                  <a:srgbClr val="E5E0DF"/>
                </a:solidFill>
                <a:latin typeface="Roboto" pitchFamily="34" charset="0"/>
                <a:ea typeface="Roboto" pitchFamily="34" charset="-122"/>
                <a:cs typeface="Roboto" pitchFamily="34" charset="-120"/>
              </a:rPr>
              <a:t>Background and Project Scope</a:t>
            </a:r>
            <a:endParaRPr lang="en-US" sz="2259" dirty="0"/>
          </a:p>
        </p:txBody>
      </p:sp>
      <p:sp>
        <p:nvSpPr>
          <p:cNvPr id="7" name="Shape 3"/>
          <p:cNvSpPr/>
          <p:nvPr/>
        </p:nvSpPr>
        <p:spPr>
          <a:xfrm>
            <a:off x="803077" y="1574840"/>
            <a:ext cx="7537847" cy="1859994"/>
          </a:xfrm>
          <a:prstGeom prst="roundRect">
            <a:avLst>
              <a:gd name="adj" fmla="val 5552"/>
            </a:avLst>
          </a:prstGeom>
          <a:solidFill>
            <a:srgbClr val="3D3D42"/>
          </a:solidFill>
          <a:ln w="7620">
            <a:solidFill>
              <a:srgbClr val="56565B"/>
            </a:solidFill>
            <a:prstDash val="solid"/>
          </a:ln>
        </p:spPr>
      </p:sp>
      <p:sp>
        <p:nvSpPr>
          <p:cNvPr id="8" name="Text 4"/>
          <p:cNvSpPr/>
          <p:nvPr/>
        </p:nvSpPr>
        <p:spPr>
          <a:xfrm>
            <a:off x="1040130" y="1811893"/>
            <a:ext cx="7063740" cy="367070"/>
          </a:xfrm>
          <a:prstGeom prst="rect">
            <a:avLst/>
          </a:prstGeom>
          <a:noFill/>
          <a:ln/>
        </p:spPr>
        <p:txBody>
          <a:bodyPr wrap="none" rtlCol="0" anchor="t"/>
          <a:lstStyle/>
          <a:p>
            <a:pPr marL="0" indent="0">
              <a:lnSpc>
                <a:spcPts val="2891"/>
              </a:lnSpc>
              <a:buNone/>
            </a:pPr>
            <a:r>
              <a:rPr lang="en-US" sz="1807" dirty="0">
                <a:solidFill>
                  <a:srgbClr val="E5E0DF"/>
                </a:solidFill>
                <a:latin typeface="Roboto" pitchFamily="34" charset="0"/>
                <a:ea typeface="Roboto" pitchFamily="34" charset="-122"/>
                <a:cs typeface="Roboto" pitchFamily="34" charset="-120"/>
              </a:rPr>
              <a:t>Solver Algorithm</a:t>
            </a:r>
            <a:endParaRPr lang="en-US" sz="1807" dirty="0"/>
          </a:p>
        </p:txBody>
      </p:sp>
      <p:sp>
        <p:nvSpPr>
          <p:cNvPr id="9" name="Text 5"/>
          <p:cNvSpPr/>
          <p:nvPr/>
        </p:nvSpPr>
        <p:spPr>
          <a:xfrm>
            <a:off x="1040130" y="2316599"/>
            <a:ext cx="7063740" cy="881182"/>
          </a:xfrm>
          <a:prstGeom prst="rect">
            <a:avLst/>
          </a:prstGeom>
          <a:noFill/>
          <a:ln/>
        </p:spPr>
        <p:txBody>
          <a:bodyPr wrap="square" rtlCol="0" anchor="t"/>
          <a:lstStyle/>
          <a:p>
            <a:pPr marL="0" indent="0">
              <a:lnSpc>
                <a:spcPts val="2313"/>
              </a:lnSpc>
              <a:buNone/>
            </a:pPr>
            <a:r>
              <a:rPr lang="en-US" sz="1445" dirty="0">
                <a:solidFill>
                  <a:srgbClr val="E5E0DF"/>
                </a:solidFill>
                <a:latin typeface="Roboto" pitchFamily="34" charset="0"/>
                <a:ea typeface="Roboto" pitchFamily="34" charset="-122"/>
                <a:cs typeface="Roboto" pitchFamily="34" charset="-120"/>
              </a:rPr>
              <a:t>The application utilizes a robust backtracking algorithm, systematically exploring possible number placements and backtracking when an invalid placement is encountered.</a:t>
            </a:r>
            <a:endParaRPr lang="en-US" sz="1445" dirty="0"/>
          </a:p>
        </p:txBody>
      </p:sp>
      <p:sp>
        <p:nvSpPr>
          <p:cNvPr id="10" name="Shape 6"/>
          <p:cNvSpPr/>
          <p:nvPr/>
        </p:nvSpPr>
        <p:spPr>
          <a:xfrm>
            <a:off x="803077" y="3664268"/>
            <a:ext cx="7537847" cy="1566267"/>
          </a:xfrm>
          <a:prstGeom prst="roundRect">
            <a:avLst>
              <a:gd name="adj" fmla="val 6593"/>
            </a:avLst>
          </a:prstGeom>
          <a:solidFill>
            <a:srgbClr val="3D3D42"/>
          </a:solidFill>
          <a:ln w="7620">
            <a:solidFill>
              <a:srgbClr val="56565B"/>
            </a:solidFill>
            <a:prstDash val="solid"/>
          </a:ln>
        </p:spPr>
      </p:sp>
      <p:sp>
        <p:nvSpPr>
          <p:cNvPr id="11" name="Text 7"/>
          <p:cNvSpPr/>
          <p:nvPr/>
        </p:nvSpPr>
        <p:spPr>
          <a:xfrm>
            <a:off x="1040130" y="3901321"/>
            <a:ext cx="7063740" cy="367070"/>
          </a:xfrm>
          <a:prstGeom prst="rect">
            <a:avLst/>
          </a:prstGeom>
          <a:noFill/>
          <a:ln/>
        </p:spPr>
        <p:txBody>
          <a:bodyPr wrap="none" rtlCol="0" anchor="t"/>
          <a:lstStyle/>
          <a:p>
            <a:pPr marL="0" indent="0">
              <a:lnSpc>
                <a:spcPts val="2891"/>
              </a:lnSpc>
              <a:buNone/>
            </a:pPr>
            <a:r>
              <a:rPr lang="en-US" sz="1807" dirty="0">
                <a:solidFill>
                  <a:srgbClr val="E5E0DF"/>
                </a:solidFill>
                <a:latin typeface="Roboto" pitchFamily="34" charset="0"/>
                <a:ea typeface="Roboto" pitchFamily="34" charset="-122"/>
                <a:cs typeface="Roboto" pitchFamily="34" charset="-120"/>
              </a:rPr>
              <a:t>GUI</a:t>
            </a:r>
            <a:endParaRPr lang="en-US" sz="1807" dirty="0"/>
          </a:p>
        </p:txBody>
      </p:sp>
      <p:sp>
        <p:nvSpPr>
          <p:cNvPr id="12" name="Text 8"/>
          <p:cNvSpPr/>
          <p:nvPr/>
        </p:nvSpPr>
        <p:spPr>
          <a:xfrm>
            <a:off x="1040130" y="4406027"/>
            <a:ext cx="7063740" cy="587454"/>
          </a:xfrm>
          <a:prstGeom prst="rect">
            <a:avLst/>
          </a:prstGeom>
          <a:noFill/>
          <a:ln/>
        </p:spPr>
        <p:txBody>
          <a:bodyPr wrap="square" rtlCol="0" anchor="t"/>
          <a:lstStyle/>
          <a:p>
            <a:pPr marL="0" indent="0">
              <a:lnSpc>
                <a:spcPts val="2313"/>
              </a:lnSpc>
              <a:buNone/>
            </a:pPr>
            <a:r>
              <a:rPr lang="en-US" sz="1445" dirty="0">
                <a:solidFill>
                  <a:srgbClr val="E5E0DF"/>
                </a:solidFill>
                <a:latin typeface="Roboto" pitchFamily="34" charset="0"/>
                <a:ea typeface="Roboto" pitchFamily="34" charset="-122"/>
                <a:cs typeface="Roboto" pitchFamily="34" charset="-120"/>
              </a:rPr>
              <a:t>The user interface provides an interactive 9x9 grid for inputting puzzles and displaying the solution process with visual feedback.</a:t>
            </a:r>
            <a:endParaRPr lang="en-US" sz="1445" dirty="0"/>
          </a:p>
        </p:txBody>
      </p:sp>
      <p:sp>
        <p:nvSpPr>
          <p:cNvPr id="13" name="Shape 9"/>
          <p:cNvSpPr/>
          <p:nvPr/>
        </p:nvSpPr>
        <p:spPr>
          <a:xfrm>
            <a:off x="803077" y="5459968"/>
            <a:ext cx="7537847" cy="1566267"/>
          </a:xfrm>
          <a:prstGeom prst="roundRect">
            <a:avLst>
              <a:gd name="adj" fmla="val 6593"/>
            </a:avLst>
          </a:prstGeom>
          <a:solidFill>
            <a:srgbClr val="3D3D42"/>
          </a:solidFill>
          <a:ln w="7620">
            <a:solidFill>
              <a:srgbClr val="56565B"/>
            </a:solidFill>
            <a:prstDash val="solid"/>
          </a:ln>
        </p:spPr>
      </p:sp>
      <p:sp>
        <p:nvSpPr>
          <p:cNvPr id="14" name="Text 10"/>
          <p:cNvSpPr/>
          <p:nvPr/>
        </p:nvSpPr>
        <p:spPr>
          <a:xfrm>
            <a:off x="1040130" y="5697022"/>
            <a:ext cx="7063740" cy="367070"/>
          </a:xfrm>
          <a:prstGeom prst="rect">
            <a:avLst/>
          </a:prstGeom>
          <a:noFill/>
          <a:ln/>
        </p:spPr>
        <p:txBody>
          <a:bodyPr wrap="none" rtlCol="0" anchor="t"/>
          <a:lstStyle/>
          <a:p>
            <a:pPr marL="0" indent="0">
              <a:lnSpc>
                <a:spcPts val="2891"/>
              </a:lnSpc>
              <a:buNone/>
            </a:pPr>
            <a:r>
              <a:rPr lang="en-US" sz="1807" dirty="0">
                <a:solidFill>
                  <a:srgbClr val="E5E0DF"/>
                </a:solidFill>
                <a:latin typeface="Roboto" pitchFamily="34" charset="0"/>
                <a:ea typeface="Roboto" pitchFamily="34" charset="-122"/>
                <a:cs typeface="Roboto" pitchFamily="34" charset="-120"/>
              </a:rPr>
              <a:t>Random Puzzle Generation</a:t>
            </a:r>
            <a:endParaRPr lang="en-US" sz="1807" dirty="0"/>
          </a:p>
        </p:txBody>
      </p:sp>
      <p:sp>
        <p:nvSpPr>
          <p:cNvPr id="15" name="Text 11"/>
          <p:cNvSpPr/>
          <p:nvPr/>
        </p:nvSpPr>
        <p:spPr>
          <a:xfrm>
            <a:off x="1040130" y="6201728"/>
            <a:ext cx="7063740" cy="587454"/>
          </a:xfrm>
          <a:prstGeom prst="rect">
            <a:avLst/>
          </a:prstGeom>
          <a:noFill/>
          <a:ln/>
        </p:spPr>
        <p:txBody>
          <a:bodyPr wrap="square" rtlCol="0" anchor="t"/>
          <a:lstStyle/>
          <a:p>
            <a:pPr marL="0" indent="0">
              <a:lnSpc>
                <a:spcPts val="2313"/>
              </a:lnSpc>
              <a:buNone/>
            </a:pPr>
            <a:r>
              <a:rPr lang="en-US" sz="1445" dirty="0">
                <a:solidFill>
                  <a:srgbClr val="E5E0DF"/>
                </a:solidFill>
                <a:latin typeface="Roboto" pitchFamily="34" charset="0"/>
                <a:ea typeface="Roboto" pitchFamily="34" charset="-122"/>
                <a:cs typeface="Roboto" pitchFamily="34" charset="-120"/>
              </a:rPr>
              <a:t>Users can generate new puzzles by filling the grid and then removing a specified number of cells to create a solvable puzzle.</a:t>
            </a:r>
            <a:endParaRPr lang="en-US" sz="1445" dirty="0"/>
          </a:p>
        </p:txBody>
      </p:sp>
      <p:sp>
        <p:nvSpPr>
          <p:cNvPr id="16" name="Text 12"/>
          <p:cNvSpPr/>
          <p:nvPr/>
        </p:nvSpPr>
        <p:spPr>
          <a:xfrm>
            <a:off x="803077" y="7284363"/>
            <a:ext cx="7537847" cy="293727"/>
          </a:xfrm>
          <a:prstGeom prst="rect">
            <a:avLst/>
          </a:prstGeom>
          <a:noFill/>
          <a:ln/>
        </p:spPr>
        <p:txBody>
          <a:bodyPr wrap="none" rtlCol="0" anchor="t"/>
          <a:lstStyle/>
          <a:p>
            <a:pPr marL="0" indent="0">
              <a:lnSpc>
                <a:spcPts val="2313"/>
              </a:lnSpc>
              <a:buNone/>
            </a:pPr>
            <a:endParaRPr lang="en-US" sz="144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864037" y="1846898"/>
            <a:ext cx="12902327" cy="493752"/>
          </a:xfrm>
          <a:prstGeom prst="rect">
            <a:avLst/>
          </a:prstGeom>
          <a:noFill/>
          <a:ln/>
        </p:spPr>
        <p:txBody>
          <a:bodyPr wrap="none" rtlCol="0" anchor="t"/>
          <a:lstStyle/>
          <a:p>
            <a:pPr marL="0" indent="0">
              <a:lnSpc>
                <a:spcPts val="3888"/>
              </a:lnSpc>
              <a:buNone/>
            </a:pPr>
            <a:r>
              <a:rPr lang="en-US" sz="2430" dirty="0">
                <a:solidFill>
                  <a:srgbClr val="E5E0DF"/>
                </a:solidFill>
                <a:latin typeface="Roboto" pitchFamily="34" charset="0"/>
                <a:ea typeface="Roboto" pitchFamily="34" charset="-122"/>
                <a:cs typeface="Roboto" pitchFamily="34" charset="-120"/>
              </a:rPr>
              <a:t>GUI Design and Functionality</a:t>
            </a:r>
            <a:endParaRPr lang="en-US" sz="2430" dirty="0"/>
          </a:p>
        </p:txBody>
      </p:sp>
      <p:sp>
        <p:nvSpPr>
          <p:cNvPr id="5" name="Text 3"/>
          <p:cNvSpPr/>
          <p:nvPr/>
        </p:nvSpPr>
        <p:spPr>
          <a:xfrm>
            <a:off x="864037" y="2618303"/>
            <a:ext cx="12902327" cy="631984"/>
          </a:xfrm>
          <a:prstGeom prst="rect">
            <a:avLst/>
          </a:prstGeom>
          <a:noFill/>
          <a:ln/>
        </p:spPr>
        <p:txBody>
          <a:bodyPr wrap="square" rtlCol="0" anchor="t"/>
          <a:lstStyle/>
          <a:p>
            <a:pPr marL="0" indent="0">
              <a:lnSpc>
                <a:spcPts val="2488"/>
              </a:lnSpc>
              <a:buNone/>
            </a:pPr>
            <a:r>
              <a:rPr lang="en-US" sz="1555" dirty="0">
                <a:solidFill>
                  <a:srgbClr val="E5E0DF"/>
                </a:solidFill>
                <a:latin typeface="Roboto" pitchFamily="34" charset="0"/>
                <a:ea typeface="Roboto" pitchFamily="34" charset="-122"/>
                <a:cs typeface="Roboto" pitchFamily="34" charset="-120"/>
              </a:rPr>
              <a:t>The graphical user interface (GUI) is designed for ease of use and clear visual feedback. The main component is a 9x9 grid of text fields that users can interact with to input or view puzzles.</a:t>
            </a:r>
            <a:endParaRPr lang="en-US" sz="1555" dirty="0"/>
          </a:p>
        </p:txBody>
      </p:sp>
      <p:sp>
        <p:nvSpPr>
          <p:cNvPr id="6" name="Text 4"/>
          <p:cNvSpPr/>
          <p:nvPr/>
        </p:nvSpPr>
        <p:spPr>
          <a:xfrm>
            <a:off x="864037" y="3750112"/>
            <a:ext cx="3898821" cy="395049"/>
          </a:xfrm>
          <a:prstGeom prst="rect">
            <a:avLst/>
          </a:prstGeom>
          <a:noFill/>
          <a:ln/>
        </p:spPr>
        <p:txBody>
          <a:bodyPr wrap="non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Grid Display</a:t>
            </a:r>
            <a:endParaRPr lang="en-US" sz="1944" dirty="0"/>
          </a:p>
        </p:txBody>
      </p:sp>
      <p:sp>
        <p:nvSpPr>
          <p:cNvPr id="7" name="Text 5"/>
          <p:cNvSpPr/>
          <p:nvPr/>
        </p:nvSpPr>
        <p:spPr>
          <a:xfrm>
            <a:off x="864037" y="4367332"/>
            <a:ext cx="3898821" cy="1263968"/>
          </a:xfrm>
          <a:prstGeom prst="rect">
            <a:avLst/>
          </a:prstGeom>
          <a:noFill/>
          <a:ln/>
        </p:spPr>
        <p:txBody>
          <a:bodyPr wrap="square" rtlCol="0" anchor="t"/>
          <a:lstStyle/>
          <a:p>
            <a:pPr marL="0" indent="0">
              <a:lnSpc>
                <a:spcPts val="2488"/>
              </a:lnSpc>
              <a:buNone/>
            </a:pPr>
            <a:r>
              <a:rPr lang="en-US" sz="1555" dirty="0">
                <a:solidFill>
                  <a:srgbClr val="E5E0DF"/>
                </a:solidFill>
                <a:latin typeface="Roboto" pitchFamily="34" charset="0"/>
                <a:ea typeface="Roboto" pitchFamily="34" charset="-122"/>
                <a:cs typeface="Roboto" pitchFamily="34" charset="-120"/>
              </a:rPr>
              <a:t>The grid is designed for easy readability and usability, with clear visual cues for user input, solver-generated numbers, and random puzzle numbers.</a:t>
            </a:r>
            <a:endParaRPr lang="en-US" sz="1555" dirty="0"/>
          </a:p>
        </p:txBody>
      </p:sp>
      <p:sp>
        <p:nvSpPr>
          <p:cNvPr id="8" name="Text 6"/>
          <p:cNvSpPr/>
          <p:nvPr/>
        </p:nvSpPr>
        <p:spPr>
          <a:xfrm>
            <a:off x="5372695" y="3750112"/>
            <a:ext cx="3898821" cy="395049"/>
          </a:xfrm>
          <a:prstGeom prst="rect">
            <a:avLst/>
          </a:prstGeom>
          <a:noFill/>
          <a:ln/>
        </p:spPr>
        <p:txBody>
          <a:bodyPr wrap="non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Control Buttons</a:t>
            </a:r>
            <a:endParaRPr lang="en-US" sz="1944" dirty="0"/>
          </a:p>
        </p:txBody>
      </p:sp>
      <p:sp>
        <p:nvSpPr>
          <p:cNvPr id="9" name="Text 7"/>
          <p:cNvSpPr/>
          <p:nvPr/>
        </p:nvSpPr>
        <p:spPr>
          <a:xfrm>
            <a:off x="5372695" y="4367332"/>
            <a:ext cx="3898821" cy="1975247"/>
          </a:xfrm>
          <a:prstGeom prst="rect">
            <a:avLst/>
          </a:prstGeom>
          <a:noFill/>
          <a:ln/>
        </p:spPr>
        <p:txBody>
          <a:bodyPr wrap="squar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Four buttons control the application: "Solve" initiates the solving process, "Stop" halts it, "Reset" clears the grid, and "Random Fill" generates a new puzzle.</a:t>
            </a:r>
            <a:endParaRPr lang="en-US" sz="1944" dirty="0"/>
          </a:p>
        </p:txBody>
      </p:sp>
      <p:sp>
        <p:nvSpPr>
          <p:cNvPr id="10" name="Text 8"/>
          <p:cNvSpPr/>
          <p:nvPr/>
        </p:nvSpPr>
        <p:spPr>
          <a:xfrm>
            <a:off x="9881354" y="3774758"/>
            <a:ext cx="3086100" cy="385763"/>
          </a:xfrm>
          <a:prstGeom prst="rect">
            <a:avLst/>
          </a:prstGeom>
          <a:noFill/>
          <a:ln/>
        </p:spPr>
        <p:txBody>
          <a:bodyPr wrap="none" rtlCol="0" anchor="t"/>
          <a:lstStyle/>
          <a:p>
            <a:pPr marL="0" indent="0">
              <a:lnSpc>
                <a:spcPts val="3038"/>
              </a:lnSpc>
              <a:buNone/>
            </a:pPr>
            <a:r>
              <a:rPr lang="en-US" sz="2430" dirty="0">
                <a:solidFill>
                  <a:srgbClr val="F2F2F3"/>
                </a:solidFill>
                <a:latin typeface="Poppins" pitchFamily="34" charset="0"/>
                <a:ea typeface="Poppins" pitchFamily="34" charset="-122"/>
                <a:cs typeface="Poppins" pitchFamily="34" charset="-120"/>
              </a:rPr>
              <a:t>Visual Feedback</a:t>
            </a:r>
            <a:endParaRPr lang="en-US" sz="2430" dirty="0"/>
          </a:p>
        </p:txBody>
      </p:sp>
      <p:sp>
        <p:nvSpPr>
          <p:cNvPr id="11" name="Text 9"/>
          <p:cNvSpPr/>
          <p:nvPr/>
        </p:nvSpPr>
        <p:spPr>
          <a:xfrm>
            <a:off x="9881354" y="4407337"/>
            <a:ext cx="3898821" cy="1975247"/>
          </a:xfrm>
          <a:prstGeom prst="rect">
            <a:avLst/>
          </a:prstGeom>
          <a:noFill/>
          <a:ln/>
        </p:spPr>
        <p:txBody>
          <a:bodyPr wrap="squar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Color coding provides immediate feedback on the solver's progress, highlighting user input in white, solver-generated numbers in yellow, and random numbers in green.</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16098" y="2286833"/>
            <a:ext cx="5054203" cy="3655933"/>
          </a:xfrm>
          <a:prstGeom prst="rect">
            <a:avLst/>
          </a:prstGeom>
        </p:spPr>
      </p:pic>
      <p:sp>
        <p:nvSpPr>
          <p:cNvPr id="6" name="Text 2"/>
          <p:cNvSpPr/>
          <p:nvPr/>
        </p:nvSpPr>
        <p:spPr>
          <a:xfrm>
            <a:off x="6091238" y="840343"/>
            <a:ext cx="4987409" cy="540068"/>
          </a:xfrm>
          <a:prstGeom prst="rect">
            <a:avLst/>
          </a:prstGeom>
          <a:noFill/>
          <a:ln/>
        </p:spPr>
        <p:txBody>
          <a:bodyPr wrap="none" rtlCol="0" anchor="t"/>
          <a:lstStyle/>
          <a:p>
            <a:pPr marL="0" indent="0">
              <a:lnSpc>
                <a:spcPts val="4253"/>
              </a:lnSpc>
              <a:buNone/>
            </a:pPr>
            <a:r>
              <a:rPr lang="en-US" sz="3402" dirty="0">
                <a:solidFill>
                  <a:srgbClr val="F2F2F3"/>
                </a:solidFill>
                <a:latin typeface="Poppins" pitchFamily="34" charset="0"/>
                <a:ea typeface="Poppins" pitchFamily="34" charset="-122"/>
                <a:cs typeface="Poppins" pitchFamily="34" charset="-120"/>
              </a:rPr>
              <a:t>Implementation Details</a:t>
            </a:r>
            <a:endParaRPr lang="en-US" sz="3402" dirty="0"/>
          </a:p>
        </p:txBody>
      </p:sp>
      <p:sp>
        <p:nvSpPr>
          <p:cNvPr id="7" name="Text 3"/>
          <p:cNvSpPr/>
          <p:nvPr/>
        </p:nvSpPr>
        <p:spPr>
          <a:xfrm>
            <a:off x="6091238" y="1639610"/>
            <a:ext cx="7934325" cy="829747"/>
          </a:xfrm>
          <a:prstGeom prst="rect">
            <a:avLst/>
          </a:prstGeom>
          <a:noFill/>
          <a:ln/>
        </p:spPr>
        <p:txBody>
          <a:bodyPr wrap="squar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The project is implemented using Java, taking advantage of its powerful object-oriented features and the Swing toolkit for building the GUI. Threading is used to run the solving algorithm in a separate thread, ensuring the responsiveness of the interface.</a:t>
            </a:r>
            <a:endParaRPr lang="en-US" sz="1361" dirty="0"/>
          </a:p>
        </p:txBody>
      </p:sp>
      <p:sp>
        <p:nvSpPr>
          <p:cNvPr id="8" name="Shape 4"/>
          <p:cNvSpPr/>
          <p:nvPr/>
        </p:nvSpPr>
        <p:spPr>
          <a:xfrm>
            <a:off x="6091238" y="2857976"/>
            <a:ext cx="388739" cy="388739"/>
          </a:xfrm>
          <a:prstGeom prst="roundRect">
            <a:avLst>
              <a:gd name="adj" fmla="val 20006"/>
            </a:avLst>
          </a:prstGeom>
          <a:solidFill>
            <a:srgbClr val="3D3D42"/>
          </a:solidFill>
          <a:ln w="7620">
            <a:solidFill>
              <a:srgbClr val="56565B"/>
            </a:solidFill>
            <a:prstDash val="solid"/>
          </a:ln>
        </p:spPr>
      </p:sp>
      <p:sp>
        <p:nvSpPr>
          <p:cNvPr id="9" name="Text 5"/>
          <p:cNvSpPr/>
          <p:nvPr/>
        </p:nvSpPr>
        <p:spPr>
          <a:xfrm>
            <a:off x="6247686" y="2922746"/>
            <a:ext cx="75724"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1</a:t>
            </a:r>
            <a:endParaRPr lang="en-US" sz="2041" dirty="0"/>
          </a:p>
        </p:txBody>
      </p:sp>
      <p:sp>
        <p:nvSpPr>
          <p:cNvPr id="10" name="Text 6"/>
          <p:cNvSpPr/>
          <p:nvPr/>
        </p:nvSpPr>
        <p:spPr>
          <a:xfrm>
            <a:off x="6652736" y="2857976"/>
            <a:ext cx="2160270" cy="269915"/>
          </a:xfrm>
          <a:prstGeom prst="rect">
            <a:avLst/>
          </a:prstGeom>
          <a:noFill/>
          <a:ln/>
        </p:spPr>
        <p:txBody>
          <a:bodyPr wrap="none" rtlCol="0" anchor="t"/>
          <a:lstStyle/>
          <a:p>
            <a:pPr marL="0" indent="0">
              <a:lnSpc>
                <a:spcPts val="2126"/>
              </a:lnSpc>
              <a:buNone/>
            </a:pPr>
            <a:r>
              <a:rPr lang="en-US" sz="1701" dirty="0">
                <a:solidFill>
                  <a:srgbClr val="E5E0DF"/>
                </a:solidFill>
                <a:latin typeface="Poppins" pitchFamily="34" charset="0"/>
                <a:ea typeface="Poppins" pitchFamily="34" charset="-122"/>
                <a:cs typeface="Poppins" pitchFamily="34" charset="-120"/>
              </a:rPr>
              <a:t>Java</a:t>
            </a:r>
            <a:endParaRPr lang="en-US" sz="1701" dirty="0"/>
          </a:p>
        </p:txBody>
      </p:sp>
      <p:sp>
        <p:nvSpPr>
          <p:cNvPr id="11" name="Text 7"/>
          <p:cNvSpPr/>
          <p:nvPr/>
        </p:nvSpPr>
        <p:spPr>
          <a:xfrm>
            <a:off x="6652736" y="3231475"/>
            <a:ext cx="7372826" cy="553164"/>
          </a:xfrm>
          <a:prstGeom prst="rect">
            <a:avLst/>
          </a:prstGeom>
          <a:noFill/>
          <a:ln/>
        </p:spPr>
        <p:txBody>
          <a:bodyPr wrap="squar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The primary programming language, providing extensive libraries for handling graphical interfaces, data structures, and algorithms.</a:t>
            </a:r>
            <a:endParaRPr lang="en-US" sz="1361" dirty="0"/>
          </a:p>
        </p:txBody>
      </p:sp>
      <p:sp>
        <p:nvSpPr>
          <p:cNvPr id="12" name="Shape 8"/>
          <p:cNvSpPr/>
          <p:nvPr/>
        </p:nvSpPr>
        <p:spPr>
          <a:xfrm>
            <a:off x="6091238" y="4151709"/>
            <a:ext cx="388739" cy="388739"/>
          </a:xfrm>
          <a:prstGeom prst="roundRect">
            <a:avLst>
              <a:gd name="adj" fmla="val 20006"/>
            </a:avLst>
          </a:prstGeom>
          <a:solidFill>
            <a:srgbClr val="3D3D42"/>
          </a:solidFill>
          <a:ln w="7620">
            <a:solidFill>
              <a:srgbClr val="56565B"/>
            </a:solidFill>
            <a:prstDash val="solid"/>
          </a:ln>
        </p:spPr>
      </p:sp>
      <p:sp>
        <p:nvSpPr>
          <p:cNvPr id="13" name="Text 9"/>
          <p:cNvSpPr/>
          <p:nvPr/>
        </p:nvSpPr>
        <p:spPr>
          <a:xfrm>
            <a:off x="6211372" y="4216479"/>
            <a:ext cx="148352"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2</a:t>
            </a:r>
            <a:endParaRPr lang="en-US" sz="2041" dirty="0"/>
          </a:p>
        </p:txBody>
      </p:sp>
      <p:sp>
        <p:nvSpPr>
          <p:cNvPr id="14" name="Text 10"/>
          <p:cNvSpPr/>
          <p:nvPr/>
        </p:nvSpPr>
        <p:spPr>
          <a:xfrm>
            <a:off x="6652736" y="4151709"/>
            <a:ext cx="2160270" cy="269915"/>
          </a:xfrm>
          <a:prstGeom prst="rect">
            <a:avLst/>
          </a:prstGeom>
          <a:noFill/>
          <a:ln/>
        </p:spPr>
        <p:txBody>
          <a:bodyPr wrap="none" rtlCol="0" anchor="t"/>
          <a:lstStyle/>
          <a:p>
            <a:pPr marL="0" indent="0">
              <a:lnSpc>
                <a:spcPts val="2126"/>
              </a:lnSpc>
              <a:buNone/>
            </a:pPr>
            <a:r>
              <a:rPr lang="en-US" sz="1701" dirty="0">
                <a:solidFill>
                  <a:srgbClr val="E5E0DF"/>
                </a:solidFill>
                <a:latin typeface="Poppins" pitchFamily="34" charset="0"/>
                <a:ea typeface="Poppins" pitchFamily="34" charset="-122"/>
                <a:cs typeface="Poppins" pitchFamily="34" charset="-120"/>
              </a:rPr>
              <a:t>Swing</a:t>
            </a:r>
            <a:endParaRPr lang="en-US" sz="1701" dirty="0"/>
          </a:p>
        </p:txBody>
      </p:sp>
      <p:sp>
        <p:nvSpPr>
          <p:cNvPr id="15" name="Text 11"/>
          <p:cNvSpPr/>
          <p:nvPr/>
        </p:nvSpPr>
        <p:spPr>
          <a:xfrm>
            <a:off x="6652736" y="4525208"/>
            <a:ext cx="7372826" cy="553164"/>
          </a:xfrm>
          <a:prstGeom prst="rect">
            <a:avLst/>
          </a:prstGeom>
          <a:noFill/>
          <a:ln/>
        </p:spPr>
        <p:txBody>
          <a:bodyPr wrap="squar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A GUI toolkit for creating the interface components, including buttons, text fields, and the Sudoku grid.</a:t>
            </a:r>
            <a:endParaRPr lang="en-US" sz="1361" dirty="0"/>
          </a:p>
        </p:txBody>
      </p:sp>
      <p:sp>
        <p:nvSpPr>
          <p:cNvPr id="16" name="Shape 12"/>
          <p:cNvSpPr/>
          <p:nvPr/>
        </p:nvSpPr>
        <p:spPr>
          <a:xfrm>
            <a:off x="6091238" y="5445443"/>
            <a:ext cx="388739" cy="388739"/>
          </a:xfrm>
          <a:prstGeom prst="roundRect">
            <a:avLst>
              <a:gd name="adj" fmla="val 20006"/>
            </a:avLst>
          </a:prstGeom>
          <a:solidFill>
            <a:srgbClr val="3D3D42"/>
          </a:solidFill>
          <a:ln w="7620">
            <a:solidFill>
              <a:srgbClr val="56565B"/>
            </a:solidFill>
            <a:prstDash val="solid"/>
          </a:ln>
        </p:spPr>
      </p:sp>
      <p:sp>
        <p:nvSpPr>
          <p:cNvPr id="17" name="Text 13"/>
          <p:cNvSpPr/>
          <p:nvPr/>
        </p:nvSpPr>
        <p:spPr>
          <a:xfrm>
            <a:off x="6209705" y="5510213"/>
            <a:ext cx="151686"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3</a:t>
            </a:r>
            <a:endParaRPr lang="en-US" sz="2041" dirty="0"/>
          </a:p>
        </p:txBody>
      </p:sp>
      <p:sp>
        <p:nvSpPr>
          <p:cNvPr id="18" name="Text 14"/>
          <p:cNvSpPr/>
          <p:nvPr/>
        </p:nvSpPr>
        <p:spPr>
          <a:xfrm>
            <a:off x="6652736" y="5445443"/>
            <a:ext cx="2160270" cy="269915"/>
          </a:xfrm>
          <a:prstGeom prst="rect">
            <a:avLst/>
          </a:prstGeom>
          <a:noFill/>
          <a:ln/>
        </p:spPr>
        <p:txBody>
          <a:bodyPr wrap="none" rtlCol="0" anchor="t"/>
          <a:lstStyle/>
          <a:p>
            <a:pPr marL="0" indent="0">
              <a:lnSpc>
                <a:spcPts val="2126"/>
              </a:lnSpc>
              <a:buNone/>
            </a:pPr>
            <a:r>
              <a:rPr lang="en-US" sz="1701" dirty="0">
                <a:solidFill>
                  <a:srgbClr val="E5E0DF"/>
                </a:solidFill>
                <a:latin typeface="Poppins" pitchFamily="34" charset="0"/>
                <a:ea typeface="Poppins" pitchFamily="34" charset="-122"/>
                <a:cs typeface="Poppins" pitchFamily="34" charset="-120"/>
              </a:rPr>
              <a:t>Threading</a:t>
            </a:r>
            <a:endParaRPr lang="en-US" sz="1701" dirty="0"/>
          </a:p>
        </p:txBody>
      </p:sp>
      <p:sp>
        <p:nvSpPr>
          <p:cNvPr id="19" name="Text 15"/>
          <p:cNvSpPr/>
          <p:nvPr/>
        </p:nvSpPr>
        <p:spPr>
          <a:xfrm>
            <a:off x="6652736" y="5818942"/>
            <a:ext cx="7372826" cy="553164"/>
          </a:xfrm>
          <a:prstGeom prst="rect">
            <a:avLst/>
          </a:prstGeom>
          <a:noFill/>
          <a:ln/>
        </p:spPr>
        <p:txBody>
          <a:bodyPr wrap="squar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Used to run the solver algorithm in a separate thread, avoiding blocking the main thread and maintaining a responsive GUI.</a:t>
            </a:r>
            <a:endParaRPr lang="en-US" sz="1361" dirty="0"/>
          </a:p>
        </p:txBody>
      </p:sp>
      <p:sp>
        <p:nvSpPr>
          <p:cNvPr id="20" name="Shape 16"/>
          <p:cNvSpPr/>
          <p:nvPr/>
        </p:nvSpPr>
        <p:spPr>
          <a:xfrm>
            <a:off x="6091238" y="6739176"/>
            <a:ext cx="388739" cy="388739"/>
          </a:xfrm>
          <a:prstGeom prst="roundRect">
            <a:avLst>
              <a:gd name="adj" fmla="val 20006"/>
            </a:avLst>
          </a:prstGeom>
          <a:solidFill>
            <a:srgbClr val="3D3D42"/>
          </a:solidFill>
          <a:ln w="7620">
            <a:solidFill>
              <a:srgbClr val="56565B"/>
            </a:solidFill>
            <a:prstDash val="solid"/>
          </a:ln>
        </p:spPr>
      </p:sp>
      <p:sp>
        <p:nvSpPr>
          <p:cNvPr id="21" name="Text 17"/>
          <p:cNvSpPr/>
          <p:nvPr/>
        </p:nvSpPr>
        <p:spPr>
          <a:xfrm>
            <a:off x="6206133" y="6803946"/>
            <a:ext cx="158948"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4</a:t>
            </a:r>
            <a:endParaRPr lang="en-US" sz="2041" dirty="0"/>
          </a:p>
        </p:txBody>
      </p:sp>
      <p:sp>
        <p:nvSpPr>
          <p:cNvPr id="22" name="Text 18"/>
          <p:cNvSpPr/>
          <p:nvPr/>
        </p:nvSpPr>
        <p:spPr>
          <a:xfrm>
            <a:off x="6652736" y="6739176"/>
            <a:ext cx="2160270" cy="269915"/>
          </a:xfrm>
          <a:prstGeom prst="rect">
            <a:avLst/>
          </a:prstGeom>
          <a:noFill/>
          <a:ln/>
        </p:spPr>
        <p:txBody>
          <a:bodyPr wrap="none" rtlCol="0" anchor="t"/>
          <a:lstStyle/>
          <a:p>
            <a:pPr marL="0" indent="0">
              <a:lnSpc>
                <a:spcPts val="2126"/>
              </a:lnSpc>
              <a:buNone/>
            </a:pPr>
            <a:r>
              <a:rPr lang="en-US" sz="1701" dirty="0">
                <a:solidFill>
                  <a:srgbClr val="E5E0DF"/>
                </a:solidFill>
                <a:latin typeface="Poppins" pitchFamily="34" charset="0"/>
                <a:ea typeface="Poppins" pitchFamily="34" charset="-122"/>
                <a:cs typeface="Poppins" pitchFamily="34" charset="-120"/>
              </a:rPr>
              <a:t>Random</a:t>
            </a:r>
            <a:endParaRPr lang="en-US" sz="1701" dirty="0"/>
          </a:p>
        </p:txBody>
      </p:sp>
      <p:sp>
        <p:nvSpPr>
          <p:cNvPr id="23" name="Text 19"/>
          <p:cNvSpPr/>
          <p:nvPr/>
        </p:nvSpPr>
        <p:spPr>
          <a:xfrm>
            <a:off x="6652736" y="7112675"/>
            <a:ext cx="7372826" cy="276582"/>
          </a:xfrm>
          <a:prstGeom prst="rect">
            <a:avLst/>
          </a:prstGeom>
          <a:noFill/>
          <a:ln/>
        </p:spPr>
        <p:txBody>
          <a:bodyPr wrap="non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Leveraged for generating random numbers and creating Sudoku puzzles with varying difficulties.</a:t>
            </a:r>
            <a:endParaRPr lang="en-US" sz="136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805743"/>
          </a:xfrm>
          <a:prstGeom prst="rect">
            <a:avLst/>
          </a:prstGeom>
          <a:solidFill>
            <a:srgbClr val="050505"/>
          </a:solidFill>
          <a:ln/>
        </p:spPr>
      </p:sp>
      <p:sp>
        <p:nvSpPr>
          <p:cNvPr id="4" name="Text 2"/>
          <p:cNvSpPr/>
          <p:nvPr/>
        </p:nvSpPr>
        <p:spPr>
          <a:xfrm>
            <a:off x="2594967" y="475178"/>
            <a:ext cx="4658320" cy="540068"/>
          </a:xfrm>
          <a:prstGeom prst="rect">
            <a:avLst/>
          </a:prstGeom>
          <a:noFill/>
          <a:ln/>
        </p:spPr>
        <p:txBody>
          <a:bodyPr wrap="none" rtlCol="0" anchor="t"/>
          <a:lstStyle/>
          <a:p>
            <a:pPr marL="0" indent="0">
              <a:lnSpc>
                <a:spcPts val="4253"/>
              </a:lnSpc>
              <a:buNone/>
            </a:pPr>
            <a:r>
              <a:rPr lang="en-US" sz="3402" dirty="0">
                <a:solidFill>
                  <a:srgbClr val="F2F2F3"/>
                </a:solidFill>
                <a:latin typeface="Poppins" pitchFamily="34" charset="0"/>
                <a:ea typeface="Poppins" pitchFamily="34" charset="-122"/>
                <a:cs typeface="Poppins" pitchFamily="34" charset="-120"/>
              </a:rPr>
              <a:t>Algorithm Explanation</a:t>
            </a:r>
            <a:endParaRPr lang="en-US" sz="3402" dirty="0"/>
          </a:p>
        </p:txBody>
      </p:sp>
      <p:sp>
        <p:nvSpPr>
          <p:cNvPr id="5" name="Text 3"/>
          <p:cNvSpPr/>
          <p:nvPr/>
        </p:nvSpPr>
        <p:spPr>
          <a:xfrm>
            <a:off x="2594967" y="1360884"/>
            <a:ext cx="9440347" cy="553164"/>
          </a:xfrm>
          <a:prstGeom prst="rect">
            <a:avLst/>
          </a:prstGeom>
          <a:noFill/>
          <a:ln/>
        </p:spPr>
        <p:txBody>
          <a:bodyPr wrap="squar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The heart of the project is the backtracking algorithm, a recursive approach for solving Sudoku puzzles. This algorithm systematically fills in the grid, checking for validity at each step.</a:t>
            </a:r>
            <a:endParaRPr lang="en-US" sz="1361" dirty="0"/>
          </a:p>
        </p:txBody>
      </p:sp>
      <p:sp>
        <p:nvSpPr>
          <p:cNvPr id="6" name="Shape 4"/>
          <p:cNvSpPr/>
          <p:nvPr/>
        </p:nvSpPr>
        <p:spPr>
          <a:xfrm>
            <a:off x="2836902" y="2108359"/>
            <a:ext cx="34528" cy="6222206"/>
          </a:xfrm>
          <a:prstGeom prst="roundRect">
            <a:avLst>
              <a:gd name="adj" fmla="val 225237"/>
            </a:avLst>
          </a:prstGeom>
          <a:solidFill>
            <a:srgbClr val="56565B"/>
          </a:solidFill>
          <a:ln/>
        </p:spPr>
      </p:sp>
      <p:sp>
        <p:nvSpPr>
          <p:cNvPr id="7" name="Shape 5"/>
          <p:cNvSpPr/>
          <p:nvPr/>
        </p:nvSpPr>
        <p:spPr>
          <a:xfrm>
            <a:off x="3048536" y="2479715"/>
            <a:ext cx="604837" cy="34528"/>
          </a:xfrm>
          <a:prstGeom prst="roundRect">
            <a:avLst>
              <a:gd name="adj" fmla="val 225237"/>
            </a:avLst>
          </a:prstGeom>
          <a:solidFill>
            <a:srgbClr val="56565B"/>
          </a:solidFill>
          <a:ln/>
        </p:spPr>
      </p:sp>
      <p:sp>
        <p:nvSpPr>
          <p:cNvPr id="8" name="Shape 6"/>
          <p:cNvSpPr/>
          <p:nvPr/>
        </p:nvSpPr>
        <p:spPr>
          <a:xfrm>
            <a:off x="2659797" y="2302669"/>
            <a:ext cx="388739" cy="388739"/>
          </a:xfrm>
          <a:prstGeom prst="roundRect">
            <a:avLst>
              <a:gd name="adj" fmla="val 20006"/>
            </a:avLst>
          </a:prstGeom>
          <a:solidFill>
            <a:srgbClr val="3D3D42"/>
          </a:solidFill>
          <a:ln w="7620">
            <a:solidFill>
              <a:srgbClr val="56565B"/>
            </a:solidFill>
            <a:prstDash val="solid"/>
          </a:ln>
        </p:spPr>
      </p:sp>
      <p:sp>
        <p:nvSpPr>
          <p:cNvPr id="9" name="Text 7"/>
          <p:cNvSpPr/>
          <p:nvPr/>
        </p:nvSpPr>
        <p:spPr>
          <a:xfrm>
            <a:off x="2816245" y="2367439"/>
            <a:ext cx="75724"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1</a:t>
            </a:r>
            <a:endParaRPr lang="en-US" sz="2041" dirty="0"/>
          </a:p>
        </p:txBody>
      </p:sp>
      <p:sp>
        <p:nvSpPr>
          <p:cNvPr id="10" name="Text 8"/>
          <p:cNvSpPr/>
          <p:nvPr/>
        </p:nvSpPr>
        <p:spPr>
          <a:xfrm>
            <a:off x="3804642" y="2281118"/>
            <a:ext cx="2160270"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Initialization</a:t>
            </a:r>
            <a:endParaRPr lang="en-US" sz="1701" dirty="0"/>
          </a:p>
        </p:txBody>
      </p:sp>
      <p:sp>
        <p:nvSpPr>
          <p:cNvPr id="11" name="Text 9"/>
          <p:cNvSpPr/>
          <p:nvPr/>
        </p:nvSpPr>
        <p:spPr>
          <a:xfrm>
            <a:off x="3804642" y="2654617"/>
            <a:ext cx="8230672"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Start by selecting an empty cell in the grid.</a:t>
            </a:r>
            <a:endParaRPr lang="en-US" sz="1361" dirty="0"/>
          </a:p>
        </p:txBody>
      </p:sp>
      <p:sp>
        <p:nvSpPr>
          <p:cNvPr id="12" name="Shape 10"/>
          <p:cNvSpPr/>
          <p:nvPr/>
        </p:nvSpPr>
        <p:spPr>
          <a:xfrm>
            <a:off x="3048536" y="3648075"/>
            <a:ext cx="604837" cy="34528"/>
          </a:xfrm>
          <a:prstGeom prst="roundRect">
            <a:avLst>
              <a:gd name="adj" fmla="val 225237"/>
            </a:avLst>
          </a:prstGeom>
          <a:solidFill>
            <a:srgbClr val="56565B"/>
          </a:solidFill>
          <a:ln/>
        </p:spPr>
      </p:sp>
      <p:sp>
        <p:nvSpPr>
          <p:cNvPr id="13" name="Shape 11"/>
          <p:cNvSpPr/>
          <p:nvPr/>
        </p:nvSpPr>
        <p:spPr>
          <a:xfrm>
            <a:off x="2659797" y="3471029"/>
            <a:ext cx="388739" cy="388739"/>
          </a:xfrm>
          <a:prstGeom prst="roundRect">
            <a:avLst>
              <a:gd name="adj" fmla="val 20006"/>
            </a:avLst>
          </a:prstGeom>
          <a:solidFill>
            <a:srgbClr val="3D3D42"/>
          </a:solidFill>
          <a:ln w="7620">
            <a:solidFill>
              <a:srgbClr val="56565B"/>
            </a:solidFill>
            <a:prstDash val="solid"/>
          </a:ln>
        </p:spPr>
      </p:sp>
      <p:sp>
        <p:nvSpPr>
          <p:cNvPr id="14" name="Text 12"/>
          <p:cNvSpPr/>
          <p:nvPr/>
        </p:nvSpPr>
        <p:spPr>
          <a:xfrm>
            <a:off x="2779931" y="3535799"/>
            <a:ext cx="148352"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2</a:t>
            </a:r>
            <a:endParaRPr lang="en-US" sz="2041" dirty="0"/>
          </a:p>
        </p:txBody>
      </p:sp>
      <p:sp>
        <p:nvSpPr>
          <p:cNvPr id="15" name="Text 13"/>
          <p:cNvSpPr/>
          <p:nvPr/>
        </p:nvSpPr>
        <p:spPr>
          <a:xfrm>
            <a:off x="3804642" y="3449479"/>
            <a:ext cx="2184916"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Number Assignment</a:t>
            </a:r>
            <a:endParaRPr lang="en-US" sz="1701" dirty="0"/>
          </a:p>
        </p:txBody>
      </p:sp>
      <p:sp>
        <p:nvSpPr>
          <p:cNvPr id="16" name="Text 14"/>
          <p:cNvSpPr/>
          <p:nvPr/>
        </p:nvSpPr>
        <p:spPr>
          <a:xfrm>
            <a:off x="3804642" y="3822978"/>
            <a:ext cx="8230672"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Try assigning numbers from 1 to 9 to the selected cell.</a:t>
            </a:r>
            <a:endParaRPr lang="en-US" sz="1361" dirty="0"/>
          </a:p>
        </p:txBody>
      </p:sp>
      <p:sp>
        <p:nvSpPr>
          <p:cNvPr id="17" name="Shape 15"/>
          <p:cNvSpPr/>
          <p:nvPr/>
        </p:nvSpPr>
        <p:spPr>
          <a:xfrm>
            <a:off x="3048536" y="4816435"/>
            <a:ext cx="604837" cy="34528"/>
          </a:xfrm>
          <a:prstGeom prst="roundRect">
            <a:avLst>
              <a:gd name="adj" fmla="val 225237"/>
            </a:avLst>
          </a:prstGeom>
          <a:solidFill>
            <a:srgbClr val="56565B"/>
          </a:solidFill>
          <a:ln/>
        </p:spPr>
      </p:sp>
      <p:sp>
        <p:nvSpPr>
          <p:cNvPr id="18" name="Shape 16"/>
          <p:cNvSpPr/>
          <p:nvPr/>
        </p:nvSpPr>
        <p:spPr>
          <a:xfrm>
            <a:off x="2659797" y="4639389"/>
            <a:ext cx="388739" cy="388739"/>
          </a:xfrm>
          <a:prstGeom prst="roundRect">
            <a:avLst>
              <a:gd name="adj" fmla="val 20006"/>
            </a:avLst>
          </a:prstGeom>
          <a:solidFill>
            <a:srgbClr val="3D3D42"/>
          </a:solidFill>
          <a:ln w="7620">
            <a:solidFill>
              <a:srgbClr val="56565B"/>
            </a:solidFill>
            <a:prstDash val="solid"/>
          </a:ln>
        </p:spPr>
      </p:sp>
      <p:sp>
        <p:nvSpPr>
          <p:cNvPr id="19" name="Text 17"/>
          <p:cNvSpPr/>
          <p:nvPr/>
        </p:nvSpPr>
        <p:spPr>
          <a:xfrm>
            <a:off x="2778264" y="4704159"/>
            <a:ext cx="151686"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3</a:t>
            </a:r>
            <a:endParaRPr lang="en-US" sz="2041" dirty="0"/>
          </a:p>
        </p:txBody>
      </p:sp>
      <p:sp>
        <p:nvSpPr>
          <p:cNvPr id="20" name="Text 18"/>
          <p:cNvSpPr/>
          <p:nvPr/>
        </p:nvSpPr>
        <p:spPr>
          <a:xfrm>
            <a:off x="3804642" y="4617839"/>
            <a:ext cx="2160270"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Validity Check</a:t>
            </a:r>
            <a:endParaRPr lang="en-US" sz="1701" dirty="0"/>
          </a:p>
        </p:txBody>
      </p:sp>
      <p:sp>
        <p:nvSpPr>
          <p:cNvPr id="21" name="Text 19"/>
          <p:cNvSpPr/>
          <p:nvPr/>
        </p:nvSpPr>
        <p:spPr>
          <a:xfrm>
            <a:off x="3804642" y="4991338"/>
            <a:ext cx="8230672"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Check if the assigned number is valid according to Sudoku rules (unique in row, column, and subgrid).</a:t>
            </a:r>
            <a:endParaRPr lang="en-US" sz="1361" dirty="0"/>
          </a:p>
        </p:txBody>
      </p:sp>
      <p:sp>
        <p:nvSpPr>
          <p:cNvPr id="22" name="Shape 20"/>
          <p:cNvSpPr/>
          <p:nvPr/>
        </p:nvSpPr>
        <p:spPr>
          <a:xfrm>
            <a:off x="3048536" y="5984796"/>
            <a:ext cx="604837" cy="34528"/>
          </a:xfrm>
          <a:prstGeom prst="roundRect">
            <a:avLst>
              <a:gd name="adj" fmla="val 225237"/>
            </a:avLst>
          </a:prstGeom>
          <a:solidFill>
            <a:srgbClr val="56565B"/>
          </a:solidFill>
          <a:ln/>
        </p:spPr>
      </p:sp>
      <p:sp>
        <p:nvSpPr>
          <p:cNvPr id="23" name="Shape 21"/>
          <p:cNvSpPr/>
          <p:nvPr/>
        </p:nvSpPr>
        <p:spPr>
          <a:xfrm>
            <a:off x="2659797" y="5807750"/>
            <a:ext cx="388739" cy="388739"/>
          </a:xfrm>
          <a:prstGeom prst="roundRect">
            <a:avLst>
              <a:gd name="adj" fmla="val 20006"/>
            </a:avLst>
          </a:prstGeom>
          <a:solidFill>
            <a:srgbClr val="3D3D42"/>
          </a:solidFill>
          <a:ln w="7620">
            <a:solidFill>
              <a:srgbClr val="56565B"/>
            </a:solidFill>
            <a:prstDash val="solid"/>
          </a:ln>
        </p:spPr>
      </p:sp>
      <p:sp>
        <p:nvSpPr>
          <p:cNvPr id="24" name="Text 22"/>
          <p:cNvSpPr/>
          <p:nvPr/>
        </p:nvSpPr>
        <p:spPr>
          <a:xfrm>
            <a:off x="2774692" y="5872520"/>
            <a:ext cx="158948"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4</a:t>
            </a:r>
            <a:endParaRPr lang="en-US" sz="2041" dirty="0"/>
          </a:p>
        </p:txBody>
      </p:sp>
      <p:sp>
        <p:nvSpPr>
          <p:cNvPr id="25" name="Text 23"/>
          <p:cNvSpPr/>
          <p:nvPr/>
        </p:nvSpPr>
        <p:spPr>
          <a:xfrm>
            <a:off x="3804642" y="5786199"/>
            <a:ext cx="2160270"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Backtracking</a:t>
            </a:r>
            <a:endParaRPr lang="en-US" sz="1701" dirty="0"/>
          </a:p>
        </p:txBody>
      </p:sp>
      <p:sp>
        <p:nvSpPr>
          <p:cNvPr id="26" name="Text 24"/>
          <p:cNvSpPr/>
          <p:nvPr/>
        </p:nvSpPr>
        <p:spPr>
          <a:xfrm>
            <a:off x="3804642" y="6159698"/>
            <a:ext cx="8230672" cy="553164"/>
          </a:xfrm>
          <a:prstGeom prst="rect">
            <a:avLst/>
          </a:prstGeom>
          <a:noFill/>
          <a:ln/>
        </p:spPr>
        <p:txBody>
          <a:bodyPr wrap="squar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If the number is invalid, backtrack to the previous cell and try the next number. If all numbers have been tried, return to the previous cell.</a:t>
            </a:r>
            <a:endParaRPr lang="en-US" sz="1361" dirty="0"/>
          </a:p>
        </p:txBody>
      </p:sp>
      <p:sp>
        <p:nvSpPr>
          <p:cNvPr id="27" name="Shape 25"/>
          <p:cNvSpPr/>
          <p:nvPr/>
        </p:nvSpPr>
        <p:spPr>
          <a:xfrm>
            <a:off x="3048536" y="7429738"/>
            <a:ext cx="604837" cy="34528"/>
          </a:xfrm>
          <a:prstGeom prst="roundRect">
            <a:avLst>
              <a:gd name="adj" fmla="val 225237"/>
            </a:avLst>
          </a:prstGeom>
          <a:solidFill>
            <a:srgbClr val="56565B"/>
          </a:solidFill>
          <a:ln/>
        </p:spPr>
      </p:sp>
      <p:sp>
        <p:nvSpPr>
          <p:cNvPr id="28" name="Shape 26"/>
          <p:cNvSpPr/>
          <p:nvPr/>
        </p:nvSpPr>
        <p:spPr>
          <a:xfrm>
            <a:off x="2659797" y="7252692"/>
            <a:ext cx="388739" cy="388739"/>
          </a:xfrm>
          <a:prstGeom prst="roundRect">
            <a:avLst>
              <a:gd name="adj" fmla="val 20006"/>
            </a:avLst>
          </a:prstGeom>
          <a:solidFill>
            <a:srgbClr val="3D3D42"/>
          </a:solidFill>
          <a:ln w="7620">
            <a:solidFill>
              <a:srgbClr val="56565B"/>
            </a:solidFill>
            <a:prstDash val="solid"/>
          </a:ln>
        </p:spPr>
      </p:sp>
      <p:sp>
        <p:nvSpPr>
          <p:cNvPr id="29" name="Text 27"/>
          <p:cNvSpPr/>
          <p:nvPr/>
        </p:nvSpPr>
        <p:spPr>
          <a:xfrm>
            <a:off x="2774097" y="7317462"/>
            <a:ext cx="160020" cy="259199"/>
          </a:xfrm>
          <a:prstGeom prst="rect">
            <a:avLst/>
          </a:prstGeom>
          <a:noFill/>
          <a:ln/>
        </p:spPr>
        <p:txBody>
          <a:bodyPr wrap="none" rtlCol="0" anchor="t"/>
          <a:lstStyle/>
          <a:p>
            <a:pPr marL="0" indent="0" algn="ctr">
              <a:lnSpc>
                <a:spcPts val="2041"/>
              </a:lnSpc>
              <a:buNone/>
            </a:pPr>
            <a:r>
              <a:rPr lang="en-US" sz="2041" dirty="0">
                <a:solidFill>
                  <a:srgbClr val="E5E0DF"/>
                </a:solidFill>
                <a:latin typeface="Poppins" pitchFamily="34" charset="0"/>
                <a:ea typeface="Poppins" pitchFamily="34" charset="-122"/>
                <a:cs typeface="Poppins" pitchFamily="34" charset="-120"/>
              </a:rPr>
              <a:t>5</a:t>
            </a:r>
            <a:endParaRPr lang="en-US" sz="2041" dirty="0"/>
          </a:p>
        </p:txBody>
      </p:sp>
      <p:sp>
        <p:nvSpPr>
          <p:cNvPr id="30" name="Text 28"/>
          <p:cNvSpPr/>
          <p:nvPr/>
        </p:nvSpPr>
        <p:spPr>
          <a:xfrm>
            <a:off x="3804642" y="7231142"/>
            <a:ext cx="2160270"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Termination</a:t>
            </a:r>
            <a:endParaRPr lang="en-US" sz="1701" dirty="0"/>
          </a:p>
        </p:txBody>
      </p:sp>
      <p:sp>
        <p:nvSpPr>
          <p:cNvPr id="31" name="Text 29"/>
          <p:cNvSpPr/>
          <p:nvPr/>
        </p:nvSpPr>
        <p:spPr>
          <a:xfrm>
            <a:off x="3804642" y="7604641"/>
            <a:ext cx="8230672" cy="553164"/>
          </a:xfrm>
          <a:prstGeom prst="rect">
            <a:avLst/>
          </a:prstGeom>
          <a:noFill/>
          <a:ln/>
        </p:spPr>
        <p:txBody>
          <a:bodyPr wrap="squar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Continue this process until all cells are filled or backtracking reaches the starting point without finding a solution.</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54913" y="1626513"/>
            <a:ext cx="4976574" cy="4976574"/>
          </a:xfrm>
          <a:prstGeom prst="rect">
            <a:avLst/>
          </a:prstGeom>
        </p:spPr>
      </p:pic>
      <p:sp>
        <p:nvSpPr>
          <p:cNvPr id="6" name="Text 2"/>
          <p:cNvSpPr/>
          <p:nvPr/>
        </p:nvSpPr>
        <p:spPr>
          <a:xfrm>
            <a:off x="6200418" y="724376"/>
            <a:ext cx="7715964" cy="1275159"/>
          </a:xfrm>
          <a:prstGeom prst="rect">
            <a:avLst/>
          </a:prstGeom>
          <a:noFill/>
          <a:ln/>
        </p:spPr>
        <p:txBody>
          <a:bodyPr wrap="square" rtlCol="0" anchor="t"/>
          <a:lstStyle/>
          <a:p>
            <a:pPr marL="0" indent="0">
              <a:lnSpc>
                <a:spcPts val="5020"/>
              </a:lnSpc>
              <a:buNone/>
            </a:pPr>
            <a:r>
              <a:rPr lang="en-US" sz="4016" dirty="0">
                <a:solidFill>
                  <a:srgbClr val="F2F2F3"/>
                </a:solidFill>
                <a:latin typeface="Poppins" pitchFamily="34" charset="0"/>
                <a:ea typeface="Poppins" pitchFamily="34" charset="-122"/>
                <a:cs typeface="Poppins" pitchFamily="34" charset="-120"/>
              </a:rPr>
              <a:t>GUI Design and Implementation</a:t>
            </a:r>
            <a:endParaRPr lang="en-US" sz="4016" dirty="0"/>
          </a:p>
        </p:txBody>
      </p:sp>
      <p:sp>
        <p:nvSpPr>
          <p:cNvPr id="7" name="Text 3"/>
          <p:cNvSpPr/>
          <p:nvPr/>
        </p:nvSpPr>
        <p:spPr>
          <a:xfrm>
            <a:off x="6200418" y="2305526"/>
            <a:ext cx="7715964" cy="978694"/>
          </a:xfrm>
          <a:prstGeom prst="rect">
            <a:avLst/>
          </a:prstGeom>
          <a:noFill/>
          <a:ln/>
        </p:spPr>
        <p:txBody>
          <a:bodyPr wrap="squar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The GUI is designed using the ‘BorderLayout’ layout manager, with the Sudoku grid occupying the center and the control panel positioned at the bottom. Custom fonts, colors, and borders enhance visual appeal and user experience.</a:t>
            </a:r>
            <a:endParaRPr lang="en-US" sz="1606" dirty="0"/>
          </a:p>
        </p:txBody>
      </p:sp>
      <p:sp>
        <p:nvSpPr>
          <p:cNvPr id="8" name="Shape 4"/>
          <p:cNvSpPr/>
          <p:nvPr/>
        </p:nvSpPr>
        <p:spPr>
          <a:xfrm>
            <a:off x="6200418" y="3513653"/>
            <a:ext cx="7715964" cy="3991451"/>
          </a:xfrm>
          <a:prstGeom prst="roundRect">
            <a:avLst>
              <a:gd name="adj" fmla="val 2300"/>
            </a:avLst>
          </a:prstGeom>
          <a:noFill/>
          <a:ln w="7620">
            <a:solidFill>
              <a:srgbClr val="FFFFFF">
                <a:alpha val="24000"/>
              </a:srgbClr>
            </a:solidFill>
            <a:prstDash val="solid"/>
          </a:ln>
        </p:spPr>
      </p:sp>
      <p:sp>
        <p:nvSpPr>
          <p:cNvPr id="9" name="Shape 5"/>
          <p:cNvSpPr/>
          <p:nvPr/>
        </p:nvSpPr>
        <p:spPr>
          <a:xfrm>
            <a:off x="6208038" y="3521273"/>
            <a:ext cx="7700724" cy="586264"/>
          </a:xfrm>
          <a:prstGeom prst="rect">
            <a:avLst/>
          </a:prstGeom>
          <a:solidFill>
            <a:srgbClr val="FFFFFF">
              <a:alpha val="4000"/>
            </a:srgbClr>
          </a:solidFill>
          <a:ln/>
        </p:spPr>
      </p:sp>
      <p:sp>
        <p:nvSpPr>
          <p:cNvPr id="10" name="Text 6"/>
          <p:cNvSpPr/>
          <p:nvPr/>
        </p:nvSpPr>
        <p:spPr>
          <a:xfrm>
            <a:off x="6411992" y="3651290"/>
            <a:ext cx="3438644" cy="326231"/>
          </a:xfrm>
          <a:prstGeom prst="rect">
            <a:avLst/>
          </a:prstGeom>
          <a:noFill/>
          <a:ln/>
        </p:spPr>
        <p:txBody>
          <a:bodyPr wrap="non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Component</a:t>
            </a:r>
            <a:endParaRPr lang="en-US" sz="1606" dirty="0"/>
          </a:p>
        </p:txBody>
      </p:sp>
      <p:sp>
        <p:nvSpPr>
          <p:cNvPr id="11" name="Text 7"/>
          <p:cNvSpPr/>
          <p:nvPr/>
        </p:nvSpPr>
        <p:spPr>
          <a:xfrm>
            <a:off x="10266164" y="3651290"/>
            <a:ext cx="3438644" cy="326231"/>
          </a:xfrm>
          <a:prstGeom prst="rect">
            <a:avLst/>
          </a:prstGeom>
          <a:noFill/>
          <a:ln/>
        </p:spPr>
        <p:txBody>
          <a:bodyPr wrap="non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Function</a:t>
            </a:r>
            <a:endParaRPr lang="en-US" sz="1606" dirty="0"/>
          </a:p>
        </p:txBody>
      </p:sp>
      <p:sp>
        <p:nvSpPr>
          <p:cNvPr id="12" name="Shape 8"/>
          <p:cNvSpPr/>
          <p:nvPr/>
        </p:nvSpPr>
        <p:spPr>
          <a:xfrm>
            <a:off x="6208038" y="4107537"/>
            <a:ext cx="7700724" cy="912495"/>
          </a:xfrm>
          <a:prstGeom prst="rect">
            <a:avLst/>
          </a:prstGeom>
          <a:solidFill>
            <a:srgbClr val="000000">
              <a:alpha val="4000"/>
            </a:srgbClr>
          </a:solidFill>
          <a:ln/>
        </p:spPr>
      </p:sp>
      <p:sp>
        <p:nvSpPr>
          <p:cNvPr id="13" name="Text 9"/>
          <p:cNvSpPr/>
          <p:nvPr/>
        </p:nvSpPr>
        <p:spPr>
          <a:xfrm>
            <a:off x="6411992" y="4237553"/>
            <a:ext cx="3438644" cy="326231"/>
          </a:xfrm>
          <a:prstGeom prst="rect">
            <a:avLst/>
          </a:prstGeom>
          <a:noFill/>
          <a:ln/>
        </p:spPr>
        <p:txBody>
          <a:bodyPr wrap="non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Sudoku Grid</a:t>
            </a:r>
            <a:endParaRPr lang="en-US" sz="1606" dirty="0"/>
          </a:p>
        </p:txBody>
      </p:sp>
      <p:sp>
        <p:nvSpPr>
          <p:cNvPr id="14" name="Text 10"/>
          <p:cNvSpPr/>
          <p:nvPr/>
        </p:nvSpPr>
        <p:spPr>
          <a:xfrm>
            <a:off x="10266164" y="4237553"/>
            <a:ext cx="3438644" cy="652462"/>
          </a:xfrm>
          <a:prstGeom prst="rect">
            <a:avLst/>
          </a:prstGeom>
          <a:noFill/>
          <a:ln/>
        </p:spPr>
        <p:txBody>
          <a:bodyPr wrap="squar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Displays the puzzle and allows user input.</a:t>
            </a:r>
            <a:endParaRPr lang="en-US" sz="1606" dirty="0"/>
          </a:p>
        </p:txBody>
      </p:sp>
      <p:sp>
        <p:nvSpPr>
          <p:cNvPr id="15" name="Shape 11"/>
          <p:cNvSpPr/>
          <p:nvPr/>
        </p:nvSpPr>
        <p:spPr>
          <a:xfrm>
            <a:off x="6208038" y="5020032"/>
            <a:ext cx="7700724" cy="1238726"/>
          </a:xfrm>
          <a:prstGeom prst="rect">
            <a:avLst/>
          </a:prstGeom>
          <a:solidFill>
            <a:srgbClr val="FFFFFF">
              <a:alpha val="4000"/>
            </a:srgbClr>
          </a:solidFill>
          <a:ln/>
        </p:spPr>
      </p:sp>
      <p:sp>
        <p:nvSpPr>
          <p:cNvPr id="16" name="Text 12"/>
          <p:cNvSpPr/>
          <p:nvPr/>
        </p:nvSpPr>
        <p:spPr>
          <a:xfrm>
            <a:off x="6411992" y="5150048"/>
            <a:ext cx="3438644" cy="326231"/>
          </a:xfrm>
          <a:prstGeom prst="rect">
            <a:avLst/>
          </a:prstGeom>
          <a:noFill/>
          <a:ln/>
        </p:spPr>
        <p:txBody>
          <a:bodyPr wrap="non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Control Buttons</a:t>
            </a:r>
            <a:endParaRPr lang="en-US" sz="1606" dirty="0"/>
          </a:p>
        </p:txBody>
      </p:sp>
      <p:sp>
        <p:nvSpPr>
          <p:cNvPr id="17" name="Text 13"/>
          <p:cNvSpPr/>
          <p:nvPr/>
        </p:nvSpPr>
        <p:spPr>
          <a:xfrm>
            <a:off x="10266164" y="5150048"/>
            <a:ext cx="3438644" cy="978694"/>
          </a:xfrm>
          <a:prstGeom prst="rect">
            <a:avLst/>
          </a:prstGeom>
          <a:noFill/>
          <a:ln/>
        </p:spPr>
        <p:txBody>
          <a:bodyPr wrap="squar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Provide user interaction for solving, stopping, resetting, and generating puzzles.</a:t>
            </a:r>
            <a:endParaRPr lang="en-US" sz="1606" dirty="0"/>
          </a:p>
        </p:txBody>
      </p:sp>
      <p:sp>
        <p:nvSpPr>
          <p:cNvPr id="18" name="Shape 14"/>
          <p:cNvSpPr/>
          <p:nvPr/>
        </p:nvSpPr>
        <p:spPr>
          <a:xfrm>
            <a:off x="6208038" y="6258758"/>
            <a:ext cx="7700724" cy="1238726"/>
          </a:xfrm>
          <a:prstGeom prst="rect">
            <a:avLst/>
          </a:prstGeom>
          <a:solidFill>
            <a:srgbClr val="000000">
              <a:alpha val="4000"/>
            </a:srgbClr>
          </a:solidFill>
          <a:ln/>
        </p:spPr>
      </p:sp>
      <p:sp>
        <p:nvSpPr>
          <p:cNvPr id="19" name="Text 15"/>
          <p:cNvSpPr/>
          <p:nvPr/>
        </p:nvSpPr>
        <p:spPr>
          <a:xfrm>
            <a:off x="6411992" y="6388775"/>
            <a:ext cx="3438644" cy="326231"/>
          </a:xfrm>
          <a:prstGeom prst="rect">
            <a:avLst/>
          </a:prstGeom>
          <a:noFill/>
          <a:ln/>
        </p:spPr>
        <p:txBody>
          <a:bodyPr wrap="non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Color Coding</a:t>
            </a:r>
            <a:endParaRPr lang="en-US" sz="1606" dirty="0"/>
          </a:p>
        </p:txBody>
      </p:sp>
      <p:sp>
        <p:nvSpPr>
          <p:cNvPr id="20" name="Text 16"/>
          <p:cNvSpPr/>
          <p:nvPr/>
        </p:nvSpPr>
        <p:spPr>
          <a:xfrm>
            <a:off x="10266164" y="6388775"/>
            <a:ext cx="3438644" cy="978694"/>
          </a:xfrm>
          <a:prstGeom prst="rect">
            <a:avLst/>
          </a:prstGeom>
          <a:noFill/>
          <a:ln/>
        </p:spPr>
        <p:txBody>
          <a:bodyPr wrap="square" rtlCol="0" anchor="t"/>
          <a:lstStyle/>
          <a:p>
            <a:pPr marL="0" indent="0">
              <a:lnSpc>
                <a:spcPts val="2570"/>
              </a:lnSpc>
              <a:buNone/>
            </a:pPr>
            <a:r>
              <a:rPr lang="en-US" sz="1606" dirty="0">
                <a:solidFill>
                  <a:srgbClr val="E5E0DF"/>
                </a:solidFill>
                <a:latin typeface="Roboto" pitchFamily="34" charset="0"/>
                <a:ea typeface="Roboto" pitchFamily="34" charset="-122"/>
                <a:cs typeface="Roboto" pitchFamily="34" charset="-120"/>
              </a:rPr>
              <a:t>Provides visual feedback on user input, solver progress, and random puzzle numbers.</a:t>
            </a:r>
            <a:endParaRPr lang="en-US" sz="160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59979" y="1587579"/>
            <a:ext cx="5054441" cy="5054441"/>
          </a:xfrm>
          <a:prstGeom prst="rect">
            <a:avLst/>
          </a:prstGeom>
        </p:spPr>
      </p:pic>
      <p:sp>
        <p:nvSpPr>
          <p:cNvPr id="6" name="Text 2"/>
          <p:cNvSpPr/>
          <p:nvPr/>
        </p:nvSpPr>
        <p:spPr>
          <a:xfrm>
            <a:off x="604837" y="576263"/>
            <a:ext cx="4320540" cy="540068"/>
          </a:xfrm>
          <a:prstGeom prst="rect">
            <a:avLst/>
          </a:prstGeom>
          <a:noFill/>
          <a:ln/>
        </p:spPr>
        <p:txBody>
          <a:bodyPr wrap="none" rtlCol="0" anchor="t"/>
          <a:lstStyle/>
          <a:p>
            <a:pPr marL="0" indent="0">
              <a:lnSpc>
                <a:spcPts val="4253"/>
              </a:lnSpc>
              <a:buNone/>
            </a:pPr>
            <a:r>
              <a:rPr lang="en-US" sz="3402" dirty="0">
                <a:solidFill>
                  <a:srgbClr val="F2F2F3"/>
                </a:solidFill>
                <a:latin typeface="Poppins" pitchFamily="34" charset="0"/>
                <a:ea typeface="Poppins" pitchFamily="34" charset="-122"/>
                <a:cs typeface="Poppins" pitchFamily="34" charset="-120"/>
              </a:rPr>
              <a:t>Code Explanation</a:t>
            </a:r>
            <a:endParaRPr lang="en-US" sz="3402" dirty="0"/>
          </a:p>
        </p:txBody>
      </p:sp>
      <p:sp>
        <p:nvSpPr>
          <p:cNvPr id="7" name="Text 3"/>
          <p:cNvSpPr/>
          <p:nvPr/>
        </p:nvSpPr>
        <p:spPr>
          <a:xfrm>
            <a:off x="604837" y="1375529"/>
            <a:ext cx="7934325" cy="553164"/>
          </a:xfrm>
          <a:prstGeom prst="rect">
            <a:avLst/>
          </a:prstGeom>
          <a:noFill/>
          <a:ln/>
        </p:spPr>
        <p:txBody>
          <a:bodyPr wrap="square" rtlCol="0" anchor="t"/>
          <a:lstStyle/>
          <a:p>
            <a:pPr marL="0" indent="0">
              <a:lnSpc>
                <a:spcPts val="2177"/>
              </a:lnSpc>
              <a:buNone/>
            </a:pPr>
            <a:r>
              <a:rPr lang="en-US" sz="1361" dirty="0">
                <a:solidFill>
                  <a:srgbClr val="E5E0DF"/>
                </a:solidFill>
                <a:latin typeface="Roboto" pitchFamily="34" charset="0"/>
                <a:ea typeface="Roboto" pitchFamily="34" charset="-122"/>
                <a:cs typeface="Roboto" pitchFamily="34" charset="-120"/>
              </a:rPr>
              <a:t>The project’s code comprises multiple classes, each responsible for specific functionalities, such as GUI setup, puzzle generation, and the solving algorithm.</a:t>
            </a:r>
            <a:endParaRPr lang="en-US" sz="1361" dirty="0"/>
          </a:p>
        </p:txBody>
      </p:sp>
      <p:pic>
        <p:nvPicPr>
          <p:cNvPr id="8" name="Image 2" descr="preencoded.png"/>
          <p:cNvPicPr>
            <a:picLocks noChangeAspect="1"/>
          </p:cNvPicPr>
          <p:nvPr/>
        </p:nvPicPr>
        <p:blipFill>
          <a:blip r:embed="rId5"/>
          <a:stretch>
            <a:fillRect/>
          </a:stretch>
        </p:blipFill>
        <p:spPr>
          <a:xfrm>
            <a:off x="604837" y="2123003"/>
            <a:ext cx="864037" cy="1382554"/>
          </a:xfrm>
          <a:prstGeom prst="rect">
            <a:avLst/>
          </a:prstGeom>
        </p:spPr>
      </p:pic>
      <p:sp>
        <p:nvSpPr>
          <p:cNvPr id="9" name="Text 4"/>
          <p:cNvSpPr/>
          <p:nvPr/>
        </p:nvSpPr>
        <p:spPr>
          <a:xfrm>
            <a:off x="1728073" y="2295763"/>
            <a:ext cx="2160270"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Main Class</a:t>
            </a:r>
            <a:endParaRPr lang="en-US" sz="1701" dirty="0"/>
          </a:p>
        </p:txBody>
      </p:sp>
      <p:sp>
        <p:nvSpPr>
          <p:cNvPr id="10" name="Text 5"/>
          <p:cNvSpPr/>
          <p:nvPr/>
        </p:nvSpPr>
        <p:spPr>
          <a:xfrm>
            <a:off x="1728073" y="2669262"/>
            <a:ext cx="6811089"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Extends ‘JFrame’ and sets up the GUI components, including the grid and control buttons.</a:t>
            </a:r>
            <a:endParaRPr lang="en-US" sz="1361" dirty="0"/>
          </a:p>
        </p:txBody>
      </p:sp>
      <p:pic>
        <p:nvPicPr>
          <p:cNvPr id="11" name="Image 3" descr="preencoded.png"/>
          <p:cNvPicPr>
            <a:picLocks noChangeAspect="1"/>
          </p:cNvPicPr>
          <p:nvPr/>
        </p:nvPicPr>
        <p:blipFill>
          <a:blip r:embed="rId6"/>
          <a:stretch>
            <a:fillRect/>
          </a:stretch>
        </p:blipFill>
        <p:spPr>
          <a:xfrm>
            <a:off x="604837" y="3505557"/>
            <a:ext cx="864037" cy="1382554"/>
          </a:xfrm>
          <a:prstGeom prst="rect">
            <a:avLst/>
          </a:prstGeom>
        </p:spPr>
      </p:pic>
      <p:sp>
        <p:nvSpPr>
          <p:cNvPr id="12" name="Text 6"/>
          <p:cNvSpPr/>
          <p:nvPr/>
        </p:nvSpPr>
        <p:spPr>
          <a:xfrm>
            <a:off x="1728073" y="3678317"/>
            <a:ext cx="2586157"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Grid Reset &amp; Random Fill</a:t>
            </a:r>
            <a:endParaRPr lang="en-US" sz="1701" dirty="0"/>
          </a:p>
        </p:txBody>
      </p:sp>
      <p:sp>
        <p:nvSpPr>
          <p:cNvPr id="13" name="Text 7"/>
          <p:cNvSpPr/>
          <p:nvPr/>
        </p:nvSpPr>
        <p:spPr>
          <a:xfrm>
            <a:off x="1728073" y="4051816"/>
            <a:ext cx="6811089"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Methods responsible for clearing the grid and generating a random puzzle.</a:t>
            </a:r>
            <a:endParaRPr lang="en-US" sz="1361" dirty="0"/>
          </a:p>
        </p:txBody>
      </p:sp>
      <p:pic>
        <p:nvPicPr>
          <p:cNvPr id="14" name="Image 4" descr="preencoded.png"/>
          <p:cNvPicPr>
            <a:picLocks noChangeAspect="1"/>
          </p:cNvPicPr>
          <p:nvPr/>
        </p:nvPicPr>
        <p:blipFill>
          <a:blip r:embed="rId7"/>
          <a:stretch>
            <a:fillRect/>
          </a:stretch>
        </p:blipFill>
        <p:spPr>
          <a:xfrm>
            <a:off x="604837" y="4888111"/>
            <a:ext cx="864037" cy="1382554"/>
          </a:xfrm>
          <a:prstGeom prst="rect">
            <a:avLst/>
          </a:prstGeom>
        </p:spPr>
      </p:pic>
      <p:sp>
        <p:nvSpPr>
          <p:cNvPr id="15" name="Text 8"/>
          <p:cNvSpPr/>
          <p:nvPr/>
        </p:nvSpPr>
        <p:spPr>
          <a:xfrm>
            <a:off x="1728073" y="5060871"/>
            <a:ext cx="2582466"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Sudoku Solver Algorithm</a:t>
            </a:r>
            <a:endParaRPr lang="en-US" sz="1701" dirty="0"/>
          </a:p>
        </p:txBody>
      </p:sp>
      <p:sp>
        <p:nvSpPr>
          <p:cNvPr id="16" name="Text 9"/>
          <p:cNvSpPr/>
          <p:nvPr/>
        </p:nvSpPr>
        <p:spPr>
          <a:xfrm>
            <a:off x="1728073" y="5434370"/>
            <a:ext cx="6811089"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The core algorithm utilizes backtracking to solve the Sudoku puzzle.</a:t>
            </a:r>
            <a:endParaRPr lang="en-US" sz="1361" dirty="0"/>
          </a:p>
        </p:txBody>
      </p:sp>
      <p:pic>
        <p:nvPicPr>
          <p:cNvPr id="17" name="Image 5" descr="preencoded.png"/>
          <p:cNvPicPr>
            <a:picLocks noChangeAspect="1"/>
          </p:cNvPicPr>
          <p:nvPr/>
        </p:nvPicPr>
        <p:blipFill>
          <a:blip r:embed="rId8"/>
          <a:stretch>
            <a:fillRect/>
          </a:stretch>
        </p:blipFill>
        <p:spPr>
          <a:xfrm>
            <a:off x="604837" y="6270665"/>
            <a:ext cx="864037" cy="1382554"/>
          </a:xfrm>
          <a:prstGeom prst="rect">
            <a:avLst/>
          </a:prstGeom>
        </p:spPr>
      </p:pic>
      <p:sp>
        <p:nvSpPr>
          <p:cNvPr id="18" name="Text 10"/>
          <p:cNvSpPr/>
          <p:nvPr/>
        </p:nvSpPr>
        <p:spPr>
          <a:xfrm>
            <a:off x="1728073" y="6443424"/>
            <a:ext cx="2355056" cy="269915"/>
          </a:xfrm>
          <a:prstGeom prst="rect">
            <a:avLst/>
          </a:prstGeom>
          <a:noFill/>
          <a:ln/>
        </p:spPr>
        <p:txBody>
          <a:bodyPr wrap="none" rtlCol="0" anchor="t"/>
          <a:lstStyle/>
          <a:p>
            <a:pPr marL="0" indent="0" algn="l">
              <a:lnSpc>
                <a:spcPts val="2126"/>
              </a:lnSpc>
              <a:buNone/>
            </a:pPr>
            <a:r>
              <a:rPr lang="en-US" sz="1701" dirty="0">
                <a:solidFill>
                  <a:srgbClr val="E5E0DF"/>
                </a:solidFill>
                <a:latin typeface="Poppins" pitchFamily="34" charset="0"/>
                <a:ea typeface="Poppins" pitchFamily="34" charset="-122"/>
                <a:cs typeface="Poppins" pitchFamily="34" charset="-120"/>
              </a:rPr>
              <a:t>Solver Runnable Class</a:t>
            </a:r>
            <a:endParaRPr lang="en-US" sz="1701" dirty="0"/>
          </a:p>
        </p:txBody>
      </p:sp>
      <p:sp>
        <p:nvSpPr>
          <p:cNvPr id="19" name="Text 11"/>
          <p:cNvSpPr/>
          <p:nvPr/>
        </p:nvSpPr>
        <p:spPr>
          <a:xfrm>
            <a:off x="1728073" y="6816923"/>
            <a:ext cx="6811089" cy="276582"/>
          </a:xfrm>
          <a:prstGeom prst="rect">
            <a:avLst/>
          </a:prstGeom>
          <a:noFill/>
          <a:ln/>
        </p:spPr>
        <p:txBody>
          <a:bodyPr wrap="none" rtlCol="0" anchor="t"/>
          <a:lstStyle/>
          <a:p>
            <a:pPr marL="0" indent="0" algn="l">
              <a:lnSpc>
                <a:spcPts val="2177"/>
              </a:lnSpc>
              <a:buNone/>
            </a:pPr>
            <a:r>
              <a:rPr lang="en-US" sz="1361" dirty="0">
                <a:solidFill>
                  <a:srgbClr val="E5E0DF"/>
                </a:solidFill>
                <a:latin typeface="Roboto" pitchFamily="34" charset="0"/>
                <a:ea typeface="Roboto" pitchFamily="34" charset="-122"/>
                <a:cs typeface="Roboto" pitchFamily="34" charset="-120"/>
              </a:rPr>
              <a:t>Implements ‘Runnable’ to execute the solving algorithm in a separate thread.</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p:cNvPicPr>
            <a:picLocks noChangeAspect="1"/>
          </p:cNvPicPr>
          <p:nvPr/>
        </p:nvPicPr>
        <p:blipFill>
          <a:blip r:embed="rId3"/>
          <a:stretch>
            <a:fillRect/>
          </a:stretch>
        </p:blipFill>
        <p:spPr>
          <a:xfrm>
            <a:off x="0" y="0"/>
            <a:ext cx="14630400" cy="2392561"/>
          </a:xfrm>
          <a:prstGeom prst="rect">
            <a:avLst/>
          </a:prstGeom>
        </p:spPr>
      </p:pic>
      <p:sp>
        <p:nvSpPr>
          <p:cNvPr id="5" name="Text 2"/>
          <p:cNvSpPr/>
          <p:nvPr/>
        </p:nvSpPr>
        <p:spPr>
          <a:xfrm>
            <a:off x="2087166" y="3071812"/>
            <a:ext cx="4785241" cy="598051"/>
          </a:xfrm>
          <a:prstGeom prst="rect">
            <a:avLst/>
          </a:prstGeom>
          <a:noFill/>
          <a:ln/>
        </p:spPr>
        <p:txBody>
          <a:bodyPr wrap="none" rtlCol="0" anchor="t"/>
          <a:lstStyle/>
          <a:p>
            <a:pPr marL="0" indent="0">
              <a:lnSpc>
                <a:spcPts val="4710"/>
              </a:lnSpc>
              <a:buNone/>
            </a:pPr>
            <a:r>
              <a:rPr lang="en-US" sz="3768" dirty="0">
                <a:solidFill>
                  <a:srgbClr val="F2F2F3"/>
                </a:solidFill>
                <a:latin typeface="Poppins" pitchFamily="34" charset="0"/>
                <a:ea typeface="Poppins" pitchFamily="34" charset="-122"/>
                <a:cs typeface="Poppins" pitchFamily="34" charset="-120"/>
              </a:rPr>
              <a:t>Conclusion</a:t>
            </a:r>
            <a:endParaRPr lang="en-US" sz="3768" dirty="0"/>
          </a:p>
        </p:txBody>
      </p:sp>
      <p:sp>
        <p:nvSpPr>
          <p:cNvPr id="6" name="Text 3"/>
          <p:cNvSpPr/>
          <p:nvPr/>
        </p:nvSpPr>
        <p:spPr>
          <a:xfrm>
            <a:off x="2087166" y="3956923"/>
            <a:ext cx="10455950" cy="918686"/>
          </a:xfrm>
          <a:prstGeom prst="rect">
            <a:avLst/>
          </a:prstGeom>
          <a:noFill/>
          <a:ln/>
        </p:spPr>
        <p:txBody>
          <a:bodyPr wrap="square" rtlCol="0" anchor="t"/>
          <a:lstStyle/>
          <a:p>
            <a:pPr marL="0" indent="0">
              <a:lnSpc>
                <a:spcPts val="2412"/>
              </a:lnSpc>
              <a:buNone/>
            </a:pPr>
            <a:r>
              <a:rPr lang="en-US" sz="1507" dirty="0">
                <a:solidFill>
                  <a:srgbClr val="E5E0DF"/>
                </a:solidFill>
                <a:latin typeface="Roboto" pitchFamily="34" charset="0"/>
                <a:ea typeface="Roboto" pitchFamily="34" charset="-122"/>
                <a:cs typeface="Roboto" pitchFamily="34" charset="-120"/>
              </a:rPr>
              <a:t>The Sudoku Solver project successfully combines a user-friendly interface with a powerful backtracking algorithm, providing an engaging and educational experience. Future improvements could include advanced solving techniques, more interactive feedback, and support for different grid sizes and difficulty levels.</a:t>
            </a:r>
            <a:endParaRPr lang="en-US" sz="1507" dirty="0"/>
          </a:p>
        </p:txBody>
      </p:sp>
      <p:sp>
        <p:nvSpPr>
          <p:cNvPr id="7" name="Shape 4"/>
          <p:cNvSpPr/>
          <p:nvPr/>
        </p:nvSpPr>
        <p:spPr>
          <a:xfrm>
            <a:off x="2087166" y="5306139"/>
            <a:ext cx="430649" cy="430649"/>
          </a:xfrm>
          <a:prstGeom prst="roundRect">
            <a:avLst>
              <a:gd name="adj" fmla="val 20001"/>
            </a:avLst>
          </a:prstGeom>
          <a:solidFill>
            <a:srgbClr val="3D3D42"/>
          </a:solidFill>
          <a:ln w="7620">
            <a:solidFill>
              <a:srgbClr val="56565B"/>
            </a:solidFill>
            <a:prstDash val="solid"/>
          </a:ln>
        </p:spPr>
      </p:sp>
      <p:sp>
        <p:nvSpPr>
          <p:cNvPr id="8" name="Text 5"/>
          <p:cNvSpPr/>
          <p:nvPr/>
        </p:nvSpPr>
        <p:spPr>
          <a:xfrm>
            <a:off x="2260521" y="5377815"/>
            <a:ext cx="83820" cy="287179"/>
          </a:xfrm>
          <a:prstGeom prst="rect">
            <a:avLst/>
          </a:prstGeom>
          <a:noFill/>
          <a:ln/>
        </p:spPr>
        <p:txBody>
          <a:bodyPr wrap="none" rtlCol="0" anchor="t"/>
          <a:lstStyle/>
          <a:p>
            <a:pPr marL="0" indent="0" algn="ctr">
              <a:lnSpc>
                <a:spcPts val="2261"/>
              </a:lnSpc>
              <a:buNone/>
            </a:pPr>
            <a:r>
              <a:rPr lang="en-US" sz="2261" dirty="0">
                <a:solidFill>
                  <a:srgbClr val="E5E0DF"/>
                </a:solidFill>
                <a:latin typeface="Poppins" pitchFamily="34" charset="0"/>
                <a:ea typeface="Poppins" pitchFamily="34" charset="-122"/>
                <a:cs typeface="Poppins" pitchFamily="34" charset="-120"/>
              </a:rPr>
              <a:t>1</a:t>
            </a:r>
            <a:endParaRPr lang="en-US" sz="2261" dirty="0"/>
          </a:p>
        </p:txBody>
      </p:sp>
      <p:sp>
        <p:nvSpPr>
          <p:cNvPr id="9" name="Text 6"/>
          <p:cNvSpPr/>
          <p:nvPr/>
        </p:nvSpPr>
        <p:spPr>
          <a:xfrm>
            <a:off x="2709148" y="5306139"/>
            <a:ext cx="1848564" cy="598170"/>
          </a:xfrm>
          <a:prstGeom prst="rect">
            <a:avLst/>
          </a:prstGeom>
          <a:noFill/>
          <a:ln/>
        </p:spPr>
        <p:txBody>
          <a:bodyPr wrap="square" rtlCol="0" anchor="t"/>
          <a:lstStyle/>
          <a:p>
            <a:pPr marL="0" indent="0">
              <a:lnSpc>
                <a:spcPts val="2355"/>
              </a:lnSpc>
              <a:buNone/>
            </a:pPr>
            <a:r>
              <a:rPr lang="en-US" sz="1884" dirty="0">
                <a:solidFill>
                  <a:srgbClr val="E5E0DF"/>
                </a:solidFill>
                <a:latin typeface="Poppins" pitchFamily="34" charset="0"/>
                <a:ea typeface="Poppins" pitchFamily="34" charset="-122"/>
                <a:cs typeface="Poppins" pitchFamily="34" charset="-120"/>
              </a:rPr>
              <a:t>User-friendly Interface</a:t>
            </a:r>
            <a:endParaRPr lang="en-US" sz="1884" dirty="0"/>
          </a:p>
        </p:txBody>
      </p:sp>
      <p:sp>
        <p:nvSpPr>
          <p:cNvPr id="10" name="Text 7"/>
          <p:cNvSpPr/>
          <p:nvPr/>
        </p:nvSpPr>
        <p:spPr>
          <a:xfrm>
            <a:off x="2709148" y="6019086"/>
            <a:ext cx="1848564" cy="1531144"/>
          </a:xfrm>
          <a:prstGeom prst="rect">
            <a:avLst/>
          </a:prstGeom>
          <a:noFill/>
          <a:ln/>
        </p:spPr>
        <p:txBody>
          <a:bodyPr wrap="square" rtlCol="0" anchor="t"/>
          <a:lstStyle/>
          <a:p>
            <a:pPr marL="0" indent="0">
              <a:lnSpc>
                <a:spcPts val="2412"/>
              </a:lnSpc>
              <a:buNone/>
            </a:pPr>
            <a:r>
              <a:rPr lang="en-US" sz="1507" dirty="0">
                <a:solidFill>
                  <a:srgbClr val="E5E0DF"/>
                </a:solidFill>
                <a:latin typeface="Roboto" pitchFamily="34" charset="0"/>
                <a:ea typeface="Roboto" pitchFamily="34" charset="-122"/>
                <a:cs typeface="Roboto" pitchFamily="34" charset="-120"/>
              </a:rPr>
              <a:t>The intuitive GUI facilitates easy interaction with the solver and visual feedback.</a:t>
            </a:r>
            <a:endParaRPr lang="en-US" sz="1507" dirty="0"/>
          </a:p>
        </p:txBody>
      </p:sp>
      <p:sp>
        <p:nvSpPr>
          <p:cNvPr id="11" name="Shape 8"/>
          <p:cNvSpPr/>
          <p:nvPr/>
        </p:nvSpPr>
        <p:spPr>
          <a:xfrm>
            <a:off x="4749046" y="5306139"/>
            <a:ext cx="430649" cy="430649"/>
          </a:xfrm>
          <a:prstGeom prst="roundRect">
            <a:avLst>
              <a:gd name="adj" fmla="val 20001"/>
            </a:avLst>
          </a:prstGeom>
          <a:solidFill>
            <a:srgbClr val="3D3D42"/>
          </a:solidFill>
          <a:ln w="7620">
            <a:solidFill>
              <a:srgbClr val="56565B"/>
            </a:solidFill>
            <a:prstDash val="solid"/>
          </a:ln>
        </p:spPr>
      </p:sp>
      <p:sp>
        <p:nvSpPr>
          <p:cNvPr id="12" name="Text 9"/>
          <p:cNvSpPr/>
          <p:nvPr/>
        </p:nvSpPr>
        <p:spPr>
          <a:xfrm>
            <a:off x="4882277" y="5377815"/>
            <a:ext cx="164187" cy="287179"/>
          </a:xfrm>
          <a:prstGeom prst="rect">
            <a:avLst/>
          </a:prstGeom>
          <a:noFill/>
          <a:ln/>
        </p:spPr>
        <p:txBody>
          <a:bodyPr wrap="none" rtlCol="0" anchor="t"/>
          <a:lstStyle/>
          <a:p>
            <a:pPr marL="0" indent="0" algn="ctr">
              <a:lnSpc>
                <a:spcPts val="2261"/>
              </a:lnSpc>
              <a:buNone/>
            </a:pPr>
            <a:r>
              <a:rPr lang="en-US" sz="2261" dirty="0">
                <a:solidFill>
                  <a:srgbClr val="E5E0DF"/>
                </a:solidFill>
                <a:latin typeface="Poppins" pitchFamily="34" charset="0"/>
                <a:ea typeface="Poppins" pitchFamily="34" charset="-122"/>
                <a:cs typeface="Poppins" pitchFamily="34" charset="-120"/>
              </a:rPr>
              <a:t>2</a:t>
            </a:r>
            <a:endParaRPr lang="en-US" sz="2261" dirty="0"/>
          </a:p>
        </p:txBody>
      </p:sp>
      <p:sp>
        <p:nvSpPr>
          <p:cNvPr id="13" name="Text 10"/>
          <p:cNvSpPr/>
          <p:nvPr/>
        </p:nvSpPr>
        <p:spPr>
          <a:xfrm>
            <a:off x="5371028" y="5306139"/>
            <a:ext cx="1848564" cy="598170"/>
          </a:xfrm>
          <a:prstGeom prst="rect">
            <a:avLst/>
          </a:prstGeom>
          <a:noFill/>
          <a:ln/>
        </p:spPr>
        <p:txBody>
          <a:bodyPr wrap="square" rtlCol="0" anchor="t"/>
          <a:lstStyle/>
          <a:p>
            <a:pPr marL="0" indent="0">
              <a:lnSpc>
                <a:spcPts val="2355"/>
              </a:lnSpc>
              <a:buNone/>
            </a:pPr>
            <a:r>
              <a:rPr lang="en-US" sz="1884" dirty="0">
                <a:solidFill>
                  <a:srgbClr val="E5E0DF"/>
                </a:solidFill>
                <a:latin typeface="Poppins" pitchFamily="34" charset="0"/>
                <a:ea typeface="Poppins" pitchFamily="34" charset="-122"/>
                <a:cs typeface="Poppins" pitchFamily="34" charset="-120"/>
              </a:rPr>
              <a:t>Robust Algorithm</a:t>
            </a:r>
            <a:endParaRPr lang="en-US" sz="1884" dirty="0"/>
          </a:p>
        </p:txBody>
      </p:sp>
      <p:sp>
        <p:nvSpPr>
          <p:cNvPr id="14" name="Text 11"/>
          <p:cNvSpPr/>
          <p:nvPr/>
        </p:nvSpPr>
        <p:spPr>
          <a:xfrm>
            <a:off x="5371028" y="6019086"/>
            <a:ext cx="1848564" cy="1531144"/>
          </a:xfrm>
          <a:prstGeom prst="rect">
            <a:avLst/>
          </a:prstGeom>
          <a:noFill/>
          <a:ln/>
        </p:spPr>
        <p:txBody>
          <a:bodyPr wrap="square" rtlCol="0" anchor="t"/>
          <a:lstStyle/>
          <a:p>
            <a:pPr marL="0" indent="0">
              <a:lnSpc>
                <a:spcPts val="2412"/>
              </a:lnSpc>
              <a:buNone/>
            </a:pPr>
            <a:r>
              <a:rPr lang="en-US" sz="1507" dirty="0">
                <a:solidFill>
                  <a:srgbClr val="E5E0DF"/>
                </a:solidFill>
                <a:latin typeface="Roboto" pitchFamily="34" charset="0"/>
                <a:ea typeface="Roboto" pitchFamily="34" charset="-122"/>
                <a:cs typeface="Roboto" pitchFamily="34" charset="-120"/>
              </a:rPr>
              <a:t>The backtracking algorithm effectively solves Sudoku puzzles, ensuring accurate results.</a:t>
            </a:r>
            <a:endParaRPr lang="en-US" sz="1507" dirty="0"/>
          </a:p>
        </p:txBody>
      </p:sp>
      <p:sp>
        <p:nvSpPr>
          <p:cNvPr id="15" name="Shape 12"/>
          <p:cNvSpPr/>
          <p:nvPr/>
        </p:nvSpPr>
        <p:spPr>
          <a:xfrm>
            <a:off x="7410926" y="5306139"/>
            <a:ext cx="430649" cy="430649"/>
          </a:xfrm>
          <a:prstGeom prst="roundRect">
            <a:avLst>
              <a:gd name="adj" fmla="val 20001"/>
            </a:avLst>
          </a:prstGeom>
          <a:solidFill>
            <a:srgbClr val="3D3D42"/>
          </a:solidFill>
          <a:ln w="7620">
            <a:solidFill>
              <a:srgbClr val="56565B"/>
            </a:solidFill>
            <a:prstDash val="solid"/>
          </a:ln>
        </p:spPr>
      </p:sp>
      <p:sp>
        <p:nvSpPr>
          <p:cNvPr id="16" name="Text 13"/>
          <p:cNvSpPr/>
          <p:nvPr/>
        </p:nvSpPr>
        <p:spPr>
          <a:xfrm>
            <a:off x="7542252" y="5377815"/>
            <a:ext cx="167878" cy="287179"/>
          </a:xfrm>
          <a:prstGeom prst="rect">
            <a:avLst/>
          </a:prstGeom>
          <a:noFill/>
          <a:ln/>
        </p:spPr>
        <p:txBody>
          <a:bodyPr wrap="none" rtlCol="0" anchor="t"/>
          <a:lstStyle/>
          <a:p>
            <a:pPr marL="0" indent="0" algn="ctr">
              <a:lnSpc>
                <a:spcPts val="2261"/>
              </a:lnSpc>
              <a:buNone/>
            </a:pPr>
            <a:r>
              <a:rPr lang="en-US" sz="2261" dirty="0">
                <a:solidFill>
                  <a:srgbClr val="E5E0DF"/>
                </a:solidFill>
                <a:latin typeface="Poppins" pitchFamily="34" charset="0"/>
                <a:ea typeface="Poppins" pitchFamily="34" charset="-122"/>
                <a:cs typeface="Poppins" pitchFamily="34" charset="-120"/>
              </a:rPr>
              <a:t>3</a:t>
            </a:r>
            <a:endParaRPr lang="en-US" sz="2261" dirty="0"/>
          </a:p>
        </p:txBody>
      </p:sp>
      <p:sp>
        <p:nvSpPr>
          <p:cNvPr id="17" name="Text 14"/>
          <p:cNvSpPr/>
          <p:nvPr/>
        </p:nvSpPr>
        <p:spPr>
          <a:xfrm>
            <a:off x="8032909" y="5306139"/>
            <a:ext cx="1848564" cy="598170"/>
          </a:xfrm>
          <a:prstGeom prst="rect">
            <a:avLst/>
          </a:prstGeom>
          <a:noFill/>
          <a:ln/>
        </p:spPr>
        <p:txBody>
          <a:bodyPr wrap="square" rtlCol="0" anchor="t"/>
          <a:lstStyle/>
          <a:p>
            <a:pPr marL="0" indent="0">
              <a:lnSpc>
                <a:spcPts val="2355"/>
              </a:lnSpc>
              <a:buNone/>
            </a:pPr>
            <a:r>
              <a:rPr lang="en-US" sz="1884" dirty="0">
                <a:solidFill>
                  <a:srgbClr val="E5E0DF"/>
                </a:solidFill>
                <a:latin typeface="Poppins" pitchFamily="34" charset="0"/>
                <a:ea typeface="Poppins" pitchFamily="34" charset="-122"/>
                <a:cs typeface="Poppins" pitchFamily="34" charset="-120"/>
              </a:rPr>
              <a:t>Random Puzzle Generation</a:t>
            </a:r>
            <a:endParaRPr lang="en-US" sz="1884" dirty="0"/>
          </a:p>
        </p:txBody>
      </p:sp>
      <p:sp>
        <p:nvSpPr>
          <p:cNvPr id="18" name="Text 15"/>
          <p:cNvSpPr/>
          <p:nvPr/>
        </p:nvSpPr>
        <p:spPr>
          <a:xfrm>
            <a:off x="8032909" y="6019086"/>
            <a:ext cx="1848564" cy="1531144"/>
          </a:xfrm>
          <a:prstGeom prst="rect">
            <a:avLst/>
          </a:prstGeom>
          <a:noFill/>
          <a:ln/>
        </p:spPr>
        <p:txBody>
          <a:bodyPr wrap="square" rtlCol="0" anchor="t"/>
          <a:lstStyle/>
          <a:p>
            <a:pPr marL="0" indent="0">
              <a:lnSpc>
                <a:spcPts val="2412"/>
              </a:lnSpc>
              <a:buNone/>
            </a:pPr>
            <a:r>
              <a:rPr lang="en-US" sz="1507" dirty="0">
                <a:solidFill>
                  <a:srgbClr val="E5E0DF"/>
                </a:solidFill>
                <a:latin typeface="Roboto" pitchFamily="34" charset="0"/>
                <a:ea typeface="Roboto" pitchFamily="34" charset="-122"/>
                <a:cs typeface="Roboto" pitchFamily="34" charset="-120"/>
              </a:rPr>
              <a:t>The project allows users to generate new puzzles with varying difficulty levels.</a:t>
            </a:r>
            <a:endParaRPr lang="en-US" sz="1507" dirty="0"/>
          </a:p>
        </p:txBody>
      </p:sp>
      <p:sp>
        <p:nvSpPr>
          <p:cNvPr id="19" name="Shape 16"/>
          <p:cNvSpPr/>
          <p:nvPr/>
        </p:nvSpPr>
        <p:spPr>
          <a:xfrm>
            <a:off x="10072807" y="5306139"/>
            <a:ext cx="430649" cy="430649"/>
          </a:xfrm>
          <a:prstGeom prst="roundRect">
            <a:avLst>
              <a:gd name="adj" fmla="val 20001"/>
            </a:avLst>
          </a:prstGeom>
          <a:solidFill>
            <a:srgbClr val="3D3D42"/>
          </a:solidFill>
          <a:ln w="7620">
            <a:solidFill>
              <a:srgbClr val="56565B"/>
            </a:solidFill>
            <a:prstDash val="solid"/>
          </a:ln>
        </p:spPr>
      </p:sp>
      <p:sp>
        <p:nvSpPr>
          <p:cNvPr id="20" name="Text 17"/>
          <p:cNvSpPr/>
          <p:nvPr/>
        </p:nvSpPr>
        <p:spPr>
          <a:xfrm>
            <a:off x="10200084" y="5377815"/>
            <a:ext cx="175974" cy="287179"/>
          </a:xfrm>
          <a:prstGeom prst="rect">
            <a:avLst/>
          </a:prstGeom>
          <a:noFill/>
          <a:ln/>
        </p:spPr>
        <p:txBody>
          <a:bodyPr wrap="none" rtlCol="0" anchor="t"/>
          <a:lstStyle/>
          <a:p>
            <a:pPr marL="0" indent="0" algn="ctr">
              <a:lnSpc>
                <a:spcPts val="2261"/>
              </a:lnSpc>
              <a:buNone/>
            </a:pPr>
            <a:r>
              <a:rPr lang="en-US" sz="2261" dirty="0">
                <a:solidFill>
                  <a:srgbClr val="E5E0DF"/>
                </a:solidFill>
                <a:latin typeface="Poppins" pitchFamily="34" charset="0"/>
                <a:ea typeface="Poppins" pitchFamily="34" charset="-122"/>
                <a:cs typeface="Poppins" pitchFamily="34" charset="-120"/>
              </a:rPr>
              <a:t>4</a:t>
            </a:r>
            <a:endParaRPr lang="en-US" sz="2261" dirty="0"/>
          </a:p>
        </p:txBody>
      </p:sp>
      <p:sp>
        <p:nvSpPr>
          <p:cNvPr id="21" name="Text 18"/>
          <p:cNvSpPr/>
          <p:nvPr/>
        </p:nvSpPr>
        <p:spPr>
          <a:xfrm>
            <a:off x="10694789" y="5306139"/>
            <a:ext cx="1848564" cy="598170"/>
          </a:xfrm>
          <a:prstGeom prst="rect">
            <a:avLst/>
          </a:prstGeom>
          <a:noFill/>
          <a:ln/>
        </p:spPr>
        <p:txBody>
          <a:bodyPr wrap="square" rtlCol="0" anchor="t"/>
          <a:lstStyle/>
          <a:p>
            <a:pPr marL="0" indent="0">
              <a:lnSpc>
                <a:spcPts val="2355"/>
              </a:lnSpc>
              <a:buNone/>
            </a:pPr>
            <a:r>
              <a:rPr lang="en-US" sz="1884" dirty="0">
                <a:solidFill>
                  <a:srgbClr val="E5E0DF"/>
                </a:solidFill>
                <a:latin typeface="Poppins" pitchFamily="34" charset="0"/>
                <a:ea typeface="Poppins" pitchFamily="34" charset="-122"/>
                <a:cs typeface="Poppins" pitchFamily="34" charset="-120"/>
              </a:rPr>
              <a:t>Educational Value</a:t>
            </a:r>
            <a:endParaRPr lang="en-US" sz="1884" dirty="0"/>
          </a:p>
        </p:txBody>
      </p:sp>
      <p:sp>
        <p:nvSpPr>
          <p:cNvPr id="22" name="Text 19"/>
          <p:cNvSpPr/>
          <p:nvPr/>
        </p:nvSpPr>
        <p:spPr>
          <a:xfrm>
            <a:off x="10694789" y="6019086"/>
            <a:ext cx="1848564" cy="1531144"/>
          </a:xfrm>
          <a:prstGeom prst="rect">
            <a:avLst/>
          </a:prstGeom>
          <a:noFill/>
          <a:ln/>
        </p:spPr>
        <p:txBody>
          <a:bodyPr wrap="square" rtlCol="0" anchor="t"/>
          <a:lstStyle/>
          <a:p>
            <a:pPr marL="0" indent="0">
              <a:lnSpc>
                <a:spcPts val="2412"/>
              </a:lnSpc>
              <a:buNone/>
            </a:pPr>
            <a:r>
              <a:rPr lang="en-US" sz="1507" dirty="0">
                <a:solidFill>
                  <a:srgbClr val="E5E0DF"/>
                </a:solidFill>
                <a:latin typeface="Roboto" pitchFamily="34" charset="0"/>
                <a:ea typeface="Roboto" pitchFamily="34" charset="-122"/>
                <a:cs typeface="Roboto" pitchFamily="34" charset="-120"/>
              </a:rPr>
              <a:t>The project demonstrates the application of logic-based algorithms and GUI development.</a:t>
            </a:r>
            <a:endParaRPr lang="en-US" sz="150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sp>
        <p:nvSpPr>
          <p:cNvPr id="4" name="Text 2"/>
          <p:cNvSpPr/>
          <p:nvPr/>
        </p:nvSpPr>
        <p:spPr>
          <a:xfrm>
            <a:off x="864037" y="1860113"/>
            <a:ext cx="5204698" cy="395049"/>
          </a:xfrm>
          <a:prstGeom prst="rect">
            <a:avLst/>
          </a:prstGeom>
          <a:noFill/>
          <a:ln/>
        </p:spPr>
        <p:txBody>
          <a:bodyPr wrap="non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INPUT</a:t>
            </a:r>
            <a:endParaRPr lang="en-US" sz="1944" dirty="0"/>
          </a:p>
        </p:txBody>
      </p:sp>
      <p:pic>
        <p:nvPicPr>
          <p:cNvPr id="5" name="Image 0" descr="preencoded.png"/>
          <p:cNvPicPr>
            <a:picLocks noChangeAspect="1"/>
          </p:cNvPicPr>
          <p:nvPr/>
        </p:nvPicPr>
        <p:blipFill>
          <a:blip r:embed="rId3"/>
          <a:stretch>
            <a:fillRect/>
          </a:stretch>
        </p:blipFill>
        <p:spPr>
          <a:xfrm>
            <a:off x="864037" y="2532817"/>
            <a:ext cx="3127177" cy="3781068"/>
          </a:xfrm>
          <a:prstGeom prst="rect">
            <a:avLst/>
          </a:prstGeom>
        </p:spPr>
      </p:pic>
      <p:sp>
        <p:nvSpPr>
          <p:cNvPr id="6" name="Text 3"/>
          <p:cNvSpPr/>
          <p:nvPr/>
        </p:nvSpPr>
        <p:spPr>
          <a:xfrm>
            <a:off x="6678573" y="1877616"/>
            <a:ext cx="7095292" cy="395049"/>
          </a:xfrm>
          <a:prstGeom prst="rect">
            <a:avLst/>
          </a:prstGeom>
          <a:noFill/>
          <a:ln/>
        </p:spPr>
        <p:txBody>
          <a:bodyPr wrap="none" rtlCol="0" anchor="t"/>
          <a:lstStyle/>
          <a:p>
            <a:pPr marL="0" indent="0">
              <a:lnSpc>
                <a:spcPts val="3110"/>
              </a:lnSpc>
              <a:buNone/>
            </a:pPr>
            <a:r>
              <a:rPr lang="en-US" sz="1944" dirty="0">
                <a:solidFill>
                  <a:srgbClr val="E5E0DF"/>
                </a:solidFill>
                <a:latin typeface="Roboto" pitchFamily="34" charset="0"/>
                <a:ea typeface="Roboto" pitchFamily="34" charset="-122"/>
                <a:cs typeface="Roboto" pitchFamily="34" charset="-120"/>
              </a:rPr>
              <a:t>OUTPUT</a:t>
            </a:r>
            <a:endParaRPr lang="en-US" sz="1944" dirty="0"/>
          </a:p>
        </p:txBody>
      </p:sp>
      <p:pic>
        <p:nvPicPr>
          <p:cNvPr id="7" name="Image 1" descr="preencoded.png"/>
          <p:cNvPicPr>
            <a:picLocks noChangeAspect="1"/>
          </p:cNvPicPr>
          <p:nvPr/>
        </p:nvPicPr>
        <p:blipFill>
          <a:blip r:embed="rId4"/>
          <a:stretch>
            <a:fillRect/>
          </a:stretch>
        </p:blipFill>
        <p:spPr>
          <a:xfrm>
            <a:off x="6678573" y="2550319"/>
            <a:ext cx="3401497" cy="37460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852</Words>
  <Application>Microsoft Office PowerPoint</Application>
  <PresentationFormat>Custom</PresentationFormat>
  <Paragraphs>93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Poppins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Dharani Sree</cp:lastModifiedBy>
  <cp:revision>2</cp:revision>
  <dcterms:created xsi:type="dcterms:W3CDTF">2024-07-11T16:04:39Z</dcterms:created>
  <dcterms:modified xsi:type="dcterms:W3CDTF">2024-07-11T16:08:40Z</dcterms:modified>
</cp:coreProperties>
</file>