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6"/>
  </p:notesMasterIdLst>
  <p:handoutMasterIdLst>
    <p:handoutMasterId r:id="rId7"/>
  </p:handoutMasterIdLst>
  <p:sldIdLst>
    <p:sldId id="256" r:id="rId3"/>
    <p:sldId id="257" r:id="rId4"/>
    <p:sldId id="261" r:id="rId5"/>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7" d="100"/>
          <a:sy n="67" d="100"/>
        </p:scale>
        <p:origin x="644" y="4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10/10/2023</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10/10/2023</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10/10/2023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10/10/2023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10/10/2023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10/10/2023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10/10/2023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10/10/2023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10/10/2023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10/10/2023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10/10/2023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10/10/2023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10/10/2023</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a:r>
              <a:rPr dirty="0">
                <a:latin typeface="Calibri" panose="020F0502020204030204" pitchFamily="34" charset="0"/>
                <a:cs typeface="Calibri" panose="020F0502020204030204" pitchFamily="34" charset="0"/>
              </a:rPr>
              <a:t>Company History</a:t>
            </a:r>
          </a:p>
        </p:txBody>
      </p:sp>
      <p:sp>
        <p:nvSpPr>
          <p:cNvPr id="3" name="TextBox3"/>
          <p:cNvSpPr txBox="1">
            <a:spLocks noChangeArrowheads="1"/>
          </p:cNvSpPr>
          <p:nvPr/>
        </p:nvSpPr>
        <p:spPr bwMode="white">
          <a:xfrm>
            <a:off x="675718" y="1800395"/>
            <a:ext cx="11099322" cy="923090"/>
          </a:xfrm>
          <a:prstGeom prst="rect">
            <a:avLst/>
          </a:prstGeom>
          <a:ln>
            <a:headEnd type="none"/>
            <a:tailEnd type="none"/>
          </a:ln>
        </p:spPr>
        <p:txBody>
          <a:bodyPr wrap="square">
            <a:spAutoFit/>
          </a:bodyPr>
          <a:lstStyle/>
          <a:p>
            <a:pPr defTabSz="914126"/>
            <a:r>
              <a:rPr sz="1799" dirty="0">
                <a:latin typeface="Calibri" panose="020F0502020204030204" pitchFamily="34" charset="0"/>
                <a:cs typeface="Calibri" panose="020F0502020204030204" pitchFamily="34" charset="0"/>
              </a:rPr>
              <a:t>IMN Solutions PVT LTD is the software company, established in 1987, by George Milton. The company has been listed as the trusted partner for many high-profile organizations since 1988 and got awards for quality product</a:t>
            </a:r>
            <a:r>
              <a:rPr lang="en-US" sz="1799" dirty="0">
                <a:latin typeface="Calibri" panose="020F0502020204030204" pitchFamily="34" charset="0"/>
                <a:cs typeface="Calibri" panose="020F0502020204030204" pitchFamily="34" charset="0"/>
              </a:rPr>
              <a:t>ion</a:t>
            </a:r>
            <a:r>
              <a:rPr sz="1799" dirty="0">
                <a:latin typeface="Calibri" panose="020F0502020204030204" pitchFamily="34" charset="0"/>
                <a:cs typeface="Calibri" panose="020F0502020204030204" pitchFamily="34" charset="0"/>
              </a:rPr>
              <a:t> from reputed organizations.</a:t>
            </a:r>
          </a:p>
        </p:txBody>
      </p:sp>
      <p:sp>
        <p:nvSpPr>
          <p:cNvPr id="4" name="TextBox4"/>
          <p:cNvSpPr txBox="1">
            <a:spLocks noChangeArrowheads="1"/>
          </p:cNvSpPr>
          <p:nvPr/>
        </p:nvSpPr>
        <p:spPr bwMode="white">
          <a:xfrm>
            <a:off x="675717" y="3429000"/>
            <a:ext cx="5559882" cy="1476879"/>
          </a:xfrm>
          <a:prstGeom prst="rect">
            <a:avLst/>
          </a:prstGeom>
          <a:ln>
            <a:headEnd type="none"/>
            <a:tailEnd type="none"/>
          </a:ln>
        </p:spPr>
        <p:txBody>
          <a:bodyPr wrap="square">
            <a:spAutoFit/>
          </a:bodyPr>
          <a:lstStyle/>
          <a:p>
            <a:pPr marL="444367" indent="-444367" defTabSz="914126">
              <a:buAutoNum type="arabicPeriod"/>
            </a:pPr>
            <a:r>
              <a:rPr sz="1799" dirty="0">
                <a:latin typeface="Calibri" panose="020F0502020204030204" pitchFamily="34" charset="0"/>
                <a:cs typeface="Calibri" panose="020F0502020204030204" pitchFamily="34" charset="0"/>
              </a:rPr>
              <a:t>The company </a:t>
            </a:r>
            <a:r>
              <a:rPr lang="en-US" sz="1799" dirty="0">
                <a:latin typeface="Calibri" panose="020F0502020204030204" pitchFamily="34" charset="0"/>
                <a:cs typeface="Calibri" panose="020F0502020204030204" pitchFamily="34" charset="0"/>
              </a:rPr>
              <a:t>product </a:t>
            </a:r>
            <a:r>
              <a:rPr sz="1799" dirty="0">
                <a:latin typeface="Calibri" panose="020F0502020204030204" pitchFamily="34" charset="0"/>
                <a:cs typeface="Calibri" panose="020F0502020204030204" pitchFamily="34" charset="0"/>
              </a:rPr>
              <a:t>acquired the MCY corporation for 20 billion dollars and became the top revenue maker for the year 2015.</a:t>
            </a:r>
          </a:p>
          <a:p>
            <a:pPr marL="444367" indent="-444367" defTabSz="914126">
              <a:buAutoNum type="arabicPeriod"/>
            </a:pPr>
            <a:r>
              <a:rPr sz="1799" dirty="0">
                <a:latin typeface="Calibri" panose="020F0502020204030204" pitchFamily="34" charset="0"/>
                <a:cs typeface="Calibri" panose="020F0502020204030204" pitchFamily="34" charset="0"/>
              </a:rPr>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5680" y="3030197"/>
            <a:ext cx="4628452" cy="2439796"/>
          </a:xfrm>
          <a:prstGeom prst="rect">
            <a:avLst/>
          </a:prstGeom>
          <a:ln>
            <a:headEnd type="none"/>
            <a:tailEnd type="none"/>
          </a:ln>
        </p:spPr>
      </p:pic>
      <p:sp>
        <p:nvSpPr>
          <p:cNvPr id="6" name="Explosion16"/>
          <p:cNvSpPr>
            <a:spLocks/>
          </p:cNvSpPr>
          <p:nvPr/>
        </p:nvSpPr>
        <p:spPr bwMode="white">
          <a:xfrm>
            <a:off x="621249" y="5469485"/>
            <a:ext cx="1322107" cy="1022592"/>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126"/>
            <a:r>
              <a:rPr sz="1799" dirty="0">
                <a:latin typeface="Calibri" panose="020F0502020204030204" pitchFamily="34" charset="0"/>
                <a:cs typeface="Calibri" panose="020F0502020204030204" pitchFamily="34" charset="0"/>
              </a:rPr>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3904" y="293425"/>
            <a:ext cx="7276729" cy="905020"/>
          </a:xfrm>
          <a:ln>
            <a:headEnd type="none"/>
            <a:tailEnd type="none"/>
          </a:ln>
        </p:spPr>
        <p:txBody>
          <a:bodyPr wrap="square"/>
          <a:lstStyle/>
          <a:p>
            <a:r>
              <a:rPr lang="en-US" sz="3999" dirty="0">
                <a:latin typeface="Calibri" panose="020F0502020204030204" pitchFamily="34" charset="0"/>
                <a:ea typeface="Helvetica CE 35 Thin"/>
                <a:cs typeface="Calibri" panose="020F0502020204030204" pitchFamily="34" charset="0"/>
              </a:rPr>
              <a:t>Product Overview</a:t>
            </a:r>
            <a:endParaRPr sz="3999" dirty="0">
              <a:latin typeface="Calibri" panose="020F0502020204030204" pitchFamily="34" charset="0"/>
              <a:ea typeface="Helvetica CE 35 Thin"/>
              <a:cs typeface="Calibri" panose="020F0502020204030204" pitchFamily="34" charset="0"/>
            </a:endParaRPr>
          </a:p>
        </p:txBody>
      </p:sp>
      <p:sp>
        <p:nvSpPr>
          <p:cNvPr id="3" name="Text Placeholder 2"/>
          <p:cNvSpPr>
            <a:spLocks noGrp="1"/>
          </p:cNvSpPr>
          <p:nvPr>
            <p:ph type="body" idx="1"/>
          </p:nvPr>
        </p:nvSpPr>
        <p:spPr bwMode="white">
          <a:xfrm>
            <a:off x="1106135" y="1518402"/>
            <a:ext cx="9214752" cy="4506818"/>
          </a:xfrm>
          <a:ln>
            <a:headEnd type="none"/>
            <a:tailEnd type="none"/>
          </a:ln>
        </p:spPr>
        <p:txBody>
          <a:bodyPr wrap="square">
            <a:normAutofit/>
          </a:bodyPr>
          <a:lstStyle/>
          <a:p>
            <a:pPr marL="342900" indent="-342900">
              <a:buFont typeface="+mj-lt"/>
              <a:buAutoNum type="arabicPeriod"/>
            </a:pPr>
            <a:r>
              <a:rPr lang="en-US" sz="1799" dirty="0">
                <a:solidFill>
                  <a:srgbClr val="000000"/>
                </a:solidFill>
                <a:latin typeface="Calibri" panose="020F0502020204030204" pitchFamily="34" charset="0"/>
                <a:ea typeface="Calibri (Body)"/>
                <a:cs typeface="Calibri" panose="020F0502020204030204" pitchFamily="34" charset="0"/>
              </a:rPr>
              <a:t>Adventure Works Cycles, the fictitious company on which the Adventure Works sample databases are based, is a large, multinational manufacturing company. </a:t>
            </a:r>
          </a:p>
          <a:p>
            <a:pPr marL="342900" indent="-342900">
              <a:buFont typeface="+mj-lt"/>
              <a:buAutoNum type="arabicPeriod"/>
            </a:pPr>
            <a:r>
              <a:rPr lang="en-US" sz="1799" dirty="0">
                <a:solidFill>
                  <a:srgbClr val="000000"/>
                </a:solidFill>
                <a:latin typeface="Calibri" panose="020F0502020204030204" pitchFamily="34" charset="0"/>
                <a:ea typeface="Calibri (Body)"/>
                <a:cs typeface="Calibri" panose="020F0502020204030204" pitchFamily="34" charset="0"/>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342900" indent="-342900">
              <a:buFont typeface="+mj-lt"/>
              <a:buAutoNum type="arabicPeriod"/>
            </a:pPr>
            <a:r>
              <a:rPr lang="en-US" sz="1799" dirty="0">
                <a:solidFill>
                  <a:srgbClr val="000000"/>
                </a:solidFill>
                <a:latin typeface="Calibri" panose="020F0502020204030204" pitchFamily="34" charset="0"/>
                <a:ea typeface="Calibri (Body)"/>
                <a:cs typeface="Calibri" panose="020F0502020204030204" pitchFamily="34" charset="0"/>
              </a:rPr>
              <a:t>In 2000, Adventure Works Cycles bought a small manufacturing plant, Importadores Neptuno, located in Mexico. Importadores Neptuno manufactures several critical subcomponents for the Adventure Works Cycles production line. </a:t>
            </a:r>
          </a:p>
          <a:p>
            <a:pPr marL="342900" indent="-342900">
              <a:buFont typeface="+mj-lt"/>
              <a:buAutoNum type="arabicPeriod"/>
            </a:pPr>
            <a:r>
              <a:rPr lang="en-US" sz="1799" dirty="0">
                <a:solidFill>
                  <a:srgbClr val="000000"/>
                </a:solidFill>
                <a:latin typeface="Calibri" panose="020F0502020204030204" pitchFamily="34" charset="0"/>
                <a:ea typeface="Calibri (Body)"/>
                <a:cs typeface="Calibri" panose="020F0502020204030204" pitchFamily="34" charset="0"/>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569" y="893"/>
            <a:ext cx="10055781" cy="1608925"/>
          </a:xfrm>
          <a:ln>
            <a:headEnd type="none"/>
            <a:tailEnd type="none"/>
          </a:ln>
        </p:spPr>
        <p:txBody>
          <a:bodyPr wrap="square"/>
          <a:lstStyle/>
          <a:p>
            <a:pPr algn="ctr"/>
            <a:r>
              <a:rPr sz="2799" cap="all" dirty="0">
                <a:latin typeface="Calibri" panose="020F0502020204030204" pitchFamily="34" charset="0"/>
                <a:cs typeface="Calibri" panose="020F0502020204030204" pitchFamily="34" charset="0"/>
              </a:rPr>
              <a:t>Target </a:t>
            </a:r>
            <a:r>
              <a:rPr sz="1799" dirty="0">
                <a:latin typeface="Calibri" panose="020F0502020204030204" pitchFamily="34" charset="0"/>
                <a:cs typeface="Calibri" panose="020F0502020204030204" pitchFamily="34" charset="0"/>
              </a:rPr>
              <a:t>Vs </a:t>
            </a:r>
            <a:r>
              <a:rPr sz="2799" dirty="0">
                <a:latin typeface="Calibri" panose="020F0502020204030204" pitchFamily="34" charset="0"/>
                <a:cs typeface="Calibri" panose="020F0502020204030204" pitchFamily="34" charset="0"/>
              </a:rPr>
              <a:t>PERFORMANCE</a:t>
            </a:r>
          </a:p>
        </p:txBody>
      </p:sp>
      <p:graphicFrame>
        <p:nvGraphicFramePr>
          <p:cNvPr id="3" name="Table 3"/>
          <p:cNvGraphicFramePr/>
          <p:nvPr>
            <p:extLst>
              <p:ext uri="{D42A27DB-BD31-4B8C-83A1-F6EECF244321}">
                <p14:modId xmlns:p14="http://schemas.microsoft.com/office/powerpoint/2010/main" val="3426679466"/>
              </p:ext>
            </p:extLst>
          </p:nvPr>
        </p:nvGraphicFramePr>
        <p:xfrm>
          <a:off x="760412" y="1216729"/>
          <a:ext cx="10437524" cy="4928836"/>
        </p:xfrm>
        <a:graphic>
          <a:graphicData uri="http://schemas.openxmlformats.org/drawingml/2006/table">
            <a:tbl>
              <a:tblPr firstRow="1" bandRow="1">
                <a:tableStyleId>{93296810-A885-4BE3-A3E7-6D5BEEA58F35}</a:tableStyleId>
              </a:tblPr>
              <a:tblGrid>
                <a:gridCol w="788036">
                  <a:extLst>
                    <a:ext uri="{9D8B030D-6E8A-4147-A177-3AD203B41FA5}">
                      <a16:colId xmlns:a16="http://schemas.microsoft.com/office/drawing/2014/main" val="20000"/>
                    </a:ext>
                  </a:extLst>
                </a:gridCol>
                <a:gridCol w="1206186">
                  <a:extLst>
                    <a:ext uri="{9D8B030D-6E8A-4147-A177-3AD203B41FA5}">
                      <a16:colId xmlns:a16="http://schemas.microsoft.com/office/drawing/2014/main" val="20001"/>
                    </a:ext>
                  </a:extLst>
                </a:gridCol>
                <a:gridCol w="1206186">
                  <a:extLst>
                    <a:ext uri="{9D8B030D-6E8A-4147-A177-3AD203B41FA5}">
                      <a16:colId xmlns:a16="http://schemas.microsoft.com/office/drawing/2014/main" val="20002"/>
                    </a:ext>
                  </a:extLst>
                </a:gridCol>
                <a:gridCol w="1206186">
                  <a:extLst>
                    <a:ext uri="{9D8B030D-6E8A-4147-A177-3AD203B41FA5}">
                      <a16:colId xmlns:a16="http://schemas.microsoft.com/office/drawing/2014/main" val="20003"/>
                    </a:ext>
                  </a:extLst>
                </a:gridCol>
                <a:gridCol w="1206186">
                  <a:extLst>
                    <a:ext uri="{9D8B030D-6E8A-4147-A177-3AD203B41FA5}">
                      <a16:colId xmlns:a16="http://schemas.microsoft.com/office/drawing/2014/main" val="20004"/>
                    </a:ext>
                  </a:extLst>
                </a:gridCol>
                <a:gridCol w="1206186">
                  <a:extLst>
                    <a:ext uri="{9D8B030D-6E8A-4147-A177-3AD203B41FA5}">
                      <a16:colId xmlns:a16="http://schemas.microsoft.com/office/drawing/2014/main" val="20005"/>
                    </a:ext>
                  </a:extLst>
                </a:gridCol>
                <a:gridCol w="1206186">
                  <a:extLst>
                    <a:ext uri="{9D8B030D-6E8A-4147-A177-3AD203B41FA5}">
                      <a16:colId xmlns:a16="http://schemas.microsoft.com/office/drawing/2014/main" val="20006"/>
                    </a:ext>
                  </a:extLst>
                </a:gridCol>
                <a:gridCol w="1206186">
                  <a:extLst>
                    <a:ext uri="{9D8B030D-6E8A-4147-A177-3AD203B41FA5}">
                      <a16:colId xmlns:a16="http://schemas.microsoft.com/office/drawing/2014/main" val="20007"/>
                    </a:ext>
                  </a:extLst>
                </a:gridCol>
                <a:gridCol w="1206186">
                  <a:extLst>
                    <a:ext uri="{9D8B030D-6E8A-4147-A177-3AD203B41FA5}">
                      <a16:colId xmlns:a16="http://schemas.microsoft.com/office/drawing/2014/main" val="20008"/>
                    </a:ext>
                  </a:extLst>
                </a:gridCol>
              </a:tblGrid>
              <a:tr h="968548">
                <a:tc>
                  <a:txBody>
                    <a:bodyPr/>
                    <a:lstStyle/>
                    <a:p>
                      <a:pPr algn="ctr" defTabSz="914400"/>
                      <a:r>
                        <a:rPr lang="en-US" sz="1400" b="0" dirty="0">
                          <a:latin typeface="Calibri" panose="020F0502020204030204" pitchFamily="34" charset="0"/>
                          <a:cs typeface="Calibri" panose="020F0502020204030204" pitchFamily="34" charset="0"/>
                        </a:rPr>
                        <a:t>Month</a:t>
                      </a:r>
                      <a:endParaRPr sz="1400" b="0" dirty="0">
                        <a:latin typeface="Calibri" panose="020F0502020204030204" pitchFamily="34" charset="0"/>
                        <a:cs typeface="Calibri" panose="020F0502020204030204" pitchFamily="34" charset="0"/>
                      </a:endParaRPr>
                    </a:p>
                  </a:txBody>
                  <a:tcPr marL="91416" marR="91416" marT="45708" marB="45708" anchor="ctr" horzOverflow="overflow"/>
                </a:tc>
                <a:tc>
                  <a:txBody>
                    <a:bodyPr/>
                    <a:lstStyle/>
                    <a:p>
                      <a:pPr algn="ctr" defTabSz="914400"/>
                      <a:r>
                        <a:rPr sz="1400" b="0" dirty="0">
                          <a:latin typeface="Calibri" panose="020F0502020204030204" pitchFamily="34" charset="0"/>
                          <a:cs typeface="Calibri" panose="020F0502020204030204" pitchFamily="34" charset="0"/>
                        </a:rPr>
                        <a:t>Product A</a:t>
                      </a:r>
                    </a:p>
                  </a:txBody>
                  <a:tcPr marL="91416" marR="91416" marT="45708" marB="45708" anchor="ctr" horzOverflow="overflow"/>
                </a:tc>
                <a:tc>
                  <a:txBody>
                    <a:bodyPr/>
                    <a:lstStyle/>
                    <a:p>
                      <a:pPr algn="ctr" defTabSz="914400"/>
                      <a:r>
                        <a:rPr sz="1400" b="0" dirty="0">
                          <a:latin typeface="Calibri" panose="020F0502020204030204" pitchFamily="34" charset="0"/>
                          <a:cs typeface="Calibri" panose="020F0502020204030204" pitchFamily="34" charset="0"/>
                        </a:rPr>
                        <a:t>Product B</a:t>
                      </a:r>
                    </a:p>
                  </a:txBody>
                  <a:tcPr marL="91416" marR="91416" marT="45708" marB="45708" anchor="ctr" horzOverflow="overflow"/>
                </a:tc>
                <a:tc>
                  <a:txBody>
                    <a:bodyPr/>
                    <a:lstStyle/>
                    <a:p>
                      <a:pPr algn="ctr" defTabSz="914400"/>
                      <a:r>
                        <a:rPr sz="1400" b="0" dirty="0">
                          <a:latin typeface="Calibri" panose="020F0502020204030204" pitchFamily="34" charset="0"/>
                          <a:cs typeface="Calibri" panose="020F0502020204030204" pitchFamily="34" charset="0"/>
                        </a:rPr>
                        <a:t>Product C</a:t>
                      </a:r>
                    </a:p>
                  </a:txBody>
                  <a:tcPr marL="91416" marR="91416" marT="45708" marB="45708" anchor="ctr" horzOverflow="overflow"/>
                </a:tc>
                <a:tc>
                  <a:txBody>
                    <a:bodyPr/>
                    <a:lstStyle/>
                    <a:p>
                      <a:pPr algn="ctr" defTabSz="914400"/>
                      <a:r>
                        <a:rPr sz="1400" b="0" dirty="0">
                          <a:latin typeface="Calibri" panose="020F0502020204030204" pitchFamily="34" charset="0"/>
                          <a:cs typeface="Calibri" panose="020F0502020204030204" pitchFamily="34" charset="0"/>
                        </a:rPr>
                        <a:t>Product D</a:t>
                      </a:r>
                    </a:p>
                  </a:txBody>
                  <a:tcPr marL="91416" marR="91416" marT="45708" marB="45708" anchor="ctr" horzOverflow="overflow"/>
                </a:tc>
                <a:tc>
                  <a:txBody>
                    <a:bodyPr/>
                    <a:lstStyle/>
                    <a:p>
                      <a:pPr algn="ctr" defTabSz="914400"/>
                      <a:r>
                        <a:rPr sz="1400" b="0" dirty="0">
                          <a:latin typeface="Calibri" panose="020F0502020204030204" pitchFamily="34" charset="0"/>
                          <a:cs typeface="Calibri" panose="020F0502020204030204" pitchFamily="34" charset="0"/>
                        </a:rPr>
                        <a:t>Product E</a:t>
                      </a:r>
                    </a:p>
                  </a:txBody>
                  <a:tcPr marL="91416" marR="91416" marT="45708" marB="45708" anchor="ctr" horzOverflow="overflow"/>
                </a:tc>
                <a:tc>
                  <a:txBody>
                    <a:bodyPr/>
                    <a:lstStyle/>
                    <a:p>
                      <a:pPr algn="ctr" defTabSz="914400"/>
                      <a:r>
                        <a:rPr sz="1400" b="0" dirty="0">
                          <a:latin typeface="Calibri" panose="020F0502020204030204" pitchFamily="34" charset="0"/>
                          <a:cs typeface="Calibri" panose="020F0502020204030204" pitchFamily="34" charset="0"/>
                        </a:rPr>
                        <a:t>Product F</a:t>
                      </a:r>
                    </a:p>
                  </a:txBody>
                  <a:tcPr marL="91416" marR="91416" marT="45708" marB="45708" anchor="ctr" horzOverflow="overflow"/>
                </a:tc>
                <a:tc>
                  <a:txBody>
                    <a:bodyPr/>
                    <a:lstStyle/>
                    <a:p>
                      <a:pPr algn="ctr" defTabSz="914400"/>
                      <a:r>
                        <a:rPr sz="1400" b="0" dirty="0">
                          <a:latin typeface="Calibri" panose="020F0502020204030204" pitchFamily="34" charset="0"/>
                          <a:cs typeface="Calibri" panose="020F0502020204030204" pitchFamily="34" charset="0"/>
                        </a:rPr>
                        <a:t>Average</a:t>
                      </a:r>
                    </a:p>
                  </a:txBody>
                  <a:tcPr marL="91416" marR="91416" marT="45708" marB="45708" anchor="ctr" horzOverflow="overflow"/>
                </a:tc>
                <a:tc>
                  <a:txBody>
                    <a:bodyPr/>
                    <a:lstStyle/>
                    <a:p>
                      <a:pPr algn="ctr" defTabSz="914400"/>
                      <a:r>
                        <a:rPr sz="1400" b="0" dirty="0">
                          <a:latin typeface="Calibri" panose="020F0502020204030204" pitchFamily="34" charset="0"/>
                          <a:cs typeface="Calibri" panose="020F0502020204030204" pitchFamily="34" charset="0"/>
                        </a:rPr>
                        <a:t>Target</a:t>
                      </a:r>
                    </a:p>
                  </a:txBody>
                  <a:tcPr marL="91416" marR="91416" marT="45708" marB="45708" anchor="ctr" horzOverflow="overflow"/>
                </a:tc>
                <a:extLst>
                  <a:ext uri="{0D108BD9-81ED-4DB2-BD59-A6C34878D82A}">
                    <a16:rowId xmlns:a16="http://schemas.microsoft.com/office/drawing/2014/main" val="10000"/>
                  </a:ext>
                </a:extLst>
              </a:tr>
              <a:tr h="440032">
                <a:tc>
                  <a:txBody>
                    <a:bodyPr/>
                    <a:lstStyle/>
                    <a:p>
                      <a:pPr algn="l" defTabSz="914400"/>
                      <a:r>
                        <a:rPr sz="1400" dirty="0">
                          <a:latin typeface="Calibri" panose="020F0502020204030204" pitchFamily="34" charset="0"/>
                          <a:cs typeface="Calibri" panose="020F0502020204030204" pitchFamily="34" charset="0"/>
                        </a:rPr>
                        <a:t>Jan</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20000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4200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8000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12000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4700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15000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10650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35000</a:t>
                      </a:r>
                    </a:p>
                  </a:txBody>
                  <a:tcPr marL="91416" marR="91416" marT="45708" marB="45708" horzOverflow="overflow"/>
                </a:tc>
                <a:extLst>
                  <a:ext uri="{0D108BD9-81ED-4DB2-BD59-A6C34878D82A}">
                    <a16:rowId xmlns:a16="http://schemas.microsoft.com/office/drawing/2014/main" val="10001"/>
                  </a:ext>
                </a:extLst>
              </a:tr>
              <a:tr h="440032">
                <a:tc>
                  <a:txBody>
                    <a:bodyPr/>
                    <a:lstStyle/>
                    <a:p>
                      <a:pPr algn="l" defTabSz="914400"/>
                      <a:r>
                        <a:rPr sz="1400" dirty="0">
                          <a:latin typeface="Calibri" panose="020F0502020204030204" pitchFamily="34" charset="0"/>
                          <a:cs typeface="Calibri" panose="020F0502020204030204" pitchFamily="34" charset="0"/>
                        </a:rPr>
                        <a:t>Feb</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8300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19000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21000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15230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7230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1800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12093</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18000</a:t>
                      </a:r>
                    </a:p>
                  </a:txBody>
                  <a:tcPr marL="91416" marR="91416" marT="45708" marB="45708" horzOverflow="overflow"/>
                </a:tc>
                <a:extLst>
                  <a:ext uri="{0D108BD9-81ED-4DB2-BD59-A6C34878D82A}">
                    <a16:rowId xmlns:a16="http://schemas.microsoft.com/office/drawing/2014/main" val="10002"/>
                  </a:ext>
                </a:extLst>
              </a:tr>
              <a:tr h="440032">
                <a:tc>
                  <a:txBody>
                    <a:bodyPr/>
                    <a:lstStyle/>
                    <a:p>
                      <a:pPr algn="l" defTabSz="914400"/>
                      <a:r>
                        <a:rPr sz="1400" dirty="0">
                          <a:latin typeface="Calibri" panose="020F0502020204030204" pitchFamily="34" charset="0"/>
                          <a:cs typeface="Calibri" panose="020F0502020204030204" pitchFamily="34" charset="0"/>
                        </a:rPr>
                        <a:t>Mar</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4600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9000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7500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8000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30000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22000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13517</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13200</a:t>
                      </a:r>
                    </a:p>
                  </a:txBody>
                  <a:tcPr marL="91416" marR="91416" marT="45708" marB="45708" horzOverflow="overflow"/>
                </a:tc>
                <a:extLst>
                  <a:ext uri="{0D108BD9-81ED-4DB2-BD59-A6C34878D82A}">
                    <a16:rowId xmlns:a16="http://schemas.microsoft.com/office/drawing/2014/main" val="10003"/>
                  </a:ext>
                </a:extLst>
              </a:tr>
              <a:tr h="440032">
                <a:tc>
                  <a:txBody>
                    <a:bodyPr/>
                    <a:lstStyle/>
                    <a:p>
                      <a:pPr algn="l" defTabSz="914400"/>
                      <a:r>
                        <a:rPr sz="1400" dirty="0">
                          <a:latin typeface="Calibri" panose="020F0502020204030204" pitchFamily="34" charset="0"/>
                          <a:cs typeface="Calibri" panose="020F0502020204030204" pitchFamily="34" charset="0"/>
                        </a:rPr>
                        <a:t>Apr</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3530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13430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3550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10670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27860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5414</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10742</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50000</a:t>
                      </a:r>
                    </a:p>
                  </a:txBody>
                  <a:tcPr marL="91416" marR="91416" marT="45708" marB="45708" horzOverflow="overflow"/>
                </a:tc>
                <a:extLst>
                  <a:ext uri="{0D108BD9-81ED-4DB2-BD59-A6C34878D82A}">
                    <a16:rowId xmlns:a16="http://schemas.microsoft.com/office/drawing/2014/main" val="10004"/>
                  </a:ext>
                </a:extLst>
              </a:tr>
              <a:tr h="440032">
                <a:tc>
                  <a:txBody>
                    <a:bodyPr/>
                    <a:lstStyle/>
                    <a:p>
                      <a:pPr algn="l" defTabSz="914400"/>
                      <a:r>
                        <a:rPr sz="1400" dirty="0">
                          <a:latin typeface="Calibri" panose="020F0502020204030204" pitchFamily="34" charset="0"/>
                          <a:cs typeface="Calibri" panose="020F0502020204030204" pitchFamily="34" charset="0"/>
                        </a:rPr>
                        <a:t>May</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10293</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23760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10378</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24857</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12104</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21350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17124</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25460</a:t>
                      </a:r>
                    </a:p>
                  </a:txBody>
                  <a:tcPr marL="91416" marR="91416" marT="45708" marB="45708" horzOverflow="overflow"/>
                </a:tc>
                <a:extLst>
                  <a:ext uri="{0D108BD9-81ED-4DB2-BD59-A6C34878D82A}">
                    <a16:rowId xmlns:a16="http://schemas.microsoft.com/office/drawing/2014/main" val="10005"/>
                  </a:ext>
                </a:extLst>
              </a:tr>
              <a:tr h="440032">
                <a:tc>
                  <a:txBody>
                    <a:bodyPr/>
                    <a:lstStyle/>
                    <a:p>
                      <a:pPr algn="l" defTabSz="914400"/>
                      <a:r>
                        <a:rPr sz="1400" dirty="0">
                          <a:latin typeface="Calibri" panose="020F0502020204030204" pitchFamily="34" charset="0"/>
                          <a:cs typeface="Calibri" panose="020F0502020204030204" pitchFamily="34" charset="0"/>
                        </a:rPr>
                        <a:t>Jun</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9070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8218</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23480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20492</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9103</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12300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13777</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21600</a:t>
                      </a:r>
                    </a:p>
                  </a:txBody>
                  <a:tcPr marL="91416" marR="91416" marT="45708" marB="45708" horzOverflow="overflow"/>
                </a:tc>
                <a:extLst>
                  <a:ext uri="{0D108BD9-81ED-4DB2-BD59-A6C34878D82A}">
                    <a16:rowId xmlns:a16="http://schemas.microsoft.com/office/drawing/2014/main" val="10006"/>
                  </a:ext>
                </a:extLst>
              </a:tr>
              <a:tr h="440032">
                <a:tc>
                  <a:txBody>
                    <a:bodyPr/>
                    <a:lstStyle/>
                    <a:p>
                      <a:pPr algn="l" defTabSz="914400"/>
                      <a:r>
                        <a:rPr sz="1400" dirty="0">
                          <a:latin typeface="Calibri" panose="020F0502020204030204" pitchFamily="34" charset="0"/>
                          <a:cs typeface="Calibri" panose="020F0502020204030204" pitchFamily="34" charset="0"/>
                        </a:rPr>
                        <a:t>Jul</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23500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19230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87390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25030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28000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11890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32507</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37800</a:t>
                      </a:r>
                    </a:p>
                  </a:txBody>
                  <a:tcPr marL="91416" marR="91416" marT="45708" marB="45708" horzOverflow="overflow"/>
                </a:tc>
                <a:extLst>
                  <a:ext uri="{0D108BD9-81ED-4DB2-BD59-A6C34878D82A}">
                    <a16:rowId xmlns:a16="http://schemas.microsoft.com/office/drawing/2014/main" val="10007"/>
                  </a:ext>
                </a:extLst>
              </a:tr>
              <a:tr h="440032">
                <a:tc>
                  <a:txBody>
                    <a:bodyPr/>
                    <a:lstStyle/>
                    <a:p>
                      <a:pPr algn="l" defTabSz="914400"/>
                      <a:r>
                        <a:rPr sz="1400" dirty="0">
                          <a:latin typeface="Calibri" panose="020F0502020204030204" pitchFamily="34" charset="0"/>
                          <a:cs typeface="Calibri" panose="020F0502020204030204" pitchFamily="34" charset="0"/>
                        </a:rPr>
                        <a:t>Aug</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39000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30301</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78356</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21121</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30443</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23230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37075</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40900</a:t>
                      </a:r>
                    </a:p>
                  </a:txBody>
                  <a:tcPr marL="91416" marR="91416" marT="45708" marB="45708" horzOverflow="overflow"/>
                </a:tc>
                <a:extLst>
                  <a:ext uri="{0D108BD9-81ED-4DB2-BD59-A6C34878D82A}">
                    <a16:rowId xmlns:a16="http://schemas.microsoft.com/office/drawing/2014/main" val="10008"/>
                  </a:ext>
                </a:extLst>
              </a:tr>
              <a:tr h="440032">
                <a:tc>
                  <a:txBody>
                    <a:bodyPr/>
                    <a:lstStyle/>
                    <a:p>
                      <a:pPr algn="l" defTabSz="914400"/>
                      <a:r>
                        <a:rPr sz="1400" dirty="0">
                          <a:latin typeface="Calibri" panose="020F0502020204030204" pitchFamily="34" charset="0"/>
                          <a:cs typeface="Calibri" panose="020F0502020204030204" pitchFamily="34" charset="0"/>
                        </a:rPr>
                        <a:t>Sep</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14340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19403</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89024</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1230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12561</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29000</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27593</a:t>
                      </a:r>
                    </a:p>
                  </a:txBody>
                  <a:tcPr marL="91416" marR="91416" marT="45708" marB="45708" horzOverflow="overflow"/>
                </a:tc>
                <a:tc>
                  <a:txBody>
                    <a:bodyPr/>
                    <a:lstStyle/>
                    <a:p>
                      <a:pPr algn="l" defTabSz="914400"/>
                      <a:r>
                        <a:rPr sz="1400" dirty="0">
                          <a:latin typeface="Calibri" panose="020F0502020204030204" pitchFamily="34" charset="0"/>
                          <a:cs typeface="Calibri" panose="020F0502020204030204" pitchFamily="34" charset="0"/>
                        </a:rPr>
                        <a:t>29800</a:t>
                      </a:r>
                    </a:p>
                  </a:txBody>
                  <a:tcPr marL="91416" marR="91416" marT="45708" marB="45708"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TotalTime>
  <Pages>0</Pages>
  <Words>316</Words>
  <Characters>0</Characters>
  <Application>Microsoft Office PowerPoint</Application>
  <PresentationFormat>Custom</PresentationFormat>
  <Lines>0</Lines>
  <Paragraphs>101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Venkatesh Muruganandam</cp:lastModifiedBy>
  <cp:revision>10</cp:revision>
  <dcterms:created xsi:type="dcterms:W3CDTF">2015-02-26T11:44:22Z</dcterms:created>
  <dcterms:modified xsi:type="dcterms:W3CDTF">2023-10-10T12:24:43Z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y fmtid="{D5CDD505-2E9C-101B-9397-08002B2CF9AE}" pid="3" name="PropertyA">
    <vt:lpwstr>@!123</vt:lpwstr>
  </property>
  <property fmtid="{D5CDD505-2E9C-101B-9397-08002B2CF9AE}" pid="4" name="PropertyB">
    <vt:lpwstr>B</vt:lpwstr>
  </property>
</Properties>
</file>