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0296" y="2680633"/>
            <a:ext cx="9754251" cy="1938992"/>
          </a:xfrm>
          <a:prstGeom prst="rect">
            <a:avLst/>
          </a:prstGeom>
          <a:noFill/>
        </p:spPr>
        <p:txBody>
          <a:bodyPr wrap="square" rtlCol="0">
            <a:spAutoFit/>
          </a:bodyPr>
          <a:lstStyle/>
          <a:p>
            <a:r>
              <a:rPr lang="en-US" sz="2400" dirty="0"/>
              <a:t>STUDENT NAME: V.DHARANI</a:t>
            </a:r>
          </a:p>
          <a:p>
            <a:r>
              <a:rPr lang="en-US" sz="2400" dirty="0"/>
              <a:t>REGISTER NO:312200835</a:t>
            </a:r>
          </a:p>
          <a:p>
            <a:r>
              <a:rPr lang="en-US" sz="2400" dirty="0"/>
              <a:t>DEPARTMENT: B.com general</a:t>
            </a:r>
          </a:p>
          <a:p>
            <a:r>
              <a:rPr lang="en-US" sz="2400" dirty="0"/>
              <a:t>COLLEGE: Pachaiyappas college for women </a:t>
            </a:r>
          </a:p>
          <a:p>
            <a:r>
              <a:rPr lang="en-US" sz="2400" dirty="0"/>
              <a:t>            Kanchipuram </a:t>
            </a:r>
            <a:endParaRPr lang="en-IN" sz="2400" dirty="0"/>
          </a:p>
        </p:txBody>
      </p:sp>
      <p:sp>
        <p:nvSpPr>
          <p:cNvPr id="10" name="Title 9">
            <a:extLst>
              <a:ext uri="{FF2B5EF4-FFF2-40B4-BE49-F238E27FC236}">
                <a16:creationId xmlns:a16="http://schemas.microsoft.com/office/drawing/2014/main" id="{C6ADB28A-368A-7E30-0129-0D9617DF0D62}"/>
              </a:ext>
            </a:extLst>
          </p:cNvPr>
          <p:cNvSpPr>
            <a:spLocks noGrp="1"/>
          </p:cNvSpPr>
          <p:nvPr>
            <p:ph type="ctrTitle"/>
          </p:nvPr>
        </p:nvSpPr>
        <p:spPr>
          <a:xfrm rot="10800000" flipV="1">
            <a:off x="876299" y="644684"/>
            <a:ext cx="9193468" cy="2127091"/>
          </a:xfrm>
        </p:spPr>
        <p:txBody>
          <a:bodyPr/>
          <a:lstStyle/>
          <a:p>
            <a:r>
              <a:rPr lang="en-US"/>
              <a:t>SALARY AND COMPENSATION ANALYSIS THROUGH EXCEL DATA MODELING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8521A94F-506A-A737-053F-9F68A625FA77}"/>
              </a:ext>
            </a:extLst>
          </p:cNvPr>
          <p:cNvSpPr txBox="1"/>
          <p:nvPr/>
        </p:nvSpPr>
        <p:spPr>
          <a:xfrm>
            <a:off x="632222" y="2171700"/>
            <a:ext cx="9843492" cy="2308324"/>
          </a:xfrm>
          <a:prstGeom prst="rect">
            <a:avLst/>
          </a:prstGeom>
          <a:noFill/>
        </p:spPr>
        <p:txBody>
          <a:bodyPr wrap="square">
            <a:spAutoFit/>
          </a:bodyPr>
          <a:lstStyle/>
          <a:p>
            <a:pPr algn="ctr" fontAlgn="ctr"/>
            <a:r>
              <a:rPr lang="en-US" b="0" i="0" dirty="0">
                <a:solidFill>
                  <a:srgbClr val="001D35"/>
                </a:solidFill>
                <a:effectLst/>
                <a:latin typeface="Google Sans"/>
              </a:rPr>
              <a:t>Some types of compensation models include: </a:t>
            </a:r>
          </a:p>
          <a:p>
            <a:pPr algn="ctr"/>
            <a:r>
              <a:rPr lang="en-US" b="0" i="0" dirty="0">
                <a:solidFill>
                  <a:srgbClr val="001D35"/>
                </a:solidFill>
                <a:effectLst/>
                <a:latin typeface="Google Sans"/>
              </a:rPr>
              <a:t> </a:t>
            </a:r>
          </a:p>
          <a:p>
            <a:pPr algn="ctr" fontAlgn="ctr">
              <a:buFont typeface="Arial" panose="020B0604020202020204" pitchFamily="34" charset="0"/>
              <a:buChar char="•"/>
            </a:pPr>
            <a:r>
              <a:rPr lang="en-US" b="0" i="0" dirty="0">
                <a:solidFill>
                  <a:srgbClr val="001D35"/>
                </a:solidFill>
                <a:effectLst/>
                <a:latin typeface="Google Sans"/>
              </a:rPr>
              <a:t>Location-agnostic pay: All employees are paid the same, regardless of location. </a:t>
            </a:r>
          </a:p>
          <a:p>
            <a:pPr algn="ctr" fontAlgn="ctr">
              <a:buFont typeface="Arial" panose="020B0604020202020204" pitchFamily="34" charset="0"/>
              <a:buChar char="•"/>
            </a:pPr>
            <a:r>
              <a:rPr lang="en-US" b="0" i="0" dirty="0">
                <a:solidFill>
                  <a:srgbClr val="001D35"/>
                </a:solidFill>
                <a:effectLst/>
                <a:latin typeface="Google Sans"/>
              </a:rPr>
              <a:t>Localized compensation: Pay is adjusted based on the cost of living and average salaries in a specific region or city. </a:t>
            </a:r>
          </a:p>
          <a:p>
            <a:pPr algn="ctr" fontAlgn="ctr">
              <a:buFont typeface="Arial" panose="020B0604020202020204" pitchFamily="34" charset="0"/>
              <a:buChar char="•"/>
            </a:pPr>
            <a:r>
              <a:rPr lang="en-US" b="0" i="0" dirty="0">
                <a:solidFill>
                  <a:srgbClr val="001D35"/>
                </a:solidFill>
                <a:effectLst/>
                <a:latin typeface="Google Sans"/>
              </a:rPr>
              <a:t>Performance-based compensation: Employees receive a base rate, plus additional bonuses based on their performance. </a:t>
            </a:r>
          </a:p>
          <a:p>
            <a:pPr algn="l"/>
            <a:endParaRPr lang="en-US" b="0" i="0" dirty="0">
              <a:solidFill>
                <a:srgbClr val="001D35"/>
              </a:solidFill>
              <a:effectLst/>
              <a:latin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FF2BD65-B1D0-6940-E27A-ED09265FBA0C}"/>
              </a:ext>
            </a:extLst>
          </p:cNvPr>
          <p:cNvSpPr txBox="1"/>
          <p:nvPr/>
        </p:nvSpPr>
        <p:spPr>
          <a:xfrm>
            <a:off x="261937" y="1553766"/>
            <a:ext cx="11015281" cy="4779093"/>
          </a:xfrm>
          <a:prstGeom prst="rect">
            <a:avLst/>
          </a:prstGeom>
          <a:noFill/>
        </p:spPr>
        <p:txBody>
          <a:bodyPr wrap="square">
            <a:spAutoFit/>
          </a:bodyPr>
          <a:lstStyle/>
          <a:p>
            <a:pPr algn="ctr" fontAlgn="ctr"/>
            <a:r>
              <a:rPr lang="en-US" b="0" i="0" dirty="0">
                <a:solidFill>
                  <a:srgbClr val="001D35"/>
                </a:solidFill>
                <a:effectLst/>
                <a:latin typeface="Google Sans"/>
              </a:rPr>
              <a:t>Salary and compensation analysis modeling helps organizations determine how to compensate employees, and can include: </a:t>
            </a:r>
          </a:p>
          <a:p>
            <a:pPr algn="ctr"/>
            <a:r>
              <a:rPr lang="en-US" b="0" i="0" dirty="0">
                <a:solidFill>
                  <a:srgbClr val="001D35"/>
                </a:solidFill>
                <a:effectLst/>
                <a:latin typeface="Google Sans"/>
              </a:rPr>
              <a:t> </a:t>
            </a:r>
          </a:p>
          <a:p>
            <a:pPr algn="l">
              <a:buFont typeface="Arial" panose="020B0604020202020204" pitchFamily="34" charset="0"/>
              <a:buChar char="•"/>
            </a:pPr>
            <a:r>
              <a:rPr lang="en-US" b="0" i="0" dirty="0">
                <a:solidFill>
                  <a:srgbClr val="001D35"/>
                </a:solidFill>
                <a:effectLst/>
                <a:latin typeface="Google Sans"/>
              </a:rPr>
              <a:t>Compensation models</a:t>
            </a:r>
          </a:p>
          <a:p>
            <a:pPr algn="ctr" fontAlgn="ctr">
              <a:buFont typeface="Arial" panose="020B0604020202020204" pitchFamily="34" charset="0"/>
              <a:buChar char="•"/>
            </a:pPr>
            <a:r>
              <a:rPr lang="en-US" b="0" i="0" dirty="0">
                <a:solidFill>
                  <a:srgbClr val="001D35"/>
                </a:solidFill>
                <a:effectLst/>
                <a:latin typeface="Google Sans"/>
              </a:rPr>
              <a:t>A framework that defines how an organization pays employees, including base salary, benefits, and variable pay. Compensation models help organizations attract and retain talent, while also complying with employment laws and balancing labor costs. </a:t>
            </a:r>
          </a:p>
          <a:p>
            <a:pPr algn="ct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Compensation analysis</a:t>
            </a:r>
          </a:p>
          <a:p>
            <a:pPr algn="ctr" fontAlgn="ctr">
              <a:buFont typeface="Arial" panose="020B0604020202020204" pitchFamily="34" charset="0"/>
              <a:buChar char="•"/>
            </a:pPr>
            <a:r>
              <a:rPr lang="en-US" b="0" i="0" dirty="0">
                <a:solidFill>
                  <a:srgbClr val="001D35"/>
                </a:solidFill>
                <a:effectLst/>
                <a:latin typeface="Google Sans"/>
              </a:rPr>
              <a:t>A process that compares salaries to determine if they are competitive, equitable, and cost-effective. Compensation analysis can consider factors such as location, level, and equity. </a:t>
            </a:r>
          </a:p>
          <a:p>
            <a:pPr algn="ct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Salary range modeling</a:t>
            </a:r>
          </a:p>
          <a:p>
            <a:pPr algn="ctr" fontAlgn="ctr">
              <a:buFont typeface="Arial" panose="020B0604020202020204" pitchFamily="34" charset="0"/>
              <a:buChar char="•"/>
            </a:pPr>
            <a:r>
              <a:rPr lang="en-US" b="0" i="0" dirty="0">
                <a:solidFill>
                  <a:srgbClr val="001D35"/>
                </a:solidFill>
                <a:effectLst/>
                <a:latin typeface="Google Sans"/>
              </a:rPr>
              <a:t>A process that involves testing out different models and regularly reassessing them. </a:t>
            </a:r>
          </a:p>
          <a:p>
            <a:pPr algn="ct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Data analytics</a:t>
            </a:r>
          </a:p>
          <a:p>
            <a:pPr algn="ctr" fontAlgn="ctr">
              <a:buFont typeface="Arial" panose="020B0604020202020204" pitchFamily="34" charset="0"/>
              <a:buChar char="•"/>
            </a:pPr>
            <a:r>
              <a:rPr lang="en-US" b="0" i="0" dirty="0">
                <a:solidFill>
                  <a:srgbClr val="001D35"/>
                </a:solidFill>
                <a:effectLst/>
                <a:latin typeface="Google Sans"/>
              </a:rPr>
              <a:t>A process that uses data-driven insights to help organizations make informed decisions about compensation. </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8F9B7B14-3644-8C95-3555-54016D041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1553766"/>
            <a:ext cx="9433322" cy="42660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44E4A9-F038-03A2-CF76-CE6CB746B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392" y="1018718"/>
            <a:ext cx="10517213" cy="4820563"/>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rot="10800000" flipV="1">
            <a:off x="3005300" y="2227874"/>
            <a:ext cx="6332284" cy="178215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SALARY AND COMPENSATION ANALYSIS THROUGH EXCEL DATA MODEL</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0FA26993-80F8-72A4-3EB3-D2E43A07326D}"/>
              </a:ext>
            </a:extLst>
          </p:cNvPr>
          <p:cNvSpPr txBox="1"/>
          <p:nvPr/>
        </p:nvSpPr>
        <p:spPr>
          <a:xfrm rot="15225497" flipV="1">
            <a:off x="5171266" y="545153"/>
            <a:ext cx="1123662" cy="3857184"/>
          </a:xfrm>
          <a:prstGeom prst="rect">
            <a:avLst/>
          </a:prstGeom>
          <a:noFill/>
        </p:spPr>
        <p:txBody>
          <a:bodyPr wrap="square" rtlCol="0">
            <a:spAutoFit/>
          </a:bodyPr>
          <a:lstStyle/>
          <a:p>
            <a:pPr algn="l"/>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BEE5C47C-F4E7-DA13-CC36-EED06E421FBE}"/>
              </a:ext>
            </a:extLst>
          </p:cNvPr>
          <p:cNvSpPr txBox="1"/>
          <p:nvPr/>
        </p:nvSpPr>
        <p:spPr>
          <a:xfrm>
            <a:off x="408215" y="1695450"/>
            <a:ext cx="10345510" cy="4247317"/>
          </a:xfrm>
          <a:prstGeom prst="rect">
            <a:avLst/>
          </a:prstGeom>
          <a:noFill/>
        </p:spPr>
        <p:txBody>
          <a:bodyPr wrap="square">
            <a:spAutoFit/>
          </a:bodyPr>
          <a:lstStyle/>
          <a:p>
            <a:r>
              <a:rPr lang="en-US" dirty="0"/>
              <a:t>Unlike most private companies, foundations and charities must be ready to prove to the IRS that they are not overpaying their employees. If your organization uses a documented process to determine whether compensation is reasonable, it will be more difficult for the IRS or anyone else to challenge it. As an added bonus for public charities and certain other types of exempt organizations, such documentation puts the burden of proving the compensation is unreasonable on the IRS.</a:t>
            </a:r>
          </a:p>
          <a:p>
            <a:r>
              <a:rPr lang="en-US" dirty="0"/>
              <a:t>If you do not document that process, the IRS is in the driver's seat-and you might not like where they take you. They can levy stiff penalties against an officer or director who received the compensation and managers, including board members, who approved it. Such incidents must be reported publicly on Forms 990 or 990-PF, potentially tarnishing the trust of donors, media, and the public.</a:t>
            </a:r>
          </a:p>
          <a:p>
            <a:r>
              <a:rPr lang="en-US" dirty="0"/>
              <a:t>What is a compensation study?</a:t>
            </a:r>
          </a:p>
          <a:p>
            <a:r>
              <a:rPr lang="en-US" dirty="0"/>
              <a:t>A compensation study considers the job requirements, location, size of the organization, and other facts to provide a reasonable range of compensation for that position in a given market. Through our long experience in the not-for-profit sector, Clark </a:t>
            </a:r>
            <a:r>
              <a:rPr lang="en-US" dirty="0" err="1"/>
              <a:t>Nuber</a:t>
            </a:r>
            <a:r>
              <a:rPr lang="en-US" dirty="0"/>
              <a:t> has created a highly efficient, thorough, and cost-effective process for documenting reasonable compensation, which defends the amount or, for public charities and certain other types of organizations, pushes the burden of proof on the IRS.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DE90C5F-601C-9701-9DD7-A7395C34A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75" y="2019300"/>
            <a:ext cx="8128000" cy="42476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611F7A9-214E-54B3-A793-F92AA94D41CB}"/>
              </a:ext>
            </a:extLst>
          </p:cNvPr>
          <p:cNvSpPr txBox="1"/>
          <p:nvPr/>
        </p:nvSpPr>
        <p:spPr>
          <a:xfrm>
            <a:off x="723900" y="1695450"/>
            <a:ext cx="8810625" cy="4801314"/>
          </a:xfrm>
          <a:prstGeom prst="rect">
            <a:avLst/>
          </a:prstGeom>
          <a:noFill/>
        </p:spPr>
        <p:txBody>
          <a:bodyPr wrap="square">
            <a:spAutoFit/>
          </a:bodyPr>
          <a:lstStyle/>
          <a:p>
            <a:pPr algn="ctr" fontAlgn="ctr"/>
            <a:r>
              <a:rPr lang="en-US" b="0" i="0" dirty="0">
                <a:solidFill>
                  <a:srgbClr val="001D35"/>
                </a:solidFill>
                <a:effectLst/>
                <a:latin typeface="Google Sans"/>
              </a:rPr>
              <a:t>The end users of salary and compensation analysis are employees and the organization as a whole: </a:t>
            </a:r>
          </a:p>
          <a:p>
            <a:pPr algn="ctr"/>
            <a:r>
              <a:rPr lang="en-US" b="0" i="0" dirty="0">
                <a:solidFill>
                  <a:srgbClr val="001D35"/>
                </a:solidFill>
                <a:effectLst/>
                <a:latin typeface="Google Sans"/>
              </a:rPr>
              <a:t> </a:t>
            </a:r>
          </a:p>
          <a:p>
            <a:pPr algn="l">
              <a:buFont typeface="Arial" panose="020B0604020202020204" pitchFamily="34" charset="0"/>
              <a:buChar char="•"/>
            </a:pPr>
            <a:r>
              <a:rPr lang="en-US" b="0" i="0" dirty="0">
                <a:solidFill>
                  <a:srgbClr val="001D35"/>
                </a:solidFill>
                <a:effectLst/>
                <a:latin typeface="Google Sans"/>
              </a:rPr>
              <a:t>Employees</a:t>
            </a:r>
          </a:p>
          <a:p>
            <a:pPr algn="ctr" fontAlgn="ctr">
              <a:buFont typeface="Arial" panose="020B0604020202020204" pitchFamily="34" charset="0"/>
              <a:buChar char="•"/>
            </a:pPr>
            <a:r>
              <a:rPr lang="en-US" b="0" i="0" dirty="0">
                <a:solidFill>
                  <a:srgbClr val="001D35"/>
                </a:solidFill>
                <a:effectLst/>
                <a:latin typeface="Google Sans"/>
              </a:rPr>
              <a:t>Compensation analysis helps ensure that employees are paid fairly and competitively, both internally and externally. </a:t>
            </a:r>
          </a:p>
          <a:p>
            <a:pPr algn="ct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Organization</a:t>
            </a:r>
          </a:p>
          <a:p>
            <a:pPr algn="ctr" fontAlgn="ctr">
              <a:buFont typeface="Arial" panose="020B0604020202020204" pitchFamily="34" charset="0"/>
              <a:buChar char="•"/>
            </a:pPr>
            <a:r>
              <a:rPr lang="en-US" b="0" i="0" dirty="0">
                <a:solidFill>
                  <a:srgbClr val="001D35"/>
                </a:solidFill>
                <a:effectLst/>
                <a:latin typeface="Google Sans"/>
              </a:rPr>
              <a:t>Compensation analysis helps organizations make informed decisions about how to pay employees, and can help them attract and retain top talent. </a:t>
            </a:r>
          </a:p>
          <a:p>
            <a:pPr algn="ctr"/>
            <a:endParaRPr lang="en-US" b="0" i="0" dirty="0">
              <a:solidFill>
                <a:srgbClr val="001D35"/>
              </a:solidFill>
              <a:effectLst/>
              <a:latin typeface="Google Sans"/>
            </a:endParaRPr>
          </a:p>
          <a:p>
            <a:pPr algn="ctr" fontAlgn="ctr"/>
            <a:r>
              <a:rPr lang="en-US" b="0" i="0" dirty="0">
                <a:solidFill>
                  <a:srgbClr val="001D35"/>
                </a:solidFill>
                <a:effectLst/>
                <a:latin typeface="Google Sans"/>
              </a:rPr>
              <a:t>Compensation analysis can help organizations: </a:t>
            </a:r>
          </a:p>
          <a:p>
            <a:pPr algn="ctr"/>
            <a:r>
              <a:rPr lang="en-US" b="0" i="0" dirty="0">
                <a:solidFill>
                  <a:srgbClr val="001D35"/>
                </a:solidFill>
                <a:effectLst/>
                <a:latin typeface="Google Sans"/>
              </a:rPr>
              <a:t> </a:t>
            </a:r>
          </a:p>
          <a:p>
            <a:pPr algn="l">
              <a:buFont typeface="Arial" panose="020B0604020202020204" pitchFamily="34" charset="0"/>
              <a:buChar char="•"/>
            </a:pPr>
            <a:r>
              <a:rPr lang="en-US" b="0" i="0" dirty="0">
                <a:solidFill>
                  <a:srgbClr val="001D35"/>
                </a:solidFill>
                <a:effectLst/>
                <a:latin typeface="Google Sans"/>
              </a:rPr>
              <a:t>Understand market trends</a:t>
            </a:r>
          </a:p>
          <a:p>
            <a:pPr algn="ctr" fontAlgn="ctr">
              <a:buFont typeface="Arial" panose="020B0604020202020204" pitchFamily="34" charset="0"/>
              <a:buChar char="•"/>
            </a:pPr>
            <a:r>
              <a:rPr lang="en-US" b="0" i="0" dirty="0">
                <a:solidFill>
                  <a:srgbClr val="001D35"/>
                </a:solidFill>
                <a:effectLst/>
                <a:latin typeface="Google Sans"/>
              </a:rPr>
              <a:t>Compensation analysis helps organizations understand what other organizations are paying their employees, and how they can stay competitive. </a:t>
            </a:r>
          </a:p>
          <a:p>
            <a:pPr algn="l"/>
            <a:endParaRPr lang="en-US" b="0" i="0" dirty="0">
              <a:solidFill>
                <a:srgbClr val="001D35"/>
              </a:solidFill>
              <a:effectLs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4864" y="22911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rot="10800000" flipV="1">
            <a:off x="558165" y="544314"/>
            <a:ext cx="925258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16EC12A-2D99-39CA-68A4-8FEC38BE0EAE}"/>
              </a:ext>
            </a:extLst>
          </p:cNvPr>
          <p:cNvSpPr txBox="1"/>
          <p:nvPr/>
        </p:nvSpPr>
        <p:spPr>
          <a:xfrm>
            <a:off x="2381250" y="1821655"/>
            <a:ext cx="6209109" cy="5909310"/>
          </a:xfrm>
          <a:prstGeom prst="rect">
            <a:avLst/>
          </a:prstGeom>
          <a:noFill/>
        </p:spPr>
        <p:txBody>
          <a:bodyPr wrap="square">
            <a:spAutoFit/>
          </a:bodyPr>
          <a:lstStyle/>
          <a:p>
            <a:pPr algn="ctr" fontAlgn="ctr"/>
            <a:r>
              <a:rPr lang="en-US" b="0" i="0" dirty="0">
                <a:solidFill>
                  <a:srgbClr val="001D35"/>
                </a:solidFill>
                <a:effectLst/>
                <a:latin typeface="Google Sans"/>
              </a:rPr>
              <a:t>Compensation analysis can help organizations in many ways, including: </a:t>
            </a:r>
          </a:p>
          <a:p>
            <a:pPr algn="ctr"/>
            <a:r>
              <a:rPr lang="en-US" b="0" i="0" dirty="0">
                <a:solidFill>
                  <a:srgbClr val="001D35"/>
                </a:solidFill>
                <a:effectLst/>
                <a:latin typeface="Google Sans"/>
              </a:rPr>
              <a:t> </a:t>
            </a:r>
          </a:p>
          <a:p>
            <a:pPr algn="l">
              <a:buFont typeface="Arial" panose="020B0604020202020204" pitchFamily="34" charset="0"/>
              <a:buChar char="•"/>
            </a:pPr>
            <a:r>
              <a:rPr lang="en-US" b="0" i="0" dirty="0">
                <a:solidFill>
                  <a:srgbClr val="001D35"/>
                </a:solidFill>
                <a:effectLst/>
                <a:latin typeface="Google Sans"/>
              </a:rPr>
              <a:t>Attracting and retaining top talent</a:t>
            </a:r>
          </a:p>
          <a:p>
            <a:pPr algn="ctr" fontAlgn="ctr">
              <a:buFont typeface="Arial" panose="020B0604020202020204" pitchFamily="34" charset="0"/>
              <a:buChar char="•"/>
            </a:pPr>
            <a:r>
              <a:rPr lang="en-US" b="0" i="0" dirty="0">
                <a:solidFill>
                  <a:srgbClr val="001D35"/>
                </a:solidFill>
                <a:effectLst/>
                <a:latin typeface="Google Sans"/>
              </a:rPr>
              <a:t>Compensation analysis can help organizations ensure they are offering competitive pay to attract and retain top talent. </a:t>
            </a:r>
          </a:p>
          <a:p>
            <a:pPr algn="ct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Maintaining legal compliance</a:t>
            </a:r>
          </a:p>
          <a:p>
            <a:pPr algn="ctr" fontAlgn="ctr">
              <a:buFont typeface="Arial" panose="020B0604020202020204" pitchFamily="34" charset="0"/>
              <a:buChar char="•"/>
            </a:pPr>
            <a:r>
              <a:rPr lang="en-US" b="0" i="0" dirty="0">
                <a:solidFill>
                  <a:srgbClr val="001D35"/>
                </a:solidFill>
                <a:effectLst/>
                <a:latin typeface="Google Sans"/>
              </a:rPr>
              <a:t>Compensation analysis can help organizations ensure they are compliant with labor laws and regulations. </a:t>
            </a:r>
          </a:p>
          <a:p>
            <a:pPr algn="ct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Fostering fairness and equity</a:t>
            </a:r>
          </a:p>
          <a:p>
            <a:pPr algn="ctr" fontAlgn="ctr">
              <a:buFont typeface="Arial" panose="020B0604020202020204" pitchFamily="34" charset="0"/>
              <a:buChar char="•"/>
            </a:pPr>
            <a:r>
              <a:rPr lang="en-US" b="0" i="0" dirty="0">
                <a:solidFill>
                  <a:srgbClr val="001D35"/>
                </a:solidFill>
                <a:effectLst/>
                <a:latin typeface="Google Sans"/>
              </a:rPr>
              <a:t>Compensation analysis can help organizations ensure that employees are paid fairly and equitably, both internally and externally. </a:t>
            </a:r>
          </a:p>
          <a:p>
            <a:pPr algn="l">
              <a:buFont typeface="Arial" panose="020B0604020202020204" pitchFamily="34" charset="0"/>
              <a:buChar char="•"/>
            </a:pPr>
            <a:r>
              <a:rPr lang="en-US" b="0" i="0" dirty="0">
                <a:solidFill>
                  <a:srgbClr val="001D35"/>
                </a:solidFill>
                <a:effectLst/>
                <a:latin typeface="Google Sans"/>
              </a:rPr>
              <a:t>Managing budgets</a:t>
            </a:r>
          </a:p>
          <a:p>
            <a:pPr algn="ctr" fontAlgn="ctr">
              <a:buFont typeface="Arial" panose="020B0604020202020204" pitchFamily="34" charset="0"/>
              <a:buChar char="•"/>
            </a:pPr>
            <a:r>
              <a:rPr lang="en-US" b="0" i="0" dirty="0">
                <a:solidFill>
                  <a:srgbClr val="001D35"/>
                </a:solidFill>
                <a:effectLst/>
                <a:latin typeface="Google Sans"/>
              </a:rPr>
              <a:t>Compensation analysis can help organizations monitor salary expenses and prevent overpayment or underpayment. </a:t>
            </a:r>
          </a:p>
          <a:p>
            <a:pPr algn="ctr"/>
            <a:endParaRPr lang="en-US" b="0" i="0" dirty="0">
              <a:solidFill>
                <a:srgbClr val="001D35"/>
              </a:solidFill>
              <a:effectLst/>
              <a:latin typeface="Google Sans"/>
            </a:endParaRPr>
          </a:p>
          <a:p>
            <a:pPr algn="l"/>
            <a:endParaRPr lang="en-US" b="0" i="0" dirty="0">
              <a:solidFill>
                <a:srgbClr val="001D35"/>
              </a:solidFill>
              <a:effectLst/>
              <a:latin typeface="Google Sans"/>
            </a:endParaRPr>
          </a:p>
          <a:p>
            <a:pPr algn="l">
              <a:buFont typeface="Arial" panose="020B0604020202020204" pitchFamily="34" charset="0"/>
              <a:buChar char="•"/>
            </a:pPr>
            <a:endParaRPr lang="en-US" b="0" i="0" dirty="0">
              <a:solidFill>
                <a:srgbClr val="001D35"/>
              </a:solidFill>
              <a:effectLst/>
              <a:latin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1A0492DA-2CE2-B609-8986-FF6DA031AC9B}"/>
              </a:ext>
            </a:extLst>
          </p:cNvPr>
          <p:cNvSpPr txBox="1"/>
          <p:nvPr/>
        </p:nvSpPr>
        <p:spPr>
          <a:xfrm>
            <a:off x="1184671" y="1997482"/>
            <a:ext cx="8727281" cy="3416320"/>
          </a:xfrm>
          <a:prstGeom prst="rect">
            <a:avLst/>
          </a:prstGeom>
          <a:noFill/>
        </p:spPr>
        <p:txBody>
          <a:bodyPr wrap="square">
            <a:spAutoFit/>
          </a:bodyPr>
          <a:lstStyle/>
          <a:p>
            <a:pPr algn="ctr" fontAlgn="ctr"/>
            <a:r>
              <a:rPr lang="en-US" b="0" i="0" dirty="0">
                <a:solidFill>
                  <a:srgbClr val="001D35"/>
                </a:solidFill>
                <a:effectLst/>
                <a:latin typeface="Google Sans"/>
              </a:rPr>
              <a:t>Salary and compensation analysis datasets are a type of business-to-business (B2B) data that can include information on salaries, benefits, and other compensation offered to employees. They can also include information on demographics, contracts, and market competition. </a:t>
            </a:r>
          </a:p>
          <a:p>
            <a:pPr algn="ctr"/>
            <a:r>
              <a:rPr lang="en-US" b="0" i="0" dirty="0">
                <a:solidFill>
                  <a:srgbClr val="001D35"/>
                </a:solidFill>
                <a:effectLst/>
                <a:latin typeface="Google Sans"/>
              </a:rPr>
              <a:t> </a:t>
            </a:r>
          </a:p>
          <a:p>
            <a:pPr algn="ctr" fontAlgn="ctr"/>
            <a:r>
              <a:rPr lang="en-US" b="0" i="0" dirty="0">
                <a:solidFill>
                  <a:srgbClr val="001D35"/>
                </a:solidFill>
                <a:effectLst/>
                <a:latin typeface="Google Sans"/>
              </a:rPr>
              <a:t>Here are some places to find salary and compensation analysis datasets: </a:t>
            </a:r>
          </a:p>
          <a:p>
            <a:pPr algn="ctr"/>
            <a:r>
              <a:rPr lang="en-US" b="0" i="0" dirty="0">
                <a:solidFill>
                  <a:srgbClr val="001D35"/>
                </a:solidFill>
                <a:effectLst/>
                <a:latin typeface="Google Sans"/>
              </a:rPr>
              <a:t> </a:t>
            </a:r>
          </a:p>
          <a:p>
            <a:pPr algn="ctr" fontAlgn="ctr">
              <a:buFont typeface="Arial" panose="020B0604020202020204" pitchFamily="34" charset="0"/>
              <a:buChar char="•"/>
            </a:pPr>
            <a:r>
              <a:rPr lang="en-US" b="0" i="0" dirty="0" err="1">
                <a:solidFill>
                  <a:srgbClr val="001D35"/>
                </a:solidFill>
                <a:effectLst/>
                <a:latin typeface="Google Sans"/>
              </a:rPr>
              <a:t>Kaggle</a:t>
            </a:r>
            <a:r>
              <a:rPr lang="en-US" b="0" i="0" dirty="0">
                <a:solidFill>
                  <a:srgbClr val="001D35"/>
                </a:solidFill>
                <a:effectLst/>
                <a:latin typeface="Google Sans"/>
              </a:rPr>
              <a:t>: Has datasets such as the Employee Salary Dataset and </a:t>
            </a:r>
            <a:r>
              <a:rPr lang="en-US" b="0" i="0" dirty="0" err="1">
                <a:solidFill>
                  <a:srgbClr val="001D35"/>
                </a:solidFill>
                <a:effectLst/>
                <a:latin typeface="Google Sans"/>
              </a:rPr>
              <a:t>salary_data</a:t>
            </a:r>
            <a:r>
              <a:rPr lang="en-US" b="0" i="0" dirty="0">
                <a:solidFill>
                  <a:srgbClr val="001D35"/>
                </a:solidFill>
                <a:effectLst/>
                <a:latin typeface="Google Sans"/>
              </a:rPr>
              <a:t> of Employees with years of Experience </a:t>
            </a:r>
          </a:p>
          <a:p>
            <a:pPr algn="ctr"/>
            <a:endParaRPr lang="en-US" b="0" i="0" dirty="0">
              <a:solidFill>
                <a:srgbClr val="001D35"/>
              </a:solidFill>
              <a:effectLst/>
              <a:latin typeface="Google Sans"/>
            </a:endParaRPr>
          </a:p>
          <a:p>
            <a:pPr algn="ctr" fontAlgn="ctr">
              <a:buFont typeface="Arial" panose="020B0604020202020204" pitchFamily="34" charset="0"/>
              <a:buChar char="•"/>
            </a:pPr>
            <a:r>
              <a:rPr lang="en-US" b="0" i="0" dirty="0" err="1">
                <a:solidFill>
                  <a:srgbClr val="001D35"/>
                </a:solidFill>
                <a:effectLst/>
                <a:latin typeface="Google Sans"/>
              </a:rPr>
              <a:t>Data.world</a:t>
            </a:r>
            <a:r>
              <a:rPr lang="en-US" b="0" i="0" dirty="0">
                <a:solidFill>
                  <a:srgbClr val="001D35"/>
                </a:solidFill>
                <a:effectLst/>
                <a:latin typeface="Google Sans"/>
              </a:rPr>
              <a:t>: Has 24 compensation datasets </a:t>
            </a:r>
          </a:p>
          <a:p>
            <a:pPr algn="l"/>
            <a:endParaRPr lang="en-US" b="0" i="0" dirty="0">
              <a:solidFill>
                <a:srgbClr val="001D35"/>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925C69F-AB9A-49CC-173F-9830FAF17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252" y="1897412"/>
            <a:ext cx="8128000" cy="4603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SALARY AND COMPENSATION ANALYSIS THROUGH EXCEL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V.valarmathi V.valarmathi</cp:lastModifiedBy>
  <cp:revision>22</cp:revision>
  <dcterms:created xsi:type="dcterms:W3CDTF">2024-03-29T15:07:22Z</dcterms:created>
  <dcterms:modified xsi:type="dcterms:W3CDTF">2024-08-31T10:06:33Z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