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Neural Style Transfer using </a:t>
            </a:r>
            <a:r>
              <a:rPr dirty="0" err="1"/>
              <a:t>PyTorch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structural details of Pikachu are retained while color patterns from the style image are applied.</a:t>
            </a:r>
          </a:p>
          <a:p>
            <a:r>
              <a:t>• Higher style weight increases artistic blending but can reduce clarity.</a:t>
            </a:r>
          </a:p>
          <a:p>
            <a:r>
              <a:t>• GPU acceleration significantly speeds up optimization compared to CPU.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Neural Style Transfer effectively combines the visual essence of two images. This experiment showcases the creative potential of deep learning models like VGG19 in generating artistic image transformations.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This project demonstrates Neural Style Transfer (NST), which merges the content of one image with the style of another using a pre-trained VGG19 model in PyTorch.</a:t>
            </a:r>
          </a:p>
          <a:p>
            <a:endParaRPr/>
          </a:p>
          <a:p>
            <a:r>
              <a:t>• Framework: PyTorch</a:t>
            </a:r>
          </a:p>
          <a:p>
            <a:r>
              <a:t>• Model: VGG19</a:t>
            </a:r>
          </a:p>
          <a:p>
            <a:r>
              <a:t>• Optimization: Adam</a:t>
            </a:r>
          </a:p>
          <a:p>
            <a:r>
              <a:t>• Device: GPU/CPU compatible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 Images</a:t>
            </a:r>
          </a:p>
        </p:txBody>
      </p:sp>
      <p:pic>
        <p:nvPicPr>
          <p:cNvPr id="3" name="Picture 2" descr="6ffae68d-1ee7-4852-9ece-f3a6079a96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67" y="2335161"/>
            <a:ext cx="416823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Load and preprocess content and style images.</a:t>
            </a:r>
          </a:p>
          <a:p>
            <a:r>
              <a:t>2. Extract features using selected layers from VGG19.</a:t>
            </a:r>
          </a:p>
          <a:p>
            <a:r>
              <a:t>3. Compute Gram matrices for style representation.</a:t>
            </a:r>
          </a:p>
          <a:p>
            <a:r>
              <a:t>4. Optimize a target image to minimize content and style losses.</a:t>
            </a:r>
          </a:p>
          <a:p>
            <a:r>
              <a:t>5. Save intermediate and final stylized outputs.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6954-759C-EAFD-2E40-104901CB0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986"/>
            <a:ext cx="7772400" cy="1470025"/>
          </a:xfrm>
        </p:spPr>
        <p:txBody>
          <a:bodyPr/>
          <a:lstStyle/>
          <a:p>
            <a:r>
              <a:rPr lang="en-US" dirty="0"/>
              <a:t>GPU vs CPU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38D53-9DF3-2691-486D-BA2011A5C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74" y="1516012"/>
            <a:ext cx="6926826" cy="334112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3500" dirty="0">
                <a:solidFill>
                  <a:schemeClr val="tx1"/>
                </a:solidFill>
              </a:rPr>
              <a:t>import torch, time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device = </a:t>
            </a:r>
            <a:r>
              <a:rPr lang="en-US" sz="3500" dirty="0" err="1">
                <a:solidFill>
                  <a:schemeClr val="tx1"/>
                </a:solidFill>
              </a:rPr>
              <a:t>torch.device</a:t>
            </a:r>
            <a:r>
              <a:rPr lang="en-US" sz="3500" dirty="0">
                <a:solidFill>
                  <a:schemeClr val="tx1"/>
                </a:solidFill>
              </a:rPr>
              <a:t>('</a:t>
            </a:r>
            <a:r>
              <a:rPr lang="en-US" sz="3500" dirty="0" err="1">
                <a:solidFill>
                  <a:schemeClr val="tx1"/>
                </a:solidFill>
              </a:rPr>
              <a:t>cuda</a:t>
            </a:r>
            <a:r>
              <a:rPr lang="en-US" sz="3500" dirty="0">
                <a:solidFill>
                  <a:schemeClr val="tx1"/>
                </a:solidFill>
              </a:rPr>
              <a:t>' if </a:t>
            </a:r>
            <a:r>
              <a:rPr lang="en-US" sz="3500" dirty="0" err="1">
                <a:solidFill>
                  <a:schemeClr val="tx1"/>
                </a:solidFill>
              </a:rPr>
              <a:t>torch.cuda.is_available</a:t>
            </a:r>
            <a:r>
              <a:rPr lang="en-US" sz="3500" dirty="0">
                <a:solidFill>
                  <a:schemeClr val="tx1"/>
                </a:solidFill>
              </a:rPr>
              <a:t>() else '</a:t>
            </a:r>
            <a:r>
              <a:rPr lang="en-US" sz="3500" dirty="0" err="1">
                <a:solidFill>
                  <a:schemeClr val="tx1"/>
                </a:solidFill>
              </a:rPr>
              <a:t>cpu</a:t>
            </a:r>
            <a:r>
              <a:rPr lang="en-US" sz="3500" dirty="0">
                <a:solidFill>
                  <a:schemeClr val="tx1"/>
                </a:solidFill>
              </a:rPr>
              <a:t>')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print("Running on:", device)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# Matrix multiplication timing test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size = 4096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x = </a:t>
            </a:r>
            <a:r>
              <a:rPr lang="en-US" sz="3500" dirty="0" err="1">
                <a:solidFill>
                  <a:schemeClr val="tx1"/>
                </a:solidFill>
              </a:rPr>
              <a:t>torch.randn</a:t>
            </a:r>
            <a:r>
              <a:rPr lang="en-US" sz="3500" dirty="0">
                <a:solidFill>
                  <a:schemeClr val="tx1"/>
                </a:solidFill>
              </a:rPr>
              <a:t>(size, size, device=device)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y = </a:t>
            </a:r>
            <a:r>
              <a:rPr lang="en-US" sz="3500" dirty="0" err="1">
                <a:solidFill>
                  <a:schemeClr val="tx1"/>
                </a:solidFill>
              </a:rPr>
              <a:t>torch.randn</a:t>
            </a:r>
            <a:r>
              <a:rPr lang="en-US" sz="3500" dirty="0">
                <a:solidFill>
                  <a:schemeClr val="tx1"/>
                </a:solidFill>
              </a:rPr>
              <a:t>(size, size, device=device)</a:t>
            </a:r>
          </a:p>
          <a:p>
            <a:pPr algn="l"/>
            <a:br>
              <a:rPr lang="en-US" sz="3500" dirty="0">
                <a:solidFill>
                  <a:schemeClr val="tx1"/>
                </a:solidFill>
              </a:rPr>
            </a:br>
            <a:r>
              <a:rPr lang="en-US" sz="3500" dirty="0">
                <a:solidFill>
                  <a:schemeClr val="tx1"/>
                </a:solidFill>
              </a:rPr>
              <a:t>start = </a:t>
            </a:r>
            <a:r>
              <a:rPr lang="en-US" sz="3500" dirty="0" err="1">
                <a:solidFill>
                  <a:schemeClr val="tx1"/>
                </a:solidFill>
              </a:rPr>
              <a:t>time.time</a:t>
            </a:r>
            <a:r>
              <a:rPr lang="en-US" sz="35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z = </a:t>
            </a:r>
            <a:r>
              <a:rPr lang="en-US" sz="3500" dirty="0" err="1">
                <a:solidFill>
                  <a:schemeClr val="tx1"/>
                </a:solidFill>
              </a:rPr>
              <a:t>torch.matmul</a:t>
            </a:r>
            <a:r>
              <a:rPr lang="en-US" sz="3500" dirty="0">
                <a:solidFill>
                  <a:schemeClr val="tx1"/>
                </a:solidFill>
              </a:rPr>
              <a:t>(x, y)</a:t>
            </a: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torch.cuda.synchronize</a:t>
            </a:r>
            <a:r>
              <a:rPr lang="en-US" sz="35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print("Time:", </a:t>
            </a:r>
            <a:r>
              <a:rPr lang="en-US" sz="3500" dirty="0" err="1">
                <a:solidFill>
                  <a:schemeClr val="tx1"/>
                </a:solidFill>
              </a:rPr>
              <a:t>time.time</a:t>
            </a:r>
            <a:r>
              <a:rPr lang="en-US" sz="3500" dirty="0">
                <a:solidFill>
                  <a:schemeClr val="tx1"/>
                </a:solidFill>
              </a:rPr>
              <a:t>() - start, "seconds")</a:t>
            </a:r>
          </a:p>
          <a:p>
            <a:pPr algn="l"/>
            <a:br>
              <a:rPr lang="en-US" sz="3500" dirty="0"/>
            </a:br>
            <a:endParaRPr lang="en-US" sz="3500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CE4E2-E444-9BA8-B37E-72F24060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25962"/>
            <a:ext cx="7772400" cy="5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679A-26E6-51D7-F4EC-5B34B7D77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699"/>
            <a:ext cx="7848600" cy="995618"/>
          </a:xfrm>
        </p:spPr>
        <p:txBody>
          <a:bodyPr>
            <a:normAutofit/>
          </a:bodyPr>
          <a:lstStyle/>
          <a:p>
            <a:r>
              <a:rPr lang="en-US" sz="3600" dirty="0"/>
              <a:t>Style_transfer.py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02B0B-3CBE-8127-5232-66E551CF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1494503"/>
            <a:ext cx="8055076" cy="489646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import torch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import </a:t>
            </a:r>
            <a:r>
              <a:rPr lang="en-US" sz="3600" dirty="0" err="1">
                <a:solidFill>
                  <a:schemeClr val="tx1"/>
                </a:solidFill>
              </a:rPr>
              <a:t>torch.nn</a:t>
            </a:r>
            <a:r>
              <a:rPr lang="en-US" sz="3600" dirty="0">
                <a:solidFill>
                  <a:schemeClr val="tx1"/>
                </a:solidFill>
              </a:rPr>
              <a:t> as </a:t>
            </a:r>
            <a:r>
              <a:rPr lang="en-US" sz="3600" dirty="0" err="1">
                <a:solidFill>
                  <a:schemeClr val="tx1"/>
                </a:solidFill>
              </a:rPr>
              <a:t>nn</a:t>
            </a: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import </a:t>
            </a:r>
            <a:r>
              <a:rPr lang="en-US" sz="3600" dirty="0" err="1">
                <a:solidFill>
                  <a:schemeClr val="tx1"/>
                </a:solidFill>
              </a:rPr>
              <a:t>torch.optim</a:t>
            </a:r>
            <a:r>
              <a:rPr lang="en-US" sz="3600" dirty="0">
                <a:solidFill>
                  <a:schemeClr val="tx1"/>
                </a:solidFill>
              </a:rPr>
              <a:t> as </a:t>
            </a:r>
            <a:r>
              <a:rPr lang="en-US" sz="3600" dirty="0" err="1">
                <a:solidFill>
                  <a:schemeClr val="tx1"/>
                </a:solidFill>
              </a:rPr>
              <a:t>optim</a:t>
            </a: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from </a:t>
            </a:r>
            <a:r>
              <a:rPr lang="en-US" sz="3600" dirty="0" err="1">
                <a:solidFill>
                  <a:schemeClr val="tx1"/>
                </a:solidFill>
              </a:rPr>
              <a:t>torchvision</a:t>
            </a:r>
            <a:r>
              <a:rPr lang="en-US" sz="3600" dirty="0">
                <a:solidFill>
                  <a:schemeClr val="tx1"/>
                </a:solidFill>
              </a:rPr>
              <a:t> import models, transforms, utils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from PIL import Image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import </a:t>
            </a:r>
            <a:r>
              <a:rPr lang="en-US" sz="3600" dirty="0" err="1">
                <a:solidFill>
                  <a:schemeClr val="tx1"/>
                </a:solidFill>
              </a:rPr>
              <a:t>os</a:t>
            </a:r>
            <a:endParaRPr lang="en-US" sz="3600" dirty="0">
              <a:solidFill>
                <a:schemeClr val="tx1"/>
              </a:solidFill>
            </a:endParaRPr>
          </a:p>
          <a:p>
            <a:pPr algn="l"/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# ✅ Device setup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device = </a:t>
            </a:r>
            <a:r>
              <a:rPr lang="en-US" sz="3600" dirty="0" err="1">
                <a:solidFill>
                  <a:schemeClr val="tx1"/>
                </a:solidFill>
              </a:rPr>
              <a:t>torch.device</a:t>
            </a:r>
            <a:r>
              <a:rPr lang="en-US" sz="3600" dirty="0">
                <a:solidFill>
                  <a:schemeClr val="tx1"/>
                </a:solidFill>
              </a:rPr>
              <a:t>("</a:t>
            </a:r>
            <a:r>
              <a:rPr lang="en-US" sz="3600" dirty="0" err="1">
                <a:solidFill>
                  <a:schemeClr val="tx1"/>
                </a:solidFill>
              </a:rPr>
              <a:t>cuda</a:t>
            </a:r>
            <a:r>
              <a:rPr lang="en-US" sz="3600" dirty="0">
                <a:solidFill>
                  <a:schemeClr val="tx1"/>
                </a:solidFill>
              </a:rPr>
              <a:t>" if </a:t>
            </a:r>
            <a:r>
              <a:rPr lang="en-US" sz="3600" dirty="0" err="1">
                <a:solidFill>
                  <a:schemeClr val="tx1"/>
                </a:solidFill>
              </a:rPr>
              <a:t>torch.cuda.is_available</a:t>
            </a:r>
            <a:r>
              <a:rPr lang="en-US" sz="3600" dirty="0">
                <a:solidFill>
                  <a:schemeClr val="tx1"/>
                </a:solidFill>
              </a:rPr>
              <a:t>() else "</a:t>
            </a:r>
            <a:r>
              <a:rPr lang="en-US" sz="3600" dirty="0" err="1">
                <a:solidFill>
                  <a:schemeClr val="tx1"/>
                </a:solidFill>
              </a:rPr>
              <a:t>cpu</a:t>
            </a:r>
            <a:r>
              <a:rPr lang="en-US" sz="3600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print("Running on:", device)</a:t>
            </a:r>
          </a:p>
          <a:p>
            <a:pPr algn="l"/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# ✅ Ensure output folder exists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</a:rPr>
              <a:t>os.makedirs</a:t>
            </a:r>
            <a:r>
              <a:rPr lang="en-US" sz="3600" dirty="0">
                <a:solidFill>
                  <a:schemeClr val="tx1"/>
                </a:solidFill>
              </a:rPr>
              <a:t>("output", </a:t>
            </a:r>
            <a:r>
              <a:rPr lang="en-US" sz="3600" dirty="0" err="1">
                <a:solidFill>
                  <a:schemeClr val="tx1"/>
                </a:solidFill>
              </a:rPr>
              <a:t>exist_ok</a:t>
            </a:r>
            <a:r>
              <a:rPr lang="en-US" sz="3600" dirty="0">
                <a:solidFill>
                  <a:schemeClr val="tx1"/>
                </a:solidFill>
              </a:rPr>
              <a:t>=True)</a:t>
            </a:r>
          </a:p>
          <a:p>
            <a:pPr algn="l"/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# ✅ Image loader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def </a:t>
            </a:r>
            <a:r>
              <a:rPr lang="en-US" sz="3600" dirty="0" err="1">
                <a:solidFill>
                  <a:schemeClr val="tx1"/>
                </a:solidFill>
              </a:rPr>
              <a:t>load_image</a:t>
            </a:r>
            <a:r>
              <a:rPr lang="en-US" sz="3600" dirty="0">
                <a:solidFill>
                  <a:schemeClr val="tx1"/>
                </a:solidFill>
              </a:rPr>
              <a:t>(path, </a:t>
            </a:r>
            <a:r>
              <a:rPr lang="en-US" sz="3600" dirty="0" err="1">
                <a:solidFill>
                  <a:schemeClr val="tx1"/>
                </a:solidFill>
              </a:rPr>
              <a:t>max_size</a:t>
            </a:r>
            <a:r>
              <a:rPr lang="en-US" sz="3600" dirty="0">
                <a:solidFill>
                  <a:schemeClr val="tx1"/>
                </a:solidFill>
              </a:rPr>
              <a:t>=512):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image = </a:t>
            </a:r>
            <a:r>
              <a:rPr lang="en-US" sz="3600" dirty="0" err="1">
                <a:solidFill>
                  <a:schemeClr val="tx1"/>
                </a:solidFill>
              </a:rPr>
              <a:t>Image.open</a:t>
            </a:r>
            <a:r>
              <a:rPr lang="en-US" sz="3600" dirty="0">
                <a:solidFill>
                  <a:schemeClr val="tx1"/>
                </a:solidFill>
              </a:rPr>
              <a:t>(path).convert("RGB")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size = min(max(</a:t>
            </a:r>
            <a:r>
              <a:rPr lang="en-US" sz="3600" dirty="0" err="1">
                <a:solidFill>
                  <a:schemeClr val="tx1"/>
                </a:solidFill>
              </a:rPr>
              <a:t>image.size</a:t>
            </a:r>
            <a:r>
              <a:rPr lang="en-US" sz="3600" dirty="0">
                <a:solidFill>
                  <a:schemeClr val="tx1"/>
                </a:solidFill>
              </a:rPr>
              <a:t>), </a:t>
            </a:r>
            <a:r>
              <a:rPr lang="en-US" sz="3600" dirty="0" err="1">
                <a:solidFill>
                  <a:schemeClr val="tx1"/>
                </a:solidFill>
              </a:rPr>
              <a:t>max_size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transform = </a:t>
            </a:r>
            <a:r>
              <a:rPr lang="en-US" sz="3600" dirty="0" err="1">
                <a:solidFill>
                  <a:schemeClr val="tx1"/>
                </a:solidFill>
              </a:rPr>
              <a:t>transforms.Compose</a:t>
            </a:r>
            <a:r>
              <a:rPr lang="en-US" sz="3600" dirty="0">
                <a:solidFill>
                  <a:schemeClr val="tx1"/>
                </a:solidFill>
              </a:rPr>
              <a:t>([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    </a:t>
            </a:r>
            <a:r>
              <a:rPr lang="en-US" sz="3600" dirty="0" err="1">
                <a:solidFill>
                  <a:schemeClr val="tx1"/>
                </a:solidFill>
              </a:rPr>
              <a:t>transforms.Resize</a:t>
            </a:r>
            <a:r>
              <a:rPr lang="en-US" sz="3600" dirty="0">
                <a:solidFill>
                  <a:schemeClr val="tx1"/>
                </a:solidFill>
              </a:rPr>
              <a:t>(size),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    </a:t>
            </a:r>
            <a:r>
              <a:rPr lang="en-US" sz="3600" dirty="0" err="1">
                <a:solidFill>
                  <a:schemeClr val="tx1"/>
                </a:solidFill>
              </a:rPr>
              <a:t>transforms.CenterCrop</a:t>
            </a:r>
            <a:r>
              <a:rPr lang="en-US" sz="3600" dirty="0">
                <a:solidFill>
                  <a:schemeClr val="tx1"/>
                </a:solidFill>
              </a:rPr>
              <a:t>(size),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    </a:t>
            </a:r>
            <a:r>
              <a:rPr lang="en-US" sz="3600" dirty="0" err="1">
                <a:solidFill>
                  <a:schemeClr val="tx1"/>
                </a:solidFill>
              </a:rPr>
              <a:t>transforms.ToTensor</a:t>
            </a:r>
            <a:r>
              <a:rPr lang="en-US" sz="3600" dirty="0">
                <a:solidFill>
                  <a:schemeClr val="tx1"/>
                </a:solidFill>
              </a:rPr>
              <a:t>(),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])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image = transform(image).</a:t>
            </a:r>
            <a:r>
              <a:rPr lang="en-US" sz="3600" dirty="0" err="1">
                <a:solidFill>
                  <a:schemeClr val="tx1"/>
                </a:solidFill>
              </a:rPr>
              <a:t>unsqueeze</a:t>
            </a:r>
            <a:r>
              <a:rPr lang="en-US" sz="3600" dirty="0">
                <a:solidFill>
                  <a:schemeClr val="tx1"/>
                </a:solidFill>
              </a:rPr>
              <a:t>(0)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    return image.to(device)</a:t>
            </a:r>
          </a:p>
          <a:p>
            <a:pPr algn="l"/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content = </a:t>
            </a:r>
            <a:r>
              <a:rPr lang="en-US" sz="3600" dirty="0" err="1">
                <a:solidFill>
                  <a:schemeClr val="tx1"/>
                </a:solidFill>
              </a:rPr>
              <a:t>load_image</a:t>
            </a:r>
            <a:r>
              <a:rPr lang="en-US" sz="3600" dirty="0">
                <a:solidFill>
                  <a:schemeClr val="tx1"/>
                </a:solidFill>
              </a:rPr>
              <a:t>("input/content.jpg")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style = </a:t>
            </a:r>
            <a:r>
              <a:rPr lang="en-US" sz="3600" dirty="0" err="1">
                <a:solidFill>
                  <a:schemeClr val="tx1"/>
                </a:solidFill>
              </a:rPr>
              <a:t>load_image</a:t>
            </a:r>
            <a:r>
              <a:rPr lang="en-US" sz="3600" dirty="0">
                <a:solidFill>
                  <a:schemeClr val="tx1"/>
                </a:solidFill>
              </a:rPr>
              <a:t>("input/style.jpg")</a:t>
            </a:r>
          </a:p>
          <a:p>
            <a:pPr algn="l"/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# ✅ Normalize for VGG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</a:rPr>
              <a:t>normalization_mean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torch.tensor</a:t>
            </a:r>
            <a:r>
              <a:rPr lang="en-US" sz="3600" dirty="0">
                <a:solidFill>
                  <a:schemeClr val="tx1"/>
                </a:solidFill>
              </a:rPr>
              <a:t>([0.485, 0.456, 0.406]).to(device)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</a:rPr>
              <a:t>normalization_std</a:t>
            </a:r>
            <a:r>
              <a:rPr lang="en-US" sz="3600" dirty="0">
                <a:solidFill>
                  <a:schemeClr val="tx1"/>
                </a:solidFill>
              </a:rPr>
              <a:t> = </a:t>
            </a:r>
            <a:r>
              <a:rPr lang="en-US" sz="3600" dirty="0" err="1">
                <a:solidFill>
                  <a:schemeClr val="tx1"/>
                </a:solidFill>
              </a:rPr>
              <a:t>torch.tensor</a:t>
            </a:r>
            <a:r>
              <a:rPr lang="en-US" sz="3600" dirty="0">
                <a:solidFill>
                  <a:schemeClr val="tx1"/>
                </a:solidFill>
              </a:rPr>
              <a:t>([0.229, 0.224, 0.225]).to(device)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normalization = </a:t>
            </a:r>
            <a:r>
              <a:rPr lang="en-US" sz="3600" dirty="0" err="1">
                <a:solidFill>
                  <a:schemeClr val="tx1"/>
                </a:solidFill>
              </a:rPr>
              <a:t>transforms.Normalize</a:t>
            </a:r>
            <a:r>
              <a:rPr lang="en-US" sz="3600" dirty="0">
                <a:solidFill>
                  <a:schemeClr val="tx1"/>
                </a:solidFill>
              </a:rPr>
              <a:t>(mean=</a:t>
            </a:r>
            <a:r>
              <a:rPr lang="en-US" sz="3600" dirty="0" err="1">
                <a:solidFill>
                  <a:schemeClr val="tx1"/>
                </a:solidFill>
              </a:rPr>
              <a:t>normalization_mean</a:t>
            </a:r>
            <a:r>
              <a:rPr lang="en-US" sz="3600" dirty="0">
                <a:solidFill>
                  <a:schemeClr val="tx1"/>
                </a:solidFill>
              </a:rPr>
              <a:t>, std=</a:t>
            </a:r>
            <a:r>
              <a:rPr lang="en-US" sz="3600" dirty="0" err="1">
                <a:solidFill>
                  <a:schemeClr val="tx1"/>
                </a:solidFill>
              </a:rPr>
              <a:t>normalization_std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algn="l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89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8A1829-47A5-17F7-B393-4170B1770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74" y="167148"/>
            <a:ext cx="7678994" cy="6538452"/>
          </a:xfrm>
        </p:spPr>
        <p:txBody>
          <a:bodyPr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</a:rPr>
              <a:t>def </a:t>
            </a:r>
            <a:r>
              <a:rPr lang="en-US" sz="800" dirty="0" err="1">
                <a:solidFill>
                  <a:schemeClr val="tx1"/>
                </a:solidFill>
              </a:rPr>
              <a:t>normalize_batch</a:t>
            </a:r>
            <a:r>
              <a:rPr lang="en-US" sz="800" dirty="0">
                <a:solidFill>
                  <a:schemeClr val="tx1"/>
                </a:solidFill>
              </a:rPr>
              <a:t>(batch):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return normalization(</a:t>
            </a:r>
            <a:r>
              <a:rPr lang="en-US" sz="800" dirty="0" err="1">
                <a:solidFill>
                  <a:schemeClr val="tx1"/>
                </a:solidFill>
              </a:rPr>
              <a:t>batch.squeeze</a:t>
            </a:r>
            <a:r>
              <a:rPr lang="en-US" sz="800" dirty="0">
                <a:solidFill>
                  <a:schemeClr val="tx1"/>
                </a:solidFill>
              </a:rPr>
              <a:t>(0)).</a:t>
            </a:r>
            <a:r>
              <a:rPr lang="en-US" sz="800" dirty="0" err="1">
                <a:solidFill>
                  <a:schemeClr val="tx1"/>
                </a:solidFill>
              </a:rPr>
              <a:t>unsqueeze</a:t>
            </a:r>
            <a:r>
              <a:rPr lang="en-US" sz="800" dirty="0">
                <a:solidFill>
                  <a:schemeClr val="tx1"/>
                </a:solidFill>
              </a:rPr>
              <a:t>(0)</a:t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# ✅ Model and layers</a:t>
            </a:r>
          </a:p>
          <a:p>
            <a:pPr algn="l"/>
            <a:r>
              <a:rPr lang="en-US" sz="800" dirty="0" err="1">
                <a:solidFill>
                  <a:schemeClr val="tx1"/>
                </a:solidFill>
              </a:rPr>
              <a:t>vgg</a:t>
            </a:r>
            <a:r>
              <a:rPr lang="en-US" sz="800" dirty="0">
                <a:solidFill>
                  <a:schemeClr val="tx1"/>
                </a:solidFill>
              </a:rPr>
              <a:t> = models.vgg19(weights=models.VGG19_Weights.DEFAULT).features.to(device).eval()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for param in </a:t>
            </a:r>
            <a:r>
              <a:rPr lang="en-US" sz="800" dirty="0" err="1">
                <a:solidFill>
                  <a:schemeClr val="tx1"/>
                </a:solidFill>
              </a:rPr>
              <a:t>vgg.parameters</a:t>
            </a:r>
            <a:r>
              <a:rPr lang="en-US" sz="800" dirty="0">
                <a:solidFill>
                  <a:schemeClr val="tx1"/>
                </a:solidFill>
              </a:rPr>
              <a:t>():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</a:t>
            </a:r>
            <a:r>
              <a:rPr lang="en-US" sz="800" dirty="0" err="1">
                <a:solidFill>
                  <a:schemeClr val="tx1"/>
                </a:solidFill>
              </a:rPr>
              <a:t>param.requires_grad</a:t>
            </a:r>
            <a:r>
              <a:rPr lang="en-US" sz="800" dirty="0">
                <a:solidFill>
                  <a:schemeClr val="tx1"/>
                </a:solidFill>
              </a:rPr>
              <a:t>_(False)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layers = {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'0': 'conv1_1',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'5': 'conv2_1',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'10': 'conv3_1',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'19': 'conv4_1',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'28': 'conv5_1'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def </a:t>
            </a:r>
            <a:r>
              <a:rPr lang="en-US" sz="800" dirty="0" err="1">
                <a:solidFill>
                  <a:schemeClr val="tx1"/>
                </a:solidFill>
              </a:rPr>
              <a:t>get_features</a:t>
            </a:r>
            <a:r>
              <a:rPr lang="en-US" sz="800" dirty="0">
                <a:solidFill>
                  <a:schemeClr val="tx1"/>
                </a:solidFill>
              </a:rPr>
              <a:t>(image, model):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features = {}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x = image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for name, layer in model._</a:t>
            </a:r>
            <a:r>
              <a:rPr lang="en-US" sz="800" dirty="0" err="1">
                <a:solidFill>
                  <a:schemeClr val="tx1"/>
                </a:solidFill>
              </a:rPr>
              <a:t>modules.items</a:t>
            </a:r>
            <a:r>
              <a:rPr lang="en-US" sz="800" dirty="0">
                <a:solidFill>
                  <a:schemeClr val="tx1"/>
                </a:solidFill>
              </a:rPr>
              <a:t>():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    x = layer(x)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    if name in layers: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        features[layers[name]] = x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return features</a:t>
            </a:r>
          </a:p>
          <a:p>
            <a:pPr algn="l"/>
            <a:br>
              <a:rPr lang="en-US" sz="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def </a:t>
            </a:r>
            <a:r>
              <a:rPr lang="en-US" sz="800" dirty="0" err="1">
                <a:solidFill>
                  <a:schemeClr val="tx1"/>
                </a:solidFill>
              </a:rPr>
              <a:t>gram_matrix</a:t>
            </a:r>
            <a:r>
              <a:rPr lang="en-US" sz="800" dirty="0">
                <a:solidFill>
                  <a:schemeClr val="tx1"/>
                </a:solidFill>
              </a:rPr>
              <a:t>(tensor):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b, c, h, w = </a:t>
            </a:r>
            <a:r>
              <a:rPr lang="en-US" sz="800" dirty="0" err="1">
                <a:solidFill>
                  <a:schemeClr val="tx1"/>
                </a:solidFill>
              </a:rPr>
              <a:t>tensor.size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tensor = </a:t>
            </a:r>
            <a:r>
              <a:rPr lang="en-US" sz="800" dirty="0" err="1">
                <a:solidFill>
                  <a:schemeClr val="tx1"/>
                </a:solidFill>
              </a:rPr>
              <a:t>tensor.view</a:t>
            </a:r>
            <a:r>
              <a:rPr lang="en-US" sz="800" dirty="0">
                <a:solidFill>
                  <a:schemeClr val="tx1"/>
                </a:solidFill>
              </a:rPr>
              <a:t>(c, h * w)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    return torch.mm(tensor, tensor.t())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 err="1">
                <a:solidFill>
                  <a:schemeClr val="tx1"/>
                </a:solidFill>
              </a:rPr>
              <a:t>content_features</a:t>
            </a:r>
            <a:r>
              <a:rPr lang="en-US" sz="800" dirty="0">
                <a:solidFill>
                  <a:schemeClr val="tx1"/>
                </a:solidFill>
              </a:rPr>
              <a:t> = </a:t>
            </a:r>
            <a:r>
              <a:rPr lang="en-US" sz="800" dirty="0" err="1">
                <a:solidFill>
                  <a:schemeClr val="tx1"/>
                </a:solidFill>
              </a:rPr>
              <a:t>get_features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normalize_batch</a:t>
            </a:r>
            <a:r>
              <a:rPr lang="en-US" sz="800" dirty="0">
                <a:solidFill>
                  <a:schemeClr val="tx1"/>
                </a:solidFill>
              </a:rPr>
              <a:t>(content), </a:t>
            </a:r>
            <a:r>
              <a:rPr lang="en-US" sz="800" dirty="0" err="1">
                <a:solidFill>
                  <a:schemeClr val="tx1"/>
                </a:solidFill>
              </a:rPr>
              <a:t>vgg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800" dirty="0" err="1">
                <a:solidFill>
                  <a:schemeClr val="tx1"/>
                </a:solidFill>
              </a:rPr>
              <a:t>style_features</a:t>
            </a:r>
            <a:r>
              <a:rPr lang="en-US" sz="800" dirty="0">
                <a:solidFill>
                  <a:schemeClr val="tx1"/>
                </a:solidFill>
              </a:rPr>
              <a:t> = </a:t>
            </a:r>
            <a:r>
              <a:rPr lang="en-US" sz="800" dirty="0" err="1">
                <a:solidFill>
                  <a:schemeClr val="tx1"/>
                </a:solidFill>
              </a:rPr>
              <a:t>get_features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normalize_batch</a:t>
            </a:r>
            <a:r>
              <a:rPr lang="en-US" sz="800" dirty="0">
                <a:solidFill>
                  <a:schemeClr val="tx1"/>
                </a:solidFill>
              </a:rPr>
              <a:t>(style), </a:t>
            </a:r>
            <a:r>
              <a:rPr lang="en-US" sz="800" dirty="0" err="1">
                <a:solidFill>
                  <a:schemeClr val="tx1"/>
                </a:solidFill>
              </a:rPr>
              <a:t>vgg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800" dirty="0" err="1">
                <a:solidFill>
                  <a:schemeClr val="tx1"/>
                </a:solidFill>
              </a:rPr>
              <a:t>style_grams</a:t>
            </a:r>
            <a:r>
              <a:rPr lang="en-US" sz="800" dirty="0">
                <a:solidFill>
                  <a:schemeClr val="tx1"/>
                </a:solidFill>
              </a:rPr>
              <a:t> = {layer: </a:t>
            </a:r>
            <a:r>
              <a:rPr lang="en-US" sz="800" dirty="0" err="1">
                <a:solidFill>
                  <a:schemeClr val="tx1"/>
                </a:solidFill>
              </a:rPr>
              <a:t>gram_matrix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style_features</a:t>
            </a:r>
            <a:r>
              <a:rPr lang="en-US" sz="800" dirty="0">
                <a:solidFill>
                  <a:schemeClr val="tx1"/>
                </a:solidFill>
              </a:rPr>
              <a:t>[layer]) for layer in </a:t>
            </a:r>
            <a:r>
              <a:rPr lang="en-US" sz="800" dirty="0" err="1">
                <a:solidFill>
                  <a:schemeClr val="tx1"/>
                </a:solidFill>
              </a:rPr>
              <a:t>style_features</a:t>
            </a:r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pPr algn="l"/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 err="1">
                <a:solidFill>
                  <a:schemeClr val="tx1"/>
                </a:solidFill>
              </a:rPr>
              <a:t>content_weight</a:t>
            </a:r>
            <a:r>
              <a:rPr lang="en-US" sz="800" dirty="0">
                <a:solidFill>
                  <a:schemeClr val="tx1"/>
                </a:solidFill>
              </a:rPr>
              <a:t> = 1e0</a:t>
            </a:r>
          </a:p>
          <a:p>
            <a:pPr algn="l"/>
            <a:r>
              <a:rPr lang="en-US" sz="800" dirty="0" err="1">
                <a:solidFill>
                  <a:schemeClr val="tx1"/>
                </a:solidFill>
              </a:rPr>
              <a:t>style_weight</a:t>
            </a:r>
            <a:r>
              <a:rPr lang="en-US" sz="800" dirty="0">
                <a:solidFill>
                  <a:schemeClr val="tx1"/>
                </a:solidFill>
              </a:rPr>
              <a:t> = 1e6</a:t>
            </a:r>
          </a:p>
          <a:p>
            <a:pPr algn="l"/>
            <a:r>
              <a:rPr lang="en-US" sz="800" dirty="0" err="1">
                <a:solidFill>
                  <a:schemeClr val="tx1"/>
                </a:solidFill>
              </a:rPr>
              <a:t>num_steps</a:t>
            </a:r>
            <a:r>
              <a:rPr lang="en-US" sz="800" dirty="0">
                <a:solidFill>
                  <a:schemeClr val="tx1"/>
                </a:solidFill>
              </a:rPr>
              <a:t> = 400</a:t>
            </a:r>
          </a:p>
          <a:p>
            <a:pPr algn="l"/>
            <a:br>
              <a:rPr lang="en-US" sz="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target = </a:t>
            </a:r>
            <a:r>
              <a:rPr lang="en-US" sz="800" dirty="0" err="1">
                <a:solidFill>
                  <a:schemeClr val="tx1"/>
                </a:solidFill>
              </a:rPr>
              <a:t>content.clone</a:t>
            </a:r>
            <a:r>
              <a:rPr lang="en-US" sz="800" dirty="0">
                <a:solidFill>
                  <a:schemeClr val="tx1"/>
                </a:solidFill>
              </a:rPr>
              <a:t>().</a:t>
            </a:r>
            <a:r>
              <a:rPr lang="en-US" sz="800" dirty="0" err="1">
                <a:solidFill>
                  <a:schemeClr val="tx1"/>
                </a:solidFill>
              </a:rPr>
              <a:t>requires_grad</a:t>
            </a:r>
            <a:r>
              <a:rPr lang="en-US" sz="800" dirty="0">
                <a:solidFill>
                  <a:schemeClr val="tx1"/>
                </a:solidFill>
              </a:rPr>
              <a:t>_(True)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optimizer = </a:t>
            </a:r>
            <a:r>
              <a:rPr lang="en-US" sz="800" dirty="0" err="1">
                <a:solidFill>
                  <a:schemeClr val="tx1"/>
                </a:solidFill>
              </a:rPr>
              <a:t>optim.Adam</a:t>
            </a:r>
            <a:r>
              <a:rPr lang="en-US" sz="800" dirty="0">
                <a:solidFill>
                  <a:schemeClr val="tx1"/>
                </a:solidFill>
              </a:rPr>
              <a:t>([target], </a:t>
            </a:r>
            <a:r>
              <a:rPr lang="en-US" sz="800" dirty="0" err="1">
                <a:solidFill>
                  <a:schemeClr val="tx1"/>
                </a:solidFill>
              </a:rPr>
              <a:t>lr</a:t>
            </a:r>
            <a:r>
              <a:rPr lang="en-US" sz="800" dirty="0">
                <a:solidFill>
                  <a:schemeClr val="tx1"/>
                </a:solidFill>
              </a:rPr>
              <a:t>=0.01)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print("Training started...")</a:t>
            </a:r>
          </a:p>
          <a:p>
            <a:pPr algn="l"/>
            <a:br>
              <a:rPr lang="en-US" sz="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9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B71D-267F-1045-DF7F-FF16ED87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485"/>
            <a:ext cx="8229600" cy="6371302"/>
          </a:xfrm>
        </p:spPr>
        <p:txBody>
          <a:bodyPr>
            <a:noAutofit/>
          </a:bodyPr>
          <a:lstStyle/>
          <a:p>
            <a:pPr algn="l"/>
            <a:r>
              <a:rPr lang="en-US" sz="900" dirty="0"/>
              <a:t>for step in range(1, </a:t>
            </a:r>
            <a:r>
              <a:rPr lang="en-US" sz="900" dirty="0" err="1"/>
              <a:t>num_steps</a:t>
            </a:r>
            <a:r>
              <a:rPr lang="en-US" sz="900" dirty="0"/>
              <a:t> + 1):</a:t>
            </a:r>
            <a:br>
              <a:rPr lang="en-US" sz="900" dirty="0"/>
            </a:br>
            <a:r>
              <a:rPr lang="en-US" sz="900" dirty="0"/>
              <a:t>    </a:t>
            </a:r>
            <a:r>
              <a:rPr lang="en-US" sz="900" dirty="0" err="1"/>
              <a:t>target_features</a:t>
            </a:r>
            <a:r>
              <a:rPr lang="en-US" sz="900" dirty="0"/>
              <a:t> = </a:t>
            </a:r>
            <a:r>
              <a:rPr lang="en-US" sz="900" dirty="0" err="1"/>
              <a:t>get_features</a:t>
            </a:r>
            <a:r>
              <a:rPr lang="en-US" sz="900" dirty="0"/>
              <a:t>(</a:t>
            </a:r>
            <a:r>
              <a:rPr lang="en-US" sz="900" dirty="0" err="1"/>
              <a:t>normalize_batch</a:t>
            </a:r>
            <a:r>
              <a:rPr lang="en-US" sz="900" dirty="0"/>
              <a:t>(target), </a:t>
            </a:r>
            <a:r>
              <a:rPr lang="en-US" sz="900" dirty="0" err="1"/>
              <a:t>vgg</a:t>
            </a:r>
            <a:r>
              <a:rPr lang="en-US" sz="900" dirty="0"/>
              <a:t>)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    # Content loss</a:t>
            </a:r>
            <a:br>
              <a:rPr lang="en-US" sz="900" dirty="0"/>
            </a:br>
            <a:r>
              <a:rPr lang="en-US" sz="900" dirty="0"/>
              <a:t>    </a:t>
            </a:r>
            <a:r>
              <a:rPr lang="en-US" sz="900" dirty="0" err="1"/>
              <a:t>content_loss</a:t>
            </a:r>
            <a:r>
              <a:rPr lang="en-US" sz="900" dirty="0"/>
              <a:t> = </a:t>
            </a:r>
            <a:r>
              <a:rPr lang="en-US" sz="900" dirty="0" err="1"/>
              <a:t>torch.mean</a:t>
            </a:r>
            <a:r>
              <a:rPr lang="en-US" sz="900" dirty="0"/>
              <a:t>((</a:t>
            </a:r>
            <a:r>
              <a:rPr lang="en-US" sz="900" dirty="0" err="1"/>
              <a:t>target_features</a:t>
            </a:r>
            <a:r>
              <a:rPr lang="en-US" sz="900" dirty="0"/>
              <a:t>['conv4_1'] - </a:t>
            </a:r>
            <a:r>
              <a:rPr lang="en-US" sz="900" dirty="0" err="1"/>
              <a:t>content_features</a:t>
            </a:r>
            <a:r>
              <a:rPr lang="en-US" sz="900" dirty="0"/>
              <a:t>['conv4_1'])**2)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    # Style loss</a:t>
            </a:r>
            <a:br>
              <a:rPr lang="en-US" sz="900" dirty="0"/>
            </a:br>
            <a:r>
              <a:rPr lang="en-US" sz="900" dirty="0"/>
              <a:t>    </a:t>
            </a:r>
            <a:r>
              <a:rPr lang="en-US" sz="900" dirty="0" err="1"/>
              <a:t>style_loss</a:t>
            </a:r>
            <a:r>
              <a:rPr lang="en-US" sz="900" dirty="0"/>
              <a:t> = 0</a:t>
            </a:r>
            <a:br>
              <a:rPr lang="en-US" sz="900" dirty="0"/>
            </a:br>
            <a:r>
              <a:rPr lang="en-US" sz="900" dirty="0"/>
              <a:t>    for layer in </a:t>
            </a:r>
            <a:r>
              <a:rPr lang="en-US" sz="900" dirty="0" err="1"/>
              <a:t>style_grams</a:t>
            </a:r>
            <a:r>
              <a:rPr lang="en-US" sz="900" dirty="0"/>
              <a:t>:</a:t>
            </a:r>
            <a:br>
              <a:rPr lang="en-US" sz="900" dirty="0"/>
            </a:br>
            <a:r>
              <a:rPr lang="en-US" sz="900" dirty="0"/>
              <a:t>        </a:t>
            </a:r>
            <a:r>
              <a:rPr lang="en-US" sz="900" dirty="0" err="1"/>
              <a:t>target_gram</a:t>
            </a:r>
            <a:r>
              <a:rPr lang="en-US" sz="900" dirty="0"/>
              <a:t> = </a:t>
            </a:r>
            <a:r>
              <a:rPr lang="en-US" sz="900" dirty="0" err="1"/>
              <a:t>gram_matrix</a:t>
            </a:r>
            <a:r>
              <a:rPr lang="en-US" sz="900" dirty="0"/>
              <a:t>(</a:t>
            </a:r>
            <a:r>
              <a:rPr lang="en-US" sz="900" dirty="0" err="1"/>
              <a:t>target_features</a:t>
            </a:r>
            <a:r>
              <a:rPr lang="en-US" sz="900" dirty="0"/>
              <a:t>[layer])</a:t>
            </a:r>
            <a:br>
              <a:rPr lang="en-US" sz="900" dirty="0"/>
            </a:br>
            <a:r>
              <a:rPr lang="en-US" sz="900" dirty="0"/>
              <a:t>        </a:t>
            </a:r>
            <a:r>
              <a:rPr lang="en-US" sz="900" dirty="0" err="1"/>
              <a:t>style_gram</a:t>
            </a:r>
            <a:r>
              <a:rPr lang="en-US" sz="900" dirty="0"/>
              <a:t> = </a:t>
            </a:r>
            <a:r>
              <a:rPr lang="en-US" sz="900" dirty="0" err="1"/>
              <a:t>style_grams</a:t>
            </a:r>
            <a:r>
              <a:rPr lang="en-US" sz="900" dirty="0"/>
              <a:t>[layer]</a:t>
            </a:r>
            <a:br>
              <a:rPr lang="en-US" sz="900" dirty="0"/>
            </a:br>
            <a:r>
              <a:rPr lang="en-US" sz="900" dirty="0"/>
              <a:t>        </a:t>
            </a:r>
            <a:r>
              <a:rPr lang="en-US" sz="900" dirty="0" err="1"/>
              <a:t>layer_loss</a:t>
            </a:r>
            <a:r>
              <a:rPr lang="en-US" sz="900" dirty="0"/>
              <a:t> = </a:t>
            </a:r>
            <a:r>
              <a:rPr lang="en-US" sz="900" dirty="0" err="1"/>
              <a:t>torch.mean</a:t>
            </a:r>
            <a:r>
              <a:rPr lang="en-US" sz="900" dirty="0"/>
              <a:t>((</a:t>
            </a:r>
            <a:r>
              <a:rPr lang="en-US" sz="900" dirty="0" err="1"/>
              <a:t>target_gram</a:t>
            </a:r>
            <a:r>
              <a:rPr lang="en-US" sz="900" dirty="0"/>
              <a:t> - </a:t>
            </a:r>
            <a:r>
              <a:rPr lang="en-US" sz="900" dirty="0" err="1"/>
              <a:t>style_gram</a:t>
            </a:r>
            <a:r>
              <a:rPr lang="en-US" sz="900" dirty="0"/>
              <a:t>)**2)</a:t>
            </a:r>
            <a:br>
              <a:rPr lang="en-US" sz="900" dirty="0"/>
            </a:br>
            <a:r>
              <a:rPr lang="en-US" sz="900" dirty="0"/>
              <a:t>        </a:t>
            </a:r>
            <a:r>
              <a:rPr lang="en-US" sz="900" dirty="0" err="1"/>
              <a:t>style_loss</a:t>
            </a:r>
            <a:r>
              <a:rPr lang="en-US" sz="900" dirty="0"/>
              <a:t> += </a:t>
            </a:r>
            <a:r>
              <a:rPr lang="en-US" sz="900" dirty="0" err="1"/>
              <a:t>layer_loss</a:t>
            </a:r>
            <a:r>
              <a:rPr lang="en-US" sz="900" dirty="0"/>
              <a:t> / (</a:t>
            </a:r>
            <a:r>
              <a:rPr lang="en-US" sz="900" dirty="0" err="1"/>
              <a:t>style_gram.numel</a:t>
            </a:r>
            <a:r>
              <a:rPr lang="en-US" sz="900" dirty="0"/>
              <a:t>())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    </a:t>
            </a:r>
            <a:r>
              <a:rPr lang="en-US" sz="900" dirty="0" err="1"/>
              <a:t>total_loss</a:t>
            </a:r>
            <a:r>
              <a:rPr lang="en-US" sz="900" dirty="0"/>
              <a:t> = </a:t>
            </a:r>
            <a:r>
              <a:rPr lang="en-US" sz="900" dirty="0" err="1"/>
              <a:t>content_weight</a:t>
            </a:r>
            <a:r>
              <a:rPr lang="en-US" sz="900" dirty="0"/>
              <a:t> * </a:t>
            </a:r>
            <a:r>
              <a:rPr lang="en-US" sz="900" dirty="0" err="1"/>
              <a:t>content_loss</a:t>
            </a:r>
            <a:r>
              <a:rPr lang="en-US" sz="900" dirty="0"/>
              <a:t> + </a:t>
            </a:r>
            <a:r>
              <a:rPr lang="en-US" sz="900" dirty="0" err="1"/>
              <a:t>style_weight</a:t>
            </a:r>
            <a:r>
              <a:rPr lang="en-US" sz="900" dirty="0"/>
              <a:t> * </a:t>
            </a:r>
            <a:r>
              <a:rPr lang="en-US" sz="900" dirty="0" err="1"/>
              <a:t>style_loss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    </a:t>
            </a:r>
            <a:r>
              <a:rPr lang="en-US" sz="900" dirty="0" err="1"/>
              <a:t>optimizer.zero_grad</a:t>
            </a:r>
            <a:r>
              <a:rPr lang="en-US" sz="900" dirty="0"/>
              <a:t>()</a:t>
            </a:r>
            <a:br>
              <a:rPr lang="en-US" sz="900" dirty="0"/>
            </a:br>
            <a:r>
              <a:rPr lang="en-US" sz="900" dirty="0"/>
              <a:t>    </a:t>
            </a:r>
            <a:r>
              <a:rPr lang="en-US" sz="900" dirty="0" err="1"/>
              <a:t>total_loss.backward</a:t>
            </a:r>
            <a:r>
              <a:rPr lang="en-US" sz="900" dirty="0"/>
              <a:t>()</a:t>
            </a:r>
            <a:br>
              <a:rPr lang="en-US" sz="900" dirty="0"/>
            </a:br>
            <a:r>
              <a:rPr lang="en-US" sz="900" dirty="0"/>
              <a:t>    </a:t>
            </a:r>
            <a:r>
              <a:rPr lang="en-US" sz="900" dirty="0" err="1"/>
              <a:t>optimizer.step</a:t>
            </a:r>
            <a:r>
              <a:rPr lang="en-US" sz="900" dirty="0"/>
              <a:t>()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    if step % 50 == 0:</a:t>
            </a:r>
            <a:br>
              <a:rPr lang="en-US" sz="900" dirty="0"/>
            </a:br>
            <a:r>
              <a:rPr lang="en-US" sz="900" dirty="0"/>
              <a:t>        print(</a:t>
            </a:r>
            <a:r>
              <a:rPr lang="en-US" sz="900" dirty="0" err="1"/>
              <a:t>f"Step</a:t>
            </a:r>
            <a:r>
              <a:rPr lang="en-US" sz="900" dirty="0"/>
              <a:t> [{step}/{</a:t>
            </a:r>
            <a:r>
              <a:rPr lang="en-US" sz="900" dirty="0" err="1"/>
              <a:t>num_steps</a:t>
            </a:r>
            <a:r>
              <a:rPr lang="en-US" sz="900" dirty="0"/>
              <a:t>}] | Total loss: {</a:t>
            </a:r>
            <a:r>
              <a:rPr lang="en-US" sz="900" dirty="0" err="1"/>
              <a:t>total_loss.item</a:t>
            </a:r>
            <a:r>
              <a:rPr lang="en-US" sz="900" dirty="0"/>
              <a:t>():.4f}")</a:t>
            </a:r>
            <a:br>
              <a:rPr lang="en-US" sz="900" dirty="0"/>
            </a:br>
            <a:r>
              <a:rPr lang="en-US" sz="900" dirty="0"/>
              <a:t>        </a:t>
            </a:r>
            <a:r>
              <a:rPr lang="en-US" sz="900" dirty="0" err="1"/>
              <a:t>utils.save_image</a:t>
            </a:r>
            <a:r>
              <a:rPr lang="en-US" sz="900" dirty="0"/>
              <a:t>(target, </a:t>
            </a:r>
            <a:r>
              <a:rPr lang="en-US" sz="900" dirty="0" err="1"/>
              <a:t>f"output</a:t>
            </a:r>
            <a:r>
              <a:rPr lang="en-US" sz="900" dirty="0"/>
              <a:t>/step_{step}.jpg")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# ✅ Final save</a:t>
            </a:r>
            <a:br>
              <a:rPr lang="en-US" sz="900" dirty="0"/>
            </a:br>
            <a:r>
              <a:rPr lang="en-US" sz="900" dirty="0" err="1"/>
              <a:t>utils.save_image</a:t>
            </a:r>
            <a:r>
              <a:rPr lang="en-US" sz="900" dirty="0"/>
              <a:t>(target, "output/final_stylized.jpg")</a:t>
            </a:r>
            <a:br>
              <a:rPr lang="en-US" sz="900" dirty="0"/>
            </a:br>
            <a:r>
              <a:rPr lang="en-US" sz="900" dirty="0"/>
              <a:t>print("Stylized image saved to output/final_stylized.jpg")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60DFF-D280-708F-05F6-6C059816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72" y="4413530"/>
            <a:ext cx="5373328" cy="22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3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186"/>
            <a:ext cx="8229600" cy="1143000"/>
          </a:xfrm>
        </p:spPr>
        <p:txBody>
          <a:bodyPr>
            <a:normAutofit/>
          </a:bodyPr>
          <a:lstStyle/>
          <a:p>
            <a:r>
              <a:rPr sz="3200" dirty="0"/>
              <a:t>Stylization Process (Step Progression)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C9551-EE62-FAB6-12EB-CA86E95B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" y="2830280"/>
            <a:ext cx="7924800" cy="1895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5B463-D852-0E05-BD68-8221E2BD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906665"/>
            <a:ext cx="7686675" cy="1895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D4ED21-6099-E194-FAE2-2AD22D8A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361" y="4725809"/>
            <a:ext cx="1819275" cy="2124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1156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Neural Style Transfer using PyTorch</vt:lpstr>
      <vt:lpstr>Introduction</vt:lpstr>
      <vt:lpstr>Input and Output Images</vt:lpstr>
      <vt:lpstr>Code Overview</vt:lpstr>
      <vt:lpstr>GPU vs CPU test</vt:lpstr>
      <vt:lpstr>Style_transfer.py</vt:lpstr>
      <vt:lpstr>PowerPoint Presentation</vt:lpstr>
      <vt:lpstr>for step in range(1, num_steps + 1):     target_features = get_features(normalize_batch(target), vgg)      # Content loss     content_loss = torch.mean((target_features['conv4_1'] - content_features['conv4_1'])**2)      # Style loss     style_loss = 0     for layer in style_grams:         target_gram = gram_matrix(target_features[layer])         style_gram = style_grams[layer]         layer_loss = torch.mean((target_gram - style_gram)**2)         style_loss += layer_loss / (style_gram.numel())      total_loss = content_weight * content_loss + style_weight * style_loss      optimizer.zero_grad()     total_loss.backward()     optimizer.step()      if step % 50 == 0:         print(f"Step [{step}/{num_steps}] | Total loss: {total_loss.item():.4f}")         utils.save_image(target, f"output/step_{step}.jpg")   # ✅ Final save utils.save_image(target, "output/final_stylized.jpg") print("Stylized image saved to output/final_stylized.jpg")   </vt:lpstr>
      <vt:lpstr>Stylization Process (Step Progression)</vt:lpstr>
      <vt:lpstr>Observations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parthiban 2024</cp:lastModifiedBy>
  <cp:revision>4</cp:revision>
  <dcterms:created xsi:type="dcterms:W3CDTF">2013-01-27T09:14:16Z</dcterms:created>
  <dcterms:modified xsi:type="dcterms:W3CDTF">2025-10-10T17:11:54Z</dcterms:modified>
  <cp:category/>
</cp:coreProperties>
</file>