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Layouts/slideLayout11.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9.xml" ContentType="application/vnd.openxmlformats-officedocument.presentationml.slideLayout+xml"/>
</Types>
</file>

<file path=_rels/.rels>&#65279;<?xml version="1.0" encoding="utf-8" standalone="yes"?><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2"/>
    <p:sldId id="261" r:id="rId4"/>
    <p:sldId id="262" r:id="rId9"/>
  </p:sldIdLst>
  <p:sldSz cx="12192000" cy="6858000" type="custom"/>
  <p:notesSz cx="6858000" cy="9144000"/>
  <p:defaultTextStyle>
    <a:defPPr defTabSz="914400">
      <a:defRPr lang="en-US" dirty="0"/>
    </a:defPPr>
    <a:lvl1pPr marL="0" rtl="0" algn="l" defTabSz="914400">
      <a:defRPr sz="1800" kern="1200" dirty="0">
        <a:solidFill>
          <a:schemeClr val="tx1"/>
        </a:solidFill>
        <a:latin typeface="+mn-lt"/>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&#65279;<?xml version="1.0" encoding="utf-8" standalone="yes"?><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theme" Target="theme/theme1.xml" /><Relationship Id="rId2" Type="http://schemas.openxmlformats.org/officeDocument/2006/relationships/slide" Target="slides/slide2.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4.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anchor="b" wrap="square"/>
          <a:lstStyle>
            <a:lvl1pPr algn="ctr">
              <a:defRPr sz="6000" dirty="0"/>
            </a:lvl1pPr>
          </a:lstStyle>
          <a:p>
            <a:pPr/>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pPr/>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pPr/>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anchor="b" wrap="square"/>
          <a:lstStyle>
            <a:lvl1pPr>
              <a:defRPr sz="6000" dirty="0"/>
            </a:lvl1pPr>
          </a:lstStyle>
          <a:p>
            <a:pPr/>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pPr/>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pPr/>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pPr/>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pPr/>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pPr/>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anchor="b" wrap="square"/>
          <a:lstStyle>
            <a:lvl1pPr>
              <a:defRPr sz="3200" dirty="0"/>
            </a:lvl1pPr>
          </a:lstStyle>
          <a:p>
            <a:pPr/>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pPr/>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anchor="b" wrap="square"/>
          <a:lstStyle>
            <a:lvl1pPr>
              <a:defRPr sz="3200" dirty="0"/>
            </a:lvl1pPr>
          </a:lstStyle>
          <a:p>
            <a:pPr/>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pPr/>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pPr/>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Masters/_rels/slideMaster1.xml.rels>&#65279;<?xml version="1.0" encoding="utf-8" standalone="yes"?><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pp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lIns="91440" tIns="45720" rIns="91440" bIns="45720" anchor="ctr" wrap="square">
            <a:normAutofit/>
          </a:bodyPr>
          <a:lstStyle/>
          <a:p>
            <a:pPr/>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lIns="91440" tIns="45720" rIns="91440" bIns="45720" wrap="square">
            <a:normAutofit/>
          </a:bodyPr>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lIns="91440" tIns="45720" rIns="91440" bIns="45720" anchor="ctr" wrap="square"/>
          <a:lstStyle>
            <a:lvl1pPr algn="l">
              <a:defRPr sz="1200" dirty="0">
                <a:solidFill>
                  <a:schemeClr val="tx1">
                    <a:tint val="75000"/>
                  </a:schemeClr>
                </a:solidFill>
              </a:defRPr>
            </a:lvl1pPr>
          </a:lstStyle>
          <a:p>
            <a:pPr/>
            <a:fld id="{5455A7CF-DB6C-4325-93B5-8C3F06D80356}" type="datetimeFigureOut">
              <a:rPr lang="en-US" dirty="0"/>
              <a:t>25-Nov-22</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lIns="91440" tIns="45720" rIns="91440" bIns="45720" anchor="ctr" wrap="square"/>
          <a:lstStyle>
            <a:lvl1pPr algn="ctr">
              <a:defRPr sz="1200" dirty="0">
                <a:solidFill>
                  <a:schemeClr val="tx1">
                    <a:tint val="75000"/>
                  </a:schemeClr>
                </a:solidFill>
              </a:defRPr>
            </a:lvl1pPr>
          </a:lstStyle>
          <a:p>
            <a:pPr/>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lIns="91440" tIns="45720" rIns="91440" bIns="45720" anchor="ctr" wrap="square"/>
          <a:lstStyle>
            <a:lvl1pPr algn="r">
              <a:defRPr sz="1200" dirty="0">
                <a:solidFill>
                  <a:schemeClr val="tx1">
                    <a:tint val="75000"/>
                  </a:schemeClr>
                </a:solidFill>
              </a:defRPr>
            </a:lvl1pPr>
          </a:lstStyle>
          <a:p>
            <a:pPr/>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rtl="0" algn="l" defTabSz="914400">
        <a:lnSpc>
          <a:spcPct val="90000"/>
        </a:lnSpc>
        <a:spcBef>
          <a:spcPct val="0"/>
        </a:spcBef>
        <a:buNone/>
        <a:defRPr sz="4400" kern="1200" dirty="0">
          <a:solidFill>
            <a:schemeClr val="tx1"/>
          </a:solidFill>
          <a:latin typeface="+mj-lt"/>
          <a:ea typeface="+mj-ea"/>
          <a:cs typeface="+mj-cs"/>
        </a:defRPr>
      </a:lvl1pPr>
    </p:titleStyle>
    <p:bodyStyle>
      <a:lvl1pPr marL="228600" indent="-228600" rtl="0" algn="l" defTabSz="914400">
        <a:lnSpc>
          <a:spcPct val="90000"/>
        </a:lnSpc>
        <a:spcBef>
          <a:spcPts val="1000"/>
        </a:spcBef>
        <a:buFont typeface="Arial"/>
        <a:buChar char="•"/>
        <a:defRPr sz="2800" kern="1200" dirty="0">
          <a:solidFill>
            <a:schemeClr val="tx1"/>
          </a:solidFill>
          <a:latin typeface="+mn-lt"/>
          <a:ea typeface="+mn-ea"/>
          <a:cs typeface="+mn-cs"/>
        </a:defRPr>
      </a:lvl1pPr>
      <a:lvl2pPr marL="685800" indent="-228600" rtl="0" algn="l" defTabSz="914400">
        <a:lnSpc>
          <a:spcPct val="90000"/>
        </a:lnSpc>
        <a:spcBef>
          <a:spcPts val="500"/>
        </a:spcBef>
        <a:buFont typeface="Arial"/>
        <a:buChar char="•"/>
        <a:defRPr sz="2400" kern="1200" dirty="0">
          <a:solidFill>
            <a:schemeClr val="tx1"/>
          </a:solidFill>
          <a:latin typeface="+mn-lt"/>
          <a:ea typeface="+mn-ea"/>
          <a:cs typeface="+mn-cs"/>
        </a:defRPr>
      </a:lvl2pPr>
      <a:lvl3pPr marL="1143000" indent="-228600" rtl="0" algn="l" defTabSz="914400">
        <a:lnSpc>
          <a:spcPct val="90000"/>
        </a:lnSpc>
        <a:spcBef>
          <a:spcPts val="500"/>
        </a:spcBef>
        <a:buFont typeface="Arial"/>
        <a:buChar char="•"/>
        <a:defRPr sz="2000" kern="1200" dirty="0">
          <a:solidFill>
            <a:schemeClr val="tx1"/>
          </a:solidFill>
          <a:latin typeface="+mn-lt"/>
          <a:ea typeface="+mn-ea"/>
          <a:cs typeface="+mn-cs"/>
        </a:defRPr>
      </a:lvl3pPr>
      <a:lvl4pPr marL="1600200" indent="-228600" rtl="0" algn="l" defTabSz="914400">
        <a:lnSpc>
          <a:spcPct val="90000"/>
        </a:lnSpc>
        <a:spcBef>
          <a:spcPts val="500"/>
        </a:spcBef>
        <a:buFont typeface="Arial"/>
        <a:buChar char="•"/>
        <a:defRPr sz="1800" kern="1200" dirty="0">
          <a:solidFill>
            <a:schemeClr val="tx1"/>
          </a:solidFill>
          <a:latin typeface="+mn-lt"/>
          <a:ea typeface="+mn-ea"/>
          <a:cs typeface="+mn-cs"/>
        </a:defRPr>
      </a:lvl4pPr>
      <a:lvl5pPr marL="2057400" indent="-228600" rtl="0" algn="l" defTabSz="914400">
        <a:lnSpc>
          <a:spcPct val="90000"/>
        </a:lnSpc>
        <a:spcBef>
          <a:spcPts val="500"/>
        </a:spcBef>
        <a:buFont typeface="Arial"/>
        <a:buChar char="•"/>
        <a:defRPr sz="1800" kern="1200" dirty="0">
          <a:solidFill>
            <a:schemeClr val="tx1"/>
          </a:solidFill>
          <a:latin typeface="+mn-lt"/>
          <a:ea typeface="+mn-ea"/>
          <a:cs typeface="+mn-cs"/>
        </a:defRPr>
      </a:lvl5pPr>
      <a:lvl6pPr marL="2514600" indent="-228600" rtl="0" algn="l" defTabSz="914400">
        <a:lnSpc>
          <a:spcPct val="90000"/>
        </a:lnSpc>
        <a:spcBef>
          <a:spcPts val="500"/>
        </a:spcBef>
        <a:buFont typeface="Arial"/>
        <a:buChar char="•"/>
        <a:defRPr sz="1800" kern="1200" dirty="0">
          <a:solidFill>
            <a:schemeClr val="tx1"/>
          </a:solidFill>
          <a:latin typeface="+mn-lt"/>
          <a:ea typeface="+mn-ea"/>
          <a:cs typeface="+mn-cs"/>
        </a:defRPr>
      </a:lvl6pPr>
      <a:lvl7pPr marL="2971800" indent="-228600" rtl="0" algn="l" defTabSz="914400">
        <a:lnSpc>
          <a:spcPct val="90000"/>
        </a:lnSpc>
        <a:spcBef>
          <a:spcPts val="500"/>
        </a:spcBef>
        <a:buFont typeface="Arial"/>
        <a:buChar char="•"/>
        <a:defRPr sz="1800" kern="1200" dirty="0">
          <a:solidFill>
            <a:schemeClr val="tx1"/>
          </a:solidFill>
          <a:latin typeface="+mn-lt"/>
          <a:ea typeface="+mn-ea"/>
          <a:cs typeface="+mn-cs"/>
        </a:defRPr>
      </a:lvl7pPr>
      <a:lvl8pPr marL="3429000" indent="-228600" rtl="0" algn="l" defTabSz="914400">
        <a:lnSpc>
          <a:spcPct val="90000"/>
        </a:lnSpc>
        <a:spcBef>
          <a:spcPts val="500"/>
        </a:spcBef>
        <a:buFont typeface="Arial"/>
        <a:buChar char="•"/>
        <a:defRPr sz="1800" kern="1200" dirty="0">
          <a:solidFill>
            <a:schemeClr val="tx1"/>
          </a:solidFill>
          <a:latin typeface="+mn-lt"/>
          <a:ea typeface="+mn-ea"/>
          <a:cs typeface="+mn-cs"/>
        </a:defRPr>
      </a:lvl8pPr>
      <a:lvl9pPr marL="3886200" indent="-228600" rtl="0" algn="l" defTabSz="91440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rtl="0" algn="l" defTabSz="914400">
        <a:defRPr sz="1800" kern="1200" dirty="0">
          <a:solidFill>
            <a:schemeClr val="tx1"/>
          </a:solidFill>
          <a:latin typeface="+mn-lt"/>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a:t>
            </a:r>
            <a:r>
              <a:rPr lang="en-US" sz="1800" dirty="0">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a:t>
            </a:r>
            <a:r>
              <a:rPr lang="en-US" sz="1800" dirty="0">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a:t>
            </a:r>
            <a:r>
              <a:rPr lang="en-US" sz="1800" dirty="0">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gridCol w="1206500"/>
                <a:gridCol w="1206500"/>
                <a:gridCol w="1206500"/>
                <a:gridCol w="1206500"/>
                <a:gridCol w="1206500"/>
                <a:gridCol w="1206500"/>
                <a:gridCol w="1206500"/>
                <a:gridCol w="1206500"/>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01752" y="530352"/>
            <a:ext cx="11430000" cy="1600200"/>
          </a:xfrm>
          <a:ln>
            <a:headEnd type="none"/>
            <a:tailEnd type="none"/>
          </a:ln>
        </p:spPr>
        <p:txBody>
          <a:bodyPr wrap="square">
            <a:normAutofit/>
          </a:bodyPr>
          <a:lstStyle/>
          <a:p>
            <a:pPr algn="ctr" defTabSz="914126"/>
            <a:r>
              <a:rPr lang="en-US" sz="4000" b="1" dirty="0">
                <a:latin typeface="+mn-lt"/>
                <a:ea typeface="Adobe Garamond Pro"/>
                <a:cs typeface="Adobe Garamond Pro"/>
              </a:rPr>
              <a:t>Adventure Works Cycles</a:t>
            </a:r>
          </a:p>
        </p:txBody>
      </p:sp>
      <p:sp>
        <p:nvSpPr>
          <p:cNvPr id="3" name="Subtitle 2"/>
          <p:cNvSpPr>
            <a:spLocks noGrp="1"/>
          </p:cNvSpPr>
          <p:nvPr>
            <p:ph type="subTitle" idx="1"/>
          </p:nvPr>
        </p:nvSpPr>
        <p:spPr bwMode="white">
          <a:xfrm>
            <a:off x="1522412" y="2209800"/>
            <a:ext cx="9144000" cy="3048000"/>
          </a:xfrm>
          <a:ln>
            <a:headEnd type="none"/>
            <a:tailEnd type="none"/>
          </a:ln>
        </p:spPr>
        <p:txBody>
          <a:bodyPr anchor="t" wrap="square">
            <a:normAutofit/>
          </a:bodyPr>
          <a:lstStyle/>
          <a:p>
            <a:pPr algn="l" defTabSz="914126"/>
            <a:endParaRPr lang="en-US" dirty="0"/>
          </a:p>
          <a:p>
            <a:pPr algn="l" defTabSz="914126"/>
            <a:r>
              <a:rPr lang="en-US" sz="2100" dirty="0">
                <a:ea typeface="Adobe Garamond Pro"/>
                <a:cs typeface="Adobe Garamond Pro"/>
              </a:rPr>
              <a:t>Adventure Works Cycles, the fictitious company on which the Adventure Works sample databases are based, is a large, multinational manufacturing company. The company manufactures and sells metal and composite bicycles to North American, European and Asian commercial markets. </a:t>
            </a:r>
          </a:p>
          <a:p>
            <a:pPr algn="l" defTabSz="914126"/>
            <a:r>
              <a:rPr lang="en-US" sz="2100" dirty="0">
                <a:ea typeface="Adobe Garamond Pro"/>
                <a:cs typeface="Adobe Garamond Pro"/>
              </a:rPr>
              <a:t>In 2000, Adventure Works Cycles bought a small manufacturing plant, Importadores Neptuno, located in Mexico. Importadores Neptuno manufactures several critical subcomponents for the Adventure Works Cycles product line. These subcomponents are shipped to the Bothell location for final product assembly. </a:t>
            </a:r>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theme>
</file>

<file path=docProps/app.xml><?xml version="1.0" encoding="utf-8"?>
<Properties xmlns="http://schemas.openxmlformats.org/officeDocument/2006/extended-properties">
  <Application>Microsoft Office PowerPoint</Application>
  <Characters>0</Characters>
  <Lines>0</Lines>
  <MMClips>0</MMClips>
  <Notes>0</Notes>
  <Pages>0</Pages>
  <Paragraphs>101</Paragraphs>
  <PresentationFormat>Widescreen</PresentationFormat>
  <HiddenSlides>0</HiddenSlides>
  <LinksUpToDate>false</LinksUpToDate>
  <ScaleCrop>false</ScaleCrop>
  <Slides>3</Slides>
  <TotalTime>29</TotalTime>
  <Words>316</Words>
  <AppVersion>16.0000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Vijayasurya Anandhan</dc:creator>
  <cp:lastModifiedBy>Ramaraj Marimuthu</cp:lastModifiedBy>
  <dcterms:created xsi:type="dcterms:W3CDTF">2019-02-27T08:36:52Z</dcterms:created>
  <dcterms:modified xsi:type="dcterms:W3CDTF">2022-11-25T08:30:56Z</dcterms:modified>
  <cp:revision>20</cp:revision>
  <dc:title>PowerPoint Presentation</dc:title>
</cp:coreProperties>
</file>

<file path=docProps/custom.xml><?xml version="1.0" encoding="utf-8"?>
<Properties xmlns:vt="http://schemas.openxmlformats.org/officeDocument/2006/docPropsVTypes" xmlns="http://schemas.openxmlformats.org/officeDocument/2006/custom-properties"/>
</file>