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16AC0B-17C4-E0D9-8BD1-8FBE72CA8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Adventure Works Cycles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AC40C9-E748-AD76-6263-FEF71519E2BB}"/>
              </a:ext>
            </a:extLst>
          </p:cNvPr>
          <p:cNvSpPr txBox="1">
            <a:spLocks/>
          </p:cNvSpPr>
          <p:nvPr/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b="1" dirty="0">
              <a:latin typeface="+mn-lt"/>
            </a:endParaRPr>
          </a:p>
        </p:txBody>
      </p:sp>
      <p:sp>
        <p:nvSpPr>
          <p:cNvPr id="10" name="TextBox3">
            <a:extLst>
              <a:ext uri="{FF2B5EF4-FFF2-40B4-BE49-F238E27FC236}">
                <a16:creationId xmlns:a16="http://schemas.microsoft.com/office/drawing/2014/main" id="{2CC6C805-1B74-CDC4-D710-E2F03F239A77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/>
              <a:t>Adventure Works Cycles, the fictitious company on which the Adventure Works sample databases are based, is a large, multinational manufacturing company. The company manufactures and sells metal and composite bicycles to North American, European and Asian commercial markets.</a:t>
            </a:r>
            <a:endParaRPr dirty="0"/>
          </a:p>
        </p:txBody>
      </p:sp>
      <p:sp>
        <p:nvSpPr>
          <p:cNvPr id="11" name="TextBox4">
            <a:extLst>
              <a:ext uri="{FF2B5EF4-FFF2-40B4-BE49-F238E27FC236}">
                <a16:creationId xmlns:a16="http://schemas.microsoft.com/office/drawing/2014/main" id="{EE61BCC6-009F-4A68-44BF-924D71E34B8D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665670" y="3168461"/>
            <a:ext cx="5561330" cy="1754326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lang="en-US" dirty="0"/>
              <a:t>In 2000, Adventure Works Cycles bought a small manufacturing plant, </a:t>
            </a:r>
            <a:r>
              <a:rPr lang="en-US" dirty="0" err="1"/>
              <a:t>Importadores</a:t>
            </a:r>
            <a:r>
              <a:rPr lang="en-US" dirty="0"/>
              <a:t> Neptuno, located in Mexico.</a:t>
            </a:r>
          </a:p>
          <a:p>
            <a:pPr marL="444500" indent="-444500" defTabSz="914400">
              <a:buAutoNum type="arabicPeriod"/>
            </a:pPr>
            <a:r>
              <a:rPr lang="en-US" dirty="0" err="1"/>
              <a:t>Importadores</a:t>
            </a:r>
            <a:r>
              <a:rPr lang="en-US" dirty="0"/>
              <a:t> Neptuno manufactures several critical subcomponents for the Adventure Works Cycles product line.</a:t>
            </a:r>
          </a:p>
        </p:txBody>
      </p:sp>
      <p:sp>
        <p:nvSpPr>
          <p:cNvPr id="12" name="Explosion16">
            <a:extLst>
              <a:ext uri="{FF2B5EF4-FFF2-40B4-BE49-F238E27FC236}">
                <a16:creationId xmlns:a16="http://schemas.microsoft.com/office/drawing/2014/main" id="{DFB97716-9B5C-CBEA-97EA-116D5806A4B2}"/>
              </a:ext>
            </a:extLst>
          </p:cNvPr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lang="en-US" dirty="0"/>
              <a:t>Cycle</a:t>
            </a:r>
            <a:endParaRPr dirty="0"/>
          </a:p>
        </p:txBody>
      </p:sp>
      <p:pic>
        <p:nvPicPr>
          <p:cNvPr id="13" name="Picture 12" descr="A logo for a bicycle company&#10;&#10;Description automatically generated">
            <a:extLst>
              <a:ext uri="{FF2B5EF4-FFF2-40B4-BE49-F238E27FC236}">
                <a16:creationId xmlns:a16="http://schemas.microsoft.com/office/drawing/2014/main" id="{6B24D0D2-7D80-42E6-C458-D8B6FC346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92" y="3310544"/>
            <a:ext cx="4552308" cy="1470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704088" y="292608"/>
            <a:ext cx="7278624" cy="905256"/>
          </a:xfrm>
          <a:ln>
            <a:headEnd type="none"/>
            <a:tailEnd type="none"/>
          </a:ln>
        </p:spPr>
        <p:txBody>
          <a:bodyPr wrap="square"/>
          <a:lstStyle/>
          <a:p>
            <a:pPr algn="l" defTabSz="914400"/>
            <a:r>
              <a:rPr lang="en-US" sz="4000" dirty="0">
                <a:latin typeface="Helvetica CE 35 Thin"/>
                <a:ea typeface="Helvetica CE 35 Thin"/>
                <a:cs typeface="Helvetica CE 35 Thin"/>
              </a:rPr>
              <a:t>Product Overview</a:t>
            </a:r>
            <a:endParaRPr sz="4000" dirty="0">
              <a:latin typeface="Helvetica CE 35 Thin"/>
              <a:ea typeface="Helvetica CE 35 Thin"/>
              <a:cs typeface="Helvetica CE 35 Thi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E03A2C-B210-8331-B184-3AE471482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50303"/>
              </p:ext>
            </p:extLst>
          </p:nvPr>
        </p:nvGraphicFramePr>
        <p:xfrm>
          <a:off x="1619250" y="1379220"/>
          <a:ext cx="8953500" cy="501205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476750">
                  <a:extLst>
                    <a:ext uri="{9D8B030D-6E8A-4147-A177-3AD203B41FA5}">
                      <a16:colId xmlns:a16="http://schemas.microsoft.com/office/drawing/2014/main" val="61929827"/>
                    </a:ext>
                  </a:extLst>
                </a:gridCol>
                <a:gridCol w="4476750">
                  <a:extLst>
                    <a:ext uri="{9D8B030D-6E8A-4147-A177-3AD203B41FA5}">
                      <a16:colId xmlns:a16="http://schemas.microsoft.com/office/drawing/2014/main" val="1959648650"/>
                    </a:ext>
                  </a:extLst>
                </a:gridCol>
              </a:tblGrid>
              <a:tr h="1606806">
                <a:tc>
                  <a:txBody>
                    <a:bodyPr/>
                    <a:lstStyle/>
                    <a:p>
                      <a:pPr marL="0" marR="0" algn="just"/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600" dirty="0">
                          <a:effectLst/>
                        </a:rPr>
                        <a:t>Mountain-200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Product No: BK-M68B-38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Size: 38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Weight: 25</a:t>
                      </a: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Price: $2,294.99 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211576"/>
                  </a:ext>
                </a:extLst>
              </a:tr>
              <a:tr h="1606806">
                <a:tc>
                  <a:txBody>
                    <a:bodyPr/>
                    <a:lstStyle/>
                    <a:p>
                      <a:pPr marL="0" marR="0" lvl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400" b="1" kern="1600" dirty="0">
                          <a:effectLst/>
                        </a:rPr>
                        <a:t>Mountain-300</a:t>
                      </a:r>
                    </a:p>
                    <a:p>
                      <a:pPr marL="0" marR="0" lvl="0"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Product No: BK-M47B-38</a:t>
                      </a:r>
                    </a:p>
                    <a:p>
                      <a:pPr marL="0" marR="0" lvl="0"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Size: 35</a:t>
                      </a:r>
                    </a:p>
                    <a:p>
                      <a:pPr marL="0" marR="0" lvl="0"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Weight: 22</a:t>
                      </a:r>
                    </a:p>
                    <a:p>
                      <a:pPr marL="0" marR="0" lvl="0"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Price: $1,079.99 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br>
                        <a:rPr lang="en-US" sz="1000" kern="1600">
                          <a:effectLst/>
                        </a:rPr>
                      </a:br>
                      <a:endParaRPr lang="en-US" sz="1000" b="1" kern="16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5990938"/>
                  </a:ext>
                </a:extLst>
              </a:tr>
              <a:tr h="179844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br>
                        <a:rPr lang="en-US" sz="1000" kern="1600" dirty="0">
                          <a:effectLst/>
                        </a:rPr>
                      </a:br>
                      <a:endParaRPr lang="en-US" sz="1000" b="1" kern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en-US" sz="1800" b="1" kern="1600" dirty="0">
                          <a:effectLst/>
                        </a:rPr>
                        <a:t>Road-150</a:t>
                      </a:r>
                      <a:endParaRPr lang="en-US" sz="1100" b="1" kern="16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Product No: BK-R93R-44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Size: 44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Weight: 14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400" dirty="0">
                          <a:effectLst/>
                        </a:rPr>
                        <a:t>Price: $3,578.27</a:t>
                      </a: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b="1" kern="16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5464982"/>
                  </a:ext>
                </a:extLst>
              </a:tr>
            </a:tbl>
          </a:graphicData>
        </a:graphic>
      </p:graphicFrame>
      <p:pic>
        <p:nvPicPr>
          <p:cNvPr id="2051" name="Picture 3">
            <a:extLst>
              <a:ext uri="{FF2B5EF4-FFF2-40B4-BE49-F238E27FC236}">
                <a16:creationId xmlns:a16="http://schemas.microsoft.com/office/drawing/2014/main" id="{3F34ADB3-0541-5DA6-8F9F-0A08959BA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78" y="1532474"/>
            <a:ext cx="1963923" cy="121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C58AF8E-3BC6-E546-9BDB-7694A4FB9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378" y="4878716"/>
            <a:ext cx="2149486" cy="133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463C4282-538E-43FB-CC27-0AD8CD53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73" y="3157411"/>
            <a:ext cx="1924078" cy="119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4000" dirty="0">
                <a:latin typeface="Calibri"/>
                <a:ea typeface="Calibri"/>
                <a:cs typeface="Calibri"/>
              </a:rPr>
              <a:t>About Adventure Works Cycles</a:t>
            </a:r>
          </a:p>
        </p:txBody>
      </p:sp>
      <p:pic>
        <p:nvPicPr>
          <p:cNvPr id="3" name="Picture 3" descr="About Adventure Works Cycles"/>
          <p:cNvPicPr>
            <a:picLocks noChangeAspect="1"/>
          </p:cNvPicPr>
          <p:nvPr/>
        </p:nvPicPr>
        <p:blipFill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84400" y="1968500"/>
            <a:ext cx="8166100" cy="32512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236</Words>
  <Application>Microsoft Office PowerPoint</Application>
  <PresentationFormat>Widescreen</PresentationFormat>
  <Paragraphs>117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Helvetica CE 35 Thin</vt:lpstr>
      <vt:lpstr>Times New Roman</vt:lpstr>
      <vt:lpstr>Office Theme</vt:lpstr>
      <vt:lpstr>Adventure Works Cycles</vt:lpstr>
      <vt:lpstr>Product Overview</vt:lpstr>
      <vt:lpstr>PowerPoint Presentation</vt:lpstr>
      <vt:lpstr>Target Vs PERFORMANCE</vt:lpstr>
      <vt:lpstr>About Adventure Works Cycles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Mohanaselvam Jothi</cp:lastModifiedBy>
  <cp:revision>20</cp:revision>
  <dcterms:created xsi:type="dcterms:W3CDTF">2019-02-27T08:36:52Z</dcterms:created>
  <dcterms:modified xsi:type="dcterms:W3CDTF">2024-12-17T13:14:03Z</dcterms:modified>
</cp:coreProperties>
</file>