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14"/>
  </p:notesMasterIdLst>
  <p:sldIdLst>
    <p:sldId id="256" r:id="rId2"/>
    <p:sldId id="257" r:id="rId3"/>
    <p:sldId id="258" r:id="rId4"/>
    <p:sldId id="269" r:id="rId5"/>
    <p:sldId id="271" r:id="rId6"/>
    <p:sldId id="272" r:id="rId7"/>
    <p:sldId id="273" r:id="rId8"/>
    <p:sldId id="270" r:id="rId9"/>
    <p:sldId id="260" r:id="rId10"/>
    <p:sldId id="274" r:id="rId11"/>
    <p:sldId id="264" r:id="rId12"/>
    <p:sldId id="275"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3" d="100"/>
          <a:sy n="63" d="100"/>
        </p:scale>
        <p:origin x="1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57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8477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56767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12597249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46577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23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09101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25709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98293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348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954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5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9849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89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929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80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8884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08359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99922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53485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25283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14854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69051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48A87A34-81AB-432B-8DAE-1953F412C126}" type="datetimeFigureOut">
              <a:rPr lang="en-US" smtClean="0"/>
              <a:pPr/>
              <a:t>1/14/2025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943135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40" r:id="rId22"/>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37724" y="1929646"/>
            <a:ext cx="7468553" cy="1408033"/>
          </a:xfrm>
          <a:prstGeom prst="rect">
            <a:avLst/>
          </a:prstGeom>
          <a:noFill/>
          <a:ln/>
        </p:spPr>
        <p:txBody>
          <a:bodyPr wrap="square" lIns="0" tIns="0" rIns="0" bIns="0" rtlCol="0" anchor="t"/>
          <a:lstStyle/>
          <a:p>
            <a:pPr marL="0" indent="0">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Analyzing Employee Exit Surveys for DETE and TAFE</a:t>
            </a:r>
            <a:endParaRPr lang="en-US" sz="4400" dirty="0"/>
          </a:p>
        </p:txBody>
      </p:sp>
      <p:sp>
        <p:nvSpPr>
          <p:cNvPr id="4" name="Text 1"/>
          <p:cNvSpPr/>
          <p:nvPr/>
        </p:nvSpPr>
        <p:spPr>
          <a:xfrm>
            <a:off x="837724" y="3696653"/>
            <a:ext cx="7468553" cy="1915120"/>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presentation outlines key insights from analyzing employee exit surveys for the Department of Education and Training (DETE) and the Technical and Further Education (TAFE) sectors. It explores the importance of employee exit surveys, the methodology used for analyzing data, and provides recommendations for improving employee retention.</a:t>
            </a:r>
            <a:endParaRPr lang="en-US" sz="1850" dirty="0"/>
          </a:p>
        </p:txBody>
      </p:sp>
      <p:sp>
        <p:nvSpPr>
          <p:cNvPr id="5" name="Shape 2"/>
          <p:cNvSpPr/>
          <p:nvPr/>
        </p:nvSpPr>
        <p:spPr>
          <a:xfrm>
            <a:off x="837724" y="5898833"/>
            <a:ext cx="382905" cy="382905"/>
          </a:xfrm>
          <a:prstGeom prst="roundRect">
            <a:avLst>
              <a:gd name="adj" fmla="val 23878209"/>
            </a:avLst>
          </a:prstGeom>
          <a:noFill/>
          <a:ln w="7620">
            <a:solidFill>
              <a:srgbClr val="FFFFFF"/>
            </a:solidFill>
            <a:prstDash val="solid"/>
          </a:ln>
        </p:spPr>
      </p:sp>
      <p:sp>
        <p:nvSpPr>
          <p:cNvPr id="7" name="Text 3"/>
          <p:cNvSpPr/>
          <p:nvPr/>
        </p:nvSpPr>
        <p:spPr>
          <a:xfrm>
            <a:off x="1340287" y="5880973"/>
            <a:ext cx="1114425" cy="418862"/>
          </a:xfrm>
          <a:prstGeom prst="rect">
            <a:avLst/>
          </a:prstGeom>
          <a:noFill/>
          <a:ln/>
        </p:spPr>
        <p:txBody>
          <a:bodyPr wrap="none" lIns="0" tIns="0" rIns="0" bIns="0" rtlCol="0" anchor="t"/>
          <a:lstStyle/>
          <a:p>
            <a:pPr marL="0" indent="0" algn="l">
              <a:lnSpc>
                <a:spcPts val="3250"/>
              </a:lnSpc>
              <a:buNone/>
            </a:pPr>
            <a:r>
              <a:rPr lang="en-US" sz="2350" b="1" kern="0" spc="-38" dirty="0">
                <a:solidFill>
                  <a:srgbClr val="272525"/>
                </a:solidFill>
                <a:latin typeface="Source Sans Pro Bold" pitchFamily="34" charset="0"/>
                <a:ea typeface="Source Sans Pro Bold" pitchFamily="34" charset="-122"/>
                <a:cs typeface="Source Sans Pro Bold" pitchFamily="34" charset="-120"/>
              </a:rPr>
              <a:t>by </a:t>
            </a:r>
            <a:r>
              <a:rPr lang="en-US" sz="2350" b="1" kern="0" spc="-38" dirty="0" err="1">
                <a:solidFill>
                  <a:srgbClr val="272525"/>
                </a:solidFill>
                <a:latin typeface="Source Sans Pro Bold" pitchFamily="34" charset="0"/>
                <a:ea typeface="Source Sans Pro Bold" pitchFamily="34" charset="-122"/>
                <a:cs typeface="Source Sans Pro Bold" pitchFamily="34" charset="-120"/>
              </a:rPr>
              <a:t>Dharati</a:t>
            </a:r>
            <a:r>
              <a:rPr lang="en-US" sz="2350" b="1" kern="0" spc="-38" dirty="0">
                <a:solidFill>
                  <a:srgbClr val="272525"/>
                </a:solidFill>
                <a:latin typeface="Source Sans Pro Bold" pitchFamily="34" charset="0"/>
                <a:ea typeface="Source Sans Pro Bold" pitchFamily="34" charset="-122"/>
                <a:cs typeface="Source Sans Pro Bold" pitchFamily="34" charset="-120"/>
              </a:rPr>
              <a:t> Rana</a:t>
            </a:r>
            <a:endParaRPr lang="en-US" sz="2350" dirty="0"/>
          </a:p>
        </p:txBody>
      </p:sp>
      <p:sp>
        <p:nvSpPr>
          <p:cNvPr id="9" name="Oval 8">
            <a:extLst>
              <a:ext uri="{FF2B5EF4-FFF2-40B4-BE49-F238E27FC236}">
                <a16:creationId xmlns:a16="http://schemas.microsoft.com/office/drawing/2014/main" id="{7D1F25F7-5652-19F0-9E31-E8B48BBBD0FE}"/>
              </a:ext>
            </a:extLst>
          </p:cNvPr>
          <p:cNvSpPr/>
          <p:nvPr/>
        </p:nvSpPr>
        <p:spPr>
          <a:xfrm>
            <a:off x="585581" y="5771152"/>
            <a:ext cx="671690" cy="69494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DR</a:t>
            </a:r>
            <a:endParaRPr lang="en-IN" dirty="0"/>
          </a:p>
        </p:txBody>
      </p:sp>
      <p:pic>
        <p:nvPicPr>
          <p:cNvPr id="13" name="Picture 12">
            <a:extLst>
              <a:ext uri="{FF2B5EF4-FFF2-40B4-BE49-F238E27FC236}">
                <a16:creationId xmlns:a16="http://schemas.microsoft.com/office/drawing/2014/main" id="{53442A6F-612C-124A-6694-780D89D216D6}"/>
              </a:ext>
            </a:extLst>
          </p:cNvPr>
          <p:cNvPicPr>
            <a:picLocks noChangeAspect="1"/>
          </p:cNvPicPr>
          <p:nvPr/>
        </p:nvPicPr>
        <p:blipFill>
          <a:blip r:embed="rId3"/>
          <a:stretch>
            <a:fillRect/>
          </a:stretch>
        </p:blipFill>
        <p:spPr>
          <a:xfrm>
            <a:off x="8157643" y="1780031"/>
            <a:ext cx="6204533" cy="52534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224B7-35AC-2AAD-5487-E422674A64AB}"/>
              </a:ext>
            </a:extLst>
          </p:cNvPr>
          <p:cNvSpPr txBox="1"/>
          <p:nvPr/>
        </p:nvSpPr>
        <p:spPr>
          <a:xfrm>
            <a:off x="3718560" y="1012311"/>
            <a:ext cx="6595872" cy="707886"/>
          </a:xfrm>
          <a:prstGeom prst="rect">
            <a:avLst/>
          </a:prstGeom>
          <a:noFill/>
        </p:spPr>
        <p:txBody>
          <a:bodyPr wrap="square" rtlCol="0">
            <a:spAutoFit/>
          </a:bodyPr>
          <a:lstStyle/>
          <a:p>
            <a:pPr algn="ctr"/>
            <a:r>
              <a:rPr lang="en-US" sz="4000" dirty="0"/>
              <a:t>CONCLUSION</a:t>
            </a:r>
            <a:endParaRPr lang="en-IN" sz="4000" dirty="0"/>
          </a:p>
        </p:txBody>
      </p:sp>
      <p:sp>
        <p:nvSpPr>
          <p:cNvPr id="3" name="TextBox 2">
            <a:extLst>
              <a:ext uri="{FF2B5EF4-FFF2-40B4-BE49-F238E27FC236}">
                <a16:creationId xmlns:a16="http://schemas.microsoft.com/office/drawing/2014/main" id="{03CD80E3-B254-638E-2D4C-2D5C438F1CA1}"/>
              </a:ext>
            </a:extLst>
          </p:cNvPr>
          <p:cNvSpPr txBox="1"/>
          <p:nvPr/>
        </p:nvSpPr>
        <p:spPr>
          <a:xfrm>
            <a:off x="987552" y="2011680"/>
            <a:ext cx="13094208" cy="1846659"/>
          </a:xfrm>
          <a:prstGeom prst="rect">
            <a:avLst/>
          </a:prstGeom>
          <a:noFill/>
        </p:spPr>
        <p:txBody>
          <a:bodyPr wrap="square" rtlCol="0">
            <a:spAutoFit/>
          </a:bodyPr>
          <a:lstStyle/>
          <a:p>
            <a:r>
              <a:rPr lang="en-US" sz="2400" b="0" dirty="0">
                <a:effectLst/>
                <a:latin typeface="Source Sans Pro" panose="020F0502020204030204" pitchFamily="34" charset="0"/>
              </a:rPr>
              <a:t>From the initial analysis above, we can tentatively conclude that employees with 7 or more years of service are more likely to resign due to some kind of dissatisfaction with the job than employees with less than 7 years of service. However, we need to handle the rest of the missing data to finalize our analysis.</a:t>
            </a:r>
          </a:p>
          <a:p>
            <a:endParaRPr lang="en-IN" dirty="0"/>
          </a:p>
        </p:txBody>
      </p:sp>
      <p:pic>
        <p:nvPicPr>
          <p:cNvPr id="4" name="Picture 3">
            <a:extLst>
              <a:ext uri="{FF2B5EF4-FFF2-40B4-BE49-F238E27FC236}">
                <a16:creationId xmlns:a16="http://schemas.microsoft.com/office/drawing/2014/main" id="{AF7BEF45-DCDF-BD98-2372-C5BEAA701FCE}"/>
              </a:ext>
            </a:extLst>
          </p:cNvPr>
          <p:cNvPicPr>
            <a:picLocks noChangeAspect="1"/>
          </p:cNvPicPr>
          <p:nvPr/>
        </p:nvPicPr>
        <p:blipFill>
          <a:blip r:embed="rId2"/>
          <a:stretch>
            <a:fillRect/>
          </a:stretch>
        </p:blipFill>
        <p:spPr>
          <a:xfrm>
            <a:off x="4434465" y="3419785"/>
            <a:ext cx="5761470" cy="4514850"/>
          </a:xfrm>
          <a:prstGeom prst="rect">
            <a:avLst/>
          </a:prstGeom>
        </p:spPr>
      </p:pic>
    </p:spTree>
    <p:extLst>
      <p:ext uri="{BB962C8B-B14F-4D97-AF65-F5344CB8AC3E}">
        <p14:creationId xmlns:p14="http://schemas.microsoft.com/office/powerpoint/2010/main" val="21260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762953"/>
            <a:ext cx="12954952" cy="1408033"/>
          </a:xfrm>
          <a:prstGeom prst="rect">
            <a:avLst/>
          </a:prstGeom>
          <a:noFill/>
          <a:ln/>
        </p:spPr>
        <p:txBody>
          <a:bodyPr wrap="square" lIns="0" tIns="0" rIns="0" bIns="0" rtlCol="0" anchor="t"/>
          <a:lstStyle/>
          <a:p>
            <a:pPr marL="0" indent="0">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Recommendations for Improving Employee Retention</a:t>
            </a:r>
            <a:endParaRPr lang="en-US" sz="4400" dirty="0"/>
          </a:p>
        </p:txBody>
      </p:sp>
      <p:pic>
        <p:nvPicPr>
          <p:cNvPr id="3" name="Image 0" descr="preencoded.png"/>
          <p:cNvPicPr>
            <a:picLocks noChangeAspect="1"/>
          </p:cNvPicPr>
          <p:nvPr/>
        </p:nvPicPr>
        <p:blipFill>
          <a:blip r:embed="rId3"/>
          <a:stretch>
            <a:fillRect/>
          </a:stretch>
        </p:blipFill>
        <p:spPr>
          <a:xfrm>
            <a:off x="837724" y="2649736"/>
            <a:ext cx="4078962" cy="2520910"/>
          </a:xfrm>
          <a:prstGeom prst="rect">
            <a:avLst/>
          </a:prstGeom>
        </p:spPr>
      </p:pic>
      <p:sp>
        <p:nvSpPr>
          <p:cNvPr id="4" name="Text 1"/>
          <p:cNvSpPr/>
          <p:nvPr/>
        </p:nvSpPr>
        <p:spPr>
          <a:xfrm>
            <a:off x="837724" y="5469850"/>
            <a:ext cx="3618190"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Improve Career Development</a:t>
            </a:r>
            <a:endParaRPr lang="en-US" sz="2200" dirty="0"/>
          </a:p>
        </p:txBody>
      </p:sp>
      <p:sp>
        <p:nvSpPr>
          <p:cNvPr id="5" name="Text 2"/>
          <p:cNvSpPr/>
          <p:nvPr/>
        </p:nvSpPr>
        <p:spPr>
          <a:xfrm>
            <a:off x="837724" y="5965388"/>
            <a:ext cx="4078962" cy="1149072"/>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Implement clear career paths, provide mentorship programs, and offer training and development opportunities.</a:t>
            </a:r>
            <a:endParaRPr lang="en-US" sz="1850" dirty="0"/>
          </a:p>
        </p:txBody>
      </p:sp>
      <p:pic>
        <p:nvPicPr>
          <p:cNvPr id="6" name="Image 1" descr="preencoded.png"/>
          <p:cNvPicPr>
            <a:picLocks noChangeAspect="1"/>
          </p:cNvPicPr>
          <p:nvPr/>
        </p:nvPicPr>
        <p:blipFill>
          <a:blip r:embed="rId4"/>
          <a:stretch>
            <a:fillRect/>
          </a:stretch>
        </p:blipFill>
        <p:spPr>
          <a:xfrm>
            <a:off x="5275659" y="2649736"/>
            <a:ext cx="4078962" cy="2520910"/>
          </a:xfrm>
          <a:prstGeom prst="rect">
            <a:avLst/>
          </a:prstGeom>
        </p:spPr>
      </p:pic>
      <p:sp>
        <p:nvSpPr>
          <p:cNvPr id="7" name="Text 3"/>
          <p:cNvSpPr/>
          <p:nvPr/>
        </p:nvSpPr>
        <p:spPr>
          <a:xfrm>
            <a:off x="5275659" y="5469850"/>
            <a:ext cx="4078962" cy="703898"/>
          </a:xfrm>
          <a:prstGeom prst="rect">
            <a:avLst/>
          </a:prstGeom>
          <a:noFill/>
          <a:ln/>
        </p:spPr>
        <p:txBody>
          <a:bodyPr wrap="squar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Enhance Compensation and Benefits</a:t>
            </a:r>
            <a:endParaRPr lang="en-US" sz="2200" dirty="0"/>
          </a:p>
        </p:txBody>
      </p:sp>
      <p:sp>
        <p:nvSpPr>
          <p:cNvPr id="8" name="Text 4"/>
          <p:cNvSpPr/>
          <p:nvPr/>
        </p:nvSpPr>
        <p:spPr>
          <a:xfrm>
            <a:off x="5275659" y="6317337"/>
            <a:ext cx="4078962" cy="1149072"/>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Review salary structures, offer competitive benefits packages, and provide flexible work arrangements.</a:t>
            </a:r>
            <a:endParaRPr lang="en-US" sz="1850" dirty="0"/>
          </a:p>
        </p:txBody>
      </p:sp>
      <p:pic>
        <p:nvPicPr>
          <p:cNvPr id="9" name="Image 2" descr="preencoded.png"/>
          <p:cNvPicPr>
            <a:picLocks noChangeAspect="1"/>
          </p:cNvPicPr>
          <p:nvPr/>
        </p:nvPicPr>
        <p:blipFill>
          <a:blip r:embed="rId5"/>
          <a:stretch>
            <a:fillRect/>
          </a:stretch>
        </p:blipFill>
        <p:spPr>
          <a:xfrm>
            <a:off x="9713595" y="2649736"/>
            <a:ext cx="4079081" cy="2521029"/>
          </a:xfrm>
          <a:prstGeom prst="rect">
            <a:avLst/>
          </a:prstGeom>
        </p:spPr>
      </p:pic>
      <p:sp>
        <p:nvSpPr>
          <p:cNvPr id="10" name="Text 5"/>
          <p:cNvSpPr/>
          <p:nvPr/>
        </p:nvSpPr>
        <p:spPr>
          <a:xfrm>
            <a:off x="9713595" y="5469969"/>
            <a:ext cx="4079081" cy="703898"/>
          </a:xfrm>
          <a:prstGeom prst="rect">
            <a:avLst/>
          </a:prstGeom>
          <a:noFill/>
          <a:ln/>
        </p:spPr>
        <p:txBody>
          <a:bodyPr wrap="squar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Foster a Positive Work Environment</a:t>
            </a:r>
            <a:endParaRPr lang="en-US" sz="2200" dirty="0"/>
          </a:p>
        </p:txBody>
      </p:sp>
      <p:sp>
        <p:nvSpPr>
          <p:cNvPr id="11" name="Text 6"/>
          <p:cNvSpPr/>
          <p:nvPr/>
        </p:nvSpPr>
        <p:spPr>
          <a:xfrm>
            <a:off x="9713595" y="6317456"/>
            <a:ext cx="4079081" cy="1149072"/>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Create a culture of respect, support, and collaboration, with clear communication and effective leadership.</a:t>
            </a:r>
            <a:endParaRPr lang="en-US" sz="18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358B0-4EA5-1286-FDD7-4E0BE71FE42D}"/>
              </a:ext>
            </a:extLst>
          </p:cNvPr>
          <p:cNvSpPr txBox="1"/>
          <p:nvPr/>
        </p:nvSpPr>
        <p:spPr>
          <a:xfrm>
            <a:off x="5120640" y="3191470"/>
            <a:ext cx="5559552"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150725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133719"/>
            <a:ext cx="12954952" cy="1408033"/>
          </a:xfrm>
          <a:prstGeom prst="rect">
            <a:avLst/>
          </a:prstGeom>
          <a:noFill/>
          <a:ln/>
        </p:spPr>
        <p:txBody>
          <a:bodyPr wrap="square" lIns="0" tIns="0" rIns="0" bIns="0" rtlCol="0" anchor="t"/>
          <a:lstStyle/>
          <a:p>
            <a:pPr marL="0" indent="0">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Understanding the Importance of Employee Exit Surveys</a:t>
            </a:r>
            <a:endParaRPr lang="en-US" sz="4400" dirty="0"/>
          </a:p>
        </p:txBody>
      </p:sp>
      <p:sp>
        <p:nvSpPr>
          <p:cNvPr id="3" name="Text 1"/>
          <p:cNvSpPr/>
          <p:nvPr/>
        </p:nvSpPr>
        <p:spPr>
          <a:xfrm>
            <a:off x="837724" y="4140041"/>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Valuable Insights</a:t>
            </a:r>
            <a:endParaRPr lang="en-US" sz="2200" dirty="0"/>
          </a:p>
        </p:txBody>
      </p:sp>
      <p:sp>
        <p:nvSpPr>
          <p:cNvPr id="4" name="Text 2"/>
          <p:cNvSpPr/>
          <p:nvPr/>
        </p:nvSpPr>
        <p:spPr>
          <a:xfrm>
            <a:off x="837724" y="4731306"/>
            <a:ext cx="6185535"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Exit surveys provide valuable insights into the reasons behind employee departures, shedding light on organizational strengths and weaknesses.</a:t>
            </a:r>
            <a:endParaRPr lang="en-US" sz="1850" dirty="0"/>
          </a:p>
        </p:txBody>
      </p:sp>
      <p:sp>
        <p:nvSpPr>
          <p:cNvPr id="5" name="Text 3"/>
          <p:cNvSpPr/>
          <p:nvPr/>
        </p:nvSpPr>
        <p:spPr>
          <a:xfrm>
            <a:off x="7614761" y="4140041"/>
            <a:ext cx="2941558"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Targeted Improvements</a:t>
            </a:r>
            <a:endParaRPr lang="en-US" sz="2200" dirty="0"/>
          </a:p>
        </p:txBody>
      </p:sp>
      <p:sp>
        <p:nvSpPr>
          <p:cNvPr id="6" name="Text 4"/>
          <p:cNvSpPr/>
          <p:nvPr/>
        </p:nvSpPr>
        <p:spPr>
          <a:xfrm>
            <a:off x="7614761" y="4731306"/>
            <a:ext cx="6185535"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Understanding why employees leave helps organizations identify and address issues impacting employee satisfaction, motivation, and retention.</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4827581" y="4052318"/>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Methodology</a:t>
            </a:r>
          </a:p>
          <a:p>
            <a:pPr marL="0" indent="0">
              <a:lnSpc>
                <a:spcPts val="5500"/>
              </a:lnSpc>
              <a:buNone/>
            </a:pPr>
            <a:endParaRPr lang="en-US" sz="4400" kern="0" spc="-89" dirty="0">
              <a:solidFill>
                <a:srgbClr val="000000"/>
              </a:solidFill>
              <a:latin typeface="Source Serif Pro Semi Bold" pitchFamily="34" charset="0"/>
              <a:ea typeface="Source Serif Pro Semi Bold" pitchFamily="34" charset="-122"/>
            </a:endParaRPr>
          </a:p>
          <a:p>
            <a:pPr marL="0" indent="0">
              <a:lnSpc>
                <a:spcPts val="5500"/>
              </a:lnSpc>
              <a:buNone/>
            </a:pPr>
            <a:endParaRPr lang="en-US" sz="4400" kern="0" spc="-89" dirty="0">
              <a:solidFill>
                <a:srgbClr val="000000"/>
              </a:solidFill>
              <a:latin typeface="Source Serif Pro Semi Bold" pitchFamily="34" charset="0"/>
              <a:ea typeface="Source Serif Pro Semi Bold" pitchFamily="34" charset="-122"/>
            </a:endParaRPr>
          </a:p>
          <a:p>
            <a:pPr marL="0" indent="0">
              <a:lnSpc>
                <a:spcPts val="5500"/>
              </a:lnSpc>
              <a:buNone/>
            </a:pPr>
            <a:endParaRPr lang="en-US" sz="4400" dirty="0"/>
          </a:p>
        </p:txBody>
      </p:sp>
      <p:sp>
        <p:nvSpPr>
          <p:cNvPr id="4" name="Shape 1"/>
          <p:cNvSpPr/>
          <p:nvPr/>
        </p:nvSpPr>
        <p:spPr>
          <a:xfrm>
            <a:off x="29944" y="4813761"/>
            <a:ext cx="538520" cy="538520"/>
          </a:xfrm>
          <a:prstGeom prst="roundRect">
            <a:avLst>
              <a:gd name="adj" fmla="val 18670"/>
            </a:avLst>
          </a:prstGeom>
          <a:solidFill>
            <a:srgbClr val="F0D4F7"/>
          </a:solidFill>
          <a:ln w="7620">
            <a:solidFill>
              <a:srgbClr val="D6BADD"/>
            </a:solidFill>
            <a:prstDash val="solid"/>
          </a:ln>
        </p:spPr>
      </p:sp>
      <p:sp>
        <p:nvSpPr>
          <p:cNvPr id="5" name="Text 2"/>
          <p:cNvSpPr/>
          <p:nvPr/>
        </p:nvSpPr>
        <p:spPr>
          <a:xfrm>
            <a:off x="260739" y="4914071"/>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6" name="Text 3"/>
          <p:cNvSpPr/>
          <p:nvPr/>
        </p:nvSpPr>
        <p:spPr>
          <a:xfrm>
            <a:off x="837724" y="4977454"/>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Data Collection</a:t>
            </a:r>
            <a:endParaRPr lang="en-US" sz="2200" dirty="0"/>
          </a:p>
        </p:txBody>
      </p:sp>
      <p:sp>
        <p:nvSpPr>
          <p:cNvPr id="7" name="Text 4"/>
          <p:cNvSpPr/>
          <p:nvPr/>
        </p:nvSpPr>
        <p:spPr>
          <a:xfrm>
            <a:off x="837724" y="5506104"/>
            <a:ext cx="2836783" cy="1915120"/>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Exit surveys were collected from DETE and TAFE employees who resigned between January 2022 and December 2023.</a:t>
            </a:r>
            <a:endParaRPr lang="en-US" sz="1850" dirty="0"/>
          </a:p>
        </p:txBody>
      </p:sp>
      <p:sp>
        <p:nvSpPr>
          <p:cNvPr id="8" name="Shape 5"/>
          <p:cNvSpPr/>
          <p:nvPr/>
        </p:nvSpPr>
        <p:spPr>
          <a:xfrm>
            <a:off x="4827581" y="4884168"/>
            <a:ext cx="538520" cy="538520"/>
          </a:xfrm>
          <a:prstGeom prst="roundRect">
            <a:avLst>
              <a:gd name="adj" fmla="val 18670"/>
            </a:avLst>
          </a:prstGeom>
          <a:solidFill>
            <a:srgbClr val="F0D4F7"/>
          </a:solidFill>
          <a:ln w="7620">
            <a:solidFill>
              <a:srgbClr val="D6BADD"/>
            </a:solidFill>
            <a:prstDash val="solid"/>
          </a:ln>
        </p:spPr>
      </p:sp>
      <p:sp>
        <p:nvSpPr>
          <p:cNvPr id="9" name="Text 6"/>
          <p:cNvSpPr/>
          <p:nvPr/>
        </p:nvSpPr>
        <p:spPr>
          <a:xfrm>
            <a:off x="5096841" y="4988562"/>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0" name="Text 7"/>
          <p:cNvSpPr/>
          <p:nvPr/>
        </p:nvSpPr>
        <p:spPr>
          <a:xfrm>
            <a:off x="5729838" y="5000696"/>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Data Cleaning</a:t>
            </a:r>
            <a:endParaRPr lang="en-US" sz="2200" dirty="0"/>
          </a:p>
        </p:txBody>
      </p:sp>
      <p:sp>
        <p:nvSpPr>
          <p:cNvPr id="11" name="Text 8"/>
          <p:cNvSpPr/>
          <p:nvPr/>
        </p:nvSpPr>
        <p:spPr>
          <a:xfrm>
            <a:off x="5709240" y="5506104"/>
            <a:ext cx="2836783" cy="1915120"/>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Data cleaning ensured accuracy, removing incomplete or duplicate entries, and standardizing response formats.</a:t>
            </a:r>
            <a:endParaRPr lang="en-US" sz="1850" dirty="0"/>
          </a:p>
        </p:txBody>
      </p:sp>
      <p:sp>
        <p:nvSpPr>
          <p:cNvPr id="12" name="Shape 9"/>
          <p:cNvSpPr/>
          <p:nvPr/>
        </p:nvSpPr>
        <p:spPr>
          <a:xfrm>
            <a:off x="9172635" y="4884168"/>
            <a:ext cx="538520" cy="538520"/>
          </a:xfrm>
          <a:prstGeom prst="roundRect">
            <a:avLst>
              <a:gd name="adj" fmla="val 18670"/>
            </a:avLst>
          </a:prstGeom>
          <a:solidFill>
            <a:srgbClr val="F0D4F7"/>
          </a:solidFill>
          <a:ln w="7620">
            <a:solidFill>
              <a:srgbClr val="D6BADD"/>
            </a:solidFill>
            <a:prstDash val="solid"/>
          </a:ln>
        </p:spPr>
      </p:sp>
      <p:sp>
        <p:nvSpPr>
          <p:cNvPr id="13" name="Text 10"/>
          <p:cNvSpPr/>
          <p:nvPr/>
        </p:nvSpPr>
        <p:spPr>
          <a:xfrm>
            <a:off x="9387008" y="4956956"/>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4" name="Text 11"/>
          <p:cNvSpPr/>
          <p:nvPr/>
        </p:nvSpPr>
        <p:spPr>
          <a:xfrm>
            <a:off x="10095739" y="4974512"/>
            <a:ext cx="4490918"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Quantitative and Qualitative Analysis</a:t>
            </a:r>
            <a:endParaRPr lang="en-US" sz="2200" dirty="0"/>
          </a:p>
        </p:txBody>
      </p:sp>
      <p:sp>
        <p:nvSpPr>
          <p:cNvPr id="15" name="Text 12"/>
          <p:cNvSpPr/>
          <p:nvPr/>
        </p:nvSpPr>
        <p:spPr>
          <a:xfrm>
            <a:off x="10308563" y="5506104"/>
            <a:ext cx="2803472" cy="2136624"/>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Statistical analysis was combined with qualitative insights derived from open-ended responses to identify underlying patterns.</a:t>
            </a:r>
            <a:endParaRPr lang="en-US" sz="1850" dirty="0"/>
          </a:p>
        </p:txBody>
      </p:sp>
      <p:pic>
        <p:nvPicPr>
          <p:cNvPr id="17" name="Picture 16">
            <a:extLst>
              <a:ext uri="{FF2B5EF4-FFF2-40B4-BE49-F238E27FC236}">
                <a16:creationId xmlns:a16="http://schemas.microsoft.com/office/drawing/2014/main" id="{D2940FF5-CA82-DA0B-D7B5-1604F16DC87B}"/>
              </a:ext>
            </a:extLst>
          </p:cNvPr>
          <p:cNvPicPr>
            <a:picLocks noChangeAspect="1"/>
          </p:cNvPicPr>
          <p:nvPr/>
        </p:nvPicPr>
        <p:blipFill>
          <a:blip r:embed="rId3"/>
          <a:stretch>
            <a:fillRect/>
          </a:stretch>
        </p:blipFill>
        <p:spPr>
          <a:xfrm>
            <a:off x="0" y="1"/>
            <a:ext cx="14630400" cy="4015924"/>
          </a:xfrm>
          <a:prstGeom prst="rect">
            <a:avLst/>
          </a:prstGeom>
          <a:noFill/>
          <a:effectLst>
            <a:outerShdw blurRad="50800" dist="50800" dir="5400000" sx="101000" sy="101000" algn="ctr" rotWithShape="0">
              <a:schemeClr val="tx1"/>
            </a:outerShdw>
            <a:softEdge rad="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0">
            <a:extLst>
              <a:ext uri="{FF2B5EF4-FFF2-40B4-BE49-F238E27FC236}">
                <a16:creationId xmlns:a16="http://schemas.microsoft.com/office/drawing/2014/main" id="{3CEA21EB-DA79-18FB-ABF9-0F0B0AADE3B0}"/>
              </a:ext>
            </a:extLst>
          </p:cNvPr>
          <p:cNvSpPr/>
          <p:nvPr/>
        </p:nvSpPr>
        <p:spPr>
          <a:xfrm>
            <a:off x="837724" y="1719739"/>
            <a:ext cx="11733490" cy="704017"/>
          </a:xfrm>
          <a:prstGeom prst="rect">
            <a:avLst/>
          </a:prstGeom>
          <a:noFill/>
          <a:ln/>
        </p:spPr>
        <p:txBody>
          <a:bodyPr wrap="none" lIns="0" tIns="0" rIns="0" bIns="0" rtlCol="0" anchor="t"/>
          <a:lstStyle/>
          <a:p>
            <a:pPr marL="0" indent="0">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Reasons for Leaving: Identifying the Top Factors</a:t>
            </a:r>
            <a:endParaRPr lang="en-US" sz="4400" dirty="0"/>
          </a:p>
        </p:txBody>
      </p:sp>
      <p:sp>
        <p:nvSpPr>
          <p:cNvPr id="28" name="Text 1">
            <a:extLst>
              <a:ext uri="{FF2B5EF4-FFF2-40B4-BE49-F238E27FC236}">
                <a16:creationId xmlns:a16="http://schemas.microsoft.com/office/drawing/2014/main" id="{463E92FC-6C7C-93E7-38C5-772DDA97FA13}"/>
              </a:ext>
            </a:extLst>
          </p:cNvPr>
          <p:cNvSpPr/>
          <p:nvPr/>
        </p:nvSpPr>
        <p:spPr>
          <a:xfrm>
            <a:off x="837724" y="3022044"/>
            <a:ext cx="2800826"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Compensation</a:t>
            </a:r>
            <a:endParaRPr lang="en-US" sz="2200" dirty="0"/>
          </a:p>
        </p:txBody>
      </p:sp>
      <p:sp>
        <p:nvSpPr>
          <p:cNvPr id="29" name="Text 2">
            <a:extLst>
              <a:ext uri="{FF2B5EF4-FFF2-40B4-BE49-F238E27FC236}">
                <a16:creationId xmlns:a16="http://schemas.microsoft.com/office/drawing/2014/main" id="{36594CED-6EC9-26A1-CCB2-CE1C3D5C2BDA}"/>
              </a:ext>
            </a:extLst>
          </p:cNvPr>
          <p:cNvSpPr/>
          <p:nvPr/>
        </p:nvSpPr>
        <p:spPr>
          <a:xfrm>
            <a:off x="837724" y="3613309"/>
            <a:ext cx="2800826" cy="2298144"/>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Salary and benefits remain critical drivers of employee satisfaction. We'll analyze compensation discrepancies and explore strategies for competitive packages.</a:t>
            </a:r>
            <a:endParaRPr lang="en-US" sz="1850" dirty="0"/>
          </a:p>
        </p:txBody>
      </p:sp>
      <p:sp>
        <p:nvSpPr>
          <p:cNvPr id="30" name="Text 3">
            <a:extLst>
              <a:ext uri="{FF2B5EF4-FFF2-40B4-BE49-F238E27FC236}">
                <a16:creationId xmlns:a16="http://schemas.microsoft.com/office/drawing/2014/main" id="{EB1F85D4-0CF3-EEBD-DFD4-F44F4CAEC007}"/>
              </a:ext>
            </a:extLst>
          </p:cNvPr>
          <p:cNvSpPr/>
          <p:nvPr/>
        </p:nvSpPr>
        <p:spPr>
          <a:xfrm>
            <a:off x="4230053" y="3022044"/>
            <a:ext cx="2800826"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Career Advancement</a:t>
            </a:r>
            <a:endParaRPr lang="en-US" sz="2200" dirty="0"/>
          </a:p>
        </p:txBody>
      </p:sp>
      <p:sp>
        <p:nvSpPr>
          <p:cNvPr id="31" name="Text 4">
            <a:extLst>
              <a:ext uri="{FF2B5EF4-FFF2-40B4-BE49-F238E27FC236}">
                <a16:creationId xmlns:a16="http://schemas.microsoft.com/office/drawing/2014/main" id="{917009BE-0139-1433-53E1-6862C8724891}"/>
              </a:ext>
            </a:extLst>
          </p:cNvPr>
          <p:cNvSpPr/>
          <p:nvPr/>
        </p:nvSpPr>
        <p:spPr>
          <a:xfrm>
            <a:off x="4230053" y="3613309"/>
            <a:ext cx="2800826" cy="268116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Opportunities for growth and professional development are essential. We'll examine the availability and effectiveness of internal training and promotion pathways.</a:t>
            </a:r>
            <a:endParaRPr lang="en-US" sz="1850" dirty="0"/>
          </a:p>
        </p:txBody>
      </p:sp>
      <p:sp>
        <p:nvSpPr>
          <p:cNvPr id="32" name="Text 5">
            <a:extLst>
              <a:ext uri="{FF2B5EF4-FFF2-40B4-BE49-F238E27FC236}">
                <a16:creationId xmlns:a16="http://schemas.microsoft.com/office/drawing/2014/main" id="{FAD2338D-677A-9273-858A-45D774EBB878}"/>
              </a:ext>
            </a:extLst>
          </p:cNvPr>
          <p:cNvSpPr/>
          <p:nvPr/>
        </p:nvSpPr>
        <p:spPr>
          <a:xfrm>
            <a:off x="7622381" y="3022044"/>
            <a:ext cx="2800826"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Work-Life Balance</a:t>
            </a:r>
            <a:endParaRPr lang="en-US" sz="2200" dirty="0"/>
          </a:p>
        </p:txBody>
      </p:sp>
      <p:sp>
        <p:nvSpPr>
          <p:cNvPr id="33" name="Text 6">
            <a:extLst>
              <a:ext uri="{FF2B5EF4-FFF2-40B4-BE49-F238E27FC236}">
                <a16:creationId xmlns:a16="http://schemas.microsoft.com/office/drawing/2014/main" id="{7A03D366-A00F-47F6-221B-FA65F7363D0C}"/>
              </a:ext>
            </a:extLst>
          </p:cNvPr>
          <p:cNvSpPr/>
          <p:nvPr/>
        </p:nvSpPr>
        <p:spPr>
          <a:xfrm>
            <a:off x="7622381" y="3613309"/>
            <a:ext cx="2800826" cy="2298144"/>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Flexible work arrangements and a healthy work-life balance are increasingly sought after. We'll explore employee needs and potential solutions.</a:t>
            </a:r>
            <a:endParaRPr lang="en-US" sz="1850" dirty="0"/>
          </a:p>
        </p:txBody>
      </p:sp>
      <p:sp>
        <p:nvSpPr>
          <p:cNvPr id="34" name="Text 7">
            <a:extLst>
              <a:ext uri="{FF2B5EF4-FFF2-40B4-BE49-F238E27FC236}">
                <a16:creationId xmlns:a16="http://schemas.microsoft.com/office/drawing/2014/main" id="{01BDA5E7-2504-49CE-2FAE-97FCDEBAFA7E}"/>
              </a:ext>
            </a:extLst>
          </p:cNvPr>
          <p:cNvSpPr/>
          <p:nvPr/>
        </p:nvSpPr>
        <p:spPr>
          <a:xfrm>
            <a:off x="11014710" y="3022044"/>
            <a:ext cx="2800826"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Management</a:t>
            </a:r>
            <a:endParaRPr lang="en-US" sz="2200" dirty="0"/>
          </a:p>
        </p:txBody>
      </p:sp>
      <p:sp>
        <p:nvSpPr>
          <p:cNvPr id="35" name="Text 8">
            <a:extLst>
              <a:ext uri="{FF2B5EF4-FFF2-40B4-BE49-F238E27FC236}">
                <a16:creationId xmlns:a16="http://schemas.microsoft.com/office/drawing/2014/main" id="{18593478-7F4A-E904-606B-171E46956D49}"/>
              </a:ext>
            </a:extLst>
          </p:cNvPr>
          <p:cNvSpPr/>
          <p:nvPr/>
        </p:nvSpPr>
        <p:spPr>
          <a:xfrm>
            <a:off x="11014710" y="3613309"/>
            <a:ext cx="2800826" cy="268116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Effective leadership and supportive supervisors are crucial for employee morale. We'll identify areas for improvement in management practices and communication.</a:t>
            </a:r>
            <a:endParaRPr lang="en-US" sz="1850" dirty="0"/>
          </a:p>
        </p:txBody>
      </p:sp>
    </p:spTree>
    <p:extLst>
      <p:ext uri="{BB962C8B-B14F-4D97-AF65-F5344CB8AC3E}">
        <p14:creationId xmlns:p14="http://schemas.microsoft.com/office/powerpoint/2010/main" val="385454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0896AEC4-DC04-0F31-FDA1-ED292F529F22}"/>
              </a:ext>
            </a:extLst>
          </p:cNvPr>
          <p:cNvSpPr/>
          <p:nvPr/>
        </p:nvSpPr>
        <p:spPr>
          <a:xfrm>
            <a:off x="2779775" y="542699"/>
            <a:ext cx="11012901" cy="845004"/>
          </a:xfrm>
          <a:prstGeom prst="rect">
            <a:avLst/>
          </a:prstGeom>
          <a:noFill/>
          <a:ln/>
        </p:spPr>
        <p:txBody>
          <a:bodyPr wrap="square" lIns="0" tIns="0" rIns="0" bIns="0" rtlCol="0" anchor="t"/>
          <a:lstStyle/>
          <a:p>
            <a:pPr marL="0" indent="0">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Cleaning and Preprocessing the Survey Data</a:t>
            </a:r>
            <a:endParaRPr lang="en-US" sz="4400" dirty="0"/>
          </a:p>
        </p:txBody>
      </p:sp>
      <p:sp>
        <p:nvSpPr>
          <p:cNvPr id="4" name="Shape 1">
            <a:extLst>
              <a:ext uri="{FF2B5EF4-FFF2-40B4-BE49-F238E27FC236}">
                <a16:creationId xmlns:a16="http://schemas.microsoft.com/office/drawing/2014/main" id="{CF7D9188-67AE-BD9D-01B3-39D9BD7EEA1F}"/>
              </a:ext>
            </a:extLst>
          </p:cNvPr>
          <p:cNvSpPr/>
          <p:nvPr/>
        </p:nvSpPr>
        <p:spPr>
          <a:xfrm>
            <a:off x="340661" y="1551682"/>
            <a:ext cx="538520" cy="538520"/>
          </a:xfrm>
          <a:prstGeom prst="roundRect">
            <a:avLst>
              <a:gd name="adj" fmla="val 18670"/>
            </a:avLst>
          </a:prstGeom>
          <a:solidFill>
            <a:srgbClr val="F0D4F7"/>
          </a:solidFill>
          <a:ln w="7620">
            <a:solidFill>
              <a:srgbClr val="D6BADD"/>
            </a:solidFill>
            <a:prstDash val="solid"/>
          </a:ln>
        </p:spPr>
      </p:sp>
      <p:sp>
        <p:nvSpPr>
          <p:cNvPr id="6" name="Text 2">
            <a:extLst>
              <a:ext uri="{FF2B5EF4-FFF2-40B4-BE49-F238E27FC236}">
                <a16:creationId xmlns:a16="http://schemas.microsoft.com/office/drawing/2014/main" id="{C1AC1D10-4A8B-59A3-4AE3-C476F1E62FE3}"/>
              </a:ext>
            </a:extLst>
          </p:cNvPr>
          <p:cNvSpPr/>
          <p:nvPr/>
        </p:nvSpPr>
        <p:spPr>
          <a:xfrm>
            <a:off x="525446" y="1651992"/>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7" name="Text 3">
            <a:extLst>
              <a:ext uri="{FF2B5EF4-FFF2-40B4-BE49-F238E27FC236}">
                <a16:creationId xmlns:a16="http://schemas.microsoft.com/office/drawing/2014/main" id="{60395FDE-EB4B-62D1-2D10-A2B48C3443CE}"/>
              </a:ext>
            </a:extLst>
          </p:cNvPr>
          <p:cNvSpPr/>
          <p:nvPr/>
        </p:nvSpPr>
        <p:spPr>
          <a:xfrm>
            <a:off x="1415569" y="1681471"/>
            <a:ext cx="3766031" cy="538520"/>
          </a:xfrm>
          <a:prstGeom prst="rect">
            <a:avLst/>
          </a:prstGeom>
          <a:noFill/>
          <a:ln/>
        </p:spPr>
        <p:txBody>
          <a:bodyPr wrap="none" lIns="0" tIns="0" rIns="0" bIns="0" rtlCol="0" anchor="t"/>
          <a:lstStyle/>
          <a:p>
            <a:pPr marL="0" indent="0">
              <a:lnSpc>
                <a:spcPts val="2750"/>
              </a:lnSpc>
              <a:buNone/>
            </a:pPr>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Missing Values</a:t>
            </a:r>
            <a:endParaRPr lang="en-US" sz="3200" dirty="0"/>
          </a:p>
        </p:txBody>
      </p:sp>
      <p:sp>
        <p:nvSpPr>
          <p:cNvPr id="8" name="Text 4">
            <a:extLst>
              <a:ext uri="{FF2B5EF4-FFF2-40B4-BE49-F238E27FC236}">
                <a16:creationId xmlns:a16="http://schemas.microsoft.com/office/drawing/2014/main" id="{7E82217F-6269-2035-9A7B-89940381438E}"/>
              </a:ext>
            </a:extLst>
          </p:cNvPr>
          <p:cNvSpPr/>
          <p:nvPr/>
        </p:nvSpPr>
        <p:spPr>
          <a:xfrm>
            <a:off x="1446001" y="2199680"/>
            <a:ext cx="12623567" cy="1915120"/>
          </a:xfrm>
          <a:prstGeom prst="rect">
            <a:avLst/>
          </a:prstGeom>
          <a:noFill/>
          <a:ln/>
        </p:spPr>
        <p:txBody>
          <a:bodyPr wrap="square" lIns="0" tIns="0" rIns="0" bIns="0" rtlCol="0" anchor="t"/>
          <a:lstStyle/>
          <a:p>
            <a:pPr marL="0" indent="0">
              <a:lnSpc>
                <a:spcPts val="3000"/>
              </a:lnSpc>
              <a:buNone/>
            </a:pPr>
            <a:r>
              <a:rPr lang="en-US" sz="2400" kern="0" spc="-38" dirty="0">
                <a:solidFill>
                  <a:srgbClr val="272525"/>
                </a:solidFill>
                <a:latin typeface="Source Sans Pro" pitchFamily="34" charset="0"/>
                <a:ea typeface="Source Sans Pro" pitchFamily="34" charset="-122"/>
                <a:cs typeface="Source Sans Pro" pitchFamily="34" charset="-120"/>
              </a:rPr>
              <a:t>Handling missing values is crucial. We employed imputation techniques to estimate missing data based on available information.</a:t>
            </a:r>
            <a:endParaRPr lang="en-US" sz="2400" dirty="0"/>
          </a:p>
        </p:txBody>
      </p:sp>
      <p:sp>
        <p:nvSpPr>
          <p:cNvPr id="9" name="Shape 5">
            <a:extLst>
              <a:ext uri="{FF2B5EF4-FFF2-40B4-BE49-F238E27FC236}">
                <a16:creationId xmlns:a16="http://schemas.microsoft.com/office/drawing/2014/main" id="{BC815EA8-94AB-C24B-29D2-4BF6E55B8346}"/>
              </a:ext>
            </a:extLst>
          </p:cNvPr>
          <p:cNvSpPr/>
          <p:nvPr/>
        </p:nvSpPr>
        <p:spPr>
          <a:xfrm>
            <a:off x="340661" y="5489376"/>
            <a:ext cx="538520" cy="538520"/>
          </a:xfrm>
          <a:prstGeom prst="roundRect">
            <a:avLst>
              <a:gd name="adj" fmla="val 18670"/>
            </a:avLst>
          </a:prstGeom>
          <a:solidFill>
            <a:srgbClr val="F0D4F7"/>
          </a:solidFill>
          <a:ln w="7620">
            <a:solidFill>
              <a:srgbClr val="D6BADD"/>
            </a:solidFill>
            <a:prstDash val="solid"/>
          </a:ln>
        </p:spPr>
      </p:sp>
      <p:sp>
        <p:nvSpPr>
          <p:cNvPr id="10" name="Text 6">
            <a:extLst>
              <a:ext uri="{FF2B5EF4-FFF2-40B4-BE49-F238E27FC236}">
                <a16:creationId xmlns:a16="http://schemas.microsoft.com/office/drawing/2014/main" id="{73EC5D20-487B-1F44-8C1F-92261ABE3C4A}"/>
              </a:ext>
            </a:extLst>
          </p:cNvPr>
          <p:cNvSpPr/>
          <p:nvPr/>
        </p:nvSpPr>
        <p:spPr>
          <a:xfrm>
            <a:off x="524850" y="5623799"/>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1" name="Text 7">
            <a:extLst>
              <a:ext uri="{FF2B5EF4-FFF2-40B4-BE49-F238E27FC236}">
                <a16:creationId xmlns:a16="http://schemas.microsoft.com/office/drawing/2014/main" id="{138FEEF7-0DF8-DA03-9670-BF29AEF2C3A5}"/>
              </a:ext>
            </a:extLst>
          </p:cNvPr>
          <p:cNvSpPr/>
          <p:nvPr/>
        </p:nvSpPr>
        <p:spPr>
          <a:xfrm>
            <a:off x="1464313" y="5668762"/>
            <a:ext cx="2816185" cy="351949"/>
          </a:xfrm>
          <a:prstGeom prst="rect">
            <a:avLst/>
          </a:prstGeom>
          <a:noFill/>
          <a:ln/>
        </p:spPr>
        <p:txBody>
          <a:bodyPr wrap="none" lIns="0" tIns="0" rIns="0" bIns="0" rtlCol="0" anchor="t"/>
          <a:lstStyle/>
          <a:p>
            <a:pPr marL="0" indent="0">
              <a:lnSpc>
                <a:spcPts val="2750"/>
              </a:lnSpc>
              <a:buNone/>
            </a:pPr>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Inconsistencies</a:t>
            </a:r>
            <a:endParaRPr lang="en-US" sz="3200" dirty="0"/>
          </a:p>
        </p:txBody>
      </p:sp>
      <p:sp>
        <p:nvSpPr>
          <p:cNvPr id="12" name="Text 8">
            <a:extLst>
              <a:ext uri="{FF2B5EF4-FFF2-40B4-BE49-F238E27FC236}">
                <a16:creationId xmlns:a16="http://schemas.microsoft.com/office/drawing/2014/main" id="{B4BB7216-CA71-4697-EA4F-7CC8F0364444}"/>
              </a:ext>
            </a:extLst>
          </p:cNvPr>
          <p:cNvSpPr/>
          <p:nvPr/>
        </p:nvSpPr>
        <p:spPr>
          <a:xfrm>
            <a:off x="1465610" y="6314480"/>
            <a:ext cx="12623567" cy="1915120"/>
          </a:xfrm>
          <a:prstGeom prst="rect">
            <a:avLst/>
          </a:prstGeom>
          <a:noFill/>
          <a:ln/>
        </p:spPr>
        <p:txBody>
          <a:bodyPr wrap="square" lIns="0" tIns="0" rIns="0" bIns="0" rtlCol="0" anchor="t"/>
          <a:lstStyle/>
          <a:p>
            <a:pPr marL="0" indent="0">
              <a:lnSpc>
                <a:spcPts val="3000"/>
              </a:lnSpc>
              <a:buNone/>
            </a:pPr>
            <a:r>
              <a:rPr lang="en-US" sz="2400" kern="0" spc="-38" dirty="0">
                <a:solidFill>
                  <a:srgbClr val="272525"/>
                </a:solidFill>
                <a:latin typeface="Source Sans Pro" pitchFamily="34" charset="0"/>
                <a:ea typeface="Source Sans Pro" pitchFamily="34" charset="-122"/>
                <a:cs typeface="Source Sans Pro" pitchFamily="34" charset="-120"/>
              </a:rPr>
              <a:t>Identifying and correcting inconsistencies in survey responses ensures data accuracy and reliability for analysis.</a:t>
            </a:r>
            <a:endParaRPr lang="en-US" sz="2400" dirty="0"/>
          </a:p>
        </p:txBody>
      </p:sp>
      <p:pic>
        <p:nvPicPr>
          <p:cNvPr id="18" name="Picture 17">
            <a:extLst>
              <a:ext uri="{FF2B5EF4-FFF2-40B4-BE49-F238E27FC236}">
                <a16:creationId xmlns:a16="http://schemas.microsoft.com/office/drawing/2014/main" id="{48761D20-AAF1-0958-6EDF-753ADF674D31}"/>
              </a:ext>
            </a:extLst>
          </p:cNvPr>
          <p:cNvPicPr>
            <a:picLocks noChangeAspect="1"/>
          </p:cNvPicPr>
          <p:nvPr/>
        </p:nvPicPr>
        <p:blipFill>
          <a:blip r:embed="rId2"/>
          <a:stretch>
            <a:fillRect/>
          </a:stretch>
        </p:blipFill>
        <p:spPr>
          <a:xfrm>
            <a:off x="1446001" y="3153540"/>
            <a:ext cx="11312879" cy="1915120"/>
          </a:xfrm>
          <a:prstGeom prst="rect">
            <a:avLst/>
          </a:prstGeom>
        </p:spPr>
      </p:pic>
    </p:spTree>
    <p:extLst>
      <p:ext uri="{BB962C8B-B14F-4D97-AF65-F5344CB8AC3E}">
        <p14:creationId xmlns:p14="http://schemas.microsoft.com/office/powerpoint/2010/main" val="56012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41919-0850-A325-D175-AC9CC808DDB1}"/>
              </a:ext>
            </a:extLst>
          </p:cNvPr>
          <p:cNvSpPr txBox="1"/>
          <p:nvPr/>
        </p:nvSpPr>
        <p:spPr>
          <a:xfrm>
            <a:off x="1344168" y="631651"/>
            <a:ext cx="7321296" cy="466987"/>
          </a:xfrm>
          <a:prstGeom prst="rect">
            <a:avLst/>
          </a:prstGeom>
          <a:noFill/>
        </p:spPr>
        <p:txBody>
          <a:bodyPr wrap="square">
            <a:spAutoFit/>
          </a:bodyPr>
          <a:lstStyle/>
          <a:p>
            <a:pPr marL="0" indent="0">
              <a:lnSpc>
                <a:spcPts val="2750"/>
              </a:lnSpc>
              <a:buNone/>
            </a:pPr>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Data Transformation</a:t>
            </a:r>
            <a:endParaRPr lang="en-US" sz="3200" dirty="0"/>
          </a:p>
        </p:txBody>
      </p:sp>
      <p:sp>
        <p:nvSpPr>
          <p:cNvPr id="7" name="TextBox 6">
            <a:extLst>
              <a:ext uri="{FF2B5EF4-FFF2-40B4-BE49-F238E27FC236}">
                <a16:creationId xmlns:a16="http://schemas.microsoft.com/office/drawing/2014/main" id="{3D3AAA7D-49B6-ACD9-B52C-BF63EE3F14D1}"/>
              </a:ext>
            </a:extLst>
          </p:cNvPr>
          <p:cNvSpPr txBox="1"/>
          <p:nvPr/>
        </p:nvSpPr>
        <p:spPr>
          <a:xfrm>
            <a:off x="1344168" y="1354187"/>
            <a:ext cx="12761976" cy="830997"/>
          </a:xfrm>
          <a:prstGeom prst="rect">
            <a:avLst/>
          </a:prstGeom>
          <a:noFill/>
        </p:spPr>
        <p:txBody>
          <a:bodyPr wrap="square">
            <a:spAutoFit/>
          </a:bodyPr>
          <a:lstStyle/>
          <a:p>
            <a:r>
              <a:rPr lang="en-US" sz="2400" kern="0" spc="-38" dirty="0">
                <a:solidFill>
                  <a:srgbClr val="272525"/>
                </a:solidFill>
                <a:latin typeface="Source Sans Pro" pitchFamily="34" charset="0"/>
                <a:ea typeface="Source Sans Pro" pitchFamily="34" charset="-122"/>
                <a:cs typeface="Source Sans Pro" pitchFamily="34" charset="-120"/>
              </a:rPr>
              <a:t>Transforming data into a consistent format, such as numerical values, enables effective analysis and comparison across different categories</a:t>
            </a:r>
            <a:endParaRPr lang="en-IN" sz="2400" dirty="0"/>
          </a:p>
        </p:txBody>
      </p:sp>
      <p:sp>
        <p:nvSpPr>
          <p:cNvPr id="8" name="Shape 9">
            <a:extLst>
              <a:ext uri="{FF2B5EF4-FFF2-40B4-BE49-F238E27FC236}">
                <a16:creationId xmlns:a16="http://schemas.microsoft.com/office/drawing/2014/main" id="{21722F7F-D75B-F5BD-9A16-7A95209D8021}"/>
              </a:ext>
            </a:extLst>
          </p:cNvPr>
          <p:cNvSpPr/>
          <p:nvPr/>
        </p:nvSpPr>
        <p:spPr>
          <a:xfrm>
            <a:off x="459772" y="572834"/>
            <a:ext cx="538520" cy="538520"/>
          </a:xfrm>
          <a:prstGeom prst="roundRect">
            <a:avLst>
              <a:gd name="adj" fmla="val 18670"/>
            </a:avLst>
          </a:prstGeom>
          <a:solidFill>
            <a:srgbClr val="F0D4F7"/>
          </a:solidFill>
          <a:ln w="7620">
            <a:solidFill>
              <a:srgbClr val="D6BADD"/>
            </a:solidFill>
            <a:prstDash val="solid"/>
          </a:ln>
        </p:spPr>
      </p:sp>
      <p:sp>
        <p:nvSpPr>
          <p:cNvPr id="9" name="Text 10">
            <a:extLst>
              <a:ext uri="{FF2B5EF4-FFF2-40B4-BE49-F238E27FC236}">
                <a16:creationId xmlns:a16="http://schemas.microsoft.com/office/drawing/2014/main" id="{13F997DC-9435-5DE9-EB79-82F186F5BB4E}"/>
              </a:ext>
            </a:extLst>
          </p:cNvPr>
          <p:cNvSpPr/>
          <p:nvPr/>
        </p:nvSpPr>
        <p:spPr>
          <a:xfrm>
            <a:off x="644557" y="673144"/>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0" name="Text 10">
            <a:extLst>
              <a:ext uri="{FF2B5EF4-FFF2-40B4-BE49-F238E27FC236}">
                <a16:creationId xmlns:a16="http://schemas.microsoft.com/office/drawing/2014/main" id="{F84E707B-F033-0FE6-0FE3-C4616E4DD4CD}"/>
              </a:ext>
            </a:extLst>
          </p:cNvPr>
          <p:cNvSpPr/>
          <p:nvPr/>
        </p:nvSpPr>
        <p:spPr>
          <a:xfrm>
            <a:off x="6661309" y="6214348"/>
            <a:ext cx="168950" cy="337899"/>
          </a:xfrm>
          <a:prstGeom prst="rect">
            <a:avLst/>
          </a:prstGeom>
          <a:noFill/>
          <a:ln/>
        </p:spPr>
        <p:txBody>
          <a:bodyPr wrap="none" lIns="0" tIns="0" rIns="0" bIns="0" rtlCol="0" anchor="t"/>
          <a:lstStyle/>
          <a:p>
            <a:pPr marL="0" indent="0" algn="ctr">
              <a:lnSpc>
                <a:spcPts val="2650"/>
              </a:lnSpc>
              <a:buNone/>
            </a:pPr>
            <a:endParaRPr lang="en-US" sz="2650" dirty="0"/>
          </a:p>
        </p:txBody>
      </p:sp>
      <p:pic>
        <p:nvPicPr>
          <p:cNvPr id="12" name="Picture 11">
            <a:extLst>
              <a:ext uri="{FF2B5EF4-FFF2-40B4-BE49-F238E27FC236}">
                <a16:creationId xmlns:a16="http://schemas.microsoft.com/office/drawing/2014/main" id="{D32B21A6-5B2B-8357-09EA-1145322873FB}"/>
              </a:ext>
            </a:extLst>
          </p:cNvPr>
          <p:cNvPicPr>
            <a:picLocks noChangeAspect="1"/>
          </p:cNvPicPr>
          <p:nvPr/>
        </p:nvPicPr>
        <p:blipFill>
          <a:blip r:embed="rId2"/>
          <a:stretch>
            <a:fillRect/>
          </a:stretch>
        </p:blipFill>
        <p:spPr>
          <a:xfrm>
            <a:off x="1514856" y="2440733"/>
            <a:ext cx="12054840" cy="2033731"/>
          </a:xfrm>
          <a:prstGeom prst="rect">
            <a:avLst/>
          </a:prstGeom>
        </p:spPr>
      </p:pic>
      <p:sp>
        <p:nvSpPr>
          <p:cNvPr id="13" name="Shape 9">
            <a:extLst>
              <a:ext uri="{FF2B5EF4-FFF2-40B4-BE49-F238E27FC236}">
                <a16:creationId xmlns:a16="http://schemas.microsoft.com/office/drawing/2014/main" id="{E13C7885-C7C2-FFE2-8B62-D1760380FF55}"/>
              </a:ext>
            </a:extLst>
          </p:cNvPr>
          <p:cNvSpPr/>
          <p:nvPr/>
        </p:nvSpPr>
        <p:spPr>
          <a:xfrm>
            <a:off x="458153" y="4747558"/>
            <a:ext cx="538520" cy="538520"/>
          </a:xfrm>
          <a:prstGeom prst="roundRect">
            <a:avLst>
              <a:gd name="adj" fmla="val 18670"/>
            </a:avLst>
          </a:prstGeom>
          <a:solidFill>
            <a:srgbClr val="F0D4F7"/>
          </a:solidFill>
          <a:ln w="7620">
            <a:solidFill>
              <a:srgbClr val="D6BADD"/>
            </a:solidFill>
            <a:prstDash val="solid"/>
          </a:ln>
        </p:spPr>
      </p:sp>
      <p:sp>
        <p:nvSpPr>
          <p:cNvPr id="14" name="Text 10">
            <a:extLst>
              <a:ext uri="{FF2B5EF4-FFF2-40B4-BE49-F238E27FC236}">
                <a16:creationId xmlns:a16="http://schemas.microsoft.com/office/drawing/2014/main" id="{46755F99-9929-130E-540A-298E1B891DB5}"/>
              </a:ext>
            </a:extLst>
          </p:cNvPr>
          <p:cNvSpPr/>
          <p:nvPr/>
        </p:nvSpPr>
        <p:spPr>
          <a:xfrm>
            <a:off x="642938" y="4847868"/>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rPr>
              <a:t>4</a:t>
            </a:r>
            <a:endParaRPr lang="en-US" sz="2650" dirty="0"/>
          </a:p>
        </p:txBody>
      </p:sp>
      <p:sp>
        <p:nvSpPr>
          <p:cNvPr id="16" name="TextBox 15">
            <a:extLst>
              <a:ext uri="{FF2B5EF4-FFF2-40B4-BE49-F238E27FC236}">
                <a16:creationId xmlns:a16="http://schemas.microsoft.com/office/drawing/2014/main" id="{A4955475-664B-A205-040F-4A7D0F65199F}"/>
              </a:ext>
            </a:extLst>
          </p:cNvPr>
          <p:cNvSpPr txBox="1"/>
          <p:nvPr/>
        </p:nvSpPr>
        <p:spPr>
          <a:xfrm>
            <a:off x="1344168" y="4847868"/>
            <a:ext cx="7321296" cy="466987"/>
          </a:xfrm>
          <a:prstGeom prst="rect">
            <a:avLst/>
          </a:prstGeom>
          <a:noFill/>
        </p:spPr>
        <p:txBody>
          <a:bodyPr wrap="square">
            <a:spAutoFit/>
          </a:bodyPr>
          <a:lstStyle/>
          <a:p>
            <a:pPr marL="0" indent="0">
              <a:lnSpc>
                <a:spcPts val="2750"/>
              </a:lnSpc>
              <a:buNone/>
            </a:pPr>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Drop Unnecessary Data Columns</a:t>
            </a:r>
            <a:endParaRPr lang="en-US" sz="3200" dirty="0"/>
          </a:p>
        </p:txBody>
      </p:sp>
      <p:pic>
        <p:nvPicPr>
          <p:cNvPr id="18" name="Picture 17">
            <a:extLst>
              <a:ext uri="{FF2B5EF4-FFF2-40B4-BE49-F238E27FC236}">
                <a16:creationId xmlns:a16="http://schemas.microsoft.com/office/drawing/2014/main" id="{3420B35F-7364-456F-89A8-1D9A7F40C1E1}"/>
              </a:ext>
            </a:extLst>
          </p:cNvPr>
          <p:cNvPicPr>
            <a:picLocks noChangeAspect="1"/>
          </p:cNvPicPr>
          <p:nvPr/>
        </p:nvPicPr>
        <p:blipFill>
          <a:blip r:embed="rId3"/>
          <a:stretch>
            <a:fillRect/>
          </a:stretch>
        </p:blipFill>
        <p:spPr>
          <a:xfrm>
            <a:off x="1231392" y="5571744"/>
            <a:ext cx="12338304" cy="2381411"/>
          </a:xfrm>
          <a:prstGeom prst="rect">
            <a:avLst/>
          </a:prstGeom>
        </p:spPr>
      </p:pic>
    </p:spTree>
    <p:extLst>
      <p:ext uri="{BB962C8B-B14F-4D97-AF65-F5344CB8AC3E}">
        <p14:creationId xmlns:p14="http://schemas.microsoft.com/office/powerpoint/2010/main" val="427476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
            <a:extLst>
              <a:ext uri="{FF2B5EF4-FFF2-40B4-BE49-F238E27FC236}">
                <a16:creationId xmlns:a16="http://schemas.microsoft.com/office/drawing/2014/main" id="{33925D8B-18B6-A368-B3FC-4E0B406D1666}"/>
              </a:ext>
            </a:extLst>
          </p:cNvPr>
          <p:cNvSpPr/>
          <p:nvPr/>
        </p:nvSpPr>
        <p:spPr>
          <a:xfrm>
            <a:off x="583986" y="534417"/>
            <a:ext cx="538520" cy="538520"/>
          </a:xfrm>
          <a:prstGeom prst="roundRect">
            <a:avLst>
              <a:gd name="adj" fmla="val 18670"/>
            </a:avLst>
          </a:prstGeom>
          <a:solidFill>
            <a:srgbClr val="F0D4F7"/>
          </a:solidFill>
          <a:ln w="7620">
            <a:solidFill>
              <a:srgbClr val="D6BADD"/>
            </a:solidFill>
            <a:prstDash val="solid"/>
          </a:ln>
        </p:spPr>
      </p:sp>
      <p:sp>
        <p:nvSpPr>
          <p:cNvPr id="3" name="Text 6">
            <a:extLst>
              <a:ext uri="{FF2B5EF4-FFF2-40B4-BE49-F238E27FC236}">
                <a16:creationId xmlns:a16="http://schemas.microsoft.com/office/drawing/2014/main" id="{F652FE57-87A0-DD1C-7777-BF2AB1B62D4A}"/>
              </a:ext>
            </a:extLst>
          </p:cNvPr>
          <p:cNvSpPr/>
          <p:nvPr/>
        </p:nvSpPr>
        <p:spPr>
          <a:xfrm>
            <a:off x="768175" y="668840"/>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rPr>
              <a:t>5</a:t>
            </a:r>
            <a:endParaRPr lang="en-US" sz="2650" dirty="0"/>
          </a:p>
        </p:txBody>
      </p:sp>
      <p:sp>
        <p:nvSpPr>
          <p:cNvPr id="4" name="Text 7">
            <a:extLst>
              <a:ext uri="{FF2B5EF4-FFF2-40B4-BE49-F238E27FC236}">
                <a16:creationId xmlns:a16="http://schemas.microsoft.com/office/drawing/2014/main" id="{234BB036-1755-96A2-D898-F66F16306BD8}"/>
              </a:ext>
            </a:extLst>
          </p:cNvPr>
          <p:cNvSpPr/>
          <p:nvPr/>
        </p:nvSpPr>
        <p:spPr>
          <a:xfrm>
            <a:off x="1524758" y="713803"/>
            <a:ext cx="3790954" cy="351949"/>
          </a:xfrm>
          <a:prstGeom prst="rect">
            <a:avLst/>
          </a:prstGeom>
          <a:noFill/>
          <a:ln/>
        </p:spPr>
        <p:txBody>
          <a:bodyPr wrap="none" lIns="0" tIns="0" rIns="0" bIns="0" rtlCol="0" anchor="t"/>
          <a:lstStyle/>
          <a:p>
            <a:pPr marL="0" indent="0">
              <a:lnSpc>
                <a:spcPts val="2750"/>
              </a:lnSpc>
              <a:buNone/>
            </a:pPr>
            <a:r>
              <a:rPr lang="en-US" sz="3200" kern="0" spc="-44" dirty="0">
                <a:solidFill>
                  <a:srgbClr val="272525"/>
                </a:solidFill>
                <a:latin typeface="Source Serif Pro Semi Bold" pitchFamily="34" charset="0"/>
                <a:ea typeface="Source Serif Pro Semi Bold" pitchFamily="34" charset="-122"/>
              </a:rPr>
              <a:t>Rename Data Columns</a:t>
            </a:r>
            <a:endParaRPr lang="en-US" sz="3200" dirty="0"/>
          </a:p>
        </p:txBody>
      </p:sp>
      <p:sp>
        <p:nvSpPr>
          <p:cNvPr id="6" name="TextBox 5">
            <a:extLst>
              <a:ext uri="{FF2B5EF4-FFF2-40B4-BE49-F238E27FC236}">
                <a16:creationId xmlns:a16="http://schemas.microsoft.com/office/drawing/2014/main" id="{695F7C57-9BBB-9EFD-EAA4-B73E9718ECB6}"/>
              </a:ext>
            </a:extLst>
          </p:cNvPr>
          <p:cNvSpPr txBox="1"/>
          <p:nvPr/>
        </p:nvSpPr>
        <p:spPr>
          <a:xfrm>
            <a:off x="3660648" y="3792084"/>
            <a:ext cx="7321296" cy="286360"/>
          </a:xfrm>
          <a:prstGeom prst="rect">
            <a:avLst/>
          </a:prstGeom>
          <a:noFill/>
        </p:spPr>
        <p:txBody>
          <a:bodyPr wrap="square">
            <a:spAutoFit/>
          </a:bodyPr>
          <a:lstStyle/>
          <a:p>
            <a:pPr>
              <a:lnSpc>
                <a:spcPts val="1425"/>
              </a:lnSpc>
            </a:pPr>
            <a:endParaRPr lang="en-US"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0EA2817D-7E02-7A75-029E-4C0ECA1B40AE}"/>
              </a:ext>
            </a:extLst>
          </p:cNvPr>
          <p:cNvSpPr txBox="1"/>
          <p:nvPr/>
        </p:nvSpPr>
        <p:spPr>
          <a:xfrm>
            <a:off x="1380744" y="1337132"/>
            <a:ext cx="12883896" cy="1209562"/>
          </a:xfrm>
          <a:prstGeom prst="rect">
            <a:avLst/>
          </a:prstGeom>
          <a:noFill/>
        </p:spPr>
        <p:txBody>
          <a:bodyPr wrap="square">
            <a:spAutoFit/>
          </a:bodyPr>
          <a:lstStyle/>
          <a:p>
            <a:pPr>
              <a:lnSpc>
                <a:spcPts val="3000"/>
              </a:lnSpc>
            </a:pPr>
            <a:r>
              <a:rPr lang="en-US" sz="2400" dirty="0">
                <a:latin typeface="Source Sans Pro" panose="020F0502020204030204" pitchFamily="34" charset="0"/>
              </a:rPr>
              <a:t>S</a:t>
            </a:r>
            <a:r>
              <a:rPr lang="en-US" sz="2400" b="0" dirty="0">
                <a:effectLst/>
                <a:latin typeface="Source Sans Pro" panose="020F0502020204030204" pitchFamily="34" charset="0"/>
              </a:rPr>
              <a:t>tandardize the names of the columns we want to work with, because we eventually want to combine the </a:t>
            </a:r>
            <a:r>
              <a:rPr lang="en-US" sz="2400" b="0" dirty="0" err="1">
                <a:effectLst/>
                <a:latin typeface="Source Sans Pro" panose="020F0502020204030204" pitchFamily="34" charset="0"/>
              </a:rPr>
              <a:t>dataframes</a:t>
            </a:r>
            <a:r>
              <a:rPr lang="en-US" sz="2400" b="0" dirty="0">
                <a:effectLst/>
                <a:latin typeface="Source Sans Pro" panose="020F0502020204030204" pitchFamily="34" charset="0"/>
              </a:rPr>
              <a:t>.</a:t>
            </a:r>
          </a:p>
          <a:p>
            <a:pPr marL="0" indent="0">
              <a:lnSpc>
                <a:spcPts val="3000"/>
              </a:lnSpc>
              <a:buNone/>
            </a:pPr>
            <a:r>
              <a:rPr lang="en-US" sz="1800" kern="0" spc="-38" dirty="0">
                <a:solidFill>
                  <a:srgbClr val="272525"/>
                </a:solidFill>
                <a:latin typeface="Source Sans Pro" pitchFamily="34" charset="0"/>
                <a:ea typeface="Source Sans Pro" pitchFamily="34" charset="-122"/>
                <a:cs typeface="Source Sans Pro" pitchFamily="34" charset="-120"/>
              </a:rPr>
              <a:t>.</a:t>
            </a:r>
            <a:endParaRPr lang="en-US" sz="1800" dirty="0"/>
          </a:p>
        </p:txBody>
      </p:sp>
      <p:pic>
        <p:nvPicPr>
          <p:cNvPr id="10" name="Picture 9">
            <a:extLst>
              <a:ext uri="{FF2B5EF4-FFF2-40B4-BE49-F238E27FC236}">
                <a16:creationId xmlns:a16="http://schemas.microsoft.com/office/drawing/2014/main" id="{B81D3A9D-EC59-A39C-99D6-DB930371BCEE}"/>
              </a:ext>
            </a:extLst>
          </p:cNvPr>
          <p:cNvPicPr>
            <a:picLocks noChangeAspect="1"/>
          </p:cNvPicPr>
          <p:nvPr/>
        </p:nvPicPr>
        <p:blipFill>
          <a:blip r:embed="rId2"/>
          <a:stretch>
            <a:fillRect/>
          </a:stretch>
        </p:blipFill>
        <p:spPr>
          <a:xfrm>
            <a:off x="1380744" y="2368950"/>
            <a:ext cx="12772227" cy="2491956"/>
          </a:xfrm>
          <a:prstGeom prst="rect">
            <a:avLst/>
          </a:prstGeom>
        </p:spPr>
      </p:pic>
      <p:sp>
        <p:nvSpPr>
          <p:cNvPr id="11" name="Shape 5">
            <a:extLst>
              <a:ext uri="{FF2B5EF4-FFF2-40B4-BE49-F238E27FC236}">
                <a16:creationId xmlns:a16="http://schemas.microsoft.com/office/drawing/2014/main" id="{2F65695F-0311-972F-C5D4-A39E0EBDEF75}"/>
              </a:ext>
            </a:extLst>
          </p:cNvPr>
          <p:cNvSpPr/>
          <p:nvPr/>
        </p:nvSpPr>
        <p:spPr>
          <a:xfrm>
            <a:off x="583986" y="4982877"/>
            <a:ext cx="538520" cy="538520"/>
          </a:xfrm>
          <a:prstGeom prst="roundRect">
            <a:avLst>
              <a:gd name="adj" fmla="val 18670"/>
            </a:avLst>
          </a:prstGeom>
          <a:solidFill>
            <a:srgbClr val="F0D4F7"/>
          </a:solidFill>
          <a:ln w="7620">
            <a:solidFill>
              <a:srgbClr val="D6BADD"/>
            </a:solidFill>
            <a:prstDash val="solid"/>
          </a:ln>
        </p:spPr>
      </p:sp>
      <p:sp>
        <p:nvSpPr>
          <p:cNvPr id="12" name="Text 6">
            <a:extLst>
              <a:ext uri="{FF2B5EF4-FFF2-40B4-BE49-F238E27FC236}">
                <a16:creationId xmlns:a16="http://schemas.microsoft.com/office/drawing/2014/main" id="{795FA4B1-E8DB-CD3A-62FA-FFA33DAC1A65}"/>
              </a:ext>
            </a:extLst>
          </p:cNvPr>
          <p:cNvSpPr/>
          <p:nvPr/>
        </p:nvSpPr>
        <p:spPr>
          <a:xfrm>
            <a:off x="768175" y="5117300"/>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rPr>
              <a:t>6</a:t>
            </a:r>
            <a:endParaRPr lang="en-US" sz="2650" dirty="0"/>
          </a:p>
        </p:txBody>
      </p:sp>
      <p:sp>
        <p:nvSpPr>
          <p:cNvPr id="13" name="Text 7">
            <a:extLst>
              <a:ext uri="{FF2B5EF4-FFF2-40B4-BE49-F238E27FC236}">
                <a16:creationId xmlns:a16="http://schemas.microsoft.com/office/drawing/2014/main" id="{B04F4EDE-DA3F-79B9-7483-85F0194968EA}"/>
              </a:ext>
            </a:extLst>
          </p:cNvPr>
          <p:cNvSpPr/>
          <p:nvPr/>
        </p:nvSpPr>
        <p:spPr>
          <a:xfrm>
            <a:off x="1524758" y="5162263"/>
            <a:ext cx="3790954" cy="351949"/>
          </a:xfrm>
          <a:prstGeom prst="rect">
            <a:avLst/>
          </a:prstGeom>
          <a:noFill/>
          <a:ln/>
        </p:spPr>
        <p:txBody>
          <a:bodyPr wrap="none" lIns="0" tIns="0" rIns="0" bIns="0" rtlCol="0" anchor="t"/>
          <a:lstStyle/>
          <a:p>
            <a:pPr marL="0" indent="0">
              <a:lnSpc>
                <a:spcPts val="2750"/>
              </a:lnSpc>
              <a:buNone/>
            </a:pPr>
            <a:r>
              <a:rPr lang="en-US" sz="3200" kern="0" spc="-44" dirty="0">
                <a:solidFill>
                  <a:srgbClr val="272525"/>
                </a:solidFill>
                <a:latin typeface="Source Serif Pro Semi Bold" pitchFamily="34" charset="0"/>
                <a:ea typeface="Source Serif Pro Semi Bold" pitchFamily="34" charset="-122"/>
              </a:rPr>
              <a:t>Filter Data </a:t>
            </a:r>
            <a:endParaRPr lang="en-US" sz="3200" dirty="0"/>
          </a:p>
        </p:txBody>
      </p:sp>
      <p:pic>
        <p:nvPicPr>
          <p:cNvPr id="17" name="Picture 16">
            <a:extLst>
              <a:ext uri="{FF2B5EF4-FFF2-40B4-BE49-F238E27FC236}">
                <a16:creationId xmlns:a16="http://schemas.microsoft.com/office/drawing/2014/main" id="{40AE544B-9340-5E9E-61A3-B9D5B129D1CB}"/>
              </a:ext>
            </a:extLst>
          </p:cNvPr>
          <p:cNvPicPr>
            <a:picLocks noChangeAspect="1"/>
          </p:cNvPicPr>
          <p:nvPr/>
        </p:nvPicPr>
        <p:blipFill>
          <a:blip r:embed="rId3"/>
          <a:stretch>
            <a:fillRect/>
          </a:stretch>
        </p:blipFill>
        <p:spPr>
          <a:xfrm>
            <a:off x="1380744" y="5892724"/>
            <a:ext cx="12772227" cy="1861388"/>
          </a:xfrm>
          <a:prstGeom prst="rect">
            <a:avLst/>
          </a:prstGeom>
        </p:spPr>
      </p:pic>
    </p:spTree>
    <p:extLst>
      <p:ext uri="{BB962C8B-B14F-4D97-AF65-F5344CB8AC3E}">
        <p14:creationId xmlns:p14="http://schemas.microsoft.com/office/powerpoint/2010/main" val="373200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A73DF-4B2C-11A0-B1E1-F6BA1D7CCE74}"/>
              </a:ext>
            </a:extLst>
          </p:cNvPr>
          <p:cNvSpPr txBox="1"/>
          <p:nvPr/>
        </p:nvSpPr>
        <p:spPr>
          <a:xfrm>
            <a:off x="268224" y="268224"/>
            <a:ext cx="13996416" cy="7817525"/>
          </a:xfrm>
          <a:prstGeom prst="rect">
            <a:avLst/>
          </a:prstGeom>
          <a:noFill/>
        </p:spPr>
        <p:txBody>
          <a:bodyPr wrap="square">
            <a:spAutoFit/>
          </a:bodyPr>
          <a:lstStyle/>
          <a:p>
            <a:pPr algn="ctr">
              <a:lnSpc>
                <a:spcPts val="1425"/>
              </a:lnSpc>
            </a:pPr>
            <a:endParaRPr lang="en-US" sz="3200" b="1" dirty="0">
              <a:effectLst/>
              <a:latin typeface="Times New Roman" panose="02020603050405020304" pitchFamily="18" charset="0"/>
              <a:cs typeface="Times New Roman" panose="02020603050405020304" pitchFamily="18" charset="0"/>
            </a:endParaRPr>
          </a:p>
          <a:p>
            <a:pPr algn="ctr">
              <a:lnSpc>
                <a:spcPts val="1425"/>
              </a:lnSpc>
            </a:pPr>
            <a:endParaRPr lang="en-US" sz="3200" b="1" dirty="0">
              <a:latin typeface="Times New Roman" panose="02020603050405020304" pitchFamily="18" charset="0"/>
              <a:cs typeface="Times New Roman" panose="02020603050405020304" pitchFamily="18" charset="0"/>
            </a:endParaRPr>
          </a:p>
          <a:p>
            <a:pPr algn="ctr">
              <a:lnSpc>
                <a:spcPts val="1425"/>
              </a:lnSpc>
            </a:pPr>
            <a:r>
              <a:rPr lang="en-US" sz="3200" b="1" dirty="0">
                <a:effectLst/>
                <a:latin typeface="Times New Roman" panose="02020603050405020304" pitchFamily="18" charset="0"/>
                <a:cs typeface="Times New Roman" panose="02020603050405020304" pitchFamily="18" charset="0"/>
              </a:rPr>
              <a:t>Identify Dissatisfied Employees</a:t>
            </a:r>
            <a:endParaRPr lang="en-US" sz="3200" b="1" dirty="0">
              <a:latin typeface="Times New Roman" panose="02020603050405020304" pitchFamily="18" charset="0"/>
              <a:cs typeface="Times New Roman" panose="02020603050405020304" pitchFamily="18" charset="0"/>
            </a:endParaRPr>
          </a:p>
          <a:p>
            <a:pPr algn="ctr">
              <a:lnSpc>
                <a:spcPts val="1425"/>
              </a:lnSpc>
            </a:pPr>
            <a:endParaRPr lang="en-US" sz="3200" b="1" dirty="0">
              <a:effectLst/>
              <a:latin typeface="Times New Roman" panose="02020603050405020304" pitchFamily="18" charset="0"/>
              <a:cs typeface="Times New Roman" panose="02020603050405020304" pitchFamily="18" charset="0"/>
            </a:endParaRPr>
          </a:p>
          <a:p>
            <a:pPr algn="ctr">
              <a:lnSpc>
                <a:spcPts val="1425"/>
              </a:lnSpc>
            </a:pPr>
            <a:endParaRPr lang="en-US" sz="3200" b="1" dirty="0">
              <a:latin typeface="Times New Roman" panose="02020603050405020304" pitchFamily="18" charset="0"/>
              <a:cs typeface="Times New Roman" panose="02020603050405020304" pitchFamily="18" charset="0"/>
            </a:endParaRPr>
          </a:p>
          <a:p>
            <a:pPr algn="ctr">
              <a:lnSpc>
                <a:spcPts val="1425"/>
              </a:lnSpc>
            </a:pPr>
            <a:endParaRPr lang="en-US" b="0" dirty="0">
              <a:effectLst/>
              <a:latin typeface="Consolas" panose="020B0609020204030204" pitchFamily="49" charset="0"/>
            </a:endParaRPr>
          </a:p>
          <a:p>
            <a:pPr algn="just"/>
            <a:r>
              <a:rPr lang="en-US" b="0" dirty="0">
                <a:effectLst/>
                <a:latin typeface="Arial" panose="020B0604020202020204" pitchFamily="34" charset="0"/>
                <a:cs typeface="Arial" panose="020B0604020202020204" pitchFamily="34" charset="0"/>
              </a:rPr>
              <a:t>Identify any employees who resigned because they were dissatisfied. Below are the columns we'll use to categorize employees as "dissatisfied" from each </a:t>
            </a:r>
            <a:r>
              <a:rPr lang="en-US" b="0" dirty="0" err="1">
                <a:effectLst/>
                <a:latin typeface="Arial" panose="020B0604020202020204" pitchFamily="34" charset="0"/>
                <a:cs typeface="Arial" panose="020B0604020202020204" pitchFamily="34" charset="0"/>
              </a:rPr>
              <a:t>dataframe</a:t>
            </a:r>
            <a:r>
              <a:rPr lang="en-US" b="0" dirty="0">
                <a:effectLst/>
                <a:latin typeface="Arial" panose="020B0604020202020204" pitchFamily="34" charset="0"/>
                <a:cs typeface="Arial" panose="020B0604020202020204" pitchFamily="34" charset="0"/>
              </a:rPr>
              <a:t>:</a:t>
            </a:r>
          </a:p>
          <a:p>
            <a:pPr algn="just"/>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   1. </a:t>
            </a:r>
            <a:r>
              <a:rPr lang="en-US" b="0" dirty="0" err="1">
                <a:effectLst/>
                <a:latin typeface="Arial" panose="020B0604020202020204" pitchFamily="34" charset="0"/>
                <a:cs typeface="Arial" panose="020B0604020202020204" pitchFamily="34" charset="0"/>
              </a:rPr>
              <a:t>tafe_survey_updated</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`Contributing Factors. Dissatisfaction`</a:t>
            </a:r>
          </a:p>
          <a:p>
            <a:pPr algn="just"/>
            <a:r>
              <a:rPr lang="en-US" b="0" dirty="0">
                <a:effectLst/>
                <a:latin typeface="Arial" panose="020B0604020202020204" pitchFamily="34" charset="0"/>
                <a:cs typeface="Arial" panose="020B0604020202020204" pitchFamily="34" charset="0"/>
              </a:rPr>
              <a:t>       - `Contributing Factors. Job Dissatisfaction`</a:t>
            </a:r>
          </a:p>
          <a:p>
            <a:pPr algn="just"/>
            <a:endParaRPr lang="en-US" b="0" dirty="0">
              <a:effectLst/>
              <a:latin typeface="Arial" panose="020B0604020202020204" pitchFamily="34" charset="0"/>
              <a:cs typeface="Arial" panose="020B0604020202020204" pitchFamily="34" charset="0"/>
            </a:endParaRPr>
          </a:p>
          <a:p>
            <a:pPr algn="just"/>
            <a:r>
              <a:rPr lang="en-US" b="0" dirty="0">
                <a:effectLst/>
                <a:latin typeface="Arial" panose="020B0604020202020204" pitchFamily="34" charset="0"/>
                <a:cs typeface="Arial" panose="020B0604020202020204" pitchFamily="34" charset="0"/>
              </a:rPr>
              <a:t>   2.  </a:t>
            </a:r>
            <a:r>
              <a:rPr lang="en-US" b="0" dirty="0" err="1">
                <a:effectLst/>
                <a:latin typeface="Arial" panose="020B0604020202020204" pitchFamily="34" charset="0"/>
                <a:cs typeface="Arial" panose="020B0604020202020204" pitchFamily="34" charset="0"/>
              </a:rPr>
              <a:t>dafe_survey_updated</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job_dissatisfaction</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dissatisfaction_with_the_department</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physical_work_environment</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lack_of_recognition</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lack_of_job_security</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work_location</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employment_conditions</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work_life_balance</a:t>
            </a:r>
            <a:r>
              <a:rPr lang="en-US" b="0" dirty="0">
                <a:effectLst/>
                <a:latin typeface="Arial" panose="020B0604020202020204" pitchFamily="34" charset="0"/>
                <a:cs typeface="Arial" panose="020B0604020202020204" pitchFamily="34" charset="0"/>
              </a:rPr>
              <a:t>`</a:t>
            </a:r>
          </a:p>
          <a:p>
            <a:pPr algn="just"/>
            <a:r>
              <a:rPr lang="en-US" b="0" dirty="0">
                <a:effectLst/>
                <a:latin typeface="Arial" panose="020B0604020202020204" pitchFamily="34" charset="0"/>
                <a:cs typeface="Arial" panose="020B0604020202020204" pitchFamily="34" charset="0"/>
              </a:rPr>
              <a:t>       - `workload`</a:t>
            </a:r>
          </a:p>
          <a:p>
            <a:pPr algn="just"/>
            <a:r>
              <a:rPr lang="en-US" b="0" dirty="0">
                <a:effectLst/>
                <a:latin typeface="Arial" panose="020B0604020202020204" pitchFamily="34" charset="0"/>
                <a:cs typeface="Arial" panose="020B0604020202020204" pitchFamily="34" charset="0"/>
              </a:rPr>
              <a:t>    </a:t>
            </a:r>
          </a:p>
          <a:p>
            <a:pPr algn="just"/>
            <a:r>
              <a:rPr lang="en-US" b="0" dirty="0">
                <a:effectLst/>
                <a:latin typeface="Arial" panose="020B0604020202020204" pitchFamily="34" charset="0"/>
                <a:cs typeface="Arial" panose="020B0604020202020204" pitchFamily="34" charset="0"/>
              </a:rPr>
              <a:t>If the employee indicated any of the factors above caused them to resign, we'll mark them as `dissatisfied` in a new column. After our changes, the new `dissatisfied` column will contain just the following values:</a:t>
            </a:r>
          </a:p>
          <a:p>
            <a:pPr algn="just"/>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   - `True`: indicates a person resigned because they were dissatisfied in some way</a:t>
            </a:r>
          </a:p>
          <a:p>
            <a:pPr algn="just"/>
            <a:r>
              <a:rPr lang="en-US" b="0" dirty="0">
                <a:effectLst/>
                <a:latin typeface="Arial" panose="020B0604020202020204" pitchFamily="34" charset="0"/>
                <a:cs typeface="Arial" panose="020B0604020202020204" pitchFamily="34" charset="0"/>
              </a:rPr>
              <a:t>   - `False`: indicates a person resigned because of a reason other than dissatisfaction with the job</a:t>
            </a:r>
          </a:p>
          <a:p>
            <a:pPr algn="just"/>
            <a:r>
              <a:rPr lang="en-US" b="0" dirty="0">
                <a:effectLst/>
                <a:latin typeface="Arial" panose="020B0604020202020204" pitchFamily="34" charset="0"/>
                <a:cs typeface="Arial" panose="020B0604020202020204" pitchFamily="34" charset="0"/>
              </a:rPr>
              <a:t>   - `</a:t>
            </a:r>
            <a:r>
              <a:rPr lang="en-US" b="0" dirty="0" err="1">
                <a:effectLst/>
                <a:latin typeface="Arial" panose="020B0604020202020204" pitchFamily="34" charset="0"/>
                <a:cs typeface="Arial" panose="020B0604020202020204" pitchFamily="34" charset="0"/>
              </a:rPr>
              <a:t>NaN</a:t>
            </a:r>
            <a:r>
              <a:rPr lang="en-US" b="0" dirty="0">
                <a:effectLst/>
                <a:latin typeface="Arial" panose="020B0604020202020204" pitchFamily="34" charset="0"/>
                <a:cs typeface="Arial" panose="020B0604020202020204" pitchFamily="34" charset="0"/>
              </a:rPr>
              <a:t>`: indicates the value is missing</a:t>
            </a:r>
          </a:p>
        </p:txBody>
      </p:sp>
    </p:spTree>
    <p:extLst>
      <p:ext uri="{BB962C8B-B14F-4D97-AF65-F5344CB8AC3E}">
        <p14:creationId xmlns:p14="http://schemas.microsoft.com/office/powerpoint/2010/main" val="64100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3511296" y="385668"/>
            <a:ext cx="8178761" cy="678299"/>
          </a:xfrm>
          <a:prstGeom prst="rect">
            <a:avLst/>
          </a:prstGeom>
          <a:noFill/>
          <a:ln/>
        </p:spPr>
        <p:txBody>
          <a:bodyPr wrap="none" lIns="0" tIns="0" rIns="0" bIns="0" rtlCol="0" anchor="t"/>
          <a:lstStyle/>
          <a:p>
            <a:pPr marL="0" indent="0" algn="ctr">
              <a:lnSpc>
                <a:spcPts val="5300"/>
              </a:lnSpc>
              <a:buNone/>
            </a:pPr>
            <a:r>
              <a:rPr lang="en-US" sz="4250" kern="0" spc="-85" dirty="0">
                <a:solidFill>
                  <a:srgbClr val="000000"/>
                </a:solidFill>
                <a:latin typeface="Source Serif Pro Semi Bold" pitchFamily="34" charset="0"/>
                <a:ea typeface="Source Serif Pro Semi Bold" pitchFamily="34" charset="-122"/>
                <a:cs typeface="Source Serif Pro Semi Bold" pitchFamily="34" charset="-120"/>
              </a:rPr>
              <a:t>Exploratory Data Analysis</a:t>
            </a:r>
            <a:endParaRPr lang="en-US" sz="4250" dirty="0"/>
          </a:p>
        </p:txBody>
      </p:sp>
      <p:pic>
        <p:nvPicPr>
          <p:cNvPr id="4" name="Image 1" descr="preencoded.png"/>
          <p:cNvPicPr>
            <a:picLocks noChangeAspect="1"/>
          </p:cNvPicPr>
          <p:nvPr/>
        </p:nvPicPr>
        <p:blipFill>
          <a:blip r:embed="rId3"/>
          <a:stretch>
            <a:fillRect/>
          </a:stretch>
        </p:blipFill>
        <p:spPr>
          <a:xfrm>
            <a:off x="202049" y="1305936"/>
            <a:ext cx="1153120" cy="2045613"/>
          </a:xfrm>
          <a:prstGeom prst="rect">
            <a:avLst/>
          </a:prstGeom>
        </p:spPr>
      </p:pic>
      <p:sp>
        <p:nvSpPr>
          <p:cNvPr id="5" name="Text 1"/>
          <p:cNvSpPr/>
          <p:nvPr/>
        </p:nvSpPr>
        <p:spPr>
          <a:xfrm>
            <a:off x="1874044" y="1426440"/>
            <a:ext cx="2747486" cy="339090"/>
          </a:xfrm>
          <a:prstGeom prst="rect">
            <a:avLst/>
          </a:prstGeom>
          <a:noFill/>
          <a:ln/>
        </p:spPr>
        <p:txBody>
          <a:bodyPr wrap="none" lIns="0" tIns="0" rIns="0" bIns="0" rtlCol="0" anchor="t"/>
          <a:lstStyle/>
          <a:p>
            <a:pPr marL="0" indent="0" algn="l">
              <a:lnSpc>
                <a:spcPts val="2650"/>
              </a:lnSpc>
              <a:buNone/>
            </a:pPr>
            <a:r>
              <a:rPr lang="en-US" sz="2100" kern="0" spc="-43" dirty="0">
                <a:solidFill>
                  <a:srgbClr val="272525"/>
                </a:solidFill>
                <a:latin typeface="Source Serif Pro Semi Bold" pitchFamily="34" charset="0"/>
                <a:ea typeface="Source Serif Pro Semi Bold" pitchFamily="34" charset="-122"/>
                <a:cs typeface="Source Serif Pro Semi Bold" pitchFamily="34" charset="-120"/>
              </a:rPr>
              <a:t>Frequency Distribution</a:t>
            </a:r>
            <a:endParaRPr lang="en-US" sz="2100" dirty="0"/>
          </a:p>
        </p:txBody>
      </p:sp>
      <p:sp>
        <p:nvSpPr>
          <p:cNvPr id="6" name="Text 2"/>
          <p:cNvSpPr/>
          <p:nvPr/>
        </p:nvSpPr>
        <p:spPr>
          <a:xfrm>
            <a:off x="1863686" y="2103065"/>
            <a:ext cx="4662374" cy="1106924"/>
          </a:xfrm>
          <a:prstGeom prst="rect">
            <a:avLst/>
          </a:prstGeom>
          <a:noFill/>
          <a:ln/>
        </p:spPr>
        <p:txBody>
          <a:bodyPr wrap="square" lIns="0" tIns="0" rIns="0" bIns="0" rtlCol="0" anchor="t"/>
          <a:lstStyle/>
          <a:p>
            <a:pPr marL="0" indent="0" algn="l">
              <a:lnSpc>
                <a:spcPts val="2900"/>
              </a:lnSpc>
              <a:buNone/>
            </a:pPr>
            <a:r>
              <a:rPr lang="en-US" sz="1800" kern="0" spc="-36" dirty="0">
                <a:solidFill>
                  <a:srgbClr val="272525"/>
                </a:solidFill>
                <a:latin typeface="Source Sans Pro" pitchFamily="34" charset="0"/>
                <a:ea typeface="Source Sans Pro" pitchFamily="34" charset="-122"/>
                <a:cs typeface="Source Sans Pro" pitchFamily="34" charset="-120"/>
              </a:rPr>
              <a:t>Analyzing the distribution of responses across key survey variables, like job satisfaction, career opportunities, and work-life balance.</a:t>
            </a:r>
            <a:endParaRPr lang="en-US" sz="1800" dirty="0"/>
          </a:p>
        </p:txBody>
      </p:sp>
      <p:pic>
        <p:nvPicPr>
          <p:cNvPr id="7" name="Image 2" descr="preencoded.png"/>
          <p:cNvPicPr>
            <a:picLocks noChangeAspect="1"/>
          </p:cNvPicPr>
          <p:nvPr/>
        </p:nvPicPr>
        <p:blipFill>
          <a:blip r:embed="rId4"/>
          <a:stretch>
            <a:fillRect/>
          </a:stretch>
        </p:blipFill>
        <p:spPr>
          <a:xfrm>
            <a:off x="6683635" y="1364996"/>
            <a:ext cx="1153120" cy="1844993"/>
          </a:xfrm>
          <a:prstGeom prst="rect">
            <a:avLst/>
          </a:prstGeom>
        </p:spPr>
      </p:pic>
      <p:sp>
        <p:nvSpPr>
          <p:cNvPr id="8" name="Text 3"/>
          <p:cNvSpPr/>
          <p:nvPr/>
        </p:nvSpPr>
        <p:spPr>
          <a:xfrm>
            <a:off x="8542262" y="1426440"/>
            <a:ext cx="2713196" cy="339090"/>
          </a:xfrm>
          <a:prstGeom prst="rect">
            <a:avLst/>
          </a:prstGeom>
          <a:noFill/>
          <a:ln/>
        </p:spPr>
        <p:txBody>
          <a:bodyPr wrap="none" lIns="0" tIns="0" rIns="0" bIns="0" rtlCol="0" anchor="t"/>
          <a:lstStyle/>
          <a:p>
            <a:pPr marL="0" indent="0" algn="l">
              <a:lnSpc>
                <a:spcPts val="2650"/>
              </a:lnSpc>
              <a:buNone/>
            </a:pPr>
            <a:r>
              <a:rPr lang="en-US" sz="2100" kern="0" spc="-43" dirty="0">
                <a:solidFill>
                  <a:srgbClr val="272525"/>
                </a:solidFill>
                <a:latin typeface="Source Serif Pro Semi Bold" pitchFamily="34" charset="0"/>
                <a:ea typeface="Source Serif Pro Semi Bold" pitchFamily="34" charset="-122"/>
                <a:cs typeface="Source Serif Pro Semi Bold" pitchFamily="34" charset="-120"/>
              </a:rPr>
              <a:t>Descriptive Statistics</a:t>
            </a:r>
            <a:endParaRPr lang="en-US" sz="2100" dirty="0"/>
          </a:p>
        </p:txBody>
      </p:sp>
      <p:sp>
        <p:nvSpPr>
          <p:cNvPr id="9" name="Text 4"/>
          <p:cNvSpPr/>
          <p:nvPr/>
        </p:nvSpPr>
        <p:spPr>
          <a:xfrm>
            <a:off x="8588165" y="2066489"/>
            <a:ext cx="4869833" cy="1143500"/>
          </a:xfrm>
          <a:prstGeom prst="rect">
            <a:avLst/>
          </a:prstGeom>
          <a:noFill/>
          <a:ln/>
        </p:spPr>
        <p:txBody>
          <a:bodyPr wrap="square" lIns="0" tIns="0" rIns="0" bIns="0" rtlCol="0" anchor="t"/>
          <a:lstStyle/>
          <a:p>
            <a:pPr marL="0" indent="0" algn="l">
              <a:lnSpc>
                <a:spcPts val="2900"/>
              </a:lnSpc>
              <a:buNone/>
            </a:pPr>
            <a:r>
              <a:rPr lang="en-US" sz="1800" kern="0" spc="-36" dirty="0">
                <a:solidFill>
                  <a:srgbClr val="272525"/>
                </a:solidFill>
                <a:latin typeface="Source Sans Pro" pitchFamily="34" charset="0"/>
                <a:ea typeface="Source Sans Pro" pitchFamily="34" charset="-122"/>
                <a:cs typeface="Source Sans Pro" pitchFamily="34" charset="-120"/>
              </a:rPr>
              <a:t>Calculating measures like mean, median, and standard deviation to understand the central tendencies and variability of responses.</a:t>
            </a:r>
            <a:endParaRPr lang="en-US" sz="1800" dirty="0"/>
          </a:p>
        </p:txBody>
      </p:sp>
      <p:sp>
        <p:nvSpPr>
          <p:cNvPr id="12" name="Text 6"/>
          <p:cNvSpPr/>
          <p:nvPr/>
        </p:nvSpPr>
        <p:spPr>
          <a:xfrm>
            <a:off x="7792522" y="6357699"/>
            <a:ext cx="6030754" cy="737949"/>
          </a:xfrm>
          <a:prstGeom prst="rect">
            <a:avLst/>
          </a:prstGeom>
          <a:noFill/>
          <a:ln/>
        </p:spPr>
        <p:txBody>
          <a:bodyPr wrap="square" lIns="0" tIns="0" rIns="0" bIns="0" rtlCol="0" anchor="t"/>
          <a:lstStyle/>
          <a:p>
            <a:pPr marL="0" indent="0" algn="l">
              <a:lnSpc>
                <a:spcPts val="2900"/>
              </a:lnSpc>
              <a:buNone/>
            </a:pPr>
            <a:endParaRPr lang="en-US" sz="1800" dirty="0"/>
          </a:p>
        </p:txBody>
      </p:sp>
      <p:pic>
        <p:nvPicPr>
          <p:cNvPr id="14" name="Picture 13">
            <a:extLst>
              <a:ext uri="{FF2B5EF4-FFF2-40B4-BE49-F238E27FC236}">
                <a16:creationId xmlns:a16="http://schemas.microsoft.com/office/drawing/2014/main" id="{B0A0CAD1-D3E1-EB3A-9C6F-8DAD897EBFC0}"/>
              </a:ext>
            </a:extLst>
          </p:cNvPr>
          <p:cNvPicPr>
            <a:picLocks noChangeAspect="1"/>
          </p:cNvPicPr>
          <p:nvPr/>
        </p:nvPicPr>
        <p:blipFill>
          <a:blip r:embed="rId5"/>
          <a:stretch>
            <a:fillRect/>
          </a:stretch>
        </p:blipFill>
        <p:spPr>
          <a:xfrm>
            <a:off x="1355170" y="4097114"/>
            <a:ext cx="12102828" cy="276748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568</TotalTime>
  <Words>794</Words>
  <Application>Microsoft Office PowerPoint</Application>
  <PresentationFormat>Custom</PresentationFormat>
  <Paragraphs>93</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Consolas</vt:lpstr>
      <vt:lpstr>Source Sans Pro</vt:lpstr>
      <vt:lpstr>Source Sans Pro Bold</vt:lpstr>
      <vt:lpstr>Source Serif Pro Semi Bold</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Dharti Rana</cp:lastModifiedBy>
  <cp:revision>2</cp:revision>
  <dcterms:created xsi:type="dcterms:W3CDTF">2025-01-14T08:05:07Z</dcterms:created>
  <dcterms:modified xsi:type="dcterms:W3CDTF">2025-01-14T17:37:08Z</dcterms:modified>
</cp:coreProperties>
</file>