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4" r:id="rId8"/>
    <p:sldId id="262" r:id="rId9"/>
    <p:sldId id="263"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sh"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CC4A6A-B601-43D8-BE93-B4DFEDF3B3F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237B08-15BC-464E-BB17-280DA2E2B1E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8CC4A6A-B601-43D8-BE93-B4DFEDF3B3F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237B08-15BC-464E-BB17-280DA2E2B1E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8CC4A6A-B601-43D8-BE93-B4DFEDF3B3F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237B08-15BC-464E-BB17-280DA2E2B1E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8CC4A6A-B601-43D8-BE93-B4DFEDF3B3F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237B08-15BC-464E-BB17-280DA2E2B1E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8CC4A6A-B601-43D8-BE93-B4DFEDF3B3F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237B08-15BC-464E-BB17-280DA2E2B1E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8CC4A6A-B601-43D8-BE93-B4DFEDF3B3F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237B08-15BC-464E-BB17-280DA2E2B1E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8CC4A6A-B601-43D8-BE93-B4DFEDF3B3F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237B08-15BC-464E-BB17-280DA2E2B1E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CC4A6A-B601-43D8-BE93-B4DFEDF3B3F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237B08-15BC-464E-BB17-280DA2E2B1E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C4A6A-B601-43D8-BE93-B4DFEDF3B3F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237B08-15BC-464E-BB17-280DA2E2B1E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8CC4A6A-B601-43D8-BE93-B4DFEDF3B3F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237B08-15BC-464E-BB17-280DA2E2B1E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8CC4A6A-B601-43D8-BE93-B4DFEDF3B3F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237B08-15BC-464E-BB17-280DA2E2B1E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C4A6A-B601-43D8-BE93-B4DFEDF3B3F0}"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37B08-15BC-464E-BB17-280DA2E2B1E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microsoft.com/office/2007/relationships/media" Target="file:///C:\Users\varsh\Downloads\streamlit-app-2022-06-06-02-06-16.mp4" TargetMode="External"/><Relationship Id="rId1" Type="http://schemas.openxmlformats.org/officeDocument/2006/relationships/video" Target="file:///C:\Users\varsh\Downloads\streamlit-app-2022-06-06-02-06-16.mp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1710055"/>
            <a:ext cx="10515600" cy="4269105"/>
          </a:xfrm>
        </p:spPr>
        <p:txBody>
          <a:bodyPr>
            <a:noAutofit/>
          </a:bodyPr>
          <a:p>
            <a:r>
              <a:rPr lang="en-IN" altLang="en-US" sz="5400" b="1" u="sng"/>
              <a:t>Name:</a:t>
            </a:r>
            <a:r>
              <a:rPr lang="en-IN" altLang="en-US" sz="5400" b="1"/>
              <a:t> Varshini PJ</a:t>
            </a:r>
            <a:br>
              <a:rPr lang="en-IN" altLang="en-US" sz="5400" b="1" u="sng"/>
            </a:br>
            <a:br>
              <a:rPr lang="en-IN" altLang="en-US" sz="5400" b="1" u="sng"/>
            </a:br>
            <a:r>
              <a:rPr lang="en-IN" altLang="en-US" sz="5400" b="1" u="sng"/>
              <a:t>Roll number:</a:t>
            </a:r>
            <a:r>
              <a:rPr lang="en-IN" altLang="en-US" sz="5400" b="1"/>
              <a:t> CB.SC.I5DAS18039</a:t>
            </a:r>
            <a:br>
              <a:rPr lang="en-IN" altLang="en-US" sz="5400" b="1" u="sng"/>
            </a:br>
            <a:br>
              <a:rPr lang="en-IN" altLang="en-US" sz="5400" b="1" u="sng"/>
            </a:br>
            <a:r>
              <a:rPr lang="en-IN" altLang="en-US" sz="5400" b="1" u="sng"/>
              <a:t>Title:</a:t>
            </a:r>
            <a:r>
              <a:rPr lang="en-IN" altLang="en-US" sz="5400" b="1"/>
              <a:t> Fashion Recommendation System</a:t>
            </a:r>
            <a:endParaRPr lang="en-IN" altLang="en-US" sz="5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UI:</a:t>
            </a:r>
            <a:endParaRPr lang="en-IN" altLang="en-US" b="1"/>
          </a:p>
        </p:txBody>
      </p:sp>
      <p:sp>
        <p:nvSpPr>
          <p:cNvPr id="3" name="Text Placeholder 2"/>
          <p:cNvSpPr>
            <a:spLocks noGrp="1"/>
          </p:cNvSpPr>
          <p:nvPr>
            <p:ph type="body" idx="1"/>
          </p:nvPr>
        </p:nvSpPr>
        <p:spPr/>
        <p:txBody>
          <a:bodyPr/>
          <a:p>
            <a:endParaRPr lang="en-US"/>
          </a:p>
        </p:txBody>
      </p:sp>
      <p:sp>
        <p:nvSpPr>
          <p:cNvPr id="5" name="Text Placeholder 4"/>
          <p:cNvSpPr>
            <a:spLocks noGrp="1"/>
          </p:cNvSpPr>
          <p:nvPr>
            <p:ph type="body" sz="quarter" idx="3"/>
          </p:nvPr>
        </p:nvSpPr>
        <p:spPr/>
        <p:txBody>
          <a:bodyPr>
            <a:normAutofit fontScale="80000"/>
          </a:bodyPr>
          <a:p>
            <a:r>
              <a:rPr lang="en-US"/>
              <a:t>This is the uploaded image, the model predicted it to be a “graphic” type and “gray” color.</a:t>
            </a:r>
            <a:endParaRPr lang="en-US"/>
          </a:p>
        </p:txBody>
      </p:sp>
      <p:pic>
        <p:nvPicPr>
          <p:cNvPr id="7" name="Picture 1"/>
          <p:cNvPicPr>
            <a:picLocks noChangeAspect="1"/>
          </p:cNvPicPr>
          <p:nvPr>
            <p:ph sz="half" idx="2"/>
          </p:nvPr>
        </p:nvPicPr>
        <p:blipFill>
          <a:blip r:embed="rId1"/>
          <a:stretch>
            <a:fillRect/>
          </a:stretch>
        </p:blipFill>
        <p:spPr>
          <a:xfrm>
            <a:off x="779145" y="1681480"/>
            <a:ext cx="5157470" cy="2007235"/>
          </a:xfrm>
          <a:prstGeom prst="rect">
            <a:avLst/>
          </a:prstGeom>
          <a:noFill/>
          <a:ln>
            <a:noFill/>
          </a:ln>
        </p:spPr>
      </p:pic>
      <p:pic>
        <p:nvPicPr>
          <p:cNvPr id="8" name="Picture 2"/>
          <p:cNvPicPr>
            <a:picLocks noChangeAspect="1"/>
          </p:cNvPicPr>
          <p:nvPr>
            <p:ph sz="quarter" idx="4"/>
          </p:nvPr>
        </p:nvPicPr>
        <p:blipFill>
          <a:blip r:embed="rId2"/>
          <a:stretch>
            <a:fillRect/>
          </a:stretch>
        </p:blipFill>
        <p:spPr>
          <a:xfrm>
            <a:off x="779145" y="3916045"/>
            <a:ext cx="5183505" cy="1956435"/>
          </a:xfrm>
          <a:prstGeom prst="rect">
            <a:avLst/>
          </a:prstGeom>
          <a:noFill/>
          <a:ln>
            <a:noFill/>
          </a:ln>
        </p:spPr>
      </p:pic>
      <p:pic>
        <p:nvPicPr>
          <p:cNvPr id="11" name="Picture 11" descr="25"/>
          <p:cNvPicPr>
            <a:picLocks noChangeAspect="1"/>
          </p:cNvPicPr>
          <p:nvPr/>
        </p:nvPicPr>
        <p:blipFill>
          <a:blip r:embed="rId3"/>
          <a:stretch>
            <a:fillRect/>
          </a:stretch>
        </p:blipFill>
        <p:spPr>
          <a:xfrm>
            <a:off x="6859270" y="2619375"/>
            <a:ext cx="3810000" cy="381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25145"/>
          </a:xfrm>
        </p:spPr>
        <p:txBody>
          <a:bodyPr>
            <a:normAutofit fontScale="90000"/>
          </a:bodyPr>
          <a:p>
            <a:r>
              <a:rPr lang="en-IN" altLang="en-US" b="1"/>
              <a:t>Video Demo:</a:t>
            </a:r>
            <a:endParaRPr lang="en-IN" altLang="en-US" b="1"/>
          </a:p>
        </p:txBody>
      </p:sp>
      <p:pic>
        <p:nvPicPr>
          <p:cNvPr id="12" name="streamlit-app-2022-06-06-02-06-16">
            <a:hlinkClick r:id="" action="ppaction://media"/>
          </p:cNvPr>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1287145" y="953770"/>
            <a:ext cx="9617710" cy="521335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12"/>
                </p:tgtEl>
              </p:cMediaNode>
            </p:video>
            <p:seq concurrent="1" nextAc="seek">
              <p:cTn id="3" restart="whenNotActive" fill="hold" evtFilter="cancelBubble" nodeType="interactiveSeq">
                <p:stCondLst>
                  <p:cond evt="onClick" delay="0">
                    <p:tgtEl>
                      <p:spTgt spid="1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References:</a:t>
            </a:r>
            <a:endParaRPr lang="en-IN" altLang="en-US" b="1"/>
          </a:p>
        </p:txBody>
      </p:sp>
      <p:sp>
        <p:nvSpPr>
          <p:cNvPr id="3" name="Content Placeholder 2"/>
          <p:cNvSpPr>
            <a:spLocks noGrp="1"/>
          </p:cNvSpPr>
          <p:nvPr>
            <p:ph idx="1"/>
          </p:nvPr>
        </p:nvSpPr>
        <p:spPr/>
        <p:txBody>
          <a:bodyPr>
            <a:normAutofit fontScale="80000"/>
          </a:bodyPr>
          <a:p>
            <a:r>
              <a:rPr lang="en-US" b="1"/>
              <a:t>Paper for DeepFashion : </a:t>
            </a:r>
            <a:r>
              <a:rPr lang="en-US"/>
              <a:t>https://openaccess.thecvf.com/content_cvpr_2016/papers/Liu_DeepFashion_Powering_Robust_CVPR_2016_paper.pdf</a:t>
            </a:r>
            <a:endParaRPr lang="en-US"/>
          </a:p>
          <a:p>
            <a:r>
              <a:rPr lang="en-US" b="1"/>
              <a:t>ResNet34 </a:t>
            </a:r>
            <a:r>
              <a:rPr lang="en-US"/>
              <a:t>:https://models.roboflow.com/classification/resnet34#:~:text=Resnet34%20is%20a%2034%20layer,images%20across%20200%20different%20classes.</a:t>
            </a:r>
            <a:endParaRPr lang="en-US"/>
          </a:p>
          <a:p>
            <a:r>
              <a:rPr lang="en-US" b="1"/>
              <a:t>Streamlit documentations:</a:t>
            </a:r>
            <a:r>
              <a:rPr lang="en-IN" altLang="en-US"/>
              <a:t> </a:t>
            </a:r>
            <a:r>
              <a:rPr lang="en-US"/>
              <a:t>https://docs.streamlit.io/</a:t>
            </a:r>
            <a:endParaRPr lang="en-US"/>
          </a:p>
          <a:p>
            <a:r>
              <a:rPr lang="en-US" b="1"/>
              <a:t>Cosmopolitan 100 black owned businesses:</a:t>
            </a:r>
            <a:r>
              <a:rPr lang="en-IN" altLang="en-US"/>
              <a:t> </a:t>
            </a:r>
            <a:r>
              <a:rPr lang="en-US"/>
              <a:t>https://www.cosmopolitan.com/style-beauty/fashion/g32733776/black-owned-clothing-brands/</a:t>
            </a:r>
            <a:endParaRPr lang="en-US"/>
          </a:p>
          <a:p>
            <a:r>
              <a:rPr lang="en-US" b="1"/>
              <a:t>Inspiration:</a:t>
            </a:r>
            <a:r>
              <a:rPr lang="en-IN" altLang="en-US"/>
              <a:t> </a:t>
            </a:r>
            <a:r>
              <a:rPr lang="en-US"/>
              <a:t>https://github.com/codingbunnie/WISH-by-NANAFashionRecommendationEngine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Tentative Problem</a:t>
            </a:r>
            <a:r>
              <a:rPr lang="en-IN" altLang="en-US" b="1" dirty="0"/>
              <a:t>:</a:t>
            </a:r>
            <a:endParaRPr lang="en-IN" altLang="en-US" b="1" dirty="0"/>
          </a:p>
        </p:txBody>
      </p:sp>
      <p:sp>
        <p:nvSpPr>
          <p:cNvPr id="3" name="Content Placeholder 2"/>
          <p:cNvSpPr>
            <a:spLocks noGrp="1"/>
          </p:cNvSpPr>
          <p:nvPr>
            <p:ph idx="1"/>
          </p:nvPr>
        </p:nvSpPr>
        <p:spPr/>
        <p:txBody>
          <a:bodyPr>
            <a:normAutofit lnSpcReduction="10000"/>
          </a:bodyPr>
          <a:lstStyle/>
          <a:p>
            <a:r>
              <a:rPr lang="en-IN" dirty="0"/>
              <a:t>Fashion Recommendation System (FRS) can be defined as a means of feature matching between fashion products and users or consumers under specific matching criteria.</a:t>
            </a:r>
            <a:endParaRPr lang="en-IN" dirty="0"/>
          </a:p>
          <a:p>
            <a:r>
              <a:rPr lang="en-IN" dirty="0"/>
              <a:t>The idea is to build a content based recommendation system to support black owned small businesses, being an ally to the Black Lives Matter Movement.</a:t>
            </a:r>
            <a:endParaRPr lang="en-IN" dirty="0"/>
          </a:p>
          <a:p>
            <a:r>
              <a:rPr lang="en-IN" dirty="0"/>
              <a:t>The FRS is coupled with a Graphical User Interface to support the users’ queries for similar products. Users will be able to upload an image and get recommendations based on the style of the uploaded image. The recommendations will be from black owned small business sites.</a:t>
            </a:r>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fontScale="90000"/>
          </a:bodyPr>
          <a:lstStyle/>
          <a:p>
            <a:r>
              <a:rPr lang="en-US" sz="4890" b="1" dirty="0"/>
              <a:t>First Review Recap:</a:t>
            </a:r>
            <a:br>
              <a:rPr lang="en-US" dirty="0"/>
            </a:br>
            <a:endParaRPr lang="en-IN" dirty="0"/>
          </a:p>
        </p:txBody>
      </p:sp>
      <p:sp>
        <p:nvSpPr>
          <p:cNvPr id="3" name="Content Placeholder 2"/>
          <p:cNvSpPr>
            <a:spLocks noGrp="1"/>
          </p:cNvSpPr>
          <p:nvPr>
            <p:ph idx="1"/>
          </p:nvPr>
        </p:nvSpPr>
        <p:spPr/>
        <p:txBody>
          <a:bodyPr>
            <a:normAutofit fontScale="90000" lnSpcReduction="10000"/>
          </a:bodyPr>
          <a:lstStyle/>
          <a:p>
            <a:r>
              <a:rPr lang="en-IN" altLang="en-US" dirty="0"/>
              <a:t>I’ve chosen to create my own dataset using Web Scraping, supporting small businesses (as readymade datasets are unavailable).</a:t>
            </a:r>
            <a:endParaRPr lang="en-IN" altLang="en-US" dirty="0"/>
          </a:p>
          <a:p>
            <a:r>
              <a:rPr lang="en-US" altLang="en-IN" dirty="0"/>
              <a:t>The mapping dataset is created by scraping all the needful information from the brand websites, using BeautifulSoup.</a:t>
            </a:r>
            <a:endParaRPr lang="en-US" altLang="en-IN" dirty="0"/>
          </a:p>
          <a:p>
            <a:r>
              <a:rPr lang="en-US" altLang="en-IN" dirty="0"/>
              <a:t>The information collected includes - Product Name, Product Link, Image Link, Price.</a:t>
            </a:r>
            <a:endParaRPr lang="en-IN" altLang="en-US" dirty="0"/>
          </a:p>
          <a:p>
            <a:r>
              <a:rPr lang="en-US" altLang="en-IN" dirty="0"/>
              <a:t>The training dataset has been chosen to be the DeepFashion and many types of models have been trained on it.</a:t>
            </a:r>
            <a:endParaRPr lang="en-US" altLang="en-IN" dirty="0"/>
          </a:p>
          <a:p>
            <a:r>
              <a:rPr lang="en-US" altLang="en-IN" dirty="0"/>
              <a:t>The structure and idea for the GUI has been scripted and the basic code structure was formed.</a:t>
            </a:r>
            <a:endParaRPr lang="en-US" altLang="en-IN" dirty="0"/>
          </a:p>
          <a:p>
            <a:r>
              <a:rPr lang="en-US" altLang="en-IN" dirty="0"/>
              <a:t>All the bottlenecks faced during coding for WebScraping were discussed.</a:t>
            </a:r>
            <a:endParaRPr lang="en-US" alt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90" b="1" dirty="0"/>
              <a:t>Training dataset: DeepFashion</a:t>
            </a:r>
            <a:br>
              <a:rPr lang="en-US" sz="4890" dirty="0"/>
            </a:br>
            <a:endParaRPr lang="en-IN" sz="4890" dirty="0"/>
          </a:p>
        </p:txBody>
      </p:sp>
      <p:sp>
        <p:nvSpPr>
          <p:cNvPr id="3" name="Content Placeholder 2"/>
          <p:cNvSpPr>
            <a:spLocks noGrp="1"/>
          </p:cNvSpPr>
          <p:nvPr>
            <p:ph idx="1"/>
          </p:nvPr>
        </p:nvSpPr>
        <p:spPr/>
        <p:txBody>
          <a:bodyPr>
            <a:normAutofit fontScale="90000" lnSpcReduction="10000"/>
          </a:bodyPr>
          <a:lstStyle/>
          <a:p>
            <a:r>
              <a:rPr lang="en-US" altLang="en-IN" dirty="0"/>
              <a:t>The selected dataset is a benchmark of the DeepFashion dataset - Category and Attribute Prediction Benchmark dataset, created by Ziwei Liu et al., </a:t>
            </a:r>
            <a:endParaRPr lang="en-US" altLang="en-IN" dirty="0"/>
          </a:p>
          <a:p>
            <a:r>
              <a:rPr lang="en-US" altLang="en-IN" dirty="0"/>
              <a:t>It is a 3gb dataset which contains low resolution images (high resolution images are a bottleneck).</a:t>
            </a:r>
            <a:endParaRPr lang="en-US" altLang="en-IN" dirty="0"/>
          </a:p>
          <a:p>
            <a:r>
              <a:rPr lang="en-US" altLang="en-IN" dirty="0"/>
              <a:t>It has 38 classes - Anorak, Blazer, Blouse, Bomber, Button-Down, Caftan, Capris, Cardigan, Chinos, Coat, etc.</a:t>
            </a:r>
            <a:endParaRPr lang="en-US" altLang="en-IN" dirty="0"/>
          </a:p>
          <a:p>
            <a:r>
              <a:rPr lang="en-US" altLang="en-IN" dirty="0"/>
              <a:t>This dataset contains 289,222 diverse clothes images labeled with 1000 different attributes. From which I used 98 attributes that correspond to style, fabric, season, and type of the pattern such as abstract-print, floral,etc.,</a:t>
            </a:r>
            <a:endParaRPr lang="en-US" altLang="en-IN" dirty="0"/>
          </a:p>
          <a:p>
            <a:r>
              <a:rPr lang="en-US" altLang="en-IN" dirty="0"/>
              <a:t>It is a multi-class dataset, so that our model  can classify images into multiple classes.</a:t>
            </a:r>
            <a:endParaRPr lang="en-US" alt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90" b="1" dirty="0"/>
              <a:t>Model Building: Creating DataBlock</a:t>
            </a:r>
            <a:br>
              <a:rPr lang="en-US" sz="4890" dirty="0"/>
            </a:br>
            <a:endParaRPr lang="en-IN" sz="4890" dirty="0"/>
          </a:p>
        </p:txBody>
      </p:sp>
      <p:sp>
        <p:nvSpPr>
          <p:cNvPr id="9" name="Text Box 8"/>
          <p:cNvSpPr txBox="1"/>
          <p:nvPr/>
        </p:nvSpPr>
        <p:spPr>
          <a:xfrm>
            <a:off x="7706995" y="1741805"/>
            <a:ext cx="3895090" cy="368300"/>
          </a:xfrm>
          <a:prstGeom prst="rect">
            <a:avLst/>
          </a:prstGeom>
          <a:noFill/>
        </p:spPr>
        <p:txBody>
          <a:bodyPr wrap="square" rtlCol="0">
            <a:spAutoFit/>
          </a:bodyPr>
          <a:p>
            <a:r>
              <a:rPr lang="en-IN" altLang="en-US"/>
              <a:t> </a:t>
            </a:r>
            <a:endParaRPr lang="en-IN" altLang="en-US"/>
          </a:p>
        </p:txBody>
      </p:sp>
      <p:sp>
        <p:nvSpPr>
          <p:cNvPr id="5" name="Content Placeholder 4"/>
          <p:cNvSpPr/>
          <p:nvPr>
            <p:ph sz="half" idx="1"/>
          </p:nvPr>
        </p:nvSpPr>
        <p:spPr>
          <a:xfrm>
            <a:off x="698500" y="1322705"/>
            <a:ext cx="5181600" cy="4658360"/>
          </a:xfrm>
        </p:spPr>
        <p:txBody>
          <a:bodyPr>
            <a:normAutofit fontScale="70000"/>
          </a:bodyPr>
          <a:p>
            <a:r>
              <a:rPr lang="en-US"/>
              <a:t>Training data are stored in multilabel-train.csv . It contains the following data:</a:t>
            </a:r>
            <a:endParaRPr lang="en-US"/>
          </a:p>
          <a:p>
            <a:r>
              <a:rPr lang="en-US"/>
              <a:t>The dataset contains the location of the images, labels stored as a string object, and whether the image belongs to a validation set.</a:t>
            </a:r>
            <a:endParaRPr lang="en-US"/>
          </a:p>
          <a:p>
            <a:r>
              <a:rPr lang="en-US"/>
              <a:t>To load the images, we use a DataBlock, that expects as input the full path to the image as an independent variable and the list of strings as the labels. For that, we create two helper functions to parse the input format -get_x and the get_y.The splitter function will create train and validation sets based on the is_valid column.</a:t>
            </a:r>
            <a:endParaRPr lang="en-US"/>
          </a:p>
        </p:txBody>
      </p:sp>
      <p:pic>
        <p:nvPicPr>
          <p:cNvPr id="14" name="Picture 11"/>
          <p:cNvPicPr>
            <a:picLocks noChangeAspect="1"/>
          </p:cNvPicPr>
          <p:nvPr>
            <p:ph sz="half" idx="2"/>
          </p:nvPr>
        </p:nvPicPr>
        <p:blipFill>
          <a:blip r:embed="rId1"/>
          <a:stretch>
            <a:fillRect/>
          </a:stretch>
        </p:blipFill>
        <p:spPr>
          <a:xfrm>
            <a:off x="5918200" y="1323340"/>
            <a:ext cx="4853940" cy="1554480"/>
          </a:xfrm>
          <a:prstGeom prst="rect">
            <a:avLst/>
          </a:prstGeom>
          <a:noFill/>
          <a:ln>
            <a:noFill/>
          </a:ln>
        </p:spPr>
      </p:pic>
      <p:pic>
        <p:nvPicPr>
          <p:cNvPr id="15" name="Picture 12"/>
          <p:cNvPicPr>
            <a:picLocks noChangeAspect="1"/>
          </p:cNvPicPr>
          <p:nvPr/>
        </p:nvPicPr>
        <p:blipFill>
          <a:blip r:embed="rId2"/>
          <a:stretch>
            <a:fillRect/>
          </a:stretch>
        </p:blipFill>
        <p:spPr>
          <a:xfrm>
            <a:off x="6046470" y="3163570"/>
            <a:ext cx="4598035" cy="1394460"/>
          </a:xfrm>
          <a:prstGeom prst="rect">
            <a:avLst/>
          </a:prstGeom>
          <a:noFill/>
          <a:ln>
            <a:noFill/>
          </a:ln>
        </p:spPr>
      </p:pic>
      <p:pic>
        <p:nvPicPr>
          <p:cNvPr id="16" name="Picture 13"/>
          <p:cNvPicPr>
            <a:picLocks noChangeAspect="1"/>
          </p:cNvPicPr>
          <p:nvPr/>
        </p:nvPicPr>
        <p:blipFill>
          <a:blip r:embed="rId3"/>
          <a:stretch>
            <a:fillRect/>
          </a:stretch>
        </p:blipFill>
        <p:spPr>
          <a:xfrm>
            <a:off x="6046470" y="4558030"/>
            <a:ext cx="5379720" cy="15011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04570"/>
          </a:xfrm>
        </p:spPr>
        <p:txBody>
          <a:bodyPr/>
          <a:p>
            <a:r>
              <a:rPr lang="en-US" altLang="en-IN" b="1"/>
              <a:t>Data Augmentation and Evaluation Metric:</a:t>
            </a:r>
            <a:endParaRPr lang="en-US" altLang="en-IN" b="1"/>
          </a:p>
        </p:txBody>
      </p:sp>
      <p:sp>
        <p:nvSpPr>
          <p:cNvPr id="3" name="Content Placeholder 2"/>
          <p:cNvSpPr>
            <a:spLocks noGrp="1"/>
          </p:cNvSpPr>
          <p:nvPr>
            <p:ph sz="half" idx="1"/>
          </p:nvPr>
        </p:nvSpPr>
        <p:spPr>
          <a:xfrm>
            <a:off x="838200" y="1369695"/>
            <a:ext cx="10698480" cy="4807585"/>
          </a:xfrm>
        </p:spPr>
        <p:txBody>
          <a:bodyPr>
            <a:noAutofit/>
          </a:bodyPr>
          <a:p>
            <a:pPr marL="0" indent="0">
              <a:buNone/>
            </a:pPr>
            <a:r>
              <a:rPr lang="en-US" altLang="en-IN" sz="2200" b="1" u="sng"/>
              <a:t>Data Augmentation:</a:t>
            </a:r>
            <a:endParaRPr lang="en-US" altLang="en-IN" sz="2200" b="1" u="sng"/>
          </a:p>
          <a:p>
            <a:r>
              <a:rPr lang="en-US" altLang="en-IN" sz="2200"/>
              <a:t>RandomResizedCrop randomly crops a part of the image. Each epoch it crops a different part of the image.This is used in the latter part of the code to zoom into the pictures if any model-cloth picture is involved.</a:t>
            </a:r>
            <a:endParaRPr lang="en-US" altLang="en-IN" sz="2200"/>
          </a:p>
          <a:p>
            <a:r>
              <a:rPr lang="en-US" altLang="en-IN" sz="2200"/>
              <a:t>aug_transforms - creates a list of augmentations such as horizontal flip, rotation, zoom, warp, and lighting transforms.</a:t>
            </a:r>
            <a:endParaRPr lang="en-US" altLang="en-IN" sz="2200"/>
          </a:p>
          <a:p>
            <a:pPr marL="0" indent="0">
              <a:buNone/>
            </a:pPr>
            <a:r>
              <a:rPr lang="en-US" altLang="en-IN" sz="2200" b="1" u="sng"/>
              <a:t>Evaluation metric:</a:t>
            </a:r>
            <a:endParaRPr lang="en-US" altLang="en-IN" sz="2200" b="1" u="sng"/>
          </a:p>
          <a:p>
            <a:r>
              <a:rPr lang="en-US" altLang="en-IN" sz="2200"/>
              <a:t>FBeta is a generalization of F-score. While F-score is defined as the harmonic mean of precision and recall and gives each the same weight, FBeta adds a configuration parameter called beta. The beta parameter determines the weight of recall in the combined score.</a:t>
            </a:r>
            <a:endParaRPr lang="en-US" altLang="en-IN" sz="2200"/>
          </a:p>
          <a:p>
            <a:r>
              <a:rPr lang="en-US" altLang="en-IN" sz="2200"/>
              <a:t> beta &lt; 1 lends more weight to precision, while beta &gt; 1 favors recall (beta -&gt; 0 considers only precision, beta -&gt; +inf only recall).</a:t>
            </a:r>
            <a:endParaRPr lang="en-US" altLang="en-IN" sz="2200"/>
          </a:p>
          <a:p>
            <a:r>
              <a:rPr lang="en-US" altLang="en-IN" sz="2200"/>
              <a:t>In case of no prediction, it will give us a 0 FBeta score.</a:t>
            </a:r>
            <a:endParaRPr lang="en-US" altLang="en-IN"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b="1" dirty="0"/>
              <a:t>Loss Function and Model Creation:</a:t>
            </a:r>
            <a:endParaRPr lang="en-US" altLang="en-IN" b="1" dirty="0"/>
          </a:p>
        </p:txBody>
      </p:sp>
      <p:sp>
        <p:nvSpPr>
          <p:cNvPr id="3" name="Content Placeholder 2"/>
          <p:cNvSpPr>
            <a:spLocks noGrp="1"/>
          </p:cNvSpPr>
          <p:nvPr>
            <p:ph sz="half" idx="1"/>
          </p:nvPr>
        </p:nvSpPr>
        <p:spPr>
          <a:xfrm>
            <a:off x="838200" y="1424940"/>
            <a:ext cx="10781030" cy="4752340"/>
          </a:xfrm>
        </p:spPr>
        <p:txBody>
          <a:bodyPr>
            <a:normAutofit fontScale="90000" lnSpcReduction="20000"/>
          </a:bodyPr>
          <a:lstStyle/>
          <a:p>
            <a:pPr marL="0" indent="0">
              <a:buNone/>
            </a:pPr>
            <a:r>
              <a:rPr lang="en-US" altLang="en-IN" b="1" u="sng" dirty="0"/>
              <a:t>Loss Function:</a:t>
            </a:r>
            <a:endParaRPr lang="en-US" altLang="en-IN" b="1" u="sng" dirty="0"/>
          </a:p>
          <a:p>
            <a:pPr marL="0" indent="0">
              <a:buNone/>
            </a:pPr>
            <a:endParaRPr lang="en-US" altLang="en-IN" b="1" u="sng" dirty="0"/>
          </a:p>
          <a:p>
            <a:pPr marL="0" indent="0">
              <a:buNone/>
            </a:pPr>
            <a:endParaRPr lang="en-US" altLang="en-IN" b="1" u="sng" dirty="0"/>
          </a:p>
          <a:p>
            <a:pPr marL="0" indent="0">
              <a:buNone/>
            </a:pPr>
            <a:endParaRPr lang="en-US" altLang="en-IN" b="1" u="sng" dirty="0"/>
          </a:p>
          <a:p>
            <a:pPr marL="0" indent="0">
              <a:buNone/>
            </a:pPr>
            <a:endParaRPr lang="en-US" altLang="en-IN" b="1" u="sng" dirty="0"/>
          </a:p>
          <a:p>
            <a:pPr marL="0" indent="0">
              <a:buNone/>
            </a:pPr>
            <a:r>
              <a:rPr lang="en-US" altLang="en-IN" b="1" u="sng" dirty="0"/>
              <a:t>Model: </a:t>
            </a:r>
            <a:endParaRPr lang="en-US" altLang="en-IN" b="1" u="sng" dirty="0"/>
          </a:p>
          <a:p>
            <a:pPr marL="0" indent="0">
              <a:buNone/>
            </a:pPr>
            <a:endParaRPr lang="en-US" altLang="en-IN" b="1" u="sng" dirty="0"/>
          </a:p>
          <a:p>
            <a:pPr marL="0" indent="0">
              <a:buNone/>
            </a:pPr>
            <a:r>
              <a:rPr lang="en-US" altLang="en-IN" dirty="0"/>
              <a:t>Model predicts</a:t>
            </a:r>
            <a:endParaRPr lang="en-US" altLang="en-IN" dirty="0"/>
          </a:p>
          <a:p>
            <a:pPr marL="0" indent="0">
              <a:buNone/>
            </a:pPr>
            <a:r>
              <a:rPr lang="en-US" altLang="en-IN" dirty="0"/>
              <a:t>the attributes </a:t>
            </a:r>
            <a:endParaRPr lang="en-US" altLang="en-IN" dirty="0"/>
          </a:p>
          <a:p>
            <a:pPr marL="0" indent="0">
              <a:buNone/>
            </a:pPr>
            <a:r>
              <a:rPr lang="en-US" altLang="en-IN" dirty="0"/>
              <a:t>of the clothes</a:t>
            </a:r>
            <a:endParaRPr lang="en-US" altLang="en-IN" dirty="0"/>
          </a:p>
          <a:p>
            <a:pPr marL="0" indent="0">
              <a:buNone/>
            </a:pPr>
            <a:r>
              <a:rPr lang="en-US" altLang="en-IN" dirty="0"/>
              <a:t> </a:t>
            </a:r>
            <a:endParaRPr lang="en-US" altLang="en-IN" dirty="0"/>
          </a:p>
        </p:txBody>
      </p:sp>
      <p:pic>
        <p:nvPicPr>
          <p:cNvPr id="18" name="Picture 15"/>
          <p:cNvPicPr>
            <a:picLocks noChangeAspect="1"/>
          </p:cNvPicPr>
          <p:nvPr>
            <p:ph sz="half" idx="2"/>
          </p:nvPr>
        </p:nvPicPr>
        <p:blipFill>
          <a:blip r:embed="rId1"/>
          <a:stretch>
            <a:fillRect/>
          </a:stretch>
        </p:blipFill>
        <p:spPr>
          <a:xfrm>
            <a:off x="3283585" y="1510665"/>
            <a:ext cx="5181600" cy="1905635"/>
          </a:xfrm>
          <a:prstGeom prst="rect">
            <a:avLst/>
          </a:prstGeom>
          <a:noFill/>
          <a:ln>
            <a:noFill/>
          </a:ln>
        </p:spPr>
      </p:pic>
      <p:pic>
        <p:nvPicPr>
          <p:cNvPr id="20" name="Picture 17"/>
          <p:cNvPicPr>
            <a:picLocks noChangeAspect="1"/>
          </p:cNvPicPr>
          <p:nvPr/>
        </p:nvPicPr>
        <p:blipFill>
          <a:blip r:embed="rId2"/>
          <a:stretch>
            <a:fillRect/>
          </a:stretch>
        </p:blipFill>
        <p:spPr>
          <a:xfrm>
            <a:off x="3283585" y="3546475"/>
            <a:ext cx="7752715" cy="1189990"/>
          </a:xfrm>
          <a:prstGeom prst="rect">
            <a:avLst/>
          </a:prstGeom>
          <a:noFill/>
          <a:ln>
            <a:noFill/>
          </a:ln>
        </p:spPr>
      </p:pic>
      <p:pic>
        <p:nvPicPr>
          <p:cNvPr id="21" name="Picture 18"/>
          <p:cNvPicPr>
            <a:picLocks noChangeAspect="1"/>
          </p:cNvPicPr>
          <p:nvPr/>
        </p:nvPicPr>
        <p:blipFill>
          <a:blip r:embed="rId3"/>
          <a:stretch>
            <a:fillRect/>
          </a:stretch>
        </p:blipFill>
        <p:spPr>
          <a:xfrm>
            <a:off x="3283268" y="4866640"/>
            <a:ext cx="3834765" cy="11506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b="1" dirty="0"/>
              <a:t>Color Prediction:</a:t>
            </a:r>
            <a:endParaRPr lang="en-US" altLang="en-IN" b="1" dirty="0"/>
          </a:p>
        </p:txBody>
      </p:sp>
      <p:sp>
        <p:nvSpPr>
          <p:cNvPr id="4" name="Content Placeholder 3"/>
          <p:cNvSpPr/>
          <p:nvPr>
            <p:ph sz="half" idx="1"/>
          </p:nvPr>
        </p:nvSpPr>
        <p:spPr/>
        <p:txBody>
          <a:bodyPr>
            <a:normAutofit fontScale="70000"/>
          </a:bodyPr>
          <a:p>
            <a:r>
              <a:rPr lang="en-US"/>
              <a:t>We’ll be finding 2 colors - actual and the closest color of the cloth that is present in the mapping data.</a:t>
            </a:r>
            <a:endParaRPr lang="en-US"/>
          </a:p>
          <a:p>
            <a:r>
              <a:rPr lang="en-US"/>
              <a:t>The below code makes use of </a:t>
            </a:r>
            <a:r>
              <a:rPr lang="en-US" b="1"/>
              <a:t>KMeans algorithm to take the centroid of the clusters to find the actual and the closest colors.</a:t>
            </a:r>
            <a:r>
              <a:rPr lang="en-US"/>
              <a:t> KMeans algorithm returns the centroid of the clusters as a 3-value pair of RGB values. Since, for the cluster centroid the average of the RGB values is taken. The value we receive won’t always have an exact RGB to name conversion. Hence, we find the closest color in order to map it to the closest RGB value which has a color name</a:t>
            </a:r>
            <a:endParaRPr lang="en-US"/>
          </a:p>
          <a:p>
            <a:endParaRPr lang="en-US"/>
          </a:p>
          <a:p>
            <a:endParaRPr lang="en-US"/>
          </a:p>
        </p:txBody>
      </p:sp>
      <p:pic>
        <p:nvPicPr>
          <p:cNvPr id="5" name="Picture 19"/>
          <p:cNvPicPr>
            <a:picLocks noChangeAspect="1"/>
          </p:cNvPicPr>
          <p:nvPr>
            <p:ph sz="half" idx="2"/>
          </p:nvPr>
        </p:nvPicPr>
        <p:blipFill>
          <a:blip r:embed="rId1"/>
          <a:stretch>
            <a:fillRect/>
          </a:stretch>
        </p:blipFill>
        <p:spPr>
          <a:xfrm>
            <a:off x="6172200" y="365125"/>
            <a:ext cx="4553585" cy="2178050"/>
          </a:xfrm>
          <a:prstGeom prst="rect">
            <a:avLst/>
          </a:prstGeom>
          <a:noFill/>
          <a:ln>
            <a:noFill/>
          </a:ln>
        </p:spPr>
      </p:pic>
      <p:pic>
        <p:nvPicPr>
          <p:cNvPr id="23" name="Picture 20"/>
          <p:cNvPicPr>
            <a:picLocks noChangeAspect="1"/>
          </p:cNvPicPr>
          <p:nvPr/>
        </p:nvPicPr>
        <p:blipFill>
          <a:blip r:embed="rId2"/>
          <a:stretch>
            <a:fillRect/>
          </a:stretch>
        </p:blipFill>
        <p:spPr>
          <a:xfrm>
            <a:off x="6172200" y="2637155"/>
            <a:ext cx="5729605" cy="39890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Recommendation System</a:t>
            </a:r>
            <a:r>
              <a:rPr lang="en-IN" altLang="en-US" b="1"/>
              <a:t>:</a:t>
            </a:r>
            <a:endParaRPr lang="en-IN" altLang="en-US" b="1"/>
          </a:p>
        </p:txBody>
      </p:sp>
      <p:sp>
        <p:nvSpPr>
          <p:cNvPr id="6" name="Text Placeholder 5"/>
          <p:cNvSpPr>
            <a:spLocks noGrp="1"/>
          </p:cNvSpPr>
          <p:nvPr>
            <p:ph type="body" idx="1"/>
          </p:nvPr>
        </p:nvSpPr>
        <p:spPr/>
        <p:txBody>
          <a:bodyPr/>
          <a:p>
            <a:r>
              <a:rPr lang="en-US">
                <a:sym typeface="+mn-ea"/>
              </a:rPr>
              <a:t>RECOMMENDER:</a:t>
            </a:r>
            <a:endParaRPr lang="en-US"/>
          </a:p>
        </p:txBody>
      </p:sp>
      <p:sp>
        <p:nvSpPr>
          <p:cNvPr id="3" name="Content Placeholder 2"/>
          <p:cNvSpPr>
            <a:spLocks noGrp="1"/>
          </p:cNvSpPr>
          <p:nvPr>
            <p:ph sz="half" idx="2"/>
          </p:nvPr>
        </p:nvSpPr>
        <p:spPr/>
        <p:txBody>
          <a:bodyPr>
            <a:normAutofit fontScale="70000"/>
          </a:bodyPr>
          <a:p>
            <a:r>
              <a:rPr lang="en-US"/>
              <a:t>The recommendation system works on the user’s uploaded image. It first tries to predict the cloth attributes and its corresponding color for the user’s uploaded image of choice.</a:t>
            </a:r>
            <a:endParaRPr lang="en-US"/>
          </a:p>
          <a:p>
            <a:r>
              <a:rPr lang="en-IN" altLang="en-US"/>
              <a:t>I</a:t>
            </a:r>
            <a:r>
              <a:rPr lang="en-US"/>
              <a:t>f one class matches with the user’s input, we give it a score of 1 and if 2 classes match, we give it a score of 2. Similarly, for the color for every color match a score of 1 is added. By adding all these scores together, we get the final score for how similar our dress is with the user’s uploaded dress.</a:t>
            </a:r>
            <a:endParaRPr lang="en-US"/>
          </a:p>
          <a:p>
            <a:pPr marL="0" indent="0">
              <a:buNone/>
            </a:pPr>
            <a:endParaRPr lang="en-US" sz="11200"/>
          </a:p>
        </p:txBody>
      </p:sp>
      <p:sp>
        <p:nvSpPr>
          <p:cNvPr id="7" name="Text Placeholder 6"/>
          <p:cNvSpPr>
            <a:spLocks noGrp="1"/>
          </p:cNvSpPr>
          <p:nvPr>
            <p:ph type="body" sz="quarter" idx="3"/>
          </p:nvPr>
        </p:nvSpPr>
        <p:spPr/>
        <p:txBody>
          <a:bodyPr/>
          <a:p>
            <a:r>
              <a:rPr lang="en-IN" altLang="en-US"/>
              <a:t>CODE:</a:t>
            </a:r>
            <a:endParaRPr lang="en-IN" altLang="en-US"/>
          </a:p>
        </p:txBody>
      </p:sp>
      <p:pic>
        <p:nvPicPr>
          <p:cNvPr id="5" name="Content Placeholder 4"/>
          <p:cNvPicPr>
            <a:picLocks noChangeAspect="1"/>
          </p:cNvPicPr>
          <p:nvPr>
            <p:ph sz="quarter" idx="4"/>
          </p:nvPr>
        </p:nvPicPr>
        <p:blipFill>
          <a:blip r:embed="rId1"/>
          <a:stretch>
            <a:fillRect/>
          </a:stretch>
        </p:blipFill>
        <p:spPr>
          <a:xfrm>
            <a:off x="6511290" y="2505075"/>
            <a:ext cx="4504690" cy="36849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5309</Words>
  <Application>WPS Presentation</Application>
  <PresentationFormat>Widescreen</PresentationFormat>
  <Paragraphs>89</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 Light</vt:lpstr>
      <vt:lpstr>Microsoft YaHei</vt:lpstr>
      <vt:lpstr>Arial Unicode MS</vt:lpstr>
      <vt:lpstr>Calibri</vt:lpstr>
      <vt:lpstr>Office Theme</vt:lpstr>
      <vt:lpstr>Name: Varshini PJ  Roll number: CB.SC.I5DAS18039  Title: Fashion Recommendation System</vt:lpstr>
      <vt:lpstr>Tentative Problem:</vt:lpstr>
      <vt:lpstr>Introduction: </vt:lpstr>
      <vt:lpstr>Web Scrapping and Dataset creation: </vt:lpstr>
      <vt:lpstr>Scraping Insights: </vt:lpstr>
      <vt:lpstr>Bottlenecks faced:</vt:lpstr>
      <vt:lpstr>Future Works:</vt:lpstr>
      <vt:lpstr>References: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Title, Roll no, etc…</dc:title>
  <dc:creator>Dharineesh Karthikeyan</dc:creator>
  <cp:lastModifiedBy>Varshini Jayabal</cp:lastModifiedBy>
  <cp:revision>38</cp:revision>
  <dcterms:created xsi:type="dcterms:W3CDTF">2022-03-17T08:09:00Z</dcterms:created>
  <dcterms:modified xsi:type="dcterms:W3CDTF">2022-06-05T21:20:37Z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EFAF99A60728427592DEACCCDCCA796F</vt:lpwstr>
  </property>
  <property fmtid="{D5CDD505-2E9C-101B-9397-08002B2CF9AE}" pid="3" name="KSOProductBuildVer">
    <vt:lpwstr>1033-11.2.0.10451</vt:lpwstr>
  </property>
</Properties>
</file>