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3" r:id="rId1"/>
  </p:sldMasterIdLst>
  <p:sldIdLst>
    <p:sldId id="256" r:id="rId2"/>
    <p:sldId id="257" r:id="rId3"/>
    <p:sldId id="258" r:id="rId4"/>
    <p:sldId id="259" r:id="rId5"/>
    <p:sldId id="261" r:id="rId6"/>
    <p:sldId id="262" r:id="rId7"/>
    <p:sldId id="263" r:id="rId8"/>
    <p:sldId id="277" r:id="rId9"/>
    <p:sldId id="264" r:id="rId10"/>
    <p:sldId id="275" r:id="rId11"/>
    <p:sldId id="266" r:id="rId12"/>
    <p:sldId id="276" r:id="rId13"/>
    <p:sldId id="268" r:id="rId14"/>
    <p:sldId id="269" r:id="rId15"/>
    <p:sldId id="278" r:id="rId16"/>
    <p:sldId id="272"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F5B0-5FC4-42EC-A50D-93E70DDF0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4015A8-0E16-4B4B-82D5-D9B6F2CE5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7EF159-FD84-4B86-9A68-517440B6A00A}"/>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5" name="Footer Placeholder 4">
            <a:extLst>
              <a:ext uri="{FF2B5EF4-FFF2-40B4-BE49-F238E27FC236}">
                <a16:creationId xmlns:a16="http://schemas.microsoft.com/office/drawing/2014/main" id="{B5361E9B-00FE-40EA-B7CA-8CE3557912A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914417-1859-4B42-8F97-887EA6D928FB}"/>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021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898C-6744-4FFA-B00A-6F002ADE9D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93F2EE-8CF9-4F6C-B309-47A768DE7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6C7681-B0EE-414B-B6AF-E28681F54180}"/>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5" name="Footer Placeholder 4">
            <a:extLst>
              <a:ext uri="{FF2B5EF4-FFF2-40B4-BE49-F238E27FC236}">
                <a16:creationId xmlns:a16="http://schemas.microsoft.com/office/drawing/2014/main" id="{E7D64F8E-E56B-44E3-A4DA-238CD47C75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058D8A-389B-4951-910A-7FB57DA62DB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597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05EF74-FAC6-412F-8D04-FED40AD4B8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63F2B4-AF7B-429D-BA35-603A87E66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B2690E-D151-4E84-86EB-A7F93EA8D9E4}"/>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5" name="Footer Placeholder 4">
            <a:extLst>
              <a:ext uri="{FF2B5EF4-FFF2-40B4-BE49-F238E27FC236}">
                <a16:creationId xmlns:a16="http://schemas.microsoft.com/office/drawing/2014/main" id="{FB1CDD22-AC6A-4111-A43F-7B272A236A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1B1F88-858C-4679-8C70-C2682F6CD8B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420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4515-CD0E-4408-8E5A-45606411EE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68DB98-5019-48BB-8D68-3EAD5EC291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E3A0A-62BD-4838-8C53-D34A9E73773B}"/>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5" name="Footer Placeholder 4">
            <a:extLst>
              <a:ext uri="{FF2B5EF4-FFF2-40B4-BE49-F238E27FC236}">
                <a16:creationId xmlns:a16="http://schemas.microsoft.com/office/drawing/2014/main" id="{9EBF4F66-A01C-4039-8BBC-78B2CA657E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BA6F3E-A5B4-4255-B82A-87BDEC7757E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788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4D80F-44F5-47F5-BD1C-9C04D4F486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4CA875-8728-4EAA-AD4F-84E27B27B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31FD0-6D11-464A-B695-D79112C479F2}"/>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5" name="Footer Placeholder 4">
            <a:extLst>
              <a:ext uri="{FF2B5EF4-FFF2-40B4-BE49-F238E27FC236}">
                <a16:creationId xmlns:a16="http://schemas.microsoft.com/office/drawing/2014/main" id="{BD5C774C-62D2-4D2B-9A15-F361F63257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A888973-F5FF-4818-9C7E-4D586066D779}"/>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162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C84D1-DAA0-470C-A3EC-F6044D78D4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3A3952-C4C2-4243-AC22-1F2FDD6B69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B11F14-2898-4738-B31E-9B6AE8C08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CAFD9C-D8E1-4B66-B2E3-7C8730ABEA46}"/>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6" name="Footer Placeholder 5">
            <a:extLst>
              <a:ext uri="{FF2B5EF4-FFF2-40B4-BE49-F238E27FC236}">
                <a16:creationId xmlns:a16="http://schemas.microsoft.com/office/drawing/2014/main" id="{3C4815C4-1E71-40D3-A934-DD6A6C36BA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CBC553-2765-4F6C-AF64-1F07C384E6B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7398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2C5E-F042-41DE-B035-ABCE2223A1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1418CC-15EC-44DD-9306-64E5A2C998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EB3E4-BF81-40FD-A00A-10328F8C9D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06E771-B1FD-4468-992F-D7CA1A220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B389A-0EE4-457C-A850-DE8779C53F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2284AB-346A-4294-87C7-F27DD270628C}"/>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8" name="Footer Placeholder 7">
            <a:extLst>
              <a:ext uri="{FF2B5EF4-FFF2-40B4-BE49-F238E27FC236}">
                <a16:creationId xmlns:a16="http://schemas.microsoft.com/office/drawing/2014/main" id="{D4DE07A3-026A-4915-82EB-A2326A8A09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E2BC80C-6230-4542-85C9-33CAB3E7BAE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192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5F0F-8513-4111-8299-AD8640CEA5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60B9A0-571C-4DFA-B7CD-4D4F6924C40F}"/>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4" name="Footer Placeholder 3">
            <a:extLst>
              <a:ext uri="{FF2B5EF4-FFF2-40B4-BE49-F238E27FC236}">
                <a16:creationId xmlns:a16="http://schemas.microsoft.com/office/drawing/2014/main" id="{285EBB64-41F9-43DD-8FC0-E7EDB2E08E6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0A0055A-E6F3-454B-85CE-6FB23F3B4A1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959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520178-B499-4534-9F51-8DBDE67427B2}"/>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3" name="Footer Placeholder 2">
            <a:extLst>
              <a:ext uri="{FF2B5EF4-FFF2-40B4-BE49-F238E27FC236}">
                <a16:creationId xmlns:a16="http://schemas.microsoft.com/office/drawing/2014/main" id="{4122B24C-D2DA-46B7-AFAF-7BC8D21A6CA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D997DD6-C55C-4741-8F57-12449ACDB63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39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A739-DE0D-4CFC-8649-8FCB22E0B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C6976F-B49C-406D-8450-60B6ED431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58D5B9-AA29-463A-83E7-3B8394CB0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584276-0CE2-4BF3-80B2-B44561AD4C59}"/>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6" name="Footer Placeholder 5">
            <a:extLst>
              <a:ext uri="{FF2B5EF4-FFF2-40B4-BE49-F238E27FC236}">
                <a16:creationId xmlns:a16="http://schemas.microsoft.com/office/drawing/2014/main" id="{B369B62A-DD68-4F53-8B80-6218A3D19CC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0AA22D-436A-4551-9BDB-0E6EB223AD8D}"/>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726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C07C-A340-4464-82D9-3819B63F8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48E761-DE14-4F12-B230-4605B7224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37A227-A262-468C-9309-A512DA59D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4BAD1-5199-45C0-B689-02B7FED89E7F}"/>
              </a:ext>
            </a:extLst>
          </p:cNvPr>
          <p:cNvSpPr>
            <a:spLocks noGrp="1"/>
          </p:cNvSpPr>
          <p:nvPr>
            <p:ph type="dt" sz="half" idx="10"/>
          </p:nvPr>
        </p:nvSpPr>
        <p:spPr/>
        <p:txBody>
          <a:bodyPr/>
          <a:lstStyle/>
          <a:p>
            <a:fld id="{5586B75A-687E-405C-8A0B-8D00578BA2C3}" type="datetimeFigureOut">
              <a:rPr lang="en-US" smtClean="0"/>
              <a:pPr/>
              <a:t>6/7/2022</a:t>
            </a:fld>
            <a:endParaRPr lang="en-US" dirty="0"/>
          </a:p>
        </p:txBody>
      </p:sp>
      <p:sp>
        <p:nvSpPr>
          <p:cNvPr id="6" name="Footer Placeholder 5">
            <a:extLst>
              <a:ext uri="{FF2B5EF4-FFF2-40B4-BE49-F238E27FC236}">
                <a16:creationId xmlns:a16="http://schemas.microsoft.com/office/drawing/2014/main" id="{871AE431-EAB4-4F5B-A281-C614829CDE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7FF494-11C7-4BEF-B5A9-985C3093EFB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673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BF5101-C49C-40AD-874E-862E64F43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0104E0-B3FF-47FB-8A9A-8B9AF9FD2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E7C30-3F74-49B9-8267-0921490FA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6/7/2022</a:t>
            </a:fld>
            <a:endParaRPr lang="en-US" dirty="0"/>
          </a:p>
        </p:txBody>
      </p:sp>
      <p:sp>
        <p:nvSpPr>
          <p:cNvPr id="5" name="Footer Placeholder 4">
            <a:extLst>
              <a:ext uri="{FF2B5EF4-FFF2-40B4-BE49-F238E27FC236}">
                <a16:creationId xmlns:a16="http://schemas.microsoft.com/office/drawing/2014/main" id="{A91AF022-BF85-4CCF-8B68-197C4D381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BE01777-53F8-42C4-8B9E-C34B30394A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736621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F209-11BE-47A6-849D-A3B3408AF618}"/>
              </a:ext>
            </a:extLst>
          </p:cNvPr>
          <p:cNvSpPr>
            <a:spLocks noGrp="1"/>
          </p:cNvSpPr>
          <p:nvPr>
            <p:ph type="ctrTitle"/>
          </p:nvPr>
        </p:nvSpPr>
        <p:spPr>
          <a:xfrm>
            <a:off x="933065" y="576286"/>
            <a:ext cx="9115908" cy="4058816"/>
          </a:xfrm>
        </p:spPr>
        <p:txBody>
          <a:bodyPr>
            <a:normAutofit fontScale="90000"/>
          </a:bodyPr>
          <a:lstStyle/>
          <a:p>
            <a:br>
              <a:rPr lang="en-US" sz="2400" b="1" spc="0" dirty="0">
                <a:ln/>
                <a:solidFill>
                  <a:schemeClr val="accent6"/>
                </a:solidFill>
                <a:latin typeface="Times New Roman" panose="02020603050405020304" pitchFamily="18" charset="0"/>
                <a:cs typeface="Times New Roman" panose="02020603050405020304" pitchFamily="18" charset="0"/>
              </a:rPr>
            </a:br>
            <a:br>
              <a:rPr lang="en-US" sz="2400" b="1" spc="0" dirty="0">
                <a:ln/>
                <a:solidFill>
                  <a:schemeClr val="accent6"/>
                </a:solidFill>
                <a:latin typeface="Times New Roman" panose="02020603050405020304" pitchFamily="18" charset="0"/>
                <a:cs typeface="Times New Roman" panose="02020603050405020304" pitchFamily="18" charset="0"/>
              </a:rPr>
            </a:br>
            <a:br>
              <a:rPr lang="en-US" sz="2400" b="1" spc="0" dirty="0">
                <a:ln/>
                <a:solidFill>
                  <a:srgbClr val="002060"/>
                </a:solidFill>
                <a:latin typeface="+mn-lt"/>
                <a:cs typeface="Times New Roman" panose="02020603050405020304" pitchFamily="18" charset="0"/>
              </a:rPr>
            </a:br>
            <a:r>
              <a:rPr lang="en-US" sz="2400" b="1" spc="0" dirty="0">
                <a:ln/>
                <a:solidFill>
                  <a:srgbClr val="002060"/>
                </a:solidFill>
                <a:latin typeface="Times New Roman" panose="02020603050405020304" pitchFamily="18" charset="0"/>
                <a:cs typeface="Times New Roman" panose="02020603050405020304" pitchFamily="18" charset="0"/>
              </a:rPr>
              <a:t>             VISVESVARAYA TECHNOLOGICAL UNIVERSITY</a:t>
            </a:r>
            <a:br>
              <a:rPr lang="en-US" sz="2400" b="1" spc="0" dirty="0">
                <a:ln/>
                <a:solidFill>
                  <a:srgbClr val="002060"/>
                </a:solidFill>
                <a:latin typeface="+mn-lt"/>
                <a:cs typeface="Times New Roman" panose="02020603050405020304" pitchFamily="18" charset="0"/>
              </a:rPr>
            </a:br>
            <a:br>
              <a:rPr lang="en-US" sz="2400" b="1" spc="0" dirty="0">
                <a:ln/>
                <a:solidFill>
                  <a:srgbClr val="002060"/>
                </a:solidFill>
                <a:latin typeface="+mn-lt"/>
                <a:cs typeface="Times New Roman" panose="02020603050405020304" pitchFamily="18" charset="0"/>
              </a:rPr>
            </a:br>
            <a:br>
              <a:rPr lang="en-US" sz="2400" b="1" spc="0" dirty="0">
                <a:ln/>
                <a:solidFill>
                  <a:srgbClr val="002060"/>
                </a:solidFill>
                <a:latin typeface="+mn-lt"/>
                <a:cs typeface="Times New Roman" panose="02020603050405020304" pitchFamily="18" charset="0"/>
              </a:rPr>
            </a:br>
            <a:br>
              <a:rPr lang="en-US" sz="2400" b="1" spc="0" dirty="0">
                <a:ln/>
                <a:solidFill>
                  <a:srgbClr val="002060"/>
                </a:solidFill>
                <a:latin typeface="+mn-lt"/>
                <a:cs typeface="Times New Roman" panose="02020603050405020304" pitchFamily="18" charset="0"/>
              </a:rPr>
            </a:br>
            <a:br>
              <a:rPr lang="en-US" sz="2400" b="1" spc="0" dirty="0">
                <a:ln/>
                <a:solidFill>
                  <a:srgbClr val="002060"/>
                </a:solidFill>
                <a:latin typeface="+mn-lt"/>
                <a:cs typeface="Times New Roman" panose="02020603050405020304" pitchFamily="18" charset="0"/>
              </a:rPr>
            </a:br>
            <a:br>
              <a:rPr lang="en-US" sz="2400" b="1" spc="0" dirty="0">
                <a:ln/>
                <a:solidFill>
                  <a:srgbClr val="002060"/>
                </a:solidFill>
                <a:latin typeface="+mn-lt"/>
                <a:cs typeface="Times New Roman" panose="02020603050405020304" pitchFamily="18" charset="0"/>
              </a:rPr>
            </a:br>
            <a:r>
              <a:rPr lang="en-US" sz="2400" b="1" spc="0" dirty="0">
                <a:ln/>
                <a:solidFill>
                  <a:srgbClr val="002060"/>
                </a:solidFill>
                <a:latin typeface="+mn-lt"/>
                <a:cs typeface="Times New Roman" panose="02020603050405020304" pitchFamily="18" charset="0"/>
              </a:rPr>
              <a:t>            </a:t>
            </a:r>
            <a:r>
              <a:rPr lang="en-US" sz="2400" b="1" spc="0" dirty="0">
                <a:ln/>
                <a:solidFill>
                  <a:srgbClr val="002060"/>
                </a:solidFill>
                <a:latin typeface="Times New Roman" panose="02020603050405020304" pitchFamily="18" charset="0"/>
                <a:cs typeface="Times New Roman" panose="02020603050405020304" pitchFamily="18" charset="0"/>
              </a:rPr>
              <a:t>Analysis of medical images for Tumor detection</a:t>
            </a:r>
            <a:br>
              <a:rPr lang="en-US" sz="2400" b="1" spc="0" dirty="0">
                <a:ln/>
                <a:solidFill>
                  <a:srgbClr val="002060"/>
                </a:solidFill>
                <a:latin typeface="Times New Roman" panose="02020603050405020304" pitchFamily="18" charset="0"/>
                <a:cs typeface="Times New Roman" panose="02020603050405020304" pitchFamily="18" charset="0"/>
              </a:rPr>
            </a:br>
            <a:r>
              <a:rPr lang="en-US" sz="2400" b="1" spc="0" dirty="0">
                <a:ln/>
                <a:solidFill>
                  <a:srgbClr val="002060"/>
                </a:solidFill>
                <a:latin typeface="Times New Roman" panose="02020603050405020304" pitchFamily="18" charset="0"/>
                <a:cs typeface="Times New Roman" panose="02020603050405020304" pitchFamily="18" charset="0"/>
              </a:rPr>
              <a:t>           using Deep Learning</a:t>
            </a:r>
            <a:br>
              <a:rPr lang="en-US" sz="2400" b="1" spc="0" dirty="0">
                <a:ln/>
                <a:solidFill>
                  <a:srgbClr val="002060"/>
                </a:solidFill>
                <a:latin typeface="+mn-lt"/>
                <a:cs typeface="Times New Roman" panose="02020603050405020304" pitchFamily="18" charset="0"/>
              </a:rPr>
            </a:br>
            <a:br>
              <a:rPr lang="en-US" sz="2400" b="1" spc="0" dirty="0">
                <a:ln/>
                <a:solidFill>
                  <a:srgbClr val="002060"/>
                </a:solidFill>
                <a:latin typeface="+mn-lt"/>
                <a:cs typeface="Times New Roman" panose="02020603050405020304" pitchFamily="18" charset="0"/>
              </a:rPr>
            </a:br>
            <a:r>
              <a:rPr lang="en-US" sz="2400" b="1" spc="0" dirty="0">
                <a:ln/>
                <a:solidFill>
                  <a:srgbClr val="002060"/>
                </a:solidFill>
                <a:latin typeface="+mn-lt"/>
                <a:cs typeface="Times New Roman" panose="02020603050405020304" pitchFamily="18" charset="0"/>
              </a:rPr>
              <a:t>                         </a:t>
            </a:r>
            <a:r>
              <a:rPr lang="en-US" sz="2700" b="1" spc="0" dirty="0">
                <a:ln/>
                <a:solidFill>
                  <a:srgbClr val="002060"/>
                </a:solidFill>
                <a:latin typeface="+mn-lt"/>
                <a:cs typeface="Times New Roman" panose="02020603050405020304" pitchFamily="18" charset="0"/>
              </a:rPr>
              <a:t>Submitted by                                      </a:t>
            </a:r>
            <a:r>
              <a:rPr lang="en-IN" sz="2700" b="1" dirty="0">
                <a:solidFill>
                  <a:srgbClr val="002060"/>
                </a:solidFill>
                <a:latin typeface="+mn-lt"/>
                <a:ea typeface="Calibri" panose="020F0502020204030204" pitchFamily="34" charset="0"/>
                <a:cs typeface="Times New Roman" panose="02020603050405020304" pitchFamily="18" charset="0"/>
              </a:rPr>
              <a:t>Under the Guidance Of</a:t>
            </a:r>
            <a:r>
              <a:rPr lang="en-US" sz="2700" b="1" spc="0" dirty="0">
                <a:ln/>
                <a:solidFill>
                  <a:srgbClr val="002060"/>
                </a:solidFill>
                <a:latin typeface="+mn-lt"/>
                <a:cs typeface="Times New Roman" panose="02020603050405020304" pitchFamily="18" charset="0"/>
              </a:rPr>
              <a:t>             </a:t>
            </a:r>
            <a:r>
              <a:rPr lang="en-US" sz="1800" b="1" spc="0" dirty="0">
                <a:ln/>
                <a:solidFill>
                  <a:schemeClr val="tx1"/>
                </a:solidFill>
                <a:latin typeface="Times New Roman" panose="02020603050405020304" pitchFamily="18" charset="0"/>
                <a:cs typeface="Times New Roman" panose="02020603050405020304" pitchFamily="18" charset="0"/>
              </a:rPr>
              <a:t>4VM18CS009  DHARINI K R                                             Prof. Latha D U</a:t>
            </a:r>
            <a:br>
              <a:rPr lang="en-US" sz="1800" b="1" spc="0" dirty="0">
                <a:ln/>
                <a:solidFill>
                  <a:schemeClr val="tx1"/>
                </a:solidFill>
                <a:latin typeface="Times New Roman" panose="02020603050405020304" pitchFamily="18" charset="0"/>
                <a:cs typeface="Times New Roman" panose="02020603050405020304" pitchFamily="18" charset="0"/>
              </a:rPr>
            </a:br>
            <a:r>
              <a:rPr lang="en-US" sz="1800" b="1" spc="0" dirty="0">
                <a:ln/>
                <a:solidFill>
                  <a:schemeClr val="tx1"/>
                </a:solidFill>
                <a:latin typeface="Times New Roman" panose="02020603050405020304" pitchFamily="18" charset="0"/>
                <a:cs typeface="Times New Roman" panose="02020603050405020304" pitchFamily="18" charset="0"/>
              </a:rPr>
              <a:t>     4VM18CS015  HARSHA VARDHINI K                             </a:t>
            </a: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Assistant Professor</a:t>
            </a:r>
            <a:br>
              <a:rPr lang="en-US" sz="1800" b="1" spc="0" dirty="0">
                <a:ln/>
                <a:solidFill>
                  <a:schemeClr val="tx1"/>
                </a:solidFill>
                <a:latin typeface="Times New Roman" panose="02020603050405020304" pitchFamily="18" charset="0"/>
                <a:cs typeface="Times New Roman" panose="02020603050405020304" pitchFamily="18" charset="0"/>
              </a:rPr>
            </a:br>
            <a:r>
              <a:rPr lang="en-US" sz="1800" b="1" spc="0" dirty="0">
                <a:ln/>
                <a:solidFill>
                  <a:schemeClr val="tx1"/>
                </a:solidFill>
                <a:latin typeface="Times New Roman" panose="02020603050405020304" pitchFamily="18" charset="0"/>
                <a:cs typeface="Times New Roman" panose="02020603050405020304" pitchFamily="18" charset="0"/>
              </a:rPr>
              <a:t>     4VM18CS021  JAYASHREE K M                                      </a:t>
            </a: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Department of CSE</a:t>
            </a:r>
            <a:br>
              <a:rPr lang="en-US" sz="1800" b="1" spc="0" dirty="0">
                <a:ln/>
                <a:solidFill>
                  <a:schemeClr val="tx1"/>
                </a:solidFill>
                <a:latin typeface="Times New Roman" panose="02020603050405020304" pitchFamily="18" charset="0"/>
                <a:cs typeface="Times New Roman" panose="02020603050405020304" pitchFamily="18" charset="0"/>
              </a:rPr>
            </a:br>
            <a:r>
              <a:rPr lang="en-US" sz="1800" b="1" spc="0" dirty="0">
                <a:ln/>
                <a:solidFill>
                  <a:schemeClr val="tx1"/>
                </a:solidFill>
                <a:latin typeface="Times New Roman" panose="02020603050405020304" pitchFamily="18" charset="0"/>
                <a:cs typeface="Times New Roman" panose="02020603050405020304" pitchFamily="18" charset="0"/>
              </a:rPr>
              <a:t>      4VM18CS046  VARSHA R                                                  </a:t>
            </a:r>
            <a: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VVIET, Mysuru - 28</a:t>
            </a:r>
            <a:br>
              <a:rPr lang="en-US" sz="1800" b="1" spc="0" dirty="0">
                <a:ln/>
                <a:solidFill>
                  <a:schemeClr val="tx1"/>
                </a:solidFill>
                <a:latin typeface="Times New Roman" panose="02020603050405020304" pitchFamily="18" charset="0"/>
                <a:cs typeface="Times New Roman" panose="02020603050405020304" pitchFamily="18" charset="0"/>
              </a:rPr>
            </a:br>
            <a:br>
              <a:rPr lang="en-US" sz="1800" b="1" spc="0" dirty="0">
                <a:ln/>
                <a:solidFill>
                  <a:schemeClr val="accent6"/>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3C7061-1235-4EAD-A91D-A18A7030FA4B}"/>
              </a:ext>
            </a:extLst>
          </p:cNvPr>
          <p:cNvSpPr>
            <a:spLocks noGrp="1"/>
          </p:cNvSpPr>
          <p:nvPr>
            <p:ph type="subTitle" idx="1"/>
          </p:nvPr>
        </p:nvSpPr>
        <p:spPr>
          <a:xfrm>
            <a:off x="1069847" y="5362768"/>
            <a:ext cx="9563587" cy="1066024"/>
          </a:xfrm>
        </p:spPr>
        <p:txBody>
          <a:bodyPr>
            <a:normAutofit fontScale="40000" lnSpcReduction="20000"/>
          </a:bodyPr>
          <a:lstStyle/>
          <a:p>
            <a:pPr algn="ctr"/>
            <a:r>
              <a:rPr lang="en-US" sz="5000" b="1" dirty="0">
                <a:solidFill>
                  <a:srgbClr val="002060"/>
                </a:solidFill>
                <a:latin typeface="Times New Roman" panose="02020603050405020304" pitchFamily="18" charset="0"/>
                <a:cs typeface="Times New Roman" panose="02020603050405020304" pitchFamily="18" charset="0"/>
              </a:rPr>
              <a:t>Department of Computer Science and Engineering</a:t>
            </a:r>
          </a:p>
          <a:p>
            <a:pPr algn="ctr"/>
            <a:r>
              <a:rPr lang="en-US" sz="5000" b="1" dirty="0">
                <a:solidFill>
                  <a:srgbClr val="002060"/>
                </a:solidFill>
                <a:latin typeface="Times New Roman" panose="02020603050405020304" pitchFamily="18" charset="0"/>
                <a:cs typeface="Times New Roman" panose="02020603050405020304" pitchFamily="18" charset="0"/>
              </a:rPr>
              <a:t>Vidya Vikas Institute of Engineering and Technology</a:t>
            </a:r>
          </a:p>
          <a:p>
            <a:pPr algn="ctr"/>
            <a:r>
              <a:rPr lang="en-US" sz="5000" b="1" dirty="0">
                <a:solidFill>
                  <a:srgbClr val="002060"/>
                </a:solidFill>
                <a:latin typeface="Times New Roman" panose="02020603050405020304" pitchFamily="18" charset="0"/>
                <a:cs typeface="Times New Roman" panose="02020603050405020304" pitchFamily="18" charset="0"/>
              </a:rPr>
              <a:t>Mysuru - 28</a:t>
            </a:r>
          </a:p>
          <a:p>
            <a:endParaRPr lang="en-IN" dirty="0"/>
          </a:p>
        </p:txBody>
      </p:sp>
      <p:pic>
        <p:nvPicPr>
          <p:cNvPr id="4" name="Picture 3">
            <a:extLst>
              <a:ext uri="{FF2B5EF4-FFF2-40B4-BE49-F238E27FC236}">
                <a16:creationId xmlns:a16="http://schemas.microsoft.com/office/drawing/2014/main" id="{F5C6394A-9BFB-4002-A475-38BB0F589E15}"/>
              </a:ext>
            </a:extLst>
          </p:cNvPr>
          <p:cNvPicPr>
            <a:picLocks noChangeAspect="1"/>
          </p:cNvPicPr>
          <p:nvPr/>
        </p:nvPicPr>
        <p:blipFill>
          <a:blip r:embed="rId2"/>
          <a:stretch>
            <a:fillRect/>
          </a:stretch>
        </p:blipFill>
        <p:spPr>
          <a:xfrm>
            <a:off x="5312229" y="1033389"/>
            <a:ext cx="783771" cy="746449"/>
          </a:xfrm>
          <a:prstGeom prst="rect">
            <a:avLst/>
          </a:prstGeom>
        </p:spPr>
      </p:pic>
      <p:pic>
        <p:nvPicPr>
          <p:cNvPr id="5" name="Picture 4">
            <a:extLst>
              <a:ext uri="{FF2B5EF4-FFF2-40B4-BE49-F238E27FC236}">
                <a16:creationId xmlns:a16="http://schemas.microsoft.com/office/drawing/2014/main" id="{8D906E90-3BB5-48FF-A07C-CFC1B3E3A56D}"/>
              </a:ext>
            </a:extLst>
          </p:cNvPr>
          <p:cNvPicPr>
            <a:picLocks noChangeAspect="1"/>
          </p:cNvPicPr>
          <p:nvPr/>
        </p:nvPicPr>
        <p:blipFill>
          <a:blip r:embed="rId3"/>
          <a:stretch>
            <a:fillRect/>
          </a:stretch>
        </p:blipFill>
        <p:spPr>
          <a:xfrm>
            <a:off x="5288750" y="4440986"/>
            <a:ext cx="807250" cy="746449"/>
          </a:xfrm>
          <a:prstGeom prst="rect">
            <a:avLst/>
          </a:prstGeom>
        </p:spPr>
      </p:pic>
    </p:spTree>
    <p:extLst>
      <p:ext uri="{BB962C8B-B14F-4D97-AF65-F5344CB8AC3E}">
        <p14:creationId xmlns:p14="http://schemas.microsoft.com/office/powerpoint/2010/main" val="64347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CECA5-C056-49BD-91A8-56B1249F3710}"/>
              </a:ext>
            </a:extLst>
          </p:cNvPr>
          <p:cNvSpPr>
            <a:spLocks noGrp="1"/>
          </p:cNvSpPr>
          <p:nvPr>
            <p:ph type="title"/>
          </p:nvPr>
        </p:nvSpPr>
        <p:spPr>
          <a:xfrm>
            <a:off x="1055017" y="101174"/>
            <a:ext cx="10515600" cy="709531"/>
          </a:xfrm>
        </p:spPr>
        <p:txBody>
          <a:bodyPr>
            <a:normAutofit/>
          </a:bodyPr>
          <a:lstStyle/>
          <a:p>
            <a:r>
              <a:rPr lang="en-US" sz="4000" b="1" dirty="0"/>
              <a:t>                      </a:t>
            </a:r>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089A676A-2DCF-4438-896D-2F369100EC72}"/>
              </a:ext>
            </a:extLst>
          </p:cNvPr>
          <p:cNvGraphicFramePr>
            <a:graphicFrameLocks noGrp="1"/>
          </p:cNvGraphicFramePr>
          <p:nvPr>
            <p:ph idx="1"/>
            <p:extLst>
              <p:ext uri="{D42A27DB-BD31-4B8C-83A1-F6EECF244321}">
                <p14:modId xmlns:p14="http://schemas.microsoft.com/office/powerpoint/2010/main" val="1634327052"/>
              </p:ext>
            </p:extLst>
          </p:nvPr>
        </p:nvGraphicFramePr>
        <p:xfrm>
          <a:off x="37707" y="659877"/>
          <a:ext cx="12154293" cy="6174596"/>
        </p:xfrm>
        <a:graphic>
          <a:graphicData uri="http://schemas.openxmlformats.org/drawingml/2006/table">
            <a:tbl>
              <a:tblPr firstRow="1" bandRow="1">
                <a:tableStyleId>{5C22544A-7EE6-4342-B048-85BDC9FD1C3A}</a:tableStyleId>
              </a:tblPr>
              <a:tblGrid>
                <a:gridCol w="907413">
                  <a:extLst>
                    <a:ext uri="{9D8B030D-6E8A-4147-A177-3AD203B41FA5}">
                      <a16:colId xmlns:a16="http://schemas.microsoft.com/office/drawing/2014/main" val="979235868"/>
                    </a:ext>
                  </a:extLst>
                </a:gridCol>
                <a:gridCol w="2171137">
                  <a:extLst>
                    <a:ext uri="{9D8B030D-6E8A-4147-A177-3AD203B41FA5}">
                      <a16:colId xmlns:a16="http://schemas.microsoft.com/office/drawing/2014/main" val="3424999600"/>
                    </a:ext>
                  </a:extLst>
                </a:gridCol>
                <a:gridCol w="1332423">
                  <a:extLst>
                    <a:ext uri="{9D8B030D-6E8A-4147-A177-3AD203B41FA5}">
                      <a16:colId xmlns:a16="http://schemas.microsoft.com/office/drawing/2014/main" val="527765310"/>
                    </a:ext>
                  </a:extLst>
                </a:gridCol>
                <a:gridCol w="2761334">
                  <a:extLst>
                    <a:ext uri="{9D8B030D-6E8A-4147-A177-3AD203B41FA5}">
                      <a16:colId xmlns:a16="http://schemas.microsoft.com/office/drawing/2014/main" val="3645109008"/>
                    </a:ext>
                  </a:extLst>
                </a:gridCol>
                <a:gridCol w="4981986">
                  <a:extLst>
                    <a:ext uri="{9D8B030D-6E8A-4147-A177-3AD203B41FA5}">
                      <a16:colId xmlns:a16="http://schemas.microsoft.com/office/drawing/2014/main" val="466006276"/>
                    </a:ext>
                  </a:extLst>
                </a:gridCol>
              </a:tblGrid>
              <a:tr h="534380">
                <a:tc>
                  <a:txBody>
                    <a:bodyPr/>
                    <a:lstStyle/>
                    <a:p>
                      <a:r>
                        <a:rPr lang="en-US" dirty="0">
                          <a:latin typeface="Times New Roman" panose="02020603050405020304" pitchFamily="18" charset="0"/>
                          <a:cs typeface="Times New Roman" panose="02020603050405020304" pitchFamily="18" charset="0"/>
                        </a:rPr>
                        <a:t>SL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2472683"/>
                  </a:ext>
                </a:extLst>
              </a:tr>
              <a:tr h="1677108">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Onur Ozdemir </a:t>
                      </a:r>
                      <a:r>
                        <a:rPr lang="en-US" sz="1800" dirty="0">
                          <a:latin typeface="Times New Roman" panose="02020603050405020304" pitchFamily="18" charset="0"/>
                          <a:cs typeface="Times New Roman" panose="02020603050405020304" pitchFamily="18" charset="0"/>
                        </a:rPr>
                        <a:t>Rebecca L. Russell, and Andrew A. Berlin </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 MAY 2020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Detection and Diagnosis of Lung Cancer Using Low-Dose CT Scans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l" fontAlgn="t"/>
                      <a:r>
                        <a:rPr lang="en-US" sz="1800" dirty="0">
                          <a:latin typeface="Times New Roman" panose="02020603050405020304" pitchFamily="18" charset="0"/>
                          <a:cs typeface="Times New Roman" panose="02020603050405020304" pitchFamily="18" charset="0"/>
                        </a:rPr>
                        <a:t>While lung CT screening has the potential to dramatically reduce the </a:t>
                      </a:r>
                    </a:p>
                    <a:p>
                      <a:pPr algn="l" fontAlgn="t"/>
                      <a:r>
                        <a:rPr lang="en-US" sz="1800" dirty="0">
                          <a:latin typeface="Times New Roman" panose="02020603050405020304" pitchFamily="18" charset="0"/>
                          <a:cs typeface="Times New Roman" panose="02020603050405020304" pitchFamily="18" charset="0"/>
                        </a:rPr>
                        <a:t>number of lung cancer related deaths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20586"/>
                  </a:ext>
                </a:extLst>
              </a:tr>
              <a:tr h="1677108">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Corey Sutphin Eric Olsaon , Yuichi motai</a:t>
                      </a:r>
                      <a:r>
                        <a:rPr lang="en-IN" sz="1800" baseline="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 MARCH 2019</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Elastographic Tomosynthesis From X-Ray Strain Imaging of Breast Cancer</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Times New Roman" panose="02020603050405020304" pitchFamily="18" charset="0"/>
                          <a:ea typeface="+mn-ea"/>
                          <a:cs typeface="Times New Roman" panose="02020603050405020304" pitchFamily="18" charset="0"/>
                        </a:rPr>
                        <a:t>Elastography is particularly advantageous in 3D mammography because it is performed routinely as part of breast cancer screening</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83108792"/>
                  </a:ext>
                </a:extLst>
              </a:tr>
              <a:tr h="2208354">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l" fontAlgn="t"/>
                      <a:r>
                        <a:rPr lang="en-IN" sz="1800" baseline="0" dirty="0">
                          <a:latin typeface="Times New Roman" panose="02020603050405020304" pitchFamily="18" charset="0"/>
                          <a:cs typeface="Times New Roman" panose="02020603050405020304" pitchFamily="18" charset="0"/>
                        </a:rPr>
                        <a:t>Sadia Shakil</a:t>
                      </a:r>
                    </a:p>
                    <a:p>
                      <a:pPr algn="l" fontAlgn="t"/>
                      <a:r>
                        <a:rPr lang="en-US" sz="1800" b="0" i="0" u="none" strike="noStrike" baseline="0" dirty="0">
                          <a:solidFill>
                            <a:srgbClr val="000000"/>
                          </a:solidFill>
                          <a:effectLst/>
                          <a:latin typeface="Times New Roman" panose="02020603050405020304" pitchFamily="18" charset="0"/>
                          <a:cs typeface="Times New Roman" panose="02020603050405020304" pitchFamily="18" charset="0"/>
                        </a:rPr>
                        <a:t>Khurram Khurshid</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MAY 2021</a:t>
                      </a: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US" sz="1800" b="0" i="0" kern="1200" dirty="0">
                          <a:solidFill>
                            <a:schemeClr val="dk1"/>
                          </a:solidFill>
                          <a:effectLst/>
                          <a:latin typeface="Times New Roman" panose="02020603050405020304" pitchFamily="18" charset="0"/>
                          <a:ea typeface="+mn-ea"/>
                          <a:cs typeface="Times New Roman" panose="02020603050405020304" pitchFamily="18" charset="0"/>
                        </a:rPr>
                        <a:t>Role of Deep Learning in Brain Tumor Detection and Classification</a:t>
                      </a:r>
                    </a:p>
                    <a:p>
                      <a:pPr algn="l" fontAlgn="t"/>
                      <a:r>
                        <a:rPr lang="en-US" sz="1800" dirty="0">
                          <a:latin typeface="Times New Roman" panose="02020603050405020304" pitchFamily="18" charset="0"/>
                          <a:cs typeface="Times New Roman" panose="02020603050405020304" pitchFamily="18" charset="0"/>
                        </a:rPr>
                        <a:t>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kumimoji="0" lang="en-US" sz="1800" b="0" i="0" kern="1200" dirty="0">
                          <a:solidFill>
                            <a:schemeClr val="dk1"/>
                          </a:solidFill>
                          <a:effectLst/>
                          <a:latin typeface="Times New Roman" panose="02020603050405020304" pitchFamily="18" charset="0"/>
                          <a:ea typeface="+mn-ea"/>
                          <a:cs typeface="Times New Roman" panose="02020603050405020304" pitchFamily="18" charset="0"/>
                        </a:rPr>
                        <a:t>Different medical imaging techniques have surfaced over the past few years that assist the medical practitioners in detecting the </a:t>
                      </a:r>
                    </a:p>
                    <a:p>
                      <a:r>
                        <a:rPr kumimoji="0" lang="en-US" sz="1800" b="0" i="0" kern="1200" dirty="0">
                          <a:solidFill>
                            <a:schemeClr val="dk1"/>
                          </a:solidFill>
                          <a:effectLst/>
                          <a:latin typeface="Times New Roman" panose="02020603050405020304" pitchFamily="18" charset="0"/>
                          <a:ea typeface="+mn-ea"/>
                          <a:cs typeface="Times New Roman" panose="02020603050405020304" pitchFamily="18" charset="0"/>
                        </a:rPr>
                        <a:t>type of disease and its location. The imaging modality also helps the doctors to predict the well-being and overall survival of </a:t>
                      </a:r>
                    </a:p>
                    <a:p>
                      <a:r>
                        <a:rPr kumimoji="0" lang="en-US" sz="1800" b="0" i="0" kern="1200" dirty="0">
                          <a:solidFill>
                            <a:schemeClr val="dk1"/>
                          </a:solidFill>
                          <a:effectLst/>
                          <a:latin typeface="Times New Roman" panose="02020603050405020304" pitchFamily="18" charset="0"/>
                          <a:ea typeface="+mn-ea"/>
                          <a:cs typeface="Times New Roman" panose="02020603050405020304" pitchFamily="18" charset="0"/>
                        </a:rPr>
                        <a:t>patients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3363207"/>
                  </a:ext>
                </a:extLst>
              </a:tr>
            </a:tbl>
          </a:graphicData>
        </a:graphic>
      </p:graphicFrame>
    </p:spTree>
    <p:extLst>
      <p:ext uri="{BB962C8B-B14F-4D97-AF65-F5344CB8AC3E}">
        <p14:creationId xmlns:p14="http://schemas.microsoft.com/office/powerpoint/2010/main" val="528258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A198-BADE-43F5-B95B-44058937FB11}"/>
              </a:ext>
            </a:extLst>
          </p:cNvPr>
          <p:cNvSpPr>
            <a:spLocks noGrp="1"/>
          </p:cNvSpPr>
          <p:nvPr>
            <p:ph type="title"/>
          </p:nvPr>
        </p:nvSpPr>
        <p:spPr/>
        <p:txBody>
          <a:bodyPr>
            <a:normAutofit/>
          </a:bodyPr>
          <a:lstStyle/>
          <a:p>
            <a:r>
              <a:rPr lang="en-US" sz="4000" b="1" dirty="0"/>
              <a:t>                            </a:t>
            </a:r>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B43EEA-19C7-4113-B78F-3A0C3FDB169D}"/>
              </a:ext>
            </a:extLst>
          </p:cNvPr>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our proposed system we describe the techniques used in the preprocessing of the CT scan image.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convolutional neural network model that used to classify the patient’s cancerous status.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will detect the cancerous nodule location and also their sizes.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dataset that used to train our model is very small and to achieve a good accuracy needs more dataset, so by using an extra dataset from the different source, we can improve the performance of our model. </a:t>
            </a:r>
          </a:p>
        </p:txBody>
      </p:sp>
    </p:spTree>
    <p:extLst>
      <p:ext uri="{BB962C8B-B14F-4D97-AF65-F5344CB8AC3E}">
        <p14:creationId xmlns:p14="http://schemas.microsoft.com/office/powerpoint/2010/main" val="357474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A7A8-5EF7-4722-A810-562BEEFE39C8}"/>
              </a:ext>
            </a:extLst>
          </p:cNvPr>
          <p:cNvSpPr>
            <a:spLocks noGrp="1"/>
          </p:cNvSpPr>
          <p:nvPr>
            <p:ph type="title"/>
          </p:nvPr>
        </p:nvSpPr>
        <p:spPr>
          <a:xfrm>
            <a:off x="838200" y="197963"/>
            <a:ext cx="10515600" cy="697583"/>
          </a:xfrm>
        </p:spPr>
        <p:txBody>
          <a:bodyPr>
            <a:normAutofit/>
          </a:bodyPr>
          <a:lstStyle/>
          <a:p>
            <a:r>
              <a:rPr lang="en-US" sz="4000" b="1" dirty="0"/>
              <a:t>                     </a:t>
            </a:r>
            <a:r>
              <a:rPr lang="en-US" sz="4000" b="1" dirty="0">
                <a:latin typeface="Times New Roman" panose="02020603050405020304" pitchFamily="18" charset="0"/>
                <a:cs typeface="Times New Roman" panose="02020603050405020304" pitchFamily="18" charset="0"/>
              </a:rPr>
              <a:t>SYSTEM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3377AE-30EA-4862-A92A-F90BA3AFA4B4}"/>
              </a:ext>
            </a:extLst>
          </p:cNvPr>
          <p:cNvSpPr>
            <a:spLocks noGrp="1"/>
          </p:cNvSpPr>
          <p:nvPr>
            <p:ph idx="1"/>
          </p:nvPr>
        </p:nvSpPr>
        <p:spPr>
          <a:xfrm>
            <a:off x="282804" y="801278"/>
            <a:ext cx="11632676" cy="5858760"/>
          </a:xfrm>
        </p:spPr>
        <p:txBody>
          <a:bodyPr>
            <a:noAutofit/>
          </a:bodyPr>
          <a:lstStyle/>
          <a:p>
            <a:pPr>
              <a:lnSpc>
                <a:spcPct val="150000"/>
              </a:lnSpc>
              <a:spcBef>
                <a:spcPts val="1200"/>
              </a:spcBef>
              <a:spcAft>
                <a:spcPts val="300"/>
              </a:spcAft>
            </a:pPr>
            <a:r>
              <a:rPr lang="x-none" sz="2000" b="1" u="sng" kern="1600"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2000" b="1" kern="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CPU type                      :    Intel Pentium 4</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Clock speed                  :    3.0 GHz</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Ram size                       :    8GB more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Hard disk capacity        :    1TB </a:t>
            </a:r>
            <a:r>
              <a:rPr lang="en-US" sz="1400" dirty="0">
                <a:latin typeface="Times New Roman" panose="02020603050405020304" pitchFamily="18" charset="0"/>
                <a:ea typeface="Calibri" panose="020F0502020204030204" pitchFamily="34" charset="0"/>
                <a:cs typeface="Times New Roman" panose="02020603050405020304" pitchFamily="18" charset="0"/>
              </a:rPr>
              <a:t>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ore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Monitor type                 :    15 Inch color monitor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Keyboard type              :     internet keyboard</a:t>
            </a:r>
          </a:p>
          <a:p>
            <a:pPr marL="0" indent="0">
              <a:lnSpc>
                <a:spcPct val="115000"/>
              </a:lnSpc>
              <a:spcAft>
                <a:spcPts val="1000"/>
              </a:spcAft>
              <a:buNone/>
            </a:pPr>
            <a:r>
              <a:rPr lang="en-US"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t>
            </a:r>
            <a:r>
              <a:rPr lang="x-none" sz="2000" b="1" u="sng"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Language                : Python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IDE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a:latin typeface="Times New Roman" panose="02020603050405020304" pitchFamily="18" charset="0"/>
                <a:ea typeface="Calibri" panose="020F0502020204030204" pitchFamily="34" charset="0"/>
                <a:cs typeface="Times New Roman" panose="02020603050405020304" pitchFamily="18" charset="0"/>
              </a:rPr>
              <a:t>Google </a:t>
            </a:r>
            <a:r>
              <a:rPr lang="en-US" sz="1400" dirty="0" err="1">
                <a:latin typeface="Times New Roman" panose="02020603050405020304" pitchFamily="18" charset="0"/>
                <a:ea typeface="Calibri" panose="020F0502020204030204" pitchFamily="34" charset="0"/>
                <a:cs typeface="Times New Roman" panose="02020603050405020304" pitchFamily="18" charset="0"/>
              </a:rPr>
              <a:t>Colab</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74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C86E6-94B5-4824-9720-3722A4726B21}"/>
              </a:ext>
            </a:extLst>
          </p:cNvPr>
          <p:cNvSpPr>
            <a:spLocks noGrp="1"/>
          </p:cNvSpPr>
          <p:nvPr>
            <p:ph type="title"/>
          </p:nvPr>
        </p:nvSpPr>
        <p:spPr>
          <a:xfrm>
            <a:off x="3869268" y="127112"/>
            <a:ext cx="4916513" cy="736996"/>
          </a:xfrm>
        </p:spPr>
        <p:txBody>
          <a:bodyPr>
            <a:normAutofit/>
          </a:bodyPr>
          <a:lstStyle/>
          <a:p>
            <a:r>
              <a:rPr lang="en-US" sz="4000" b="1" dirty="0">
                <a:latin typeface="Times New Roman" panose="02020603050405020304" pitchFamily="18" charset="0"/>
                <a:cs typeface="Times New Roman" panose="02020603050405020304" pitchFamily="18" charset="0"/>
              </a:rPr>
              <a:t>METHODOLOGY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AF5634-02FF-4285-AC3C-C2C6E155B64C}"/>
              </a:ext>
            </a:extLst>
          </p:cNvPr>
          <p:cNvSpPr>
            <a:spLocks noGrp="1"/>
          </p:cNvSpPr>
          <p:nvPr>
            <p:ph idx="1"/>
          </p:nvPr>
        </p:nvSpPr>
        <p:spPr>
          <a:xfrm>
            <a:off x="3869268" y="864108"/>
            <a:ext cx="4653295" cy="5120640"/>
          </a:xfrm>
        </p:spPr>
        <p:txBody>
          <a:bodyPr/>
          <a:lstStyle/>
          <a:p>
            <a:pPr marL="0" indent="0">
              <a:buNone/>
            </a:pPr>
            <a:r>
              <a:rPr lang="en-US" dirty="0"/>
              <a:t>                                  </a:t>
            </a:r>
            <a:endParaRPr lang="en-IN" dirty="0"/>
          </a:p>
        </p:txBody>
      </p:sp>
      <p:sp>
        <p:nvSpPr>
          <p:cNvPr id="16" name="Rectangle 15">
            <a:extLst>
              <a:ext uri="{FF2B5EF4-FFF2-40B4-BE49-F238E27FC236}">
                <a16:creationId xmlns:a16="http://schemas.microsoft.com/office/drawing/2014/main" id="{F06F6063-E96A-4FC0-B2AE-EFA1DA65FBCD}"/>
              </a:ext>
            </a:extLst>
          </p:cNvPr>
          <p:cNvSpPr/>
          <p:nvPr/>
        </p:nvSpPr>
        <p:spPr>
          <a:xfrm>
            <a:off x="4280013" y="1234378"/>
            <a:ext cx="3631973" cy="626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Collection of database</a:t>
            </a:r>
            <a:endParaRPr lang="en-IN"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A4968519-9476-44F6-90B0-EE815EC55B44}"/>
              </a:ext>
            </a:extLst>
          </p:cNvPr>
          <p:cNvSpPr/>
          <p:nvPr/>
        </p:nvSpPr>
        <p:spPr>
          <a:xfrm>
            <a:off x="4280013" y="2175075"/>
            <a:ext cx="3631973" cy="626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F95D5C79-5308-4ECD-8A5D-B0400902B88F}"/>
              </a:ext>
            </a:extLst>
          </p:cNvPr>
          <p:cNvSpPr/>
          <p:nvPr/>
        </p:nvSpPr>
        <p:spPr>
          <a:xfrm>
            <a:off x="4280013" y="3115772"/>
            <a:ext cx="3631973" cy="626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Segmentation</a:t>
            </a:r>
            <a:endParaRPr lang="en-IN"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4CD42098-3C39-4FBA-A027-B79452D5B48C}"/>
              </a:ext>
            </a:extLst>
          </p:cNvPr>
          <p:cNvSpPr/>
          <p:nvPr/>
        </p:nvSpPr>
        <p:spPr>
          <a:xfrm>
            <a:off x="4280013" y="4056469"/>
            <a:ext cx="3631973" cy="626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Feature extraction</a:t>
            </a:r>
            <a:endParaRPr lang="en-IN"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16451EF-1D50-46DF-87BE-8BC1A2117590}"/>
              </a:ext>
            </a:extLst>
          </p:cNvPr>
          <p:cNvSpPr/>
          <p:nvPr/>
        </p:nvSpPr>
        <p:spPr>
          <a:xfrm>
            <a:off x="4280012" y="4997166"/>
            <a:ext cx="3631973" cy="6264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Classification</a:t>
            </a:r>
            <a:endParaRPr lang="en-IN"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ECBBA030-2B16-4AB9-A741-4A7C3FFDD0F8}"/>
              </a:ext>
            </a:extLst>
          </p:cNvPr>
          <p:cNvCxnSpPr>
            <a:stCxn id="16" idx="2"/>
            <a:endCxn id="17" idx="0"/>
          </p:cNvCxnSpPr>
          <p:nvPr/>
        </p:nvCxnSpPr>
        <p:spPr>
          <a:xfrm>
            <a:off x="6096000" y="1860833"/>
            <a:ext cx="0" cy="3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59860BE-8A3F-4E4D-9295-DF2447D357E7}"/>
              </a:ext>
            </a:extLst>
          </p:cNvPr>
          <p:cNvCxnSpPr>
            <a:stCxn id="17" idx="2"/>
            <a:endCxn id="18" idx="0"/>
          </p:cNvCxnSpPr>
          <p:nvPr/>
        </p:nvCxnSpPr>
        <p:spPr>
          <a:xfrm>
            <a:off x="6096000" y="2801530"/>
            <a:ext cx="0" cy="3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14AFEF-8BEB-4420-AF8C-D87F9CF0B994}"/>
              </a:ext>
            </a:extLst>
          </p:cNvPr>
          <p:cNvCxnSpPr>
            <a:stCxn id="18" idx="2"/>
            <a:endCxn id="19" idx="0"/>
          </p:cNvCxnSpPr>
          <p:nvPr/>
        </p:nvCxnSpPr>
        <p:spPr>
          <a:xfrm>
            <a:off x="6096000" y="3742227"/>
            <a:ext cx="0" cy="3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3F0C1A-AB94-4D4E-93EF-B523CFA9863C}"/>
              </a:ext>
            </a:extLst>
          </p:cNvPr>
          <p:cNvCxnSpPr>
            <a:stCxn id="19" idx="2"/>
            <a:endCxn id="20" idx="0"/>
          </p:cNvCxnSpPr>
          <p:nvPr/>
        </p:nvCxnSpPr>
        <p:spPr>
          <a:xfrm flipH="1">
            <a:off x="6095999" y="4682924"/>
            <a:ext cx="1" cy="314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186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0853-9842-4EFC-8234-0ECC0DCFE38A}"/>
              </a:ext>
            </a:extLst>
          </p:cNvPr>
          <p:cNvSpPr>
            <a:spLocks noGrp="1"/>
          </p:cNvSpPr>
          <p:nvPr>
            <p:ph type="title"/>
          </p:nvPr>
        </p:nvSpPr>
        <p:spPr>
          <a:xfrm>
            <a:off x="838200" y="365125"/>
            <a:ext cx="10515600" cy="973481"/>
          </a:xfrm>
        </p:spPr>
        <p:txBody>
          <a:bodyPr>
            <a:normAutofit/>
          </a:bodyPr>
          <a:lstStyle/>
          <a:p>
            <a:r>
              <a:rPr lang="en-US" sz="4000" b="1" dirty="0"/>
              <a:t>                            </a:t>
            </a:r>
            <a:r>
              <a:rPr lang="en-US" sz="4000" b="1" dirty="0">
                <a:latin typeface="Times New Roman" panose="02020603050405020304" pitchFamily="18" charset="0"/>
                <a:cs typeface="Times New Roman" panose="02020603050405020304" pitchFamily="18" charset="0"/>
              </a:rPr>
              <a:t>EXPECTED OUTCOMES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2CBEA3-F786-4BC8-8B1D-CF4FA276FBE6}"/>
              </a:ext>
            </a:extLst>
          </p:cNvPr>
          <p:cNvSpPr>
            <a:spLocks noGrp="1"/>
          </p:cNvSpPr>
          <p:nvPr>
            <p:ph idx="1"/>
          </p:nvPr>
        </p:nvSpPr>
        <p:spPr>
          <a:xfrm>
            <a:off x="461913" y="1234911"/>
            <a:ext cx="11321592" cy="4942052"/>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have been analysis various cancer detection system and they used different methodologies for preprocessing, segmentation.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are used CT scan image for this project, because Computed Tomography (CT) is the most effective method of lung nodule detection for its ability to form three-dimensional (3D) images of the chest, resulting in greater resolution of nodules and tumor pathology.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proposed CNN classifiers that have 3 convolutional layers, 3 max-pooling and one fully connected layers that including output layers.</a:t>
            </a:r>
          </a:p>
          <a:p>
            <a:pPr algn="just">
              <a:buFont typeface="Wingdings" panose="05000000000000000000" pitchFamily="2" charset="2"/>
              <a:buChar char="Ø"/>
            </a:pPr>
            <a:endParaRPr lang="en-IN" sz="1800" dirty="0"/>
          </a:p>
        </p:txBody>
      </p:sp>
    </p:spTree>
    <p:extLst>
      <p:ext uri="{BB962C8B-B14F-4D97-AF65-F5344CB8AC3E}">
        <p14:creationId xmlns:p14="http://schemas.microsoft.com/office/powerpoint/2010/main" val="3340709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447319-8767-9CFC-328B-D1D4A6612230}"/>
              </a:ext>
            </a:extLst>
          </p:cNvPr>
          <p:cNvSpPr>
            <a:spLocks noGrp="1"/>
          </p:cNvSpPr>
          <p:nvPr>
            <p:ph type="title"/>
          </p:nvPr>
        </p:nvSpPr>
        <p:spPr>
          <a:xfrm>
            <a:off x="838200" y="327418"/>
            <a:ext cx="10515600" cy="2057563"/>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a:t>
            </a:r>
            <a:endParaRPr lang="en-IN" sz="40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7DDCC6AA-91F3-ADDC-25DB-18FB275F3004}"/>
              </a:ext>
            </a:extLst>
          </p:cNvPr>
          <p:cNvSpPr>
            <a:spLocks noGrp="1"/>
          </p:cNvSpPr>
          <p:nvPr>
            <p:ph idx="1"/>
          </p:nvPr>
        </p:nvSpPr>
        <p:spPr>
          <a:xfrm>
            <a:off x="762786" y="1382565"/>
            <a:ext cx="10515600" cy="4351338"/>
          </a:xfrm>
        </p:spPr>
        <p: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have taken the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data set for the tumor detection and obtained an accuracy of 81% .</a:t>
            </a:r>
          </a:p>
          <a:p>
            <a:r>
              <a:rPr lang="en-US" dirty="0">
                <a:latin typeface="Times New Roman" panose="02020603050405020304" pitchFamily="18" charset="0"/>
                <a:cs typeface="Times New Roman" panose="02020603050405020304" pitchFamily="18" charset="0"/>
              </a:rPr>
              <a:t>We have executed feature extraction by taking lungs image as example and got the features like  </a:t>
            </a:r>
            <a:r>
              <a:rPr lang="en-US" b="0" i="0" dirty="0">
                <a:solidFill>
                  <a:srgbClr val="212121"/>
                </a:solidFill>
                <a:effectLst/>
                <a:latin typeface="Times New Roman" panose="02020603050405020304" pitchFamily="18" charset="0"/>
                <a:cs typeface="Times New Roman" panose="02020603050405020304" pitchFamily="18" charset="0"/>
              </a:rPr>
              <a:t>Shape of image</a:t>
            </a:r>
            <a:r>
              <a:rPr lang="en-US" dirty="0">
                <a:solidFill>
                  <a:srgbClr val="212121"/>
                </a:solidFill>
                <a:latin typeface="Times New Roman" panose="02020603050405020304" pitchFamily="18" charset="0"/>
                <a:cs typeface="Times New Roman" panose="02020603050405020304" pitchFamily="18" charset="0"/>
              </a:rPr>
              <a:t>,</a:t>
            </a:r>
            <a:r>
              <a:rPr lang="en-US" b="0" i="0" dirty="0">
                <a:solidFill>
                  <a:srgbClr val="212121"/>
                </a:solidFill>
                <a:effectLst/>
                <a:latin typeface="Times New Roman" panose="02020603050405020304" pitchFamily="18" charset="0"/>
                <a:cs typeface="Times New Roman" panose="02020603050405020304" pitchFamily="18" charset="0"/>
              </a:rPr>
              <a:t> coarseness ,contrast</a:t>
            </a:r>
            <a:r>
              <a:rPr lang="en-US" dirty="0">
                <a:solidFill>
                  <a:srgbClr val="212121"/>
                </a:solidFill>
                <a:latin typeface="Times New Roman" panose="02020603050405020304" pitchFamily="18" charset="0"/>
                <a:cs typeface="Times New Roman" panose="02020603050405020304" pitchFamily="18" charset="0"/>
              </a:rPr>
              <a:t>, </a:t>
            </a:r>
            <a:r>
              <a:rPr lang="en-US" b="0" i="0" dirty="0">
                <a:solidFill>
                  <a:srgbClr val="212121"/>
                </a:solidFill>
                <a:effectLst/>
                <a:latin typeface="Times New Roman" panose="02020603050405020304" pitchFamily="18" charset="0"/>
                <a:cs typeface="Times New Roman" panose="02020603050405020304" pitchFamily="18" charset="0"/>
              </a:rPr>
              <a:t> directionality, roughness .</a:t>
            </a:r>
            <a:endParaRPr lang="en-IN" b="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94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3DEF-6F9D-4044-86AF-58AD9BC11C29}"/>
              </a:ext>
            </a:extLst>
          </p:cNvPr>
          <p:cNvSpPr>
            <a:spLocks noGrp="1"/>
          </p:cNvSpPr>
          <p:nvPr>
            <p:ph type="title"/>
          </p:nvPr>
        </p:nvSpPr>
        <p:spPr>
          <a:xfrm>
            <a:off x="838200" y="179109"/>
            <a:ext cx="10515600" cy="1074657"/>
          </a:xfrm>
        </p:spPr>
        <p:txBody>
          <a:bodyPr>
            <a:normAutofit/>
          </a:bodyPr>
          <a:lstStyle/>
          <a:p>
            <a:r>
              <a:rPr lang="en-US" sz="4000" b="1" dirty="0"/>
              <a:t>                             </a:t>
            </a: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6B2B26-605A-46A5-A11B-98BC38D1E85A}"/>
              </a:ext>
            </a:extLst>
          </p:cNvPr>
          <p:cNvSpPr>
            <a:spLocks noGrp="1"/>
          </p:cNvSpPr>
          <p:nvPr>
            <p:ph idx="1"/>
          </p:nvPr>
        </p:nvSpPr>
        <p:spPr>
          <a:xfrm>
            <a:off x="367645" y="1065229"/>
            <a:ext cx="10986155" cy="5467546"/>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Cancer is the most dangerous disease in the world. Hence to increase the survival rate and decrease the mortality rate we are planned develop an algorithm to detect the cancer accurately. We are planned to analyze the algorithm with different  </a:t>
            </a:r>
            <a:r>
              <a:rPr lang="en-US" dirty="0" err="1">
                <a:latin typeface="Times New Roman" panose="02020603050405020304" pitchFamily="18" charset="0"/>
                <a:cs typeface="Times New Roman" panose="02020603050405020304" pitchFamily="18" charset="0"/>
              </a:rPr>
              <a:t>kaggle</a:t>
            </a:r>
            <a:r>
              <a:rPr lang="en-US" dirty="0">
                <a:latin typeface="Times New Roman" panose="02020603050405020304" pitchFamily="18" charset="0"/>
                <a:cs typeface="Times New Roman" panose="02020603050405020304" pitchFamily="18" charset="0"/>
              </a:rPr>
              <a:t> data set. The proposed method classify the given medical images into normal or cancerous. </a:t>
            </a:r>
          </a:p>
        </p:txBody>
      </p:sp>
    </p:spTree>
    <p:extLst>
      <p:ext uri="{BB962C8B-B14F-4D97-AF65-F5344CB8AC3E}">
        <p14:creationId xmlns:p14="http://schemas.microsoft.com/office/powerpoint/2010/main" val="2782123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BA5A-8AAC-4D20-8981-F7DEB0214EAE}"/>
              </a:ext>
            </a:extLst>
          </p:cNvPr>
          <p:cNvSpPr>
            <a:spLocks noGrp="1"/>
          </p:cNvSpPr>
          <p:nvPr>
            <p:ph type="title"/>
          </p:nvPr>
        </p:nvSpPr>
        <p:spPr/>
        <p:txBody>
          <a:bodyPr>
            <a:normAutofit/>
          </a:bodyPr>
          <a:lstStyle/>
          <a:p>
            <a:r>
              <a:rPr lang="en-US" sz="4000" dirty="0"/>
              <a:t>                               </a:t>
            </a: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F04BF4-0C38-49DA-A0D6-9ADFBA016DC0}"/>
              </a:ext>
            </a:extLst>
          </p:cNvPr>
          <p:cNvSpPr>
            <a:spLocks noGrp="1"/>
          </p:cNvSpPr>
          <p:nvPr>
            <p:ph idx="1"/>
          </p:nvPr>
        </p:nvSpPr>
        <p:spPr>
          <a:xfrm>
            <a:off x="838200" y="1477896"/>
            <a:ext cx="10515600" cy="4351338"/>
          </a:xfrm>
        </p:spPr>
        <p:txBody>
          <a:bodyPr>
            <a:norm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 Liu, M. Lu, “Computational Geometry, Graphs and Applications”, Lecture Notes in Computer Science,. </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Science, 2010. [32] R.C. Patil, A.S. Bhalchandra, “Brain Tumour Extraction from MRI Images Using MATLAB”, International Journal of Electronics, Communication &amp; Soft Computing Science and Engineering, Volume 2, Issue 1.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S.N.A. Hassan, et al., “Vision Based Entomology: A Survey”, International Journal of Computer science and engineering Survey (IJCSES), 2014, Vol. 5, Issue 1, ISSN: 0976-2760</a:t>
            </a:r>
          </a:p>
        </p:txBody>
      </p:sp>
    </p:spTree>
    <p:extLst>
      <p:ext uri="{BB962C8B-B14F-4D97-AF65-F5344CB8AC3E}">
        <p14:creationId xmlns:p14="http://schemas.microsoft.com/office/powerpoint/2010/main" val="231694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BF61DC-23D4-46A9-890F-26B6504BE6C4}"/>
              </a:ext>
            </a:extLst>
          </p:cNvPr>
          <p:cNvSpPr/>
          <p:nvPr/>
        </p:nvSpPr>
        <p:spPr>
          <a:xfrm>
            <a:off x="3663518" y="2563427"/>
            <a:ext cx="4864964" cy="1731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THANK YOU</a:t>
            </a:r>
            <a:endParaRPr lang="en-IN" sz="3200" b="1" dirty="0"/>
          </a:p>
        </p:txBody>
      </p:sp>
    </p:spTree>
    <p:extLst>
      <p:ext uri="{BB962C8B-B14F-4D97-AF65-F5344CB8AC3E}">
        <p14:creationId xmlns:p14="http://schemas.microsoft.com/office/powerpoint/2010/main" val="96972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98BE-D613-4CAA-BC3E-4BF3207F26DB}"/>
              </a:ext>
            </a:extLst>
          </p:cNvPr>
          <p:cNvSpPr>
            <a:spLocks noGrp="1"/>
          </p:cNvSpPr>
          <p:nvPr>
            <p:ph type="title"/>
          </p:nvPr>
        </p:nvSpPr>
        <p:spPr>
          <a:xfrm>
            <a:off x="2026763" y="113122"/>
            <a:ext cx="5561814" cy="67873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D21E1F-68E6-4CDE-9158-AA14746713A6}"/>
              </a:ext>
            </a:extLst>
          </p:cNvPr>
          <p:cNvSpPr>
            <a:spLocks noGrp="1"/>
          </p:cNvSpPr>
          <p:nvPr>
            <p:ph type="body" idx="1"/>
          </p:nvPr>
        </p:nvSpPr>
        <p:spPr>
          <a:xfrm>
            <a:off x="914401" y="791852"/>
            <a:ext cx="5882326" cy="5816338"/>
          </a:xfrm>
        </p:spPr>
        <p:txBody>
          <a:bodyPr>
            <a:normAutofit lnSpcReduction="10000"/>
          </a:bodyPr>
          <a:lstStyle/>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System Requirements</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Expected Outcomes</a:t>
            </a:r>
          </a:p>
          <a:p>
            <a:pP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19051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36DBA1-16E3-4AB4-BF1E-F46D26C186B5}"/>
              </a:ext>
            </a:extLst>
          </p:cNvPr>
          <p:cNvSpPr>
            <a:spLocks noGrp="1"/>
          </p:cNvSpPr>
          <p:nvPr>
            <p:ph type="title"/>
          </p:nvPr>
        </p:nvSpPr>
        <p:spPr/>
        <p:txBody>
          <a:bodyPr>
            <a:normAutofit/>
          </a:bodyPr>
          <a:lstStyle/>
          <a:p>
            <a:r>
              <a:rPr lang="en-US" sz="4000" b="1" dirty="0"/>
              <a:t>                                 </a:t>
            </a: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7CDDBDF6-217C-4F49-A487-36ABA8F0DC58}"/>
              </a:ext>
            </a:extLst>
          </p:cNvPr>
          <p:cNvSpPr>
            <a:spLocks noGrp="1"/>
          </p:cNvSpPr>
          <p:nvPr>
            <p:ph idx="1"/>
          </p:nvPr>
        </p:nvSpPr>
        <p:spPr>
          <a:xfrm>
            <a:off x="838200" y="1863332"/>
            <a:ext cx="10515600" cy="4351338"/>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tumor also known as neoplasm is a growth in the abnormal tissue which can be differentiated from the surrounding tissue by its structure.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tumor may lead to cancer, which is a major leading cause of death and responsible for around 13% of all deaths world-wide. Cancer incidence rate is growing at an alarming rate in the world.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Automation of tumor detection is required to increase the survival rate and decrease the mortality rate of cancer patients. </a:t>
            </a:r>
          </a:p>
        </p:txBody>
      </p:sp>
    </p:spTree>
    <p:extLst>
      <p:ext uri="{BB962C8B-B14F-4D97-AF65-F5344CB8AC3E}">
        <p14:creationId xmlns:p14="http://schemas.microsoft.com/office/powerpoint/2010/main" val="105537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65BC-29CE-40A2-B175-B125FAAAC7EB}"/>
              </a:ext>
            </a:extLst>
          </p:cNvPr>
          <p:cNvSpPr>
            <a:spLocks noGrp="1"/>
          </p:cNvSpPr>
          <p:nvPr>
            <p:ph type="title"/>
          </p:nvPr>
        </p:nvSpPr>
        <p:spPr>
          <a:xfrm>
            <a:off x="3063711" y="-115529"/>
            <a:ext cx="5882326" cy="1027523"/>
          </a:xfrm>
        </p:spPr>
        <p:txBody>
          <a:bodyPr>
            <a:normAutofit/>
          </a:bodyPr>
          <a:lstStyle/>
          <a:p>
            <a:r>
              <a:rPr lang="en-US" sz="4000" b="1" dirty="0"/>
              <a:t>     </a:t>
            </a:r>
            <a:r>
              <a:rPr lang="en-US" sz="4000" b="1" dirty="0">
                <a:latin typeface="Times New Roman" panose="02020603050405020304" pitchFamily="18" charset="0"/>
                <a:ea typeface="+mn-ea"/>
                <a:cs typeface="Times New Roman" panose="02020603050405020304" pitchFamily="18" charset="0"/>
              </a:rPr>
              <a:t>INTRODUCTION</a:t>
            </a:r>
            <a:endParaRPr lang="en-IN" sz="40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7860D3E5-F3A3-4A7B-8893-B81116268DBC}"/>
              </a:ext>
            </a:extLst>
          </p:cNvPr>
          <p:cNvSpPr>
            <a:spLocks noGrp="1"/>
          </p:cNvSpPr>
          <p:nvPr>
            <p:ph idx="1"/>
          </p:nvPr>
        </p:nvSpPr>
        <p:spPr>
          <a:xfrm>
            <a:off x="395926" y="678730"/>
            <a:ext cx="11462994" cy="6070862"/>
          </a:xfrm>
        </p:spPr>
        <p:txBody>
          <a:bodyPr>
            <a:normAutofit fontScale="92500" lnSpcReduction="10000"/>
          </a:bodyPr>
          <a:lstStyle/>
          <a:p>
            <a:pPr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Medical imaging, also known as radiology, is the field of medicine in which medical professionals recreate various images of parts of the body for diagnostic or treatment purposes. Medical imaging procedures include non-invasive tests that allow doctors to diagnose injuries and diseases without being intrusive.</a:t>
            </a:r>
          </a:p>
          <a:p>
            <a:pPr algn="just">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a:p>
            <a:pPr marL="0" indent="0" algn="just">
              <a:buNone/>
            </a:pPr>
            <a:r>
              <a:rPr lang="en-US" sz="3000" dirty="0">
                <a:latin typeface="Times New Roman" panose="02020603050405020304" pitchFamily="18" charset="0"/>
                <a:cs typeface="Times New Roman" panose="02020603050405020304" pitchFamily="18" charset="0"/>
              </a:rPr>
              <a:t> Different types of medical imaging</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Computed Tomography [CT] </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Magnetic Resonance Imaging[MRI]</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Vascular Interventional Radiography</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Sonography</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Ultrasound</a:t>
            </a: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X-ray</a:t>
            </a:r>
          </a:p>
          <a:p>
            <a:pPr marL="0" indent="0" algn="just">
              <a:buClr>
                <a:schemeClr val="accent1"/>
              </a:buClr>
              <a:buNone/>
            </a:pPr>
            <a:r>
              <a:rPr lang="en-US" sz="2400" dirty="0"/>
              <a:t> </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177536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3279-0F65-4E96-8E73-7E9E16DFBC25}"/>
              </a:ext>
            </a:extLst>
          </p:cNvPr>
          <p:cNvSpPr>
            <a:spLocks noGrp="1"/>
          </p:cNvSpPr>
          <p:nvPr>
            <p:ph type="title"/>
          </p:nvPr>
        </p:nvSpPr>
        <p:spPr>
          <a:xfrm>
            <a:off x="753359" y="138882"/>
            <a:ext cx="10515600" cy="1114883"/>
          </a:xfrm>
        </p:spPr>
        <p:txBody>
          <a:bodyPr>
            <a:normAutofit/>
          </a:bodyPr>
          <a:lstStyle/>
          <a:p>
            <a:r>
              <a:rPr lang="en-US" sz="4000" b="1" dirty="0">
                <a:latin typeface="Times New Roman" panose="02020603050405020304" pitchFamily="18" charset="0"/>
                <a:cs typeface="Times New Roman" panose="02020603050405020304" pitchFamily="18" charset="0"/>
              </a:rPr>
              <a:t>                 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0AF90C-820A-482D-88E6-85B323A3E60D}"/>
              </a:ext>
            </a:extLst>
          </p:cNvPr>
          <p:cNvSpPr>
            <a:spLocks noGrp="1"/>
          </p:cNvSpPr>
          <p:nvPr>
            <p:ph idx="1"/>
          </p:nvPr>
        </p:nvSpPr>
        <p:spPr>
          <a:xfrm>
            <a:off x="753360" y="1781666"/>
            <a:ext cx="10348230" cy="5182548"/>
          </a:xfrm>
        </p:spPr>
        <p:txBody>
          <a:bodyPr>
            <a:normAutofit/>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Cancer is the second most common cancer in the world due to which mortality rate increase and survival rates decreases.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Different Authors used different classification methods for cancer detection.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There is need for standardization classification algorithms for cancer detection.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our Project work Analyzed Various Deep Learning algorithms for accurate cancer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34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78B4-771C-46F7-B9C1-E019192610F8}"/>
              </a:ext>
            </a:extLst>
          </p:cNvPr>
          <p:cNvSpPr>
            <a:spLocks noGrp="1"/>
          </p:cNvSpPr>
          <p:nvPr>
            <p:ph type="title"/>
          </p:nvPr>
        </p:nvSpPr>
        <p:spPr>
          <a:xfrm>
            <a:off x="838200" y="374552"/>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186B7F-24E2-44A7-86A1-EC2E86C8628C}"/>
              </a:ext>
            </a:extLst>
          </p:cNvPr>
          <p:cNvSpPr>
            <a:spLocks noGrp="1"/>
          </p:cNvSpPr>
          <p:nvPr>
            <p:ph idx="1"/>
          </p:nvPr>
        </p:nvSpPr>
        <p:spPr>
          <a:xfrm>
            <a:off x="838200" y="1700115"/>
            <a:ext cx="10515600" cy="4476848"/>
          </a:xfrm>
        </p:spPr>
        <p:txBody>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analyze different database of medical images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classify the images( like CT images) into tumor or non  tumor with more accuracy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identify/recognize the  different stages of cancer in the organ.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analyze different classification methods on different database.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To validate the result with existing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79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1BD9-7BA7-4C7B-BA0E-2D088EBE406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                       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5C428C-AB40-444C-B3DB-B1D23950314F}"/>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Image fusion is a process of combination information from multimodality images.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Multi model images of segmented into regions using automatic segmentation process.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super pixel was used as the basic Processing Unit for efficiency and compact representation.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Sparse coding and dictionary learning are implemented in a high dimensional feature space using kernel trick.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11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DB99-9FA4-4FE8-897C-CFBCDD819E9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                            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60CA67-0659-4DA5-A642-48F7193C7415}"/>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Sensitivity to noise blurring effects and miss registration.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 which uses the efficient risk so you can build in expert knowledge about the problem.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an approximation to a bound on the test error rate and there is a substantial body of theory behind it which suggests it should be a good idea.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20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8B88-18FF-42B7-98F7-CDF26E7C1A3B}"/>
              </a:ext>
            </a:extLst>
          </p:cNvPr>
          <p:cNvSpPr>
            <a:spLocks noGrp="1"/>
          </p:cNvSpPr>
          <p:nvPr>
            <p:ph type="title"/>
          </p:nvPr>
        </p:nvSpPr>
        <p:spPr>
          <a:xfrm>
            <a:off x="1376312" y="518474"/>
            <a:ext cx="8474698" cy="735292"/>
          </a:xfrm>
        </p:spPr>
        <p:txBody>
          <a:bodyPr>
            <a:normAutofit/>
          </a:bodyPr>
          <a:lstStyle/>
          <a:p>
            <a:r>
              <a:rPr lang="en-US"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DISADVANTAGES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272612-7E7A-4C6D-AB37-C2F5810DF68F}"/>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Fusion system passage information within each decomposition level so that the details of the source image is preserved expressing the artifacts.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difficult to determine whether narrowing of a spinal canal.</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169064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1166</Words>
  <Application>Microsoft Office PowerPoint</Application>
  <PresentationFormat>Widescreen</PresentationFormat>
  <Paragraphs>122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                VISVESVARAYA TECHNOLOGICAL UNIVERSITY                  Analysis of medical images for Tumor detection            using Deep Learning                           Submitted by                                      Under the Guidance Of             4VM18CS009  DHARINI K R                                             Prof. Latha D U      4VM18CS015  HARSHA VARDHINI K                             Assistant Professor      4VM18CS021  JAYASHREE K M                                      Department of CSE       4VM18CS046  VARSHA R                                                  VVIET, Mysuru - 28  </vt:lpstr>
      <vt:lpstr>CONTENTS</vt:lpstr>
      <vt:lpstr>                                 ABSTRACT</vt:lpstr>
      <vt:lpstr>     INTRODUCTION</vt:lpstr>
      <vt:lpstr>                 PROBLEM STATEMENT</vt:lpstr>
      <vt:lpstr>                            OBJECTIVES</vt:lpstr>
      <vt:lpstr>                       EXISTING SYSTEM</vt:lpstr>
      <vt:lpstr>                            ADVANTAGES</vt:lpstr>
      <vt:lpstr>                    DISADVANTAGES</vt:lpstr>
      <vt:lpstr>                      LITERATURE SURVEY</vt:lpstr>
      <vt:lpstr>                            PROPOSED SYSTEM</vt:lpstr>
      <vt:lpstr>                     SYSTEM REQUIREMENTS</vt:lpstr>
      <vt:lpstr>METHODOLOGY</vt:lpstr>
      <vt:lpstr>                            EXPECTED OUTCOMES</vt:lpstr>
      <vt:lpstr>RESULTS</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Submitted by                                  Under the Guidance Of        4VM18CS009  DHARINI K R 4VM18CS015  HARSHA VARDHINI K 4VM18CS021  JAYASHREE K M 4VM18CS046  VARSHA R</dc:title>
  <dc:creator>Harsha Vardhini K</dc:creator>
  <cp:lastModifiedBy>Dharini k r</cp:lastModifiedBy>
  <cp:revision>30</cp:revision>
  <dcterms:created xsi:type="dcterms:W3CDTF">2022-01-20T15:49:33Z</dcterms:created>
  <dcterms:modified xsi:type="dcterms:W3CDTF">2022-06-07T05:22:49Z</dcterms:modified>
</cp:coreProperties>
</file>