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1" r:id="rId4"/>
    <p:sldId id="259" r:id="rId5"/>
    <p:sldId id="268" r:id="rId6"/>
    <p:sldId id="269" r:id="rId7"/>
    <p:sldId id="263" r:id="rId8"/>
    <p:sldId id="267" r:id="rId9"/>
    <p:sldId id="266" r:id="rId10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99" autoAdjust="0"/>
    <p:restoredTop sz="73146" autoAdjust="0"/>
  </p:normalViewPr>
  <p:slideViewPr>
    <p:cSldViewPr>
      <p:cViewPr varScale="1">
        <p:scale>
          <a:sx n="40" d="100"/>
          <a:sy n="40" d="100"/>
        </p:scale>
        <p:origin x="85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7632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931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hyperlink" Target="../../../Dharini/Sales_Data_Visualization.pbix" TargetMode="Externa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22975" y="2597512"/>
            <a:ext cx="5460025" cy="40973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5400" b="1" i="0" u="none" strike="noStrike" baseline="0" dirty="0">
                <a:solidFill>
                  <a:srgbClr val="002060"/>
                </a:solidFill>
              </a:rPr>
              <a:t>Sales Data Analysis and Reporting for a Retail Chain</a:t>
            </a:r>
            <a:endParaRPr lang="en-US" sz="5400" spc="-105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ArialMT"/>
              </a:rPr>
              <a:t>The aim of this.</a:t>
            </a:r>
            <a:endParaRPr lang="en-US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</a:rPr>
              <a:t>Project Plan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68BAF3-BDB9-E9E3-D5D1-E8057A9429A3}"/>
              </a:ext>
            </a:extLst>
          </p:cNvPr>
          <p:cNvSpPr txBox="1"/>
          <p:nvPr/>
        </p:nvSpPr>
        <p:spPr>
          <a:xfrm>
            <a:off x="9136113" y="4112447"/>
            <a:ext cx="64539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 i="0" u="none" strike="noStrike" baseline="0" dirty="0"/>
              <a:t>The aim of this project is to use Python, SQL, and Excel to analyze sales data and generate meaningful reports for a retail chain.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6900492" cy="814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3600" b="0" i="0" u="none" strike="noStrike" baseline="0" dirty="0">
                <a:solidFill>
                  <a:schemeClr val="bg1"/>
                </a:solidFill>
                <a:latin typeface="+mj-lt"/>
              </a:rPr>
              <a:t>Data Source</a:t>
            </a:r>
            <a:endParaRPr lang="en-US" sz="3600" spc="-64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4888721" cy="814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3600" b="0" i="0" u="none" strike="noStrike" baseline="0" dirty="0">
                <a:solidFill>
                  <a:schemeClr val="bg1"/>
                </a:solidFill>
                <a:latin typeface="+mj-lt"/>
              </a:rPr>
              <a:t>Data Collection</a:t>
            </a:r>
            <a:endParaRPr lang="en-US" sz="3600" spc="-64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3988777" cy="814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3600" b="0" i="0" u="none" strike="noStrike" baseline="0" dirty="0">
                <a:solidFill>
                  <a:schemeClr val="bg1"/>
                </a:solidFill>
                <a:latin typeface="+mj-lt"/>
              </a:rPr>
              <a:t>Reporting</a:t>
            </a:r>
            <a:endParaRPr lang="en-US" sz="3600" spc="-64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4829427" cy="814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3600" b="0" i="0" u="none" strike="noStrike" baseline="0" dirty="0">
                <a:solidFill>
                  <a:schemeClr val="bg1"/>
                </a:solidFill>
                <a:latin typeface="+mj-lt"/>
              </a:rPr>
              <a:t>Data Analysis</a:t>
            </a:r>
            <a:endParaRPr lang="en-US" sz="3600" spc="-64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5185650" cy="814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3600" b="0" i="0" u="none" strike="noStrike" baseline="0" dirty="0">
                <a:solidFill>
                  <a:schemeClr val="bg1"/>
                </a:solidFill>
              </a:rPr>
              <a:t>Data Cleaning</a:t>
            </a:r>
            <a:endParaRPr lang="en-US" sz="3600" spc="-64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1" name="TextBox 21"/>
          <p:cNvSpPr txBox="1"/>
          <p:nvPr/>
        </p:nvSpPr>
        <p:spPr>
          <a:xfrm>
            <a:off x="3069738" y="2308953"/>
            <a:ext cx="5786869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19" dirty="0">
                <a:solidFill>
                  <a:schemeClr val="bg1"/>
                </a:solidFill>
              </a:rPr>
              <a:t>Data Source</a:t>
            </a:r>
          </a:p>
          <a:p>
            <a:pPr>
              <a:lnSpc>
                <a:spcPts val="9600"/>
              </a:lnSpc>
            </a:pP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8AB16A-C5AF-AF24-5FC9-4BFB128D8858}"/>
              </a:ext>
            </a:extLst>
          </p:cNvPr>
          <p:cNvSpPr txBox="1"/>
          <p:nvPr/>
        </p:nvSpPr>
        <p:spPr>
          <a:xfrm>
            <a:off x="10210741" y="2154734"/>
            <a:ext cx="778980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+mj-lt"/>
              </a:rPr>
              <a:t>D</a:t>
            </a:r>
            <a:r>
              <a:rPr lang="en-US" sz="2800" b="0" i="0" u="none" strike="noStrike" baseline="0" dirty="0">
                <a:latin typeface="+mj-lt"/>
              </a:rPr>
              <a:t>ataset includes the following fields:</a:t>
            </a:r>
          </a:p>
          <a:p>
            <a:pPr algn="l"/>
            <a:r>
              <a:rPr lang="en-US" sz="2800" b="1" i="0" u="none" strike="noStrike" baseline="0" dirty="0">
                <a:latin typeface="+mj-lt"/>
              </a:rPr>
              <a:t>•</a:t>
            </a:r>
            <a:r>
              <a:rPr lang="en-US" sz="2800" b="1" i="0" u="none" strike="noStrike" baseline="0" dirty="0" err="1">
                <a:latin typeface="+mj-lt"/>
              </a:rPr>
              <a:t>TransactionID</a:t>
            </a:r>
            <a:r>
              <a:rPr lang="en-US" sz="2800" b="0" i="0" u="none" strike="noStrike" baseline="0" dirty="0">
                <a:latin typeface="+mj-lt"/>
              </a:rPr>
              <a:t>: A unique identifier for each transaction</a:t>
            </a:r>
          </a:p>
          <a:p>
            <a:pPr algn="l"/>
            <a:r>
              <a:rPr lang="en-US" sz="2800" b="1" i="0" u="none" strike="noStrike" baseline="0" dirty="0">
                <a:latin typeface="+mj-lt"/>
              </a:rPr>
              <a:t>•</a:t>
            </a:r>
            <a:r>
              <a:rPr lang="en-US" sz="2800" b="1" i="0" u="none" strike="noStrike" baseline="0" dirty="0" err="1">
                <a:latin typeface="+mj-lt"/>
              </a:rPr>
              <a:t>TransactionTime</a:t>
            </a:r>
            <a:r>
              <a:rPr lang="en-US" sz="2800" b="0" i="0" u="none" strike="noStrike" baseline="0" dirty="0">
                <a:latin typeface="+mj-lt"/>
              </a:rPr>
              <a:t>: The time the transaction took place</a:t>
            </a:r>
          </a:p>
          <a:p>
            <a:pPr algn="l"/>
            <a:r>
              <a:rPr lang="en-US" sz="2800" b="1" i="0" u="none" strike="noStrike" baseline="0" dirty="0">
                <a:latin typeface="+mj-lt"/>
              </a:rPr>
              <a:t>•</a:t>
            </a:r>
            <a:r>
              <a:rPr lang="en-US" sz="2800" b="1" i="0" u="none" strike="noStrike" baseline="0" dirty="0" err="1">
                <a:latin typeface="+mj-lt"/>
              </a:rPr>
              <a:t>ItemCode</a:t>
            </a:r>
            <a:r>
              <a:rPr lang="en-US" sz="2800" b="0" i="0" u="none" strike="noStrike" baseline="0" dirty="0">
                <a:latin typeface="+mj-lt"/>
              </a:rPr>
              <a:t>: The code of the item purchased</a:t>
            </a:r>
          </a:p>
          <a:p>
            <a:pPr algn="l"/>
            <a:r>
              <a:rPr lang="en-US" sz="2800" b="1" i="0" u="none" strike="noStrike" baseline="0" dirty="0">
                <a:latin typeface="+mj-lt"/>
              </a:rPr>
              <a:t>•</a:t>
            </a:r>
            <a:r>
              <a:rPr lang="en-US" sz="2800" b="1" i="0" u="none" strike="noStrike" baseline="0" dirty="0" err="1">
                <a:latin typeface="+mj-lt"/>
              </a:rPr>
              <a:t>ItemDescription</a:t>
            </a:r>
            <a:r>
              <a:rPr lang="en-US" sz="2800" b="0" i="0" u="none" strike="noStrike" baseline="0" dirty="0">
                <a:latin typeface="+mj-lt"/>
              </a:rPr>
              <a:t>: A description of the item purchased</a:t>
            </a:r>
          </a:p>
          <a:p>
            <a:pPr algn="l"/>
            <a:r>
              <a:rPr lang="en-US" sz="2800" b="1" i="0" u="none" strike="noStrike" baseline="0" dirty="0">
                <a:latin typeface="+mj-lt"/>
              </a:rPr>
              <a:t>•</a:t>
            </a:r>
            <a:r>
              <a:rPr lang="en-US" sz="2800" b="1" i="0" u="none" strike="noStrike" baseline="0" dirty="0" err="1">
                <a:latin typeface="+mj-lt"/>
              </a:rPr>
              <a:t>NumberOfItemsPurchased</a:t>
            </a:r>
            <a:r>
              <a:rPr lang="en-US" sz="2800" b="0" i="0" u="none" strike="noStrike" baseline="0" dirty="0">
                <a:latin typeface="+mj-lt"/>
              </a:rPr>
              <a:t>: The number of items purchased in the transaction</a:t>
            </a:r>
          </a:p>
          <a:p>
            <a:pPr algn="l"/>
            <a:r>
              <a:rPr lang="en-US" sz="2800" b="1" i="0" u="none" strike="noStrike" baseline="0" dirty="0">
                <a:latin typeface="+mj-lt"/>
              </a:rPr>
              <a:t>•</a:t>
            </a:r>
            <a:r>
              <a:rPr lang="en-US" sz="2800" b="1" i="0" u="none" strike="noStrike" baseline="0" dirty="0" err="1">
                <a:latin typeface="+mj-lt"/>
              </a:rPr>
              <a:t>CostPerItem</a:t>
            </a:r>
            <a:r>
              <a:rPr lang="en-US" sz="2800" b="0" i="0" u="none" strike="noStrike" baseline="0" dirty="0">
                <a:latin typeface="+mj-lt"/>
              </a:rPr>
              <a:t>: The cost per item</a:t>
            </a:r>
          </a:p>
          <a:p>
            <a:pPr algn="l"/>
            <a:r>
              <a:rPr lang="en-US" sz="2800" b="1" i="0" u="none" strike="noStrike" baseline="0" dirty="0">
                <a:latin typeface="+mj-lt"/>
              </a:rPr>
              <a:t>•Country</a:t>
            </a:r>
            <a:r>
              <a:rPr lang="en-US" sz="2800" b="0" i="0" u="none" strike="noStrike" baseline="0" dirty="0">
                <a:latin typeface="+mj-lt"/>
              </a:rPr>
              <a:t>: The country where the transaction took place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1" name="TextBox 21"/>
          <p:cNvSpPr txBox="1"/>
          <p:nvPr/>
        </p:nvSpPr>
        <p:spPr>
          <a:xfrm>
            <a:off x="3069738" y="2308953"/>
            <a:ext cx="5786869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19" dirty="0">
                <a:solidFill>
                  <a:schemeClr val="bg1"/>
                </a:solidFill>
              </a:rPr>
              <a:t>Data Collection</a:t>
            </a:r>
          </a:p>
          <a:p>
            <a:pPr>
              <a:lnSpc>
                <a:spcPts val="9600"/>
              </a:lnSpc>
            </a:pP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8AB16A-C5AF-AF24-5FC9-4BFB128D8858}"/>
              </a:ext>
            </a:extLst>
          </p:cNvPr>
          <p:cNvSpPr txBox="1"/>
          <p:nvPr/>
        </p:nvSpPr>
        <p:spPr>
          <a:xfrm>
            <a:off x="10360339" y="3242248"/>
            <a:ext cx="77898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u="none" strike="noStrike" baseline="0" dirty="0">
                <a:latin typeface="+mj-lt"/>
              </a:rPr>
              <a:t>1.Data Collection</a:t>
            </a:r>
            <a:r>
              <a:rPr lang="en-US" sz="2800" b="0" i="0" u="none" strike="noStrike" baseline="0" dirty="0">
                <a:latin typeface="+mj-lt"/>
              </a:rPr>
              <a:t>: Download the data from Kaggle as a csv file and</a:t>
            </a:r>
          </a:p>
          <a:p>
            <a:pPr algn="l"/>
            <a:r>
              <a:rPr lang="en-US" sz="2800" b="0" i="0" u="none" strike="noStrike" baseline="0" dirty="0">
                <a:latin typeface="+mj-lt"/>
              </a:rPr>
              <a:t>place it on the proper path</a:t>
            </a:r>
          </a:p>
          <a:p>
            <a:pPr algn="l"/>
            <a:endParaRPr lang="en-US" sz="2800" b="0" i="0" u="none" strike="noStrike" baseline="0" dirty="0">
              <a:latin typeface="+mj-lt"/>
            </a:endParaRPr>
          </a:p>
          <a:p>
            <a:pPr algn="l"/>
            <a:r>
              <a:rPr lang="en-US" sz="2800" b="1" i="0" u="none" strike="noStrike" baseline="0" dirty="0">
                <a:latin typeface="+mj-lt"/>
              </a:rPr>
              <a:t>2.Database Setup</a:t>
            </a:r>
            <a:r>
              <a:rPr lang="en-US" sz="2800" b="0" i="0" u="none" strike="noStrike" baseline="0" dirty="0">
                <a:latin typeface="+mj-lt"/>
              </a:rPr>
              <a:t>: Set up a SQL database to hold the data. Design</a:t>
            </a:r>
          </a:p>
          <a:p>
            <a:pPr algn="l"/>
            <a:r>
              <a:rPr lang="en-US" sz="2800" b="0" i="0" u="none" strike="noStrike" baseline="0" dirty="0">
                <a:latin typeface="+mj-lt"/>
              </a:rPr>
              <a:t>the database schema, and create the necessary tables using SQL</a:t>
            </a:r>
          </a:p>
          <a:p>
            <a:pPr algn="l"/>
            <a:r>
              <a:rPr lang="en-US" sz="2800" b="0" i="0" u="none" strike="noStrike" baseline="0" dirty="0">
                <a:latin typeface="+mj-lt"/>
              </a:rPr>
              <a:t>DDL commands.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769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1" name="TextBox 21"/>
          <p:cNvSpPr txBox="1"/>
          <p:nvPr/>
        </p:nvSpPr>
        <p:spPr>
          <a:xfrm>
            <a:off x="3069738" y="2308953"/>
            <a:ext cx="5786869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19" dirty="0">
                <a:solidFill>
                  <a:schemeClr val="bg1"/>
                </a:solidFill>
              </a:rPr>
              <a:t>Data Cleaning</a:t>
            </a:r>
          </a:p>
          <a:p>
            <a:pPr>
              <a:lnSpc>
                <a:spcPts val="9600"/>
              </a:lnSpc>
            </a:pP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8AB16A-C5AF-AF24-5FC9-4BFB128D8858}"/>
              </a:ext>
            </a:extLst>
          </p:cNvPr>
          <p:cNvSpPr txBox="1"/>
          <p:nvPr/>
        </p:nvSpPr>
        <p:spPr>
          <a:xfrm>
            <a:off x="10360339" y="3242248"/>
            <a:ext cx="74704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u="none" strike="noStrike" baseline="0" dirty="0">
                <a:latin typeface="+mj-lt"/>
              </a:rPr>
              <a:t>1. Data Cleaning</a:t>
            </a:r>
            <a:r>
              <a:rPr lang="en-US" sz="2800" b="0" i="0" u="none" strike="noStrike" baseline="0" dirty="0">
                <a:latin typeface="+mj-lt"/>
              </a:rPr>
              <a:t>: Use SQL queries and Python (pandas) to clean the data. Look for and handle missing or inconsistent data, outliers, etc.</a:t>
            </a:r>
          </a:p>
          <a:p>
            <a:pPr algn="l"/>
            <a:endParaRPr lang="en-US" sz="2800" b="0" i="0" u="none" strike="noStrike" baseline="0" dirty="0">
              <a:latin typeface="+mj-lt"/>
            </a:endParaRPr>
          </a:p>
          <a:p>
            <a:pPr algn="l"/>
            <a:r>
              <a:rPr lang="en-US" sz="2800" b="1" i="0" u="none" strike="noStrike" baseline="0" dirty="0">
                <a:latin typeface="+mj-lt"/>
              </a:rPr>
              <a:t>2. Data Preparation</a:t>
            </a:r>
            <a:r>
              <a:rPr lang="en-US" sz="2800" b="0" i="0" u="none" strike="noStrike" baseline="0" dirty="0">
                <a:latin typeface="+mj-lt"/>
              </a:rPr>
              <a:t>: Prepare the data for analysis. This may involve creating additional calculated fields, such as total sales value, month/year fields for time-based analysis, etc. Again, this can be done using a combination of SQL and Python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3989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71430" y="8070802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41669" y="172974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933350E-A6F4-739F-C1DD-FC9C18222022}"/>
              </a:ext>
            </a:extLst>
          </p:cNvPr>
          <p:cNvSpPr txBox="1"/>
          <p:nvPr/>
        </p:nvSpPr>
        <p:spPr>
          <a:xfrm>
            <a:off x="3503501" y="2842990"/>
            <a:ext cx="137585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800" b="0" i="0" u="none" strike="noStrike" baseline="0" dirty="0">
                <a:latin typeface="+mj-lt"/>
              </a:rPr>
              <a:t>Data Analysis</a:t>
            </a:r>
          </a:p>
          <a:p>
            <a:pPr marL="514350" indent="-514350" algn="l">
              <a:buAutoNum type="arabicPeriod"/>
            </a:pPr>
            <a:r>
              <a:rPr lang="en-US" sz="2800" b="1" i="0" u="none" strike="noStrike" baseline="0" dirty="0">
                <a:solidFill>
                  <a:srgbClr val="000000"/>
                </a:solidFill>
                <a:latin typeface="+mj-lt"/>
              </a:rPr>
              <a:t>Data Exploration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+mj-lt"/>
              </a:rPr>
              <a:t>: Use SQL queries and Python (pandas, matplotlib, seaborn,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+mj-lt"/>
              </a:rPr>
              <a:t>etc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+mj-lt"/>
              </a:rPr>
              <a:t>) to explore the data and identify trends and patterns.</a:t>
            </a:r>
          </a:p>
          <a:p>
            <a:pPr algn="l"/>
            <a:endParaRPr lang="en-US" sz="2800" b="0" i="0" u="none" strike="noStrike" baseline="0" dirty="0">
              <a:solidFill>
                <a:srgbClr val="000000"/>
              </a:solidFill>
              <a:latin typeface="+mj-lt"/>
            </a:endParaRPr>
          </a:p>
          <a:p>
            <a:pPr algn="l"/>
            <a:r>
              <a:rPr lang="en-US" sz="2800" b="1" i="0" u="none" strike="noStrike" baseline="0" dirty="0">
                <a:solidFill>
                  <a:srgbClr val="000000"/>
                </a:solidFill>
                <a:latin typeface="+mj-lt"/>
              </a:rPr>
              <a:t>2. Advanced Analysis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+mj-lt"/>
              </a:rPr>
              <a:t>: Perform more complex analysis as needed. For example, time series analysis for sales trends, cohort analysis for customer behavior, etc. Python's advanced data analysis libraries can be very useful here.</a:t>
            </a:r>
            <a:endParaRPr lang="en-US" sz="2800" spc="-19" dirty="0">
              <a:solidFill>
                <a:srgbClr val="00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09BBA21-3EE7-8B21-E3E1-28C8BDF2AF2C}"/>
              </a:ext>
            </a:extLst>
          </p:cNvPr>
          <p:cNvSpPr txBox="1"/>
          <p:nvPr/>
        </p:nvSpPr>
        <p:spPr>
          <a:xfrm>
            <a:off x="2703397" y="271787"/>
            <a:ext cx="880280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19" dirty="0">
                <a:solidFill>
                  <a:srgbClr val="000000"/>
                </a:solidFill>
              </a:rPr>
              <a:t>Reporting </a:t>
            </a:r>
            <a:r>
              <a:rPr lang="en-US" sz="2800" spc="-19" dirty="0">
                <a:solidFill>
                  <a:srgbClr val="000000"/>
                </a:solidFill>
                <a:hlinkClick r:id="rId5" action="ppaction://hlinkfile"/>
              </a:rPr>
              <a:t>link</a:t>
            </a:r>
            <a:endParaRPr lang="en-US" sz="2800" spc="-19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CCB7F2F-C268-C1BD-8697-5AD400F318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160" y="1466351"/>
            <a:ext cx="13178613" cy="6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Thank you</a:t>
            </a: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352</Words>
  <Application>Microsoft Office PowerPoint</Application>
  <PresentationFormat>Custom</PresentationFormat>
  <Paragraphs>54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Arial</vt:lpstr>
      <vt:lpstr>Graphik Regular</vt:lpstr>
      <vt:lpstr>ArialMT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Parag</cp:lastModifiedBy>
  <cp:revision>10</cp:revision>
  <dcterms:created xsi:type="dcterms:W3CDTF">2006-08-16T00:00:00Z</dcterms:created>
  <dcterms:modified xsi:type="dcterms:W3CDTF">2023-12-19T09:30:09Z</dcterms:modified>
  <dc:identifier>DAEhDyfaYKE</dc:identifier>
</cp:coreProperties>
</file>