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59" r:id="rId7"/>
    <p:sldId id="260" r:id="rId8"/>
    <p:sldId id="261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3955-8519-B2F1-1522-0C8041369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D458-DB98-FF3D-196C-254A69F1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69D8-0CDF-7C8A-8812-0CE8580C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7CD4-583B-0E5B-2210-E81C1D9E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7B61-86F7-1C87-BE2A-74F2640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5873-BCA8-A562-B352-1CB26808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84E34-8207-9F3A-3AE6-EC886EE1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DAD7-3849-064B-2EA3-FF86408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7C17-3589-BB36-3024-7E1FF093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0C22-BD1A-4610-F95B-00717614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01BE3-44F6-7421-63A5-C9C269A6B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79C0A-F108-8BAE-B9E2-31B0B86C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D65B-E575-91BD-768F-7D650B3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BD22-E46A-869C-0BF4-09010A49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4F64-6BFD-EB73-0948-EC8BB4D4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C76C-9DBB-3B01-D73B-D9C46F0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E68E-4F6C-28DC-B73F-FF4E9B2F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5432-777D-605F-5B33-9DABD7A7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11F4-E4DB-D24E-BE98-A73AEC0C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4CF7-F531-F19F-22CC-01C50500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D269-7E7C-2BD1-092B-6CA6D35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28EE-D139-249F-AAB7-5FF798A5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8A9D-FB5C-B2FF-C529-267F1021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78F2-BF2F-EA12-6545-77A8232A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11F9-063C-4839-3DD8-017AFAF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9CF5-ED77-74D9-56C9-0032AB5E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4C23-4D60-C71F-9F6D-25C6DC143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2D0C1-7419-9FB1-AEED-143C8F59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AEE2-961D-6B3C-E7BD-64E1EAAF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B0FC-A6D3-BC6C-0746-A6A5B9D8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79BE-92DC-67A8-2909-2A910C25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3C32-12E3-787F-C90E-B96EB97C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474E-3302-2C55-3FD1-201BF0ED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F14F7-CED1-BEBD-5B6B-E4BA9F86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D893E-4C36-53E5-3F48-BAD145BC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17ACF-8369-6A9D-3285-10D04A6A2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00468-728E-D9CE-10CE-21B4960D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B1192-6FE0-A539-7A64-62A56FCE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5DDD2-4CDF-51A6-8968-401A4A55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514F-6D91-8442-042E-B0CD33D5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0D4D7-38B7-CFD3-CB8D-FAC26181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D7876-2B60-F065-6800-7BBD78AB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C3F2C-3D43-50AA-AB28-BF6BA30A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A47B4-6A3D-5D73-A22A-0014C88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82E48-22C5-9E3A-4296-5FB644D2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2FEB-709B-8E40-B691-F53718B7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D9B3-FE9F-4300-46BD-547941E9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CCBC-B35B-4F28-444B-A10D1B1B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25F81-E9DA-8F2D-6717-BE1F7F00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F0F8-9D09-B1E4-5064-E58B8CDB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7545F-99DC-7CE1-C5AE-DA986593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94C8F-89F2-47C3-4B78-BAF0BA7F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AE79-64C1-CCDE-BC4B-44766962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CBA7C-5972-97AF-37F4-24B8B5CB1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915BF-285E-0D58-7D34-534C150A0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1AA48-7CD2-47C1-C5B8-DC53AF44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0125-A7D7-592E-1F3F-4D0997FA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8513-AAA7-3F52-DDD8-BBA53B7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12F6B-19A9-2D17-7EFD-EDF0261A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53DB-4300-A94A-ADC2-788670E3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285E-804C-0BF0-1041-C3BF4A997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D4A7-03FA-44A6-B17F-0638A11530F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0ECF-92CC-1E14-3FC3-C51DB6C94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55A1-26F8-3ED3-E733-E3F7E1AC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06B4-CC4E-4BCE-BBFF-1D9CC13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B19D-31F9-C902-BC3C-D232B3880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C7DD-78CB-EAC2-4413-4D7CF5FB4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Dharinisri 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code:2022-7688</a:t>
            </a:r>
          </a:p>
        </p:txBody>
      </p:sp>
    </p:spTree>
    <p:extLst>
      <p:ext uri="{BB962C8B-B14F-4D97-AF65-F5344CB8AC3E}">
        <p14:creationId xmlns:p14="http://schemas.microsoft.com/office/powerpoint/2010/main" val="258484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0A20E1-ED65-5480-A1E9-C8A392AD82C6}"/>
              </a:ext>
            </a:extLst>
          </p:cNvPr>
          <p:cNvGraphicFramePr>
            <a:graphicFrameLocks noGrp="1"/>
          </p:cNvGraphicFramePr>
          <p:nvPr/>
        </p:nvGraphicFramePr>
        <p:xfrm>
          <a:off x="453923" y="1575072"/>
          <a:ext cx="581414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3536">
                  <a:extLst>
                    <a:ext uri="{9D8B030D-6E8A-4147-A177-3AD203B41FA5}">
                      <a16:colId xmlns:a16="http://schemas.microsoft.com/office/drawing/2014/main" val="2684645051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1486184427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551659404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378539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/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8869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7EE8A19-508B-9250-6BB6-EAF121FC1FA6}"/>
              </a:ext>
            </a:extLst>
          </p:cNvPr>
          <p:cNvGraphicFramePr>
            <a:graphicFrameLocks noGrp="1"/>
          </p:cNvGraphicFramePr>
          <p:nvPr/>
        </p:nvGraphicFramePr>
        <p:xfrm>
          <a:off x="6678564" y="1575072"/>
          <a:ext cx="538561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404">
                  <a:extLst>
                    <a:ext uri="{9D8B030D-6E8A-4147-A177-3AD203B41FA5}">
                      <a16:colId xmlns:a16="http://schemas.microsoft.com/office/drawing/2014/main" val="1224621208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1555906630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1946195895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232061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4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2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2715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72A49B5-FA15-13B6-0946-47DA4253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4" y="3967630"/>
            <a:ext cx="5373326" cy="18004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JOIN ORDERS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021AF35-1EBE-A668-92E6-CF116578C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28168"/>
              </p:ext>
            </p:extLst>
          </p:nvPr>
        </p:nvGraphicFramePr>
        <p:xfrm>
          <a:off x="5776454" y="4031116"/>
          <a:ext cx="617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84">
                  <a:extLst>
                    <a:ext uri="{9D8B030D-6E8A-4147-A177-3AD203B41FA5}">
                      <a16:colId xmlns:a16="http://schemas.microsoft.com/office/drawing/2014/main" val="223541838"/>
                    </a:ext>
                  </a:extLst>
                </a:gridCol>
                <a:gridCol w="1544484">
                  <a:extLst>
                    <a:ext uri="{9D8B030D-6E8A-4147-A177-3AD203B41FA5}">
                      <a16:colId xmlns:a16="http://schemas.microsoft.com/office/drawing/2014/main" val="261537270"/>
                    </a:ext>
                  </a:extLst>
                </a:gridCol>
                <a:gridCol w="1544484">
                  <a:extLst>
                    <a:ext uri="{9D8B030D-6E8A-4147-A177-3AD203B41FA5}">
                      <a16:colId xmlns:a16="http://schemas.microsoft.com/office/drawing/2014/main" val="2116752285"/>
                    </a:ext>
                  </a:extLst>
                </a:gridCol>
                <a:gridCol w="1544484">
                  <a:extLst>
                    <a:ext uri="{9D8B030D-6E8A-4147-A177-3AD203B41FA5}">
                      <a16:colId xmlns:a16="http://schemas.microsoft.com/office/drawing/2014/main" val="101587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6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0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/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25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B9308A6-E481-D1E5-79AC-FDDD0DF5197A}"/>
              </a:ext>
            </a:extLst>
          </p:cNvPr>
          <p:cNvSpPr txBox="1"/>
          <p:nvPr/>
        </p:nvSpPr>
        <p:spPr>
          <a:xfrm>
            <a:off x="453923" y="10898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CUSTOMERS Table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FD5FE-68D9-2717-FB3F-F58053B64CA6}"/>
              </a:ext>
            </a:extLst>
          </p:cNvPr>
          <p:cNvSpPr txBox="1"/>
          <p:nvPr/>
        </p:nvSpPr>
        <p:spPr>
          <a:xfrm>
            <a:off x="6678564" y="10898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ORDERS Table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50934-6215-D743-23E4-684D45ABCB44}"/>
              </a:ext>
            </a:extLst>
          </p:cNvPr>
          <p:cNvSpPr txBox="1"/>
          <p:nvPr/>
        </p:nvSpPr>
        <p:spPr>
          <a:xfrm>
            <a:off x="5672397" y="3433629"/>
            <a:ext cx="6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74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3B50-DAC9-B3E0-D498-D9A9A651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FULL JOIN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8CE9-BE8C-4CF7-6DBE-37F44794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961534"/>
            <a:ext cx="10515600" cy="386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results of both left and right outer joins.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table2.column2...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table1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JOIN table2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table1.common_field = table2.common_field;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QL FULL OUTER JOIN">
            <a:extLst>
              <a:ext uri="{FF2B5EF4-FFF2-40B4-BE49-F238E27FC236}">
                <a16:creationId xmlns:a16="http://schemas.microsoft.com/office/drawing/2014/main" id="{164387A6-D25C-803F-87D9-F231FD02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87" y="22783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0A20E1-ED65-5480-A1E9-C8A392AD82C6}"/>
              </a:ext>
            </a:extLst>
          </p:cNvPr>
          <p:cNvGraphicFramePr>
            <a:graphicFrameLocks noGrp="1"/>
          </p:cNvGraphicFramePr>
          <p:nvPr/>
        </p:nvGraphicFramePr>
        <p:xfrm>
          <a:off x="453923" y="1575072"/>
          <a:ext cx="581414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3536">
                  <a:extLst>
                    <a:ext uri="{9D8B030D-6E8A-4147-A177-3AD203B41FA5}">
                      <a16:colId xmlns:a16="http://schemas.microsoft.com/office/drawing/2014/main" val="2684645051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1486184427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551659404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378539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/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8869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7EE8A19-508B-9250-6BB6-EAF121FC1FA6}"/>
              </a:ext>
            </a:extLst>
          </p:cNvPr>
          <p:cNvGraphicFramePr>
            <a:graphicFrameLocks noGrp="1"/>
          </p:cNvGraphicFramePr>
          <p:nvPr/>
        </p:nvGraphicFramePr>
        <p:xfrm>
          <a:off x="6678564" y="1575072"/>
          <a:ext cx="538561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404">
                  <a:extLst>
                    <a:ext uri="{9D8B030D-6E8A-4147-A177-3AD203B41FA5}">
                      <a16:colId xmlns:a16="http://schemas.microsoft.com/office/drawing/2014/main" val="1224621208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1555906630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1946195895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232061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4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2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2715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72A49B5-FA15-13B6-0946-47DA4253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4" y="3967630"/>
            <a:ext cx="5373326" cy="18004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JOIN ORDERS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308A6-E481-D1E5-79AC-FDDD0DF5197A}"/>
              </a:ext>
            </a:extLst>
          </p:cNvPr>
          <p:cNvSpPr txBox="1"/>
          <p:nvPr/>
        </p:nvSpPr>
        <p:spPr>
          <a:xfrm>
            <a:off x="453923" y="10898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CUSTOMERS Table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FD5FE-68D9-2717-FB3F-F58053B64CA6}"/>
              </a:ext>
            </a:extLst>
          </p:cNvPr>
          <p:cNvSpPr txBox="1"/>
          <p:nvPr/>
        </p:nvSpPr>
        <p:spPr>
          <a:xfrm>
            <a:off x="6678564" y="10898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ORDERS Table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50934-6215-D743-23E4-684D45ABCB44}"/>
              </a:ext>
            </a:extLst>
          </p:cNvPr>
          <p:cNvSpPr txBox="1"/>
          <p:nvPr/>
        </p:nvSpPr>
        <p:spPr>
          <a:xfrm>
            <a:off x="5672397" y="3433629"/>
            <a:ext cx="6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4FFFF-12C7-3B5E-9BF5-348A83CF8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05767"/>
              </p:ext>
            </p:extLst>
          </p:nvPr>
        </p:nvGraphicFramePr>
        <p:xfrm>
          <a:off x="5776454" y="3951390"/>
          <a:ext cx="608781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1953">
                  <a:extLst>
                    <a:ext uri="{9D8B030D-6E8A-4147-A177-3AD203B41FA5}">
                      <a16:colId xmlns:a16="http://schemas.microsoft.com/office/drawing/2014/main" val="4104269623"/>
                    </a:ext>
                  </a:extLst>
                </a:gridCol>
                <a:gridCol w="1521953">
                  <a:extLst>
                    <a:ext uri="{9D8B030D-6E8A-4147-A177-3AD203B41FA5}">
                      <a16:colId xmlns:a16="http://schemas.microsoft.com/office/drawing/2014/main" val="3842459895"/>
                    </a:ext>
                  </a:extLst>
                </a:gridCol>
                <a:gridCol w="1521953">
                  <a:extLst>
                    <a:ext uri="{9D8B030D-6E8A-4147-A177-3AD203B41FA5}">
                      <a16:colId xmlns:a16="http://schemas.microsoft.com/office/drawing/2014/main" val="101192593"/>
                    </a:ext>
                  </a:extLst>
                </a:gridCol>
                <a:gridCol w="1521953">
                  <a:extLst>
                    <a:ext uri="{9D8B030D-6E8A-4147-A177-3AD203B41FA5}">
                      <a16:colId xmlns:a16="http://schemas.microsoft.com/office/drawing/2014/main" val="13019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3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1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8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7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0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5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CFDD-D218-4849-4F26-9F486711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128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4F1-3009-F54B-552E-698007DC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00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4425"/>
            <a:ext cx="10515600" cy="3212537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combine records from two or more tables in a database. 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for combining fields from two tables by using values common to each.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3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4F1-3009-F54B-552E-698007DC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68" y="136630"/>
            <a:ext cx="10515600" cy="62869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E049EB-51F9-D89E-E408-0692F3959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1968"/>
              </p:ext>
            </p:extLst>
          </p:nvPr>
        </p:nvGraphicFramePr>
        <p:xfrm>
          <a:off x="838200" y="1825624"/>
          <a:ext cx="4854678" cy="1603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226">
                  <a:extLst>
                    <a:ext uri="{9D8B030D-6E8A-4147-A177-3AD203B41FA5}">
                      <a16:colId xmlns:a16="http://schemas.microsoft.com/office/drawing/2014/main" val="2534663760"/>
                    </a:ext>
                  </a:extLst>
                </a:gridCol>
                <a:gridCol w="1618226">
                  <a:extLst>
                    <a:ext uri="{9D8B030D-6E8A-4147-A177-3AD203B41FA5}">
                      <a16:colId xmlns:a16="http://schemas.microsoft.com/office/drawing/2014/main" val="2163994556"/>
                    </a:ext>
                  </a:extLst>
                </a:gridCol>
                <a:gridCol w="1618226">
                  <a:extLst>
                    <a:ext uri="{9D8B030D-6E8A-4147-A177-3AD203B41FA5}">
                      <a16:colId xmlns:a16="http://schemas.microsoft.com/office/drawing/2014/main" val="24295412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42799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Dhari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84128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9781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7EB339-3610-CE5E-5CFB-61402205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73008"/>
              </p:ext>
            </p:extLst>
          </p:nvPr>
        </p:nvGraphicFramePr>
        <p:xfrm>
          <a:off x="6880941" y="1805486"/>
          <a:ext cx="5138994" cy="1603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2998">
                  <a:extLst>
                    <a:ext uri="{9D8B030D-6E8A-4147-A177-3AD203B41FA5}">
                      <a16:colId xmlns:a16="http://schemas.microsoft.com/office/drawing/2014/main" val="1165023455"/>
                    </a:ext>
                  </a:extLst>
                </a:gridCol>
                <a:gridCol w="1712998">
                  <a:extLst>
                    <a:ext uri="{9D8B030D-6E8A-4147-A177-3AD203B41FA5}">
                      <a16:colId xmlns:a16="http://schemas.microsoft.com/office/drawing/2014/main" val="4139104357"/>
                    </a:ext>
                  </a:extLst>
                </a:gridCol>
                <a:gridCol w="1712998">
                  <a:extLst>
                    <a:ext uri="{9D8B030D-6E8A-4147-A177-3AD203B41FA5}">
                      <a16:colId xmlns:a16="http://schemas.microsoft.com/office/drawing/2014/main" val="4206403602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10733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3710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nior Manager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7506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0EA1D33-63E0-BC83-3480-833A93C7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8924"/>
            <a:ext cx="4854678" cy="17081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SALARY FROM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A1D12-DB94-31E1-CA68-44D946B73D18}"/>
              </a:ext>
            </a:extLst>
          </p:cNvPr>
          <p:cNvSpPr txBox="1"/>
          <p:nvPr/>
        </p:nvSpPr>
        <p:spPr>
          <a:xfrm>
            <a:off x="1522772" y="1120169"/>
            <a:ext cx="333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CUSTOMERS Table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7EA82-DDD1-3061-42BC-87B09B37C495}"/>
              </a:ext>
            </a:extLst>
          </p:cNvPr>
          <p:cNvSpPr txBox="1"/>
          <p:nvPr/>
        </p:nvSpPr>
        <p:spPr>
          <a:xfrm>
            <a:off x="7333635" y="1100741"/>
            <a:ext cx="2932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ORDERS Table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7815A9E-2B82-0171-C3DF-566FD31E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32151"/>
              </p:ext>
            </p:extLst>
          </p:nvPr>
        </p:nvGraphicFramePr>
        <p:xfrm>
          <a:off x="5933768" y="4819717"/>
          <a:ext cx="6001769" cy="1603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16">
                  <a:extLst>
                    <a:ext uri="{9D8B030D-6E8A-4147-A177-3AD203B41FA5}">
                      <a16:colId xmlns:a16="http://schemas.microsoft.com/office/drawing/2014/main" val="3144570411"/>
                    </a:ext>
                  </a:extLst>
                </a:gridCol>
                <a:gridCol w="1496551">
                  <a:extLst>
                    <a:ext uri="{9D8B030D-6E8A-4147-A177-3AD203B41FA5}">
                      <a16:colId xmlns:a16="http://schemas.microsoft.com/office/drawing/2014/main" val="1264816010"/>
                    </a:ext>
                  </a:extLst>
                </a:gridCol>
                <a:gridCol w="1496551">
                  <a:extLst>
                    <a:ext uri="{9D8B030D-6E8A-4147-A177-3AD203B41FA5}">
                      <a16:colId xmlns:a16="http://schemas.microsoft.com/office/drawing/2014/main" val="3475816997"/>
                    </a:ext>
                  </a:extLst>
                </a:gridCol>
                <a:gridCol w="1496551">
                  <a:extLst>
                    <a:ext uri="{9D8B030D-6E8A-4147-A177-3AD203B41FA5}">
                      <a16:colId xmlns:a16="http://schemas.microsoft.com/office/drawing/2014/main" val="368431225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5444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nisri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45456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767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2E1662-D4DA-FE49-3230-98831AF01E51}"/>
              </a:ext>
            </a:extLst>
          </p:cNvPr>
          <p:cNvSpPr txBox="1"/>
          <p:nvPr/>
        </p:nvSpPr>
        <p:spPr>
          <a:xfrm>
            <a:off x="6018160" y="416425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497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4F1-3009-F54B-552E-698007DC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7569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JOINS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joins: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rows when there is a match in both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all rows from the left table, even if there are no matches in the right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ns: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all rows from the right table, even if there are no matches in the left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joins: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rows when there is a match in one of the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joi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join a table to itself as if the table were two tables, temporarily renaming at least one table in the SQL statement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joins: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Cartesian product of the sets of records from the two or more joined tables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5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4F1-3009-F54B-552E-698007DC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NNER JOINS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61" y="20257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It creates a new result table by combining column values of two tables (table1 and table2) based upon the join-predicate.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table2.column2... FROM table1 INNER JOIN table2 ON table1.common_field = table2.common_field;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SQL INNER JOIN">
            <a:extLst>
              <a:ext uri="{FF2B5EF4-FFF2-40B4-BE49-F238E27FC236}">
                <a16:creationId xmlns:a16="http://schemas.microsoft.com/office/drawing/2014/main" id="{6F075B55-4C4C-F392-F279-2FBF0BBF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7" y="17119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5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68C79A-DA61-3BF3-459E-48846835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68" y="136630"/>
            <a:ext cx="10515600" cy="62869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98DCA-009D-FEF6-B700-17041724B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548614"/>
              </p:ext>
            </p:extLst>
          </p:nvPr>
        </p:nvGraphicFramePr>
        <p:xfrm>
          <a:off x="838200" y="1825624"/>
          <a:ext cx="4854678" cy="1603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226">
                  <a:extLst>
                    <a:ext uri="{9D8B030D-6E8A-4147-A177-3AD203B41FA5}">
                      <a16:colId xmlns:a16="http://schemas.microsoft.com/office/drawing/2014/main" val="2534663760"/>
                    </a:ext>
                  </a:extLst>
                </a:gridCol>
                <a:gridCol w="1618226">
                  <a:extLst>
                    <a:ext uri="{9D8B030D-6E8A-4147-A177-3AD203B41FA5}">
                      <a16:colId xmlns:a16="http://schemas.microsoft.com/office/drawing/2014/main" val="2163994556"/>
                    </a:ext>
                  </a:extLst>
                </a:gridCol>
                <a:gridCol w="1618226">
                  <a:extLst>
                    <a:ext uri="{9D8B030D-6E8A-4147-A177-3AD203B41FA5}">
                      <a16:colId xmlns:a16="http://schemas.microsoft.com/office/drawing/2014/main" val="2429541257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42799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Dhari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84128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97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1ECEB3-3F42-69B0-F164-9CA12017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26126"/>
              </p:ext>
            </p:extLst>
          </p:nvPr>
        </p:nvGraphicFramePr>
        <p:xfrm>
          <a:off x="6880941" y="1805486"/>
          <a:ext cx="5138994" cy="1603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2998">
                  <a:extLst>
                    <a:ext uri="{9D8B030D-6E8A-4147-A177-3AD203B41FA5}">
                      <a16:colId xmlns:a16="http://schemas.microsoft.com/office/drawing/2014/main" val="1165023455"/>
                    </a:ext>
                  </a:extLst>
                </a:gridCol>
                <a:gridCol w="1712998">
                  <a:extLst>
                    <a:ext uri="{9D8B030D-6E8A-4147-A177-3AD203B41FA5}">
                      <a16:colId xmlns:a16="http://schemas.microsoft.com/office/drawing/2014/main" val="4139104357"/>
                    </a:ext>
                  </a:extLst>
                </a:gridCol>
                <a:gridCol w="1712998">
                  <a:extLst>
                    <a:ext uri="{9D8B030D-6E8A-4147-A177-3AD203B41FA5}">
                      <a16:colId xmlns:a16="http://schemas.microsoft.com/office/drawing/2014/main" val="4206403602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10733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3710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nior Manager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7506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18C1E69-DBD9-942D-21DF-965965D9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8924"/>
            <a:ext cx="4854678" cy="17081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SALARY FROM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JOIN ORDERS ON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C806D-4A4D-ECA7-006B-583F5AC68DF8}"/>
              </a:ext>
            </a:extLst>
          </p:cNvPr>
          <p:cNvSpPr txBox="1"/>
          <p:nvPr/>
        </p:nvSpPr>
        <p:spPr>
          <a:xfrm>
            <a:off x="1522772" y="1120169"/>
            <a:ext cx="333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CUSTOMERS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E1807-00DF-972C-CBCB-444C6FE21AD8}"/>
              </a:ext>
            </a:extLst>
          </p:cNvPr>
          <p:cNvSpPr txBox="1"/>
          <p:nvPr/>
        </p:nvSpPr>
        <p:spPr>
          <a:xfrm>
            <a:off x="7333635" y="1100741"/>
            <a:ext cx="2932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ORDERS Table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9ECEF609-C9D7-5BCF-6C29-077884E3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95385"/>
              </p:ext>
            </p:extLst>
          </p:nvPr>
        </p:nvGraphicFramePr>
        <p:xfrm>
          <a:off x="5933768" y="4819717"/>
          <a:ext cx="6001769" cy="1603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16">
                  <a:extLst>
                    <a:ext uri="{9D8B030D-6E8A-4147-A177-3AD203B41FA5}">
                      <a16:colId xmlns:a16="http://schemas.microsoft.com/office/drawing/2014/main" val="3144570411"/>
                    </a:ext>
                  </a:extLst>
                </a:gridCol>
                <a:gridCol w="1496551">
                  <a:extLst>
                    <a:ext uri="{9D8B030D-6E8A-4147-A177-3AD203B41FA5}">
                      <a16:colId xmlns:a16="http://schemas.microsoft.com/office/drawing/2014/main" val="1264816010"/>
                    </a:ext>
                  </a:extLst>
                </a:gridCol>
                <a:gridCol w="1496551">
                  <a:extLst>
                    <a:ext uri="{9D8B030D-6E8A-4147-A177-3AD203B41FA5}">
                      <a16:colId xmlns:a16="http://schemas.microsoft.com/office/drawing/2014/main" val="3475816997"/>
                    </a:ext>
                  </a:extLst>
                </a:gridCol>
                <a:gridCol w="1496551">
                  <a:extLst>
                    <a:ext uri="{9D8B030D-6E8A-4147-A177-3AD203B41FA5}">
                      <a16:colId xmlns:a16="http://schemas.microsoft.com/office/drawing/2014/main" val="3684312251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54444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nisri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22,000/-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45456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767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3E61598-3EA1-14AC-9F4D-3CC2020E81A6}"/>
              </a:ext>
            </a:extLst>
          </p:cNvPr>
          <p:cNvSpPr txBox="1"/>
          <p:nvPr/>
        </p:nvSpPr>
        <p:spPr>
          <a:xfrm>
            <a:off x="6018160" y="416425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31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4F1-3009-F54B-552E-698007DC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LEFT JOINS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B8F89-D8E8-1B94-DBE9-A8BB061B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all rows from the left table, even if there are no matches in the right table.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table2.column2...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table1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 table2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table1.common_field = table2.common_field;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 descr="SQL LEFT JOIN">
            <a:extLst>
              <a:ext uri="{FF2B5EF4-FFF2-40B4-BE49-F238E27FC236}">
                <a16:creationId xmlns:a16="http://schemas.microsoft.com/office/drawing/2014/main" id="{051CCA22-436B-FDF4-B86B-49E9A2D2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25411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0A20E1-ED65-5480-A1E9-C8A392AD8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15430"/>
              </p:ext>
            </p:extLst>
          </p:nvPr>
        </p:nvGraphicFramePr>
        <p:xfrm>
          <a:off x="453923" y="1575072"/>
          <a:ext cx="581414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3536">
                  <a:extLst>
                    <a:ext uri="{9D8B030D-6E8A-4147-A177-3AD203B41FA5}">
                      <a16:colId xmlns:a16="http://schemas.microsoft.com/office/drawing/2014/main" val="2684645051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1486184427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551659404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378539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/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8869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7EE8A19-508B-9250-6BB6-EAF121FC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73264"/>
              </p:ext>
            </p:extLst>
          </p:nvPr>
        </p:nvGraphicFramePr>
        <p:xfrm>
          <a:off x="6678564" y="1575072"/>
          <a:ext cx="538561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404">
                  <a:extLst>
                    <a:ext uri="{9D8B030D-6E8A-4147-A177-3AD203B41FA5}">
                      <a16:colId xmlns:a16="http://schemas.microsoft.com/office/drawing/2014/main" val="1224621208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1555906630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1946195895"/>
                    </a:ext>
                  </a:extLst>
                </a:gridCol>
                <a:gridCol w="1346404">
                  <a:extLst>
                    <a:ext uri="{9D8B030D-6E8A-4147-A177-3AD203B41FA5}">
                      <a16:colId xmlns:a16="http://schemas.microsoft.com/office/drawing/2014/main" val="232061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4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2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2715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72A49B5-FA15-13B6-0946-47DA4253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4" y="3967630"/>
            <a:ext cx="5373326" cy="18004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021AF35-1EBE-A668-92E6-CF116578C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02733"/>
              </p:ext>
            </p:extLst>
          </p:nvPr>
        </p:nvGraphicFramePr>
        <p:xfrm>
          <a:off x="5776454" y="4031116"/>
          <a:ext cx="6177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84">
                  <a:extLst>
                    <a:ext uri="{9D8B030D-6E8A-4147-A177-3AD203B41FA5}">
                      <a16:colId xmlns:a16="http://schemas.microsoft.com/office/drawing/2014/main" val="223541838"/>
                    </a:ext>
                  </a:extLst>
                </a:gridCol>
                <a:gridCol w="1544484">
                  <a:extLst>
                    <a:ext uri="{9D8B030D-6E8A-4147-A177-3AD203B41FA5}">
                      <a16:colId xmlns:a16="http://schemas.microsoft.com/office/drawing/2014/main" val="261537270"/>
                    </a:ext>
                  </a:extLst>
                </a:gridCol>
                <a:gridCol w="1544484">
                  <a:extLst>
                    <a:ext uri="{9D8B030D-6E8A-4147-A177-3AD203B41FA5}">
                      <a16:colId xmlns:a16="http://schemas.microsoft.com/office/drawing/2014/main" val="2116752285"/>
                    </a:ext>
                  </a:extLst>
                </a:gridCol>
                <a:gridCol w="1544484">
                  <a:extLst>
                    <a:ext uri="{9D8B030D-6E8A-4147-A177-3AD203B41FA5}">
                      <a16:colId xmlns:a16="http://schemas.microsoft.com/office/drawing/2014/main" val="101587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6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Dhari</a:t>
                      </a:r>
                      <a:r>
                        <a:rPr lang="en-US" dirty="0"/>
                        <a:t>ni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2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0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25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B9308A6-E481-D1E5-79AC-FDDD0DF5197A}"/>
              </a:ext>
            </a:extLst>
          </p:cNvPr>
          <p:cNvSpPr txBox="1"/>
          <p:nvPr/>
        </p:nvSpPr>
        <p:spPr>
          <a:xfrm>
            <a:off x="453923" y="10898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CUSTOMERS Table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FD5FE-68D9-2717-FB3F-F58053B64CA6}"/>
              </a:ext>
            </a:extLst>
          </p:cNvPr>
          <p:cNvSpPr txBox="1"/>
          <p:nvPr/>
        </p:nvSpPr>
        <p:spPr>
          <a:xfrm>
            <a:off x="6678564" y="108987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Table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ORDERS Table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50934-6215-D743-23E4-684D45ABCB44}"/>
              </a:ext>
            </a:extLst>
          </p:cNvPr>
          <p:cNvSpPr txBox="1"/>
          <p:nvPr/>
        </p:nvSpPr>
        <p:spPr>
          <a:xfrm>
            <a:off x="5672397" y="3433629"/>
            <a:ext cx="6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095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4F1-3009-F54B-552E-698007DC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87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RIGHT JOIN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C777-EA72-F3EC-4D7A-E26659CD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all rows from the right table, even if there are no matches in the left table.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NTAX: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table1.column1, table2.column2...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table1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JOIN table2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table1.common_field = table2.common_field;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QL RIGHT JOIN">
            <a:extLst>
              <a:ext uri="{FF2B5EF4-FFF2-40B4-BE49-F238E27FC236}">
                <a16:creationId xmlns:a16="http://schemas.microsoft.com/office/drawing/2014/main" id="{EE7F82B9-1FEB-62FD-D563-B7A475D7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24311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818</Words>
  <Application>Microsoft Office PowerPoint</Application>
  <PresentationFormat>Widescreen</PresentationFormat>
  <Paragraphs>314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Times New Roman</vt:lpstr>
      <vt:lpstr>Office Theme</vt:lpstr>
      <vt:lpstr>JOINS </vt:lpstr>
      <vt:lpstr>JOINS</vt:lpstr>
      <vt:lpstr> Example </vt:lpstr>
      <vt:lpstr>DIFFERENT TYPES OF JOINS</vt:lpstr>
      <vt:lpstr>1.INNER JOINS</vt:lpstr>
      <vt:lpstr> Example </vt:lpstr>
      <vt:lpstr>2. LEFT JOINS</vt:lpstr>
      <vt:lpstr>PowerPoint Presentation</vt:lpstr>
      <vt:lpstr>3. RIGHT JOIN </vt:lpstr>
      <vt:lpstr>PowerPoint Presentation</vt:lpstr>
      <vt:lpstr>4. FULL JOIN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</dc:title>
  <dc:creator>Kawinbalaji E.M</dc:creator>
  <cp:lastModifiedBy>Kawinbalaji E.M</cp:lastModifiedBy>
  <cp:revision>4</cp:revision>
  <dcterms:created xsi:type="dcterms:W3CDTF">2022-10-06T15:32:43Z</dcterms:created>
  <dcterms:modified xsi:type="dcterms:W3CDTF">2022-10-07T09:35:01Z</dcterms:modified>
</cp:coreProperties>
</file>