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7CA1FD-7201-4499-89BF-68ECD8AF6372}" v="11" dt="2022-09-19T10:47:32.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88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060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5221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216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3395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8128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9/19/2022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3001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60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0462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28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9/19/2022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6568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9/19/2022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5009908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2">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ight Triangle 45">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8" name="Picture 3" descr="Weiße Buchstaben in 3D">
            <a:extLst>
              <a:ext uri="{FF2B5EF4-FFF2-40B4-BE49-F238E27FC236}">
                <a16:creationId xmlns:a16="http://schemas.microsoft.com/office/drawing/2014/main" id="{B29D873D-C7AF-FCDF-C470-BC31756C10B2}"/>
              </a:ext>
            </a:extLst>
          </p:cNvPr>
          <p:cNvPicPr>
            <a:picLocks noChangeAspect="1"/>
          </p:cNvPicPr>
          <p:nvPr/>
        </p:nvPicPr>
        <p:blipFill rotWithShape="1">
          <a:blip r:embed="rId2">
            <a:alphaModFix amt="80000"/>
          </a:blip>
          <a:srcRect l="25137" r="11979" b="-1"/>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2" name="Title 1">
            <a:extLst>
              <a:ext uri="{FF2B5EF4-FFF2-40B4-BE49-F238E27FC236}">
                <a16:creationId xmlns:a16="http://schemas.microsoft.com/office/drawing/2014/main" id="{A5E27DCD-0680-41D8-B88D-5FA596DBCCBC}"/>
              </a:ext>
            </a:extLst>
          </p:cNvPr>
          <p:cNvSpPr>
            <a:spLocks noGrp="1"/>
          </p:cNvSpPr>
          <p:nvPr>
            <p:ph type="ctrTitle"/>
          </p:nvPr>
        </p:nvSpPr>
        <p:spPr>
          <a:xfrm>
            <a:off x="684225" y="746840"/>
            <a:ext cx="4903438" cy="5415739"/>
          </a:xfrm>
        </p:spPr>
        <p:txBody>
          <a:bodyPr anchor="ctr">
            <a:normAutofit/>
          </a:bodyPr>
          <a:lstStyle/>
          <a:p>
            <a:r>
              <a:rPr lang="en-US" dirty="0"/>
              <a:t>JAVASCRIPT		</a:t>
            </a:r>
          </a:p>
        </p:txBody>
      </p:sp>
      <p:sp>
        <p:nvSpPr>
          <p:cNvPr id="3" name="Subtitle 2">
            <a:extLst>
              <a:ext uri="{FF2B5EF4-FFF2-40B4-BE49-F238E27FC236}">
                <a16:creationId xmlns:a16="http://schemas.microsoft.com/office/drawing/2014/main" id="{01517B19-D220-4C28-A77F-F52DD8A15C6B}"/>
              </a:ext>
            </a:extLst>
          </p:cNvPr>
          <p:cNvSpPr>
            <a:spLocks noGrp="1"/>
          </p:cNvSpPr>
          <p:nvPr>
            <p:ph type="subTitle" idx="1"/>
          </p:nvPr>
        </p:nvSpPr>
        <p:spPr>
          <a:xfrm>
            <a:off x="7696705" y="3674327"/>
            <a:ext cx="3669711" cy="2415793"/>
          </a:xfrm>
        </p:spPr>
        <p:txBody>
          <a:bodyPr anchor="b">
            <a:normAutofit/>
          </a:bodyPr>
          <a:lstStyle/>
          <a:p>
            <a:pPr algn="r"/>
            <a:r>
              <a:rPr lang="en-US" b="1" dirty="0">
                <a:solidFill>
                  <a:srgbClr val="FFFFFF"/>
                </a:solidFill>
                <a:highlight>
                  <a:srgbClr val="000000"/>
                </a:highlight>
                <a:latin typeface="Times New Roman" panose="02020603050405020304" pitchFamily="18" charset="0"/>
                <a:cs typeface="Times New Roman" panose="02020603050405020304" pitchFamily="18" charset="0"/>
              </a:rPr>
              <a:t>Presented By,</a:t>
            </a:r>
          </a:p>
          <a:p>
            <a:pPr algn="r"/>
            <a:r>
              <a:rPr lang="en-US" b="1" dirty="0" err="1">
                <a:solidFill>
                  <a:srgbClr val="FFFFFF"/>
                </a:solidFill>
                <a:highlight>
                  <a:srgbClr val="000000"/>
                </a:highlight>
                <a:latin typeface="Times New Roman" panose="02020603050405020304" pitchFamily="18" charset="0"/>
                <a:cs typeface="Times New Roman" panose="02020603050405020304" pitchFamily="18" charset="0"/>
              </a:rPr>
              <a:t>Dharinisri</a:t>
            </a:r>
            <a:r>
              <a:rPr lang="en-US" b="1" dirty="0">
                <a:solidFill>
                  <a:srgbClr val="FFFFFF"/>
                </a:solidFill>
                <a:highlight>
                  <a:srgbClr val="000000"/>
                </a:highlight>
                <a:latin typeface="Times New Roman" panose="02020603050405020304" pitchFamily="18" charset="0"/>
                <a:cs typeface="Times New Roman" panose="02020603050405020304" pitchFamily="18" charset="0"/>
              </a:rPr>
              <a:t> M </a:t>
            </a:r>
            <a:r>
              <a:rPr lang="en-US" b="1" dirty="0" err="1">
                <a:solidFill>
                  <a:srgbClr val="FFFFFF"/>
                </a:solidFill>
                <a:highlight>
                  <a:srgbClr val="000000"/>
                </a:highlight>
                <a:latin typeface="Times New Roman" panose="02020603050405020304" pitchFamily="18" charset="0"/>
                <a:cs typeface="Times New Roman" panose="02020603050405020304" pitchFamily="18" charset="0"/>
              </a:rPr>
              <a:t>M</a:t>
            </a:r>
            <a:endParaRPr lang="en-US" b="1" dirty="0">
              <a:solidFill>
                <a:srgbClr val="FFFFFF"/>
              </a:solidFill>
              <a:highlight>
                <a:srgbClr val="000000"/>
              </a:highlight>
              <a:latin typeface="Times New Roman" panose="02020603050405020304" pitchFamily="18" charset="0"/>
              <a:cs typeface="Times New Roman" panose="02020603050405020304" pitchFamily="18" charset="0"/>
            </a:endParaRPr>
          </a:p>
          <a:p>
            <a:pPr algn="r"/>
            <a:r>
              <a:rPr lang="en-US" b="1" dirty="0">
                <a:solidFill>
                  <a:srgbClr val="FFFFFF"/>
                </a:solidFill>
                <a:highlight>
                  <a:srgbClr val="000000"/>
                </a:highlight>
                <a:latin typeface="Times New Roman" panose="02020603050405020304" pitchFamily="18" charset="0"/>
                <a:cs typeface="Times New Roman" panose="02020603050405020304" pitchFamily="18" charset="0"/>
              </a:rPr>
              <a:t>2022-7688</a:t>
            </a:r>
          </a:p>
        </p:txBody>
      </p:sp>
    </p:spTree>
    <p:extLst>
      <p:ext uri="{BB962C8B-B14F-4D97-AF65-F5344CB8AC3E}">
        <p14:creationId xmlns:p14="http://schemas.microsoft.com/office/powerpoint/2010/main" val="427168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1ED7-B1BE-467A-9FA1-E3EA1F1E4C7F}"/>
              </a:ext>
            </a:extLst>
          </p:cNvPr>
          <p:cNvSpPr>
            <a:spLocks noGrp="1"/>
          </p:cNvSpPr>
          <p:nvPr>
            <p:ph type="title"/>
          </p:nvPr>
        </p:nvSpPr>
        <p:spPr>
          <a:xfrm>
            <a:off x="780532" y="232201"/>
            <a:ext cx="10325000" cy="1442463"/>
          </a:xfrm>
        </p:spPr>
        <p:txBody>
          <a:bodyPr/>
          <a:lstStyle/>
          <a:p>
            <a:pPr algn="ctr"/>
            <a:r>
              <a:rPr lang="en-US" sz="6000" b="1" dirty="0">
                <a:latin typeface="Times New Roman" panose="02020603050405020304" pitchFamily="18" charset="0"/>
                <a:cs typeface="Times New Roman" panose="02020603050405020304" pitchFamily="18" charset="0"/>
              </a:rPr>
              <a:t>Definition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93B868-26F3-4D46-83FD-AE0492C628EF}"/>
              </a:ext>
            </a:extLst>
          </p:cNvPr>
          <p:cNvSpPr>
            <a:spLocks noGrp="1"/>
          </p:cNvSpPr>
          <p:nvPr>
            <p:ph idx="1"/>
          </p:nvPr>
        </p:nvSpPr>
        <p:spPr/>
        <p:txBody>
          <a:bodyPr>
            <a:normAutofit fontScale="92500"/>
          </a:bodyPr>
          <a:lstStyle/>
          <a:p>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is a client-side scripting language.</a:t>
            </a:r>
          </a:p>
          <a:p>
            <a:r>
              <a:rPr lang="en-US" sz="2400" dirty="0">
                <a:latin typeface="Times New Roman" panose="02020603050405020304" pitchFamily="18" charset="0"/>
                <a:cs typeface="Times New Roman" panose="02020603050405020304" pitchFamily="18" charset="0"/>
              </a:rPr>
              <a:t>A scripting language is a light-weight programming language.</a:t>
            </a:r>
          </a:p>
          <a:p>
            <a:r>
              <a:rPr lang="en-IN" sz="2400" b="0" i="0" dirty="0">
                <a:solidFill>
                  <a:srgbClr val="444444"/>
                </a:solidFill>
                <a:effectLst/>
                <a:latin typeface="Times New Roman" panose="02020603050405020304" pitchFamily="18" charset="0"/>
                <a:cs typeface="Times New Roman" panose="02020603050405020304" pitchFamily="18" charset="0"/>
              </a:rPr>
              <a:t>JavaScript is programming code that can be inserted into HTML pages.</a:t>
            </a:r>
          </a:p>
          <a:p>
            <a:r>
              <a:rPr lang="en-IN" sz="2400" b="0" i="0" dirty="0">
                <a:solidFill>
                  <a:srgbClr val="444444"/>
                </a:solidFill>
                <a:effectLst/>
                <a:latin typeface="Times New Roman" panose="02020603050405020304" pitchFamily="18" charset="0"/>
                <a:cs typeface="Times New Roman" panose="02020603050405020304" pitchFamily="18" charset="0"/>
              </a:rPr>
              <a:t>JavaScript inserted into HTML pages, can be executed by all modern web browsers.</a:t>
            </a:r>
          </a:p>
          <a:p>
            <a:r>
              <a:rPr lang="en-IN" sz="2400" b="0" i="0" dirty="0">
                <a:solidFill>
                  <a:srgbClr val="444444"/>
                </a:solidFill>
                <a:effectLst/>
                <a:latin typeface="Times New Roman" panose="02020603050405020304" pitchFamily="18" charset="0"/>
                <a:cs typeface="Times New Roman" panose="02020603050405020304" pitchFamily="18" charset="0"/>
              </a:rPr>
              <a:t>Java Script can enhance the dynamics and interactive features of your page by allowing you to perform calculations, check forms, write interactive games, add special effects, customize graphics selections, create security passwords and more.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68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299D-CCE9-4D40-BEE8-50FE5C859194}"/>
              </a:ext>
            </a:extLst>
          </p:cNvPr>
          <p:cNvSpPr>
            <a:spLocks noGrp="1"/>
          </p:cNvSpPr>
          <p:nvPr>
            <p:ph type="title"/>
          </p:nvPr>
        </p:nvSpPr>
        <p:spPr>
          <a:xfrm>
            <a:off x="691079" y="124287"/>
            <a:ext cx="10325000" cy="1411549"/>
          </a:xfrm>
        </p:spPr>
        <p:txBody>
          <a:bodyPr/>
          <a:lstStyle/>
          <a:p>
            <a:pPr algn="ctr"/>
            <a:r>
              <a:rPr lang="en-US" b="1" dirty="0">
                <a:latin typeface="Times New Roman" panose="02020603050405020304" pitchFamily="18" charset="0"/>
                <a:cs typeface="Times New Roman" panose="02020603050405020304" pitchFamily="18" charset="0"/>
              </a:rPr>
              <a:t>BASICS OF JAVASCRIPT</a:t>
            </a:r>
          </a:p>
        </p:txBody>
      </p:sp>
      <p:sp>
        <p:nvSpPr>
          <p:cNvPr id="3" name="Content Placeholder 2">
            <a:extLst>
              <a:ext uri="{FF2B5EF4-FFF2-40B4-BE49-F238E27FC236}">
                <a16:creationId xmlns:a16="http://schemas.microsoft.com/office/drawing/2014/main" id="{5652D3F8-BC06-497D-96AB-B70CA792CF49}"/>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 programming language that adds interactivity to your website.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Website  is one of the 3 languages all web developers must learn</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HTML</a:t>
            </a:r>
            <a:r>
              <a:rPr lang="en-US" sz="2400" dirty="0">
                <a:latin typeface="Times New Roman" panose="02020603050405020304" pitchFamily="18" charset="0"/>
                <a:cs typeface="Times New Roman" panose="02020603050405020304" pitchFamily="18" charset="0"/>
              </a:rPr>
              <a:t> – Define the content of web pages.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 Define the Layout/Design the web pages.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 To program the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web pages.</a:t>
            </a:r>
          </a:p>
        </p:txBody>
      </p:sp>
    </p:spTree>
    <p:extLst>
      <p:ext uri="{BB962C8B-B14F-4D97-AF65-F5344CB8AC3E}">
        <p14:creationId xmlns:p14="http://schemas.microsoft.com/office/powerpoint/2010/main" val="157874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5980-3EDE-4A57-9ADB-1F22886403C4}"/>
              </a:ext>
            </a:extLst>
          </p:cNvPr>
          <p:cNvSpPr>
            <a:spLocks noGrp="1"/>
          </p:cNvSpPr>
          <p:nvPr>
            <p:ph type="title"/>
          </p:nvPr>
        </p:nvSpPr>
        <p:spPr>
          <a:xfrm>
            <a:off x="612558" y="-301840"/>
            <a:ext cx="9950759" cy="1367160"/>
          </a:xfrm>
        </p:spPr>
        <p:txBody>
          <a:bodyPr/>
          <a:lstStyle/>
          <a:p>
            <a:pPr algn="ctr"/>
            <a:r>
              <a:rPr lang="en-US" b="1" dirty="0">
                <a:latin typeface="Times New Roman" panose="02020603050405020304" pitchFamily="18" charset="0"/>
                <a:cs typeface="Times New Roman" panose="02020603050405020304" pitchFamily="18" charset="0"/>
              </a:rPr>
              <a:t>DB JAVASCRIPT VS JAVA</a:t>
            </a:r>
          </a:p>
        </p:txBody>
      </p:sp>
      <p:graphicFrame>
        <p:nvGraphicFramePr>
          <p:cNvPr id="4" name="Table 4">
            <a:extLst>
              <a:ext uri="{FF2B5EF4-FFF2-40B4-BE49-F238E27FC236}">
                <a16:creationId xmlns:a16="http://schemas.microsoft.com/office/drawing/2014/main" id="{DE59DF4A-EF24-42A2-B3FB-235F332F57F7}"/>
              </a:ext>
            </a:extLst>
          </p:cNvPr>
          <p:cNvGraphicFramePr>
            <a:graphicFrameLocks noGrp="1"/>
          </p:cNvGraphicFramePr>
          <p:nvPr>
            <p:ph idx="1"/>
            <p:extLst>
              <p:ext uri="{D42A27DB-BD31-4B8C-83A1-F6EECF244321}">
                <p14:modId xmlns:p14="http://schemas.microsoft.com/office/powerpoint/2010/main" val="2031010395"/>
              </p:ext>
            </p:extLst>
          </p:nvPr>
        </p:nvGraphicFramePr>
        <p:xfrm>
          <a:off x="859239" y="1358283"/>
          <a:ext cx="10325100" cy="5102130"/>
        </p:xfrm>
        <a:graphic>
          <a:graphicData uri="http://schemas.openxmlformats.org/drawingml/2006/table">
            <a:tbl>
              <a:tblPr firstRow="1" bandRow="1">
                <a:tableStyleId>{5C22544A-7EE6-4342-B048-85BDC9FD1C3A}</a:tableStyleId>
              </a:tblPr>
              <a:tblGrid>
                <a:gridCol w="5162550">
                  <a:extLst>
                    <a:ext uri="{9D8B030D-6E8A-4147-A177-3AD203B41FA5}">
                      <a16:colId xmlns:a16="http://schemas.microsoft.com/office/drawing/2014/main" val="3638378545"/>
                    </a:ext>
                  </a:extLst>
                </a:gridCol>
                <a:gridCol w="5162550">
                  <a:extLst>
                    <a:ext uri="{9D8B030D-6E8A-4147-A177-3AD203B41FA5}">
                      <a16:colId xmlns:a16="http://schemas.microsoft.com/office/drawing/2014/main" val="2525485433"/>
                    </a:ext>
                  </a:extLst>
                </a:gridCol>
              </a:tblGrid>
              <a:tr h="441973">
                <a:tc>
                  <a:txBody>
                    <a:bodyPr/>
                    <a:lstStyle/>
                    <a:p>
                      <a:pPr algn="ctr"/>
                      <a:r>
                        <a:rPr lang="en-US" sz="2400" b="1" dirty="0">
                          <a:latin typeface="Times New Roman" panose="02020603050405020304" pitchFamily="18" charset="0"/>
                          <a:cs typeface="Times New Roman" panose="02020603050405020304" pitchFamily="18" charset="0"/>
                        </a:rPr>
                        <a:t>JAVASCRIPT</a:t>
                      </a:r>
                    </a:p>
                  </a:txBody>
                  <a:tcPr/>
                </a:tc>
                <a:tc>
                  <a:txBody>
                    <a:bodyPr/>
                    <a:lstStyle/>
                    <a:p>
                      <a:pPr algn="ctr"/>
                      <a:r>
                        <a:rPr lang="en-US" sz="2400" dirty="0">
                          <a:latin typeface="Times New Roman" panose="02020603050405020304" pitchFamily="18" charset="0"/>
                          <a:cs typeface="Times New Roman" panose="02020603050405020304" pitchFamily="18" charset="0"/>
                        </a:rPr>
                        <a:t>JAVA</a:t>
                      </a:r>
                    </a:p>
                  </a:txBody>
                  <a:tcPr/>
                </a:tc>
                <a:extLst>
                  <a:ext uri="{0D108BD9-81ED-4DB2-BD59-A6C34878D82A}">
                    <a16:rowId xmlns:a16="http://schemas.microsoft.com/office/drawing/2014/main" val="844099476"/>
                  </a:ext>
                </a:extLst>
              </a:tr>
              <a:tr h="738966">
                <a:tc>
                  <a:txBody>
                    <a:bodyPr/>
                    <a:lstStyle/>
                    <a:p>
                      <a:r>
                        <a:rPr lang="en-IN" sz="1800" b="0" i="0" kern="1200" dirty="0">
                          <a:solidFill>
                            <a:schemeClr val="dk1"/>
                          </a:solidFill>
                          <a:effectLst/>
                          <a:latin typeface="+mn-lt"/>
                          <a:ea typeface="+mn-ea"/>
                          <a:cs typeface="+mn-cs"/>
                        </a:rPr>
                        <a:t>Interpreted (not compiled) by client.</a:t>
                      </a:r>
                      <a:br>
                        <a:rPr lang="en-IN" dirty="0"/>
                      </a:br>
                      <a:endParaRPr lang="en-US" dirty="0"/>
                    </a:p>
                  </a:txBody>
                  <a:tcPr/>
                </a:tc>
                <a:tc>
                  <a:txBody>
                    <a:bodyPr/>
                    <a:lstStyle/>
                    <a:p>
                      <a:r>
                        <a:rPr lang="en-IN" sz="1800" b="0" i="0" kern="1200" dirty="0">
                          <a:solidFill>
                            <a:schemeClr val="dk1"/>
                          </a:solidFill>
                          <a:effectLst/>
                          <a:latin typeface="+mn-lt"/>
                          <a:ea typeface="+mn-ea"/>
                          <a:cs typeface="+mn-cs"/>
                        </a:rPr>
                        <a:t>Compiled on server before execution on client.</a:t>
                      </a:r>
                      <a:br>
                        <a:rPr lang="en-IN" dirty="0"/>
                      </a:br>
                      <a:endParaRPr lang="en-US" dirty="0"/>
                    </a:p>
                  </a:txBody>
                  <a:tcPr/>
                </a:tc>
                <a:extLst>
                  <a:ext uri="{0D108BD9-81ED-4DB2-BD59-A6C34878D82A}">
                    <a16:rowId xmlns:a16="http://schemas.microsoft.com/office/drawing/2014/main" val="3884762535"/>
                  </a:ext>
                </a:extLst>
              </a:tr>
              <a:tr h="1055666">
                <a:tc>
                  <a:txBody>
                    <a:bodyPr/>
                    <a:lstStyle/>
                    <a:p>
                      <a:r>
                        <a:rPr lang="en-IN" sz="1800" b="0" i="0" kern="1200" dirty="0">
                          <a:solidFill>
                            <a:schemeClr val="dk1"/>
                          </a:solidFill>
                          <a:effectLst/>
                          <a:latin typeface="+mn-lt"/>
                          <a:ea typeface="+mn-ea"/>
                          <a:cs typeface="+mn-cs"/>
                        </a:rPr>
                        <a:t>Object-based. Code uses built-in, extensible objects, but no classes or inheritance.</a:t>
                      </a:r>
                      <a:endParaRPr lang="en-US" dirty="0"/>
                    </a:p>
                  </a:txBody>
                  <a:tcPr/>
                </a:tc>
                <a:tc>
                  <a:txBody>
                    <a:bodyPr/>
                    <a:lstStyle/>
                    <a:p>
                      <a:r>
                        <a:rPr lang="en-IN" sz="1800" b="0" i="0" kern="1200" dirty="0">
                          <a:solidFill>
                            <a:schemeClr val="dk1"/>
                          </a:solidFill>
                          <a:effectLst/>
                          <a:latin typeface="+mn-lt"/>
                          <a:ea typeface="+mn-ea"/>
                          <a:cs typeface="+mn-cs"/>
                        </a:rPr>
                        <a:t>Object-oriented. Applets consist of object classes with inheritance.</a:t>
                      </a:r>
                      <a:br>
                        <a:rPr lang="en-IN" dirty="0"/>
                      </a:br>
                      <a:endParaRPr lang="en-US" dirty="0"/>
                    </a:p>
                  </a:txBody>
                  <a:tcPr/>
                </a:tc>
                <a:extLst>
                  <a:ext uri="{0D108BD9-81ED-4DB2-BD59-A6C34878D82A}">
                    <a16:rowId xmlns:a16="http://schemas.microsoft.com/office/drawing/2014/main" val="2899636513"/>
                  </a:ext>
                </a:extLst>
              </a:tr>
              <a:tr h="1055666">
                <a:tc>
                  <a:txBody>
                    <a:bodyPr/>
                    <a:lstStyle/>
                    <a:p>
                      <a:r>
                        <a:rPr lang="en-IN" sz="1800" b="0" i="0" kern="1200" dirty="0">
                          <a:solidFill>
                            <a:schemeClr val="dk1"/>
                          </a:solidFill>
                          <a:effectLst/>
                          <a:latin typeface="+mn-lt"/>
                          <a:ea typeface="+mn-ea"/>
                          <a:cs typeface="+mn-cs"/>
                        </a:rPr>
                        <a:t>Code integrated with, and embedded in, HTML.</a:t>
                      </a:r>
                      <a:br>
                        <a:rPr lang="en-IN" dirty="0"/>
                      </a:br>
                      <a:endParaRPr lang="en-US" dirty="0"/>
                    </a:p>
                  </a:txBody>
                  <a:tcPr/>
                </a:tc>
                <a:tc>
                  <a:txBody>
                    <a:bodyPr/>
                    <a:lstStyle/>
                    <a:p>
                      <a:r>
                        <a:rPr lang="en-IN" sz="1800" b="0" i="0" kern="1200" dirty="0">
                          <a:solidFill>
                            <a:schemeClr val="dk1"/>
                          </a:solidFill>
                          <a:effectLst/>
                          <a:latin typeface="+mn-lt"/>
                          <a:ea typeface="+mn-ea"/>
                          <a:cs typeface="+mn-cs"/>
                        </a:rPr>
                        <a:t>Applets distinct from HTML (accessed from HTML pages).</a:t>
                      </a:r>
                      <a:br>
                        <a:rPr lang="en-IN" dirty="0"/>
                      </a:br>
                      <a:endParaRPr lang="en-US" dirty="0"/>
                    </a:p>
                  </a:txBody>
                  <a:tcPr/>
                </a:tc>
                <a:extLst>
                  <a:ext uri="{0D108BD9-81ED-4DB2-BD59-A6C34878D82A}">
                    <a16:rowId xmlns:a16="http://schemas.microsoft.com/office/drawing/2014/main" val="1826775894"/>
                  </a:ext>
                </a:extLst>
              </a:tr>
              <a:tr h="1055666">
                <a:tc>
                  <a:txBody>
                    <a:bodyPr/>
                    <a:lstStyle/>
                    <a:p>
                      <a:r>
                        <a:rPr lang="en-IN" sz="1800" b="0" i="0" kern="1200" dirty="0">
                          <a:solidFill>
                            <a:schemeClr val="dk1"/>
                          </a:solidFill>
                          <a:effectLst/>
                          <a:latin typeface="+mn-lt"/>
                          <a:ea typeface="+mn-ea"/>
                          <a:cs typeface="+mn-cs"/>
                        </a:rPr>
                        <a:t>Variable data types not declared (loose typing).</a:t>
                      </a:r>
                      <a:br>
                        <a:rPr lang="en-IN" dirty="0"/>
                      </a:br>
                      <a:endParaRPr lang="en-US" dirty="0"/>
                    </a:p>
                  </a:txBody>
                  <a:tcPr/>
                </a:tc>
                <a:tc>
                  <a:txBody>
                    <a:bodyPr/>
                    <a:lstStyle/>
                    <a:p>
                      <a:r>
                        <a:rPr lang="en-IN" sz="1800" b="0" i="0" kern="1200" dirty="0">
                          <a:solidFill>
                            <a:schemeClr val="dk1"/>
                          </a:solidFill>
                          <a:effectLst/>
                          <a:latin typeface="+mn-lt"/>
                          <a:ea typeface="+mn-ea"/>
                          <a:cs typeface="+mn-cs"/>
                        </a:rPr>
                        <a:t>Variable data types must be declared (strong typing).</a:t>
                      </a:r>
                      <a:br>
                        <a:rPr lang="en-IN" dirty="0"/>
                      </a:br>
                      <a:endParaRPr lang="en-US" dirty="0"/>
                    </a:p>
                  </a:txBody>
                  <a:tcPr/>
                </a:tc>
                <a:extLst>
                  <a:ext uri="{0D108BD9-81ED-4DB2-BD59-A6C34878D82A}">
                    <a16:rowId xmlns:a16="http://schemas.microsoft.com/office/drawing/2014/main" val="923982291"/>
                  </a:ext>
                </a:extLst>
              </a:tr>
              <a:tr h="738966">
                <a:tc>
                  <a:txBody>
                    <a:bodyPr/>
                    <a:lstStyle/>
                    <a:p>
                      <a:r>
                        <a:rPr lang="en-IN" sz="1800" b="0" i="0" kern="1200" dirty="0">
                          <a:solidFill>
                            <a:schemeClr val="dk1"/>
                          </a:solidFill>
                          <a:effectLst/>
                          <a:latin typeface="+mn-lt"/>
                          <a:ea typeface="+mn-ea"/>
                          <a:cs typeface="+mn-cs"/>
                        </a:rPr>
                        <a:t>Secure. Cannot write to hard disk.</a:t>
                      </a:r>
                      <a:br>
                        <a:rPr lang="en-IN" dirty="0"/>
                      </a:br>
                      <a:endParaRPr lang="en-US" dirty="0"/>
                    </a:p>
                  </a:txBody>
                  <a:tcPr/>
                </a:tc>
                <a:tc>
                  <a:txBody>
                    <a:bodyPr/>
                    <a:lstStyle/>
                    <a:p>
                      <a:r>
                        <a:rPr lang="en-IN" sz="1800" b="0" i="0" kern="1200" dirty="0">
                          <a:solidFill>
                            <a:schemeClr val="dk1"/>
                          </a:solidFill>
                          <a:effectLst/>
                          <a:latin typeface="+mn-lt"/>
                          <a:ea typeface="+mn-ea"/>
                          <a:cs typeface="+mn-cs"/>
                        </a:rPr>
                        <a:t>Secure. Cannot write to hard disk.</a:t>
                      </a:r>
                      <a:endParaRPr lang="en-US" dirty="0"/>
                    </a:p>
                  </a:txBody>
                  <a:tcPr/>
                </a:tc>
                <a:extLst>
                  <a:ext uri="{0D108BD9-81ED-4DB2-BD59-A6C34878D82A}">
                    <a16:rowId xmlns:a16="http://schemas.microsoft.com/office/drawing/2014/main" val="2521923982"/>
                  </a:ext>
                </a:extLst>
              </a:tr>
            </a:tbl>
          </a:graphicData>
        </a:graphic>
      </p:graphicFrame>
    </p:spTree>
    <p:extLst>
      <p:ext uri="{BB962C8B-B14F-4D97-AF65-F5344CB8AC3E}">
        <p14:creationId xmlns:p14="http://schemas.microsoft.com/office/powerpoint/2010/main" val="388215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A68D-86E9-4504-A60A-1170B5D66A97}"/>
              </a:ext>
            </a:extLst>
          </p:cNvPr>
          <p:cNvSpPr>
            <a:spLocks noGrp="1"/>
          </p:cNvSpPr>
          <p:nvPr>
            <p:ph type="title"/>
          </p:nvPr>
        </p:nvSpPr>
        <p:spPr>
          <a:xfrm>
            <a:off x="691079" y="566245"/>
            <a:ext cx="10325000" cy="774375"/>
          </a:xfrm>
        </p:spPr>
        <p:txBody>
          <a:bodyPr>
            <a:normAutofit/>
          </a:bodyPr>
          <a:lstStyle/>
          <a:p>
            <a:r>
              <a:rPr lang="en-IN" sz="4000" b="1" i="0" dirty="0">
                <a:solidFill>
                  <a:srgbClr val="444444"/>
                </a:solidFill>
                <a:effectLst/>
                <a:latin typeface="Times New Roman" panose="02020603050405020304" pitchFamily="18" charset="0"/>
                <a:cs typeface="Times New Roman" panose="02020603050405020304" pitchFamily="18" charset="0"/>
              </a:rPr>
              <a:t>HOW TO USE/IMPLEMENT JAVA SCRIPT?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E25A8E-5446-4778-A938-208E21A07860}"/>
              </a:ext>
            </a:extLst>
          </p:cNvPr>
          <p:cNvSpPr>
            <a:spLocks noGrp="1"/>
          </p:cNvSpPr>
          <p:nvPr>
            <p:ph idx="1"/>
          </p:nvPr>
        </p:nvSpPr>
        <p:spPr>
          <a:xfrm>
            <a:off x="691079" y="1860737"/>
            <a:ext cx="10325000" cy="3564436"/>
          </a:xfrm>
        </p:spPr>
        <p:txBody>
          <a:bodyPr>
            <a:normAutofit/>
          </a:bodyPr>
          <a:lstStyle/>
          <a:p>
            <a:pPr marL="0" indent="0">
              <a:buNone/>
            </a:pPr>
            <a:r>
              <a:rPr lang="en-IN" sz="2400" b="0" i="0" dirty="0">
                <a:solidFill>
                  <a:srgbClr val="444444"/>
                </a:solidFill>
                <a:effectLst/>
                <a:latin typeface="Times New Roman" panose="02020603050405020304" pitchFamily="18" charset="0"/>
                <a:cs typeface="Times New Roman" panose="02020603050405020304" pitchFamily="18" charset="0"/>
              </a:rPr>
              <a:t>We can implement Java script in our web page by following three ways:</a:t>
            </a:r>
          </a:p>
          <a:p>
            <a:pPr marL="457200" indent="-457200">
              <a:buFont typeface="+mj-lt"/>
              <a:buAutoNum type="arabicPeriod"/>
            </a:pPr>
            <a:r>
              <a:rPr lang="en-IN" sz="2400" b="0" i="0" dirty="0">
                <a:solidFill>
                  <a:srgbClr val="444444"/>
                </a:solidFill>
                <a:effectLst/>
                <a:latin typeface="Times New Roman" panose="02020603050405020304" pitchFamily="18" charset="0"/>
                <a:cs typeface="Times New Roman" panose="02020603050405020304" pitchFamily="18" charset="0"/>
              </a:rPr>
              <a:t>Inside the head tag</a:t>
            </a:r>
          </a:p>
          <a:p>
            <a:pPr marL="457200" indent="-457200">
              <a:buFont typeface="+mj-lt"/>
              <a:buAutoNum type="arabicPeriod"/>
            </a:pPr>
            <a:r>
              <a:rPr lang="en-IN" sz="2400" b="0" i="0" dirty="0">
                <a:solidFill>
                  <a:srgbClr val="444444"/>
                </a:solidFill>
                <a:effectLst/>
                <a:latin typeface="Times New Roman" panose="02020603050405020304" pitchFamily="18" charset="0"/>
                <a:cs typeface="Times New Roman" panose="02020603050405020304" pitchFamily="18" charset="0"/>
              </a:rPr>
              <a:t>Within the body tag</a:t>
            </a:r>
          </a:p>
          <a:p>
            <a:pPr marL="457200" indent="-457200">
              <a:buFont typeface="+mj-lt"/>
              <a:buAutoNum type="arabicPeriod"/>
            </a:pPr>
            <a:r>
              <a:rPr lang="en-IN" sz="2400" b="0" i="0" dirty="0">
                <a:solidFill>
                  <a:srgbClr val="444444"/>
                </a:solidFill>
                <a:effectLst/>
                <a:latin typeface="Times New Roman" panose="02020603050405020304" pitchFamily="18" charset="0"/>
                <a:cs typeface="Times New Roman" panose="02020603050405020304" pitchFamily="18" charset="0"/>
              </a:rPr>
              <a:t>In an external file (with extension .</a:t>
            </a:r>
            <a:r>
              <a:rPr lang="en-IN" sz="2400" b="0" i="0" dirty="0" err="1">
                <a:solidFill>
                  <a:srgbClr val="444444"/>
                </a:solidFill>
                <a:effectLst/>
                <a:latin typeface="Times New Roman" panose="02020603050405020304" pitchFamily="18" charset="0"/>
                <a:cs typeface="Times New Roman" panose="02020603050405020304" pitchFamily="18" charset="0"/>
              </a:rPr>
              <a:t>js</a:t>
            </a:r>
            <a:r>
              <a:rPr lang="en-IN" sz="2400" b="0" i="0" dirty="0">
                <a:solidFill>
                  <a:srgbClr val="444444"/>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09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6A56-89B3-428B-B065-02678F714173}"/>
              </a:ext>
            </a:extLst>
          </p:cNvPr>
          <p:cNvSpPr>
            <a:spLocks noGrp="1"/>
          </p:cNvSpPr>
          <p:nvPr>
            <p:ph type="title"/>
          </p:nvPr>
        </p:nvSpPr>
        <p:spPr>
          <a:xfrm>
            <a:off x="691079" y="0"/>
            <a:ext cx="10325000" cy="1669001"/>
          </a:xfrm>
        </p:spPr>
        <p:txBody>
          <a:bodyPr>
            <a:normAutofit/>
          </a:bodyPr>
          <a:lstStyle/>
          <a:p>
            <a:pPr algn="ctr"/>
            <a:r>
              <a:rPr lang="en-IN" b="1" dirty="0">
                <a:solidFill>
                  <a:srgbClr val="444444"/>
                </a:solidFill>
                <a:latin typeface="Times New Roman" panose="02020603050405020304" pitchFamily="18" charset="0"/>
                <a:cs typeface="Times New Roman" panose="02020603050405020304" pitchFamily="18" charset="0"/>
              </a:rPr>
              <a:t>1.</a:t>
            </a:r>
            <a:r>
              <a:rPr lang="en-IN" sz="4400" b="1" i="0" dirty="0">
                <a:solidFill>
                  <a:srgbClr val="444444"/>
                </a:solidFill>
                <a:effectLst/>
                <a:latin typeface="Times New Roman" panose="02020603050405020304" pitchFamily="18" charset="0"/>
                <a:cs typeface="Times New Roman" panose="02020603050405020304" pitchFamily="18" charset="0"/>
              </a:rPr>
              <a:t>Inside the head tag</a:t>
            </a:r>
            <a:br>
              <a:rPr lang="en-IN" sz="4400" b="1" i="0" dirty="0">
                <a:solidFill>
                  <a:srgbClr val="444444"/>
                </a:solidFill>
                <a:effectLst/>
                <a:latin typeface="Times New Roman" panose="02020603050405020304" pitchFamily="18"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C7D2F534-21B3-47E4-86D0-8BD88A09E3FA}"/>
              </a:ext>
            </a:extLst>
          </p:cNvPr>
          <p:cNvSpPr>
            <a:spLocks noGrp="1"/>
          </p:cNvSpPr>
          <p:nvPr>
            <p:ph idx="1"/>
          </p:nvPr>
        </p:nvSpPr>
        <p:spPr>
          <a:xfrm>
            <a:off x="691079" y="1145219"/>
            <a:ext cx="10325000" cy="4759348"/>
          </a:xfrm>
        </p:spPr>
        <p:txBody>
          <a:bodyPr/>
          <a:lstStyle/>
          <a:p>
            <a:pPr marL="0" indent="0">
              <a:buNone/>
            </a:pPr>
            <a:r>
              <a:rPr lang="en-IN" sz="2400" b="1" i="0" dirty="0">
                <a:solidFill>
                  <a:srgbClr val="444444"/>
                </a:solidFill>
                <a:effectLst/>
                <a:latin typeface="Times New Roman" panose="02020603050405020304" pitchFamily="18" charset="0"/>
                <a:cs typeface="Times New Roman" panose="02020603050405020304" pitchFamily="18" charset="0"/>
              </a:rPr>
              <a:t>Syntax:</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&lt;HTML&gt;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&lt;HEAD&gt;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&lt;SCRIPT TYPE= “TEXT/JAVASCRIPT”&gt;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 -Java Script Code// - -&gt;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&lt;/SCRIPT&gt;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&lt;/HEAD&gt;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&lt;BODY&gt;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&lt;/BODY&gt;</a:t>
            </a:r>
          </a:p>
          <a:p>
            <a:pPr marL="0" indent="0">
              <a:buNone/>
            </a:pPr>
            <a:r>
              <a:rPr lang="en-IN" b="0" i="0" dirty="0">
                <a:solidFill>
                  <a:srgbClr val="444444"/>
                </a:solidFill>
                <a:effectLst/>
                <a:latin typeface="Times New Roman" panose="02020603050405020304" pitchFamily="18" charset="0"/>
                <a:cs typeface="Times New Roman" panose="02020603050405020304" pitchFamily="18" charset="0"/>
              </a:rPr>
              <a:t>&lt;/HTML&gt;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17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C4BC-671F-485D-91B6-B542E4240654}"/>
              </a:ext>
            </a:extLst>
          </p:cNvPr>
          <p:cNvSpPr>
            <a:spLocks noGrp="1"/>
          </p:cNvSpPr>
          <p:nvPr>
            <p:ph type="title"/>
          </p:nvPr>
        </p:nvSpPr>
        <p:spPr>
          <a:xfrm>
            <a:off x="691079" y="168677"/>
            <a:ext cx="10325000" cy="141154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2.</a:t>
            </a:r>
            <a:r>
              <a:rPr lang="en-IN" sz="4400" b="1" i="0" dirty="0">
                <a:solidFill>
                  <a:srgbClr val="444444"/>
                </a:solidFill>
                <a:effectLst/>
                <a:latin typeface="Times New Roman" panose="02020603050405020304" pitchFamily="18" charset="0"/>
                <a:cs typeface="Times New Roman" panose="02020603050405020304" pitchFamily="18" charset="0"/>
              </a:rPr>
              <a:t> Within the body tag</a:t>
            </a:r>
            <a:br>
              <a:rPr lang="en-IN" sz="4400" b="1" i="0" dirty="0">
                <a:solidFill>
                  <a:srgbClr val="444444"/>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0596A5-E5A4-4B05-97F6-124E69557CF1}"/>
              </a:ext>
            </a:extLst>
          </p:cNvPr>
          <p:cNvSpPr>
            <a:spLocks noGrp="1"/>
          </p:cNvSpPr>
          <p:nvPr>
            <p:ph idx="1"/>
          </p:nvPr>
        </p:nvSpPr>
        <p:spPr>
          <a:xfrm>
            <a:off x="691079" y="1322773"/>
            <a:ext cx="10325000" cy="4998128"/>
          </a:xfrm>
        </p:spPr>
        <p:txBody>
          <a:bodyPr>
            <a:normAutofit lnSpcReduction="10000"/>
          </a:bodyPr>
          <a:lstStyle/>
          <a:p>
            <a:pPr marL="0" indent="0">
              <a:buNone/>
            </a:pPr>
            <a:r>
              <a:rPr lang="en-US" sz="2400" b="1" i="0" dirty="0">
                <a:solidFill>
                  <a:srgbClr val="444444"/>
                </a:solidFill>
                <a:effectLst/>
                <a:latin typeface="Times New Roman" panose="02020603050405020304" pitchFamily="18" charset="0"/>
                <a:cs typeface="Times New Roman" panose="02020603050405020304" pitchFamily="18" charset="0"/>
              </a:rPr>
              <a:t>Syntax</a:t>
            </a:r>
            <a:r>
              <a:rPr lang="en-US" b="0" i="0" dirty="0">
                <a:solidFill>
                  <a:srgbClr val="444444"/>
                </a:solidFill>
                <a:effectLst/>
                <a:latin typeface="Open Sans" panose="020B0606030504020204" pitchFamily="34" charset="0"/>
              </a:rPr>
              <a: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&lt;HTML&gt;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&lt;HEAD&gt;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&lt;/HEAD&gt;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&lt;BODY&gt;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&lt;SCRIPT TYPE= “TEXT/JAVASCRIPT”&gt;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 -java script code// - -&gt;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&lt;/SCRIPT&gt;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&lt;/BODY&gt;</a:t>
            </a:r>
          </a:p>
          <a:p>
            <a:pPr marL="0" indent="0">
              <a:buNone/>
            </a:pPr>
            <a:r>
              <a:rPr lang="en-US" sz="2200" b="0" i="0" dirty="0">
                <a:solidFill>
                  <a:srgbClr val="444444"/>
                </a:solidFill>
                <a:effectLst/>
                <a:latin typeface="Times New Roman" panose="02020603050405020304" pitchFamily="18" charset="0"/>
                <a:cs typeface="Times New Roman" panose="02020603050405020304" pitchFamily="18" charset="0"/>
              </a:rPr>
              <a:t>&lt;/HTML&gt;</a:t>
            </a:r>
            <a:br>
              <a:rPr lang="en-US" dirty="0"/>
            </a:br>
            <a:endParaRPr lang="en-US" dirty="0"/>
          </a:p>
        </p:txBody>
      </p:sp>
    </p:spTree>
    <p:extLst>
      <p:ext uri="{BB962C8B-B14F-4D97-AF65-F5344CB8AC3E}">
        <p14:creationId xmlns:p14="http://schemas.microsoft.com/office/powerpoint/2010/main" val="384034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5264-E650-48B8-859E-4BB00185DEFA}"/>
              </a:ext>
            </a:extLst>
          </p:cNvPr>
          <p:cNvSpPr>
            <a:spLocks noGrp="1"/>
          </p:cNvSpPr>
          <p:nvPr>
            <p:ph type="title"/>
          </p:nvPr>
        </p:nvSpPr>
        <p:spPr>
          <a:xfrm>
            <a:off x="691079" y="221943"/>
            <a:ext cx="10325000" cy="1589102"/>
          </a:xfrm>
        </p:spPr>
        <p:txBody>
          <a:bodyPr/>
          <a:lstStyle/>
          <a:p>
            <a:r>
              <a:rPr lang="en-IN" b="1" dirty="0">
                <a:solidFill>
                  <a:srgbClr val="444444"/>
                </a:solidFill>
                <a:latin typeface="Times New Roman" panose="02020603050405020304" pitchFamily="18" charset="0"/>
                <a:cs typeface="Times New Roman" panose="02020603050405020304" pitchFamily="18" charset="0"/>
              </a:rPr>
              <a:t>3.</a:t>
            </a:r>
            <a:r>
              <a:rPr lang="en-IN" sz="4400" b="1" i="0" dirty="0">
                <a:solidFill>
                  <a:srgbClr val="444444"/>
                </a:solidFill>
                <a:effectLst/>
                <a:latin typeface="Times New Roman" panose="02020603050405020304" pitchFamily="18" charset="0"/>
                <a:cs typeface="Times New Roman" panose="02020603050405020304" pitchFamily="18" charset="0"/>
              </a:rPr>
              <a:t>In an external file (with extension .</a:t>
            </a:r>
            <a:r>
              <a:rPr lang="en-IN" sz="4400" b="1" i="0" dirty="0" err="1">
                <a:solidFill>
                  <a:srgbClr val="444444"/>
                </a:solidFill>
                <a:effectLst/>
                <a:latin typeface="Times New Roman" panose="02020603050405020304" pitchFamily="18" charset="0"/>
                <a:cs typeface="Times New Roman" panose="02020603050405020304" pitchFamily="18" charset="0"/>
              </a:rPr>
              <a:t>js</a:t>
            </a:r>
            <a:r>
              <a:rPr lang="en-IN" sz="4400" b="1" i="0" dirty="0">
                <a:solidFill>
                  <a:srgbClr val="444444"/>
                </a:solidFill>
                <a:effectLst/>
                <a:latin typeface="Times New Roman" panose="02020603050405020304" pitchFamily="18" charset="0"/>
                <a:cs typeface="Times New Roman" panose="02020603050405020304" pitchFamily="18" charset="0"/>
              </a:rPr>
              <a:t>)</a:t>
            </a:r>
            <a:br>
              <a:rPr lang="en-US" sz="4400" b="1" dirty="0">
                <a:latin typeface="Times New Roman" panose="02020603050405020304" pitchFamily="18"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0E16C184-4EBB-4499-A7BA-48BD9942171D}"/>
              </a:ext>
            </a:extLst>
          </p:cNvPr>
          <p:cNvSpPr>
            <a:spLocks noGrp="1"/>
          </p:cNvSpPr>
          <p:nvPr>
            <p:ph idx="1"/>
          </p:nvPr>
        </p:nvSpPr>
        <p:spPr>
          <a:xfrm>
            <a:off x="691079" y="1189608"/>
            <a:ext cx="10325000" cy="5446449"/>
          </a:xfrm>
        </p:spPr>
        <p:txBody>
          <a:bodyPr>
            <a:normAutofit lnSpcReduction="10000"/>
          </a:bodyPr>
          <a:lstStyle/>
          <a:p>
            <a:pPr marL="0" indent="0">
              <a:buNone/>
            </a:pPr>
            <a:r>
              <a:rPr lang="en-US" sz="2400" b="1" i="0" dirty="0">
                <a:solidFill>
                  <a:srgbClr val="444444"/>
                </a:solidFill>
                <a:effectLst/>
                <a:latin typeface="Times New Roman" panose="02020603050405020304" pitchFamily="18" charset="0"/>
                <a:cs typeface="Times New Roman" panose="02020603050405020304" pitchFamily="18" charset="0"/>
              </a:rPr>
              <a:t>Syntax:</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&lt;HTML&gt;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&lt;HEAD&gt;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&lt;SCRIPT SRC= “myscript.js”&gt;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&lt;/SCRIPT&gt;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&lt;/HEAD&gt;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&lt;BODY&gt;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&lt;input TYPE=“Button” onclick=“msg()” value=“Message”&gt;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&lt;/BODY&gt;</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&lt;/HTML&gt;</a:t>
            </a:r>
          </a:p>
          <a:p>
            <a:pPr marL="0" indent="0">
              <a:buNone/>
            </a:pPr>
            <a:r>
              <a:rPr lang="en-US" b="0" i="0" dirty="0" err="1">
                <a:solidFill>
                  <a:srgbClr val="444444"/>
                </a:solidFill>
                <a:effectLst/>
                <a:latin typeface="Times New Roman" panose="02020603050405020304" pitchFamily="18" charset="0"/>
                <a:cs typeface="Times New Roman" panose="02020603050405020304" pitchFamily="18" charset="0"/>
              </a:rPr>
              <a:t>Myscript.js:Function</a:t>
            </a:r>
            <a:r>
              <a:rPr lang="en-US" b="0" i="0" dirty="0">
                <a:solidFill>
                  <a:srgbClr val="444444"/>
                </a:solidFill>
                <a:effectLst/>
                <a:latin typeface="Times New Roman" panose="02020603050405020304" pitchFamily="18" charset="0"/>
                <a:cs typeface="Times New Roman" panose="02020603050405020304" pitchFamily="18" charset="0"/>
              </a:rPr>
              <a:t> msg()</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 alert("Hello")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03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EE65-D38C-4798-A77E-CC0476BE5436}"/>
              </a:ext>
            </a:extLst>
          </p:cNvPr>
          <p:cNvSpPr>
            <a:spLocks noGrp="1"/>
          </p:cNvSpPr>
          <p:nvPr>
            <p:ph type="title"/>
          </p:nvPr>
        </p:nvSpPr>
        <p:spPr>
          <a:xfrm>
            <a:off x="691079" y="725951"/>
            <a:ext cx="10325000" cy="1442463"/>
          </a:xfrm>
        </p:spPr>
        <p:txBody>
          <a:bodyPr/>
          <a:lstStyle/>
          <a:p>
            <a:endParaRPr lang="en-US" dirty="0"/>
          </a:p>
        </p:txBody>
      </p:sp>
      <p:sp>
        <p:nvSpPr>
          <p:cNvPr id="3" name="Content Placeholder 2">
            <a:extLst>
              <a:ext uri="{FF2B5EF4-FFF2-40B4-BE49-F238E27FC236}">
                <a16:creationId xmlns:a16="http://schemas.microsoft.com/office/drawing/2014/main" id="{29FFDF2B-9028-45F4-A095-D8FDCFC34AB3}"/>
              </a:ext>
            </a:extLst>
          </p:cNvPr>
          <p:cNvSpPr>
            <a:spLocks noGrp="1"/>
          </p:cNvSpPr>
          <p:nvPr>
            <p:ph idx="1"/>
          </p:nvPr>
        </p:nvSpPr>
        <p:spPr/>
        <p:txBody>
          <a:bodyPr>
            <a:normAutofit/>
          </a:bodyPr>
          <a:lstStyle/>
          <a:p>
            <a:pPr marL="0" indent="0" algn="ctr">
              <a:buNone/>
            </a:pP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37998790"/>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243241"/>
      </a:dk2>
      <a:lt2>
        <a:srgbClr val="E8E3E2"/>
      </a:lt2>
      <a:accent1>
        <a:srgbClr val="81A8AC"/>
      </a:accent1>
      <a:accent2>
        <a:srgbClr val="7F9CBA"/>
      </a:accent2>
      <a:accent3>
        <a:srgbClr val="9699C6"/>
      </a:accent3>
      <a:accent4>
        <a:srgbClr val="937FBA"/>
      </a:accent4>
      <a:accent5>
        <a:srgbClr val="B892C4"/>
      </a:accent5>
      <a:accent6>
        <a:srgbClr val="BA7FAF"/>
      </a:accent6>
      <a:hlink>
        <a:srgbClr val="AE7069"/>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278</TotalTime>
  <Words>471</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Grandview</vt:lpstr>
      <vt:lpstr>Open Sans</vt:lpstr>
      <vt:lpstr>Times New Roman</vt:lpstr>
      <vt:lpstr>Wingdings</vt:lpstr>
      <vt:lpstr>CosineVTI</vt:lpstr>
      <vt:lpstr>JAVASCRIPT  </vt:lpstr>
      <vt:lpstr>Definition </vt:lpstr>
      <vt:lpstr>BASICS OF JAVASCRIPT</vt:lpstr>
      <vt:lpstr>DB JAVASCRIPT VS JAVA</vt:lpstr>
      <vt:lpstr>HOW TO USE/IMPLEMENT JAVA SCRIPT?</vt:lpstr>
      <vt:lpstr>1.Inside the head tag </vt:lpstr>
      <vt:lpstr>2. Within the body tag </vt:lpstr>
      <vt:lpstr>3.In an external file (with extension .js)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Rajasri Murugesan</dc:creator>
  <cp:lastModifiedBy>Rajasri Murugesan</cp:lastModifiedBy>
  <cp:revision>2</cp:revision>
  <dcterms:created xsi:type="dcterms:W3CDTF">2022-09-19T06:32:14Z</dcterms:created>
  <dcterms:modified xsi:type="dcterms:W3CDTF">2022-09-19T11:11:45Z</dcterms:modified>
</cp:coreProperties>
</file>