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958-19ED-348D-B1BF-7237993A61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54AFC3-CB49-F1F5-70CA-DADF0F8AB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58EEAF-B47B-E818-1765-6B069FCBE778}"/>
              </a:ext>
            </a:extLst>
          </p:cNvPr>
          <p:cNvSpPr>
            <a:spLocks noGrp="1"/>
          </p:cNvSpPr>
          <p:nvPr>
            <p:ph type="dt" sz="half" idx="10"/>
          </p:nvPr>
        </p:nvSpPr>
        <p:spPr/>
        <p:txBody>
          <a:bodyPr/>
          <a:lstStyle/>
          <a:p>
            <a:fld id="{2DD23FFC-2373-46B8-B571-F65F83D1AA3E}" type="datetimeFigureOut">
              <a:rPr lang="en-US" smtClean="0"/>
              <a:t>11/16/2022</a:t>
            </a:fld>
            <a:endParaRPr lang="en-US"/>
          </a:p>
        </p:txBody>
      </p:sp>
      <p:sp>
        <p:nvSpPr>
          <p:cNvPr id="5" name="Footer Placeholder 4">
            <a:extLst>
              <a:ext uri="{FF2B5EF4-FFF2-40B4-BE49-F238E27FC236}">
                <a16:creationId xmlns:a16="http://schemas.microsoft.com/office/drawing/2014/main" id="{1D1F6E2B-BCB8-3471-4E13-F257C0E44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C627F-E8C3-39BD-AB52-72D0C6365B0B}"/>
              </a:ext>
            </a:extLst>
          </p:cNvPr>
          <p:cNvSpPr>
            <a:spLocks noGrp="1"/>
          </p:cNvSpPr>
          <p:nvPr>
            <p:ph type="sldNum" sz="quarter" idx="12"/>
          </p:nvPr>
        </p:nvSpPr>
        <p:spPr/>
        <p:txBody>
          <a:bodyPr/>
          <a:lstStyle/>
          <a:p>
            <a:fld id="{04925334-5151-475E-B1FA-8DB9FFF07DCC}" type="slidenum">
              <a:rPr lang="en-US" smtClean="0"/>
              <a:t>‹#›</a:t>
            </a:fld>
            <a:endParaRPr lang="en-US"/>
          </a:p>
        </p:txBody>
      </p:sp>
    </p:spTree>
    <p:extLst>
      <p:ext uri="{BB962C8B-B14F-4D97-AF65-F5344CB8AC3E}">
        <p14:creationId xmlns:p14="http://schemas.microsoft.com/office/powerpoint/2010/main" val="53241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DA49-EE6E-650D-E8F2-E9F9D17E30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EEF97-8176-DE35-F8C0-7FECAAA2C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291AB-FF50-1491-3A42-1CB47840702B}"/>
              </a:ext>
            </a:extLst>
          </p:cNvPr>
          <p:cNvSpPr>
            <a:spLocks noGrp="1"/>
          </p:cNvSpPr>
          <p:nvPr>
            <p:ph type="dt" sz="half" idx="10"/>
          </p:nvPr>
        </p:nvSpPr>
        <p:spPr/>
        <p:txBody>
          <a:bodyPr/>
          <a:lstStyle/>
          <a:p>
            <a:fld id="{2DD23FFC-2373-46B8-B571-F65F83D1AA3E}" type="datetimeFigureOut">
              <a:rPr lang="en-US" smtClean="0"/>
              <a:t>11/16/2022</a:t>
            </a:fld>
            <a:endParaRPr lang="en-US"/>
          </a:p>
        </p:txBody>
      </p:sp>
      <p:sp>
        <p:nvSpPr>
          <p:cNvPr id="5" name="Footer Placeholder 4">
            <a:extLst>
              <a:ext uri="{FF2B5EF4-FFF2-40B4-BE49-F238E27FC236}">
                <a16:creationId xmlns:a16="http://schemas.microsoft.com/office/drawing/2014/main" id="{8C35CA7D-B042-46E0-65F4-A534EE421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C09FE-DEB1-8520-896A-1C25DB2264E5}"/>
              </a:ext>
            </a:extLst>
          </p:cNvPr>
          <p:cNvSpPr>
            <a:spLocks noGrp="1"/>
          </p:cNvSpPr>
          <p:nvPr>
            <p:ph type="sldNum" sz="quarter" idx="12"/>
          </p:nvPr>
        </p:nvSpPr>
        <p:spPr/>
        <p:txBody>
          <a:bodyPr/>
          <a:lstStyle/>
          <a:p>
            <a:fld id="{04925334-5151-475E-B1FA-8DB9FFF07DCC}" type="slidenum">
              <a:rPr lang="en-US" smtClean="0"/>
              <a:t>‹#›</a:t>
            </a:fld>
            <a:endParaRPr lang="en-US"/>
          </a:p>
        </p:txBody>
      </p:sp>
    </p:spTree>
    <p:extLst>
      <p:ext uri="{BB962C8B-B14F-4D97-AF65-F5344CB8AC3E}">
        <p14:creationId xmlns:p14="http://schemas.microsoft.com/office/powerpoint/2010/main" val="199934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8C57F-708C-E661-5C35-10F120B143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9BED9F-5F40-0C46-3C40-DF1D0DCA70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51D72-ED74-6A4C-BE30-302DB9B782FD}"/>
              </a:ext>
            </a:extLst>
          </p:cNvPr>
          <p:cNvSpPr>
            <a:spLocks noGrp="1"/>
          </p:cNvSpPr>
          <p:nvPr>
            <p:ph type="dt" sz="half" idx="10"/>
          </p:nvPr>
        </p:nvSpPr>
        <p:spPr/>
        <p:txBody>
          <a:bodyPr/>
          <a:lstStyle/>
          <a:p>
            <a:fld id="{2DD23FFC-2373-46B8-B571-F65F83D1AA3E}" type="datetimeFigureOut">
              <a:rPr lang="en-US" smtClean="0"/>
              <a:t>11/16/2022</a:t>
            </a:fld>
            <a:endParaRPr lang="en-US"/>
          </a:p>
        </p:txBody>
      </p:sp>
      <p:sp>
        <p:nvSpPr>
          <p:cNvPr id="5" name="Footer Placeholder 4">
            <a:extLst>
              <a:ext uri="{FF2B5EF4-FFF2-40B4-BE49-F238E27FC236}">
                <a16:creationId xmlns:a16="http://schemas.microsoft.com/office/drawing/2014/main" id="{F1B8F11C-BCDF-8204-0696-FB6A4780E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CA705-2EF9-DD64-1746-29E66B5D876E}"/>
              </a:ext>
            </a:extLst>
          </p:cNvPr>
          <p:cNvSpPr>
            <a:spLocks noGrp="1"/>
          </p:cNvSpPr>
          <p:nvPr>
            <p:ph type="sldNum" sz="quarter" idx="12"/>
          </p:nvPr>
        </p:nvSpPr>
        <p:spPr/>
        <p:txBody>
          <a:bodyPr/>
          <a:lstStyle/>
          <a:p>
            <a:fld id="{04925334-5151-475E-B1FA-8DB9FFF07DCC}" type="slidenum">
              <a:rPr lang="en-US" smtClean="0"/>
              <a:t>‹#›</a:t>
            </a:fld>
            <a:endParaRPr lang="en-US"/>
          </a:p>
        </p:txBody>
      </p:sp>
    </p:spTree>
    <p:extLst>
      <p:ext uri="{BB962C8B-B14F-4D97-AF65-F5344CB8AC3E}">
        <p14:creationId xmlns:p14="http://schemas.microsoft.com/office/powerpoint/2010/main" val="397793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939C-70AB-834B-A693-FF3E0EDC30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010FF-2EF2-5FC4-DEB9-B939D7023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0A5F9-EE8F-DE3C-E738-0CCAC31E4939}"/>
              </a:ext>
            </a:extLst>
          </p:cNvPr>
          <p:cNvSpPr>
            <a:spLocks noGrp="1"/>
          </p:cNvSpPr>
          <p:nvPr>
            <p:ph type="dt" sz="half" idx="10"/>
          </p:nvPr>
        </p:nvSpPr>
        <p:spPr/>
        <p:txBody>
          <a:bodyPr/>
          <a:lstStyle/>
          <a:p>
            <a:fld id="{2DD23FFC-2373-46B8-B571-F65F83D1AA3E}" type="datetimeFigureOut">
              <a:rPr lang="en-US" smtClean="0"/>
              <a:t>11/16/2022</a:t>
            </a:fld>
            <a:endParaRPr lang="en-US"/>
          </a:p>
        </p:txBody>
      </p:sp>
      <p:sp>
        <p:nvSpPr>
          <p:cNvPr id="5" name="Footer Placeholder 4">
            <a:extLst>
              <a:ext uri="{FF2B5EF4-FFF2-40B4-BE49-F238E27FC236}">
                <a16:creationId xmlns:a16="http://schemas.microsoft.com/office/drawing/2014/main" id="{46E8396E-0444-5EFD-4B7B-3465625E2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B362D-2051-8DB9-6898-78CB0B6A1C3A}"/>
              </a:ext>
            </a:extLst>
          </p:cNvPr>
          <p:cNvSpPr>
            <a:spLocks noGrp="1"/>
          </p:cNvSpPr>
          <p:nvPr>
            <p:ph type="sldNum" sz="quarter" idx="12"/>
          </p:nvPr>
        </p:nvSpPr>
        <p:spPr/>
        <p:txBody>
          <a:bodyPr/>
          <a:lstStyle/>
          <a:p>
            <a:fld id="{04925334-5151-475E-B1FA-8DB9FFF07DCC}" type="slidenum">
              <a:rPr lang="en-US" smtClean="0"/>
              <a:t>‹#›</a:t>
            </a:fld>
            <a:endParaRPr lang="en-US"/>
          </a:p>
        </p:txBody>
      </p:sp>
    </p:spTree>
    <p:extLst>
      <p:ext uri="{BB962C8B-B14F-4D97-AF65-F5344CB8AC3E}">
        <p14:creationId xmlns:p14="http://schemas.microsoft.com/office/powerpoint/2010/main" val="387137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A03E-4821-FD6D-E12E-D8C7A0C60C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CE8C82-7A4F-349C-21A3-17712FB453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94E78-C5B3-F1DA-7362-9543E4C2636F}"/>
              </a:ext>
            </a:extLst>
          </p:cNvPr>
          <p:cNvSpPr>
            <a:spLocks noGrp="1"/>
          </p:cNvSpPr>
          <p:nvPr>
            <p:ph type="dt" sz="half" idx="10"/>
          </p:nvPr>
        </p:nvSpPr>
        <p:spPr/>
        <p:txBody>
          <a:bodyPr/>
          <a:lstStyle/>
          <a:p>
            <a:fld id="{2DD23FFC-2373-46B8-B571-F65F83D1AA3E}" type="datetimeFigureOut">
              <a:rPr lang="en-US" smtClean="0"/>
              <a:t>11/16/2022</a:t>
            </a:fld>
            <a:endParaRPr lang="en-US"/>
          </a:p>
        </p:txBody>
      </p:sp>
      <p:sp>
        <p:nvSpPr>
          <p:cNvPr id="5" name="Footer Placeholder 4">
            <a:extLst>
              <a:ext uri="{FF2B5EF4-FFF2-40B4-BE49-F238E27FC236}">
                <a16:creationId xmlns:a16="http://schemas.microsoft.com/office/drawing/2014/main" id="{0D4985A6-618F-7E95-B68A-A09F4D3C2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536A6-B743-D631-C0A5-2E0EDF0445BB}"/>
              </a:ext>
            </a:extLst>
          </p:cNvPr>
          <p:cNvSpPr>
            <a:spLocks noGrp="1"/>
          </p:cNvSpPr>
          <p:nvPr>
            <p:ph type="sldNum" sz="quarter" idx="12"/>
          </p:nvPr>
        </p:nvSpPr>
        <p:spPr/>
        <p:txBody>
          <a:bodyPr/>
          <a:lstStyle/>
          <a:p>
            <a:fld id="{04925334-5151-475E-B1FA-8DB9FFF07DCC}" type="slidenum">
              <a:rPr lang="en-US" smtClean="0"/>
              <a:t>‹#›</a:t>
            </a:fld>
            <a:endParaRPr lang="en-US"/>
          </a:p>
        </p:txBody>
      </p:sp>
    </p:spTree>
    <p:extLst>
      <p:ext uri="{BB962C8B-B14F-4D97-AF65-F5344CB8AC3E}">
        <p14:creationId xmlns:p14="http://schemas.microsoft.com/office/powerpoint/2010/main" val="118355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A01B-AADC-29F5-6EB0-7BBB70CE1A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CEF9CF-103F-5790-27BE-D322C863F5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F6A2B9-F5D2-D91E-12E7-34F7F3565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5059F-FAD6-EBAD-1174-4E41ABB17973}"/>
              </a:ext>
            </a:extLst>
          </p:cNvPr>
          <p:cNvSpPr>
            <a:spLocks noGrp="1"/>
          </p:cNvSpPr>
          <p:nvPr>
            <p:ph type="dt" sz="half" idx="10"/>
          </p:nvPr>
        </p:nvSpPr>
        <p:spPr/>
        <p:txBody>
          <a:bodyPr/>
          <a:lstStyle/>
          <a:p>
            <a:fld id="{2DD23FFC-2373-46B8-B571-F65F83D1AA3E}" type="datetimeFigureOut">
              <a:rPr lang="en-US" smtClean="0"/>
              <a:t>11/16/2022</a:t>
            </a:fld>
            <a:endParaRPr lang="en-US"/>
          </a:p>
        </p:txBody>
      </p:sp>
      <p:sp>
        <p:nvSpPr>
          <p:cNvPr id="6" name="Footer Placeholder 5">
            <a:extLst>
              <a:ext uri="{FF2B5EF4-FFF2-40B4-BE49-F238E27FC236}">
                <a16:creationId xmlns:a16="http://schemas.microsoft.com/office/drawing/2014/main" id="{6BA07BEF-A1AF-D36E-5855-D54A3E329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B0923-B1FD-DD19-7A7C-BC8D1726368A}"/>
              </a:ext>
            </a:extLst>
          </p:cNvPr>
          <p:cNvSpPr>
            <a:spLocks noGrp="1"/>
          </p:cNvSpPr>
          <p:nvPr>
            <p:ph type="sldNum" sz="quarter" idx="12"/>
          </p:nvPr>
        </p:nvSpPr>
        <p:spPr/>
        <p:txBody>
          <a:bodyPr/>
          <a:lstStyle/>
          <a:p>
            <a:fld id="{04925334-5151-475E-B1FA-8DB9FFF07DCC}" type="slidenum">
              <a:rPr lang="en-US" smtClean="0"/>
              <a:t>‹#›</a:t>
            </a:fld>
            <a:endParaRPr lang="en-US"/>
          </a:p>
        </p:txBody>
      </p:sp>
    </p:spTree>
    <p:extLst>
      <p:ext uri="{BB962C8B-B14F-4D97-AF65-F5344CB8AC3E}">
        <p14:creationId xmlns:p14="http://schemas.microsoft.com/office/powerpoint/2010/main" val="6085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CEE3-52DA-AABD-CBF8-9559934E91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4D952E-814A-4904-72B7-5112279A7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53ECD-57DA-924D-070C-99C25F9220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FA8094-F91A-F5BE-CEE0-C3074F58D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6237E9-2187-C77C-DD75-5F5A2126C0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184F4D-4F9D-0A84-1481-3FB4DC23E963}"/>
              </a:ext>
            </a:extLst>
          </p:cNvPr>
          <p:cNvSpPr>
            <a:spLocks noGrp="1"/>
          </p:cNvSpPr>
          <p:nvPr>
            <p:ph type="dt" sz="half" idx="10"/>
          </p:nvPr>
        </p:nvSpPr>
        <p:spPr/>
        <p:txBody>
          <a:bodyPr/>
          <a:lstStyle/>
          <a:p>
            <a:fld id="{2DD23FFC-2373-46B8-B571-F65F83D1AA3E}" type="datetimeFigureOut">
              <a:rPr lang="en-US" smtClean="0"/>
              <a:t>11/16/2022</a:t>
            </a:fld>
            <a:endParaRPr lang="en-US"/>
          </a:p>
        </p:txBody>
      </p:sp>
      <p:sp>
        <p:nvSpPr>
          <p:cNvPr id="8" name="Footer Placeholder 7">
            <a:extLst>
              <a:ext uri="{FF2B5EF4-FFF2-40B4-BE49-F238E27FC236}">
                <a16:creationId xmlns:a16="http://schemas.microsoft.com/office/drawing/2014/main" id="{F600E15D-F301-22AE-0481-5949820315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F07859-5199-ACF3-062A-FBDD8D797DCA}"/>
              </a:ext>
            </a:extLst>
          </p:cNvPr>
          <p:cNvSpPr>
            <a:spLocks noGrp="1"/>
          </p:cNvSpPr>
          <p:nvPr>
            <p:ph type="sldNum" sz="quarter" idx="12"/>
          </p:nvPr>
        </p:nvSpPr>
        <p:spPr/>
        <p:txBody>
          <a:bodyPr/>
          <a:lstStyle/>
          <a:p>
            <a:fld id="{04925334-5151-475E-B1FA-8DB9FFF07DCC}" type="slidenum">
              <a:rPr lang="en-US" smtClean="0"/>
              <a:t>‹#›</a:t>
            </a:fld>
            <a:endParaRPr lang="en-US"/>
          </a:p>
        </p:txBody>
      </p:sp>
    </p:spTree>
    <p:extLst>
      <p:ext uri="{BB962C8B-B14F-4D97-AF65-F5344CB8AC3E}">
        <p14:creationId xmlns:p14="http://schemas.microsoft.com/office/powerpoint/2010/main" val="2546029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4303-A4AC-BB29-051B-AEBF9AD679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49C865-2C50-7BF7-512B-6E4F8FAE4A55}"/>
              </a:ext>
            </a:extLst>
          </p:cNvPr>
          <p:cNvSpPr>
            <a:spLocks noGrp="1"/>
          </p:cNvSpPr>
          <p:nvPr>
            <p:ph type="dt" sz="half" idx="10"/>
          </p:nvPr>
        </p:nvSpPr>
        <p:spPr/>
        <p:txBody>
          <a:bodyPr/>
          <a:lstStyle/>
          <a:p>
            <a:fld id="{2DD23FFC-2373-46B8-B571-F65F83D1AA3E}" type="datetimeFigureOut">
              <a:rPr lang="en-US" smtClean="0"/>
              <a:t>11/16/2022</a:t>
            </a:fld>
            <a:endParaRPr lang="en-US"/>
          </a:p>
        </p:txBody>
      </p:sp>
      <p:sp>
        <p:nvSpPr>
          <p:cNvPr id="4" name="Footer Placeholder 3">
            <a:extLst>
              <a:ext uri="{FF2B5EF4-FFF2-40B4-BE49-F238E27FC236}">
                <a16:creationId xmlns:a16="http://schemas.microsoft.com/office/drawing/2014/main" id="{FE664BBB-FB05-41CD-57E8-FBD385FD61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28C10-D1E9-F1EA-0282-550EFAE5AC87}"/>
              </a:ext>
            </a:extLst>
          </p:cNvPr>
          <p:cNvSpPr>
            <a:spLocks noGrp="1"/>
          </p:cNvSpPr>
          <p:nvPr>
            <p:ph type="sldNum" sz="quarter" idx="12"/>
          </p:nvPr>
        </p:nvSpPr>
        <p:spPr/>
        <p:txBody>
          <a:bodyPr/>
          <a:lstStyle/>
          <a:p>
            <a:fld id="{04925334-5151-475E-B1FA-8DB9FFF07DCC}" type="slidenum">
              <a:rPr lang="en-US" smtClean="0"/>
              <a:t>‹#›</a:t>
            </a:fld>
            <a:endParaRPr lang="en-US"/>
          </a:p>
        </p:txBody>
      </p:sp>
    </p:spTree>
    <p:extLst>
      <p:ext uri="{BB962C8B-B14F-4D97-AF65-F5344CB8AC3E}">
        <p14:creationId xmlns:p14="http://schemas.microsoft.com/office/powerpoint/2010/main" val="290484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268EA-387E-FFFA-B52B-E599D71CC236}"/>
              </a:ext>
            </a:extLst>
          </p:cNvPr>
          <p:cNvSpPr>
            <a:spLocks noGrp="1"/>
          </p:cNvSpPr>
          <p:nvPr>
            <p:ph type="dt" sz="half" idx="10"/>
          </p:nvPr>
        </p:nvSpPr>
        <p:spPr/>
        <p:txBody>
          <a:bodyPr/>
          <a:lstStyle/>
          <a:p>
            <a:fld id="{2DD23FFC-2373-46B8-B571-F65F83D1AA3E}" type="datetimeFigureOut">
              <a:rPr lang="en-US" smtClean="0"/>
              <a:t>11/16/2022</a:t>
            </a:fld>
            <a:endParaRPr lang="en-US"/>
          </a:p>
        </p:txBody>
      </p:sp>
      <p:sp>
        <p:nvSpPr>
          <p:cNvPr id="3" name="Footer Placeholder 2">
            <a:extLst>
              <a:ext uri="{FF2B5EF4-FFF2-40B4-BE49-F238E27FC236}">
                <a16:creationId xmlns:a16="http://schemas.microsoft.com/office/drawing/2014/main" id="{EA56BF1F-365C-FBD2-497F-AD72F75C10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8BAC47-3D99-7D35-9E7D-551D0B59685D}"/>
              </a:ext>
            </a:extLst>
          </p:cNvPr>
          <p:cNvSpPr>
            <a:spLocks noGrp="1"/>
          </p:cNvSpPr>
          <p:nvPr>
            <p:ph type="sldNum" sz="quarter" idx="12"/>
          </p:nvPr>
        </p:nvSpPr>
        <p:spPr/>
        <p:txBody>
          <a:bodyPr/>
          <a:lstStyle/>
          <a:p>
            <a:fld id="{04925334-5151-475E-B1FA-8DB9FFF07DCC}" type="slidenum">
              <a:rPr lang="en-US" smtClean="0"/>
              <a:t>‹#›</a:t>
            </a:fld>
            <a:endParaRPr lang="en-US"/>
          </a:p>
        </p:txBody>
      </p:sp>
    </p:spTree>
    <p:extLst>
      <p:ext uri="{BB962C8B-B14F-4D97-AF65-F5344CB8AC3E}">
        <p14:creationId xmlns:p14="http://schemas.microsoft.com/office/powerpoint/2010/main" val="64445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632A-BAE0-2AA8-D5C4-917B9321C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6A5E71-FC1D-A98A-E01F-E2475C6194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3FD897-1602-0035-5ABC-C5F16D11A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CBE11-67D6-067E-0385-1D3600275762}"/>
              </a:ext>
            </a:extLst>
          </p:cNvPr>
          <p:cNvSpPr>
            <a:spLocks noGrp="1"/>
          </p:cNvSpPr>
          <p:nvPr>
            <p:ph type="dt" sz="half" idx="10"/>
          </p:nvPr>
        </p:nvSpPr>
        <p:spPr/>
        <p:txBody>
          <a:bodyPr/>
          <a:lstStyle/>
          <a:p>
            <a:fld id="{2DD23FFC-2373-46B8-B571-F65F83D1AA3E}" type="datetimeFigureOut">
              <a:rPr lang="en-US" smtClean="0"/>
              <a:t>11/16/2022</a:t>
            </a:fld>
            <a:endParaRPr lang="en-US"/>
          </a:p>
        </p:txBody>
      </p:sp>
      <p:sp>
        <p:nvSpPr>
          <p:cNvPr id="6" name="Footer Placeholder 5">
            <a:extLst>
              <a:ext uri="{FF2B5EF4-FFF2-40B4-BE49-F238E27FC236}">
                <a16:creationId xmlns:a16="http://schemas.microsoft.com/office/drawing/2014/main" id="{65A802D0-6A8D-5ACC-54F9-E07C11FA3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74C70-0A5E-0FFA-BE43-5EEFECF6CB67}"/>
              </a:ext>
            </a:extLst>
          </p:cNvPr>
          <p:cNvSpPr>
            <a:spLocks noGrp="1"/>
          </p:cNvSpPr>
          <p:nvPr>
            <p:ph type="sldNum" sz="quarter" idx="12"/>
          </p:nvPr>
        </p:nvSpPr>
        <p:spPr/>
        <p:txBody>
          <a:bodyPr/>
          <a:lstStyle/>
          <a:p>
            <a:fld id="{04925334-5151-475E-B1FA-8DB9FFF07DCC}" type="slidenum">
              <a:rPr lang="en-US" smtClean="0"/>
              <a:t>‹#›</a:t>
            </a:fld>
            <a:endParaRPr lang="en-US"/>
          </a:p>
        </p:txBody>
      </p:sp>
    </p:spTree>
    <p:extLst>
      <p:ext uri="{BB962C8B-B14F-4D97-AF65-F5344CB8AC3E}">
        <p14:creationId xmlns:p14="http://schemas.microsoft.com/office/powerpoint/2010/main" val="266831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AD4B-AACE-0ADD-78E4-69EFBF5DD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E7C40-00B4-F3FC-C344-23897F3CFC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70240-C5FC-D86E-93B3-46193636C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B36E72-9E17-C1F6-94E9-A4C637C61098}"/>
              </a:ext>
            </a:extLst>
          </p:cNvPr>
          <p:cNvSpPr>
            <a:spLocks noGrp="1"/>
          </p:cNvSpPr>
          <p:nvPr>
            <p:ph type="dt" sz="half" idx="10"/>
          </p:nvPr>
        </p:nvSpPr>
        <p:spPr/>
        <p:txBody>
          <a:bodyPr/>
          <a:lstStyle/>
          <a:p>
            <a:fld id="{2DD23FFC-2373-46B8-B571-F65F83D1AA3E}" type="datetimeFigureOut">
              <a:rPr lang="en-US" smtClean="0"/>
              <a:t>11/16/2022</a:t>
            </a:fld>
            <a:endParaRPr lang="en-US"/>
          </a:p>
        </p:txBody>
      </p:sp>
      <p:sp>
        <p:nvSpPr>
          <p:cNvPr id="6" name="Footer Placeholder 5">
            <a:extLst>
              <a:ext uri="{FF2B5EF4-FFF2-40B4-BE49-F238E27FC236}">
                <a16:creationId xmlns:a16="http://schemas.microsoft.com/office/drawing/2014/main" id="{9F97F83E-41B4-C994-8971-78E5C829E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D7F7A-D4E5-6CA4-BBF6-E5DDE1945AD6}"/>
              </a:ext>
            </a:extLst>
          </p:cNvPr>
          <p:cNvSpPr>
            <a:spLocks noGrp="1"/>
          </p:cNvSpPr>
          <p:nvPr>
            <p:ph type="sldNum" sz="quarter" idx="12"/>
          </p:nvPr>
        </p:nvSpPr>
        <p:spPr/>
        <p:txBody>
          <a:bodyPr/>
          <a:lstStyle/>
          <a:p>
            <a:fld id="{04925334-5151-475E-B1FA-8DB9FFF07DCC}" type="slidenum">
              <a:rPr lang="en-US" smtClean="0"/>
              <a:t>‹#›</a:t>
            </a:fld>
            <a:endParaRPr lang="en-US"/>
          </a:p>
        </p:txBody>
      </p:sp>
    </p:spTree>
    <p:extLst>
      <p:ext uri="{BB962C8B-B14F-4D97-AF65-F5344CB8AC3E}">
        <p14:creationId xmlns:p14="http://schemas.microsoft.com/office/powerpoint/2010/main" val="380757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C8F69-C2D9-B74D-961A-FCE2F90A4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910E0B-4F83-CB09-7702-E5F8A4C70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624AD-92BE-B2AE-9BF5-ED6CD1D6E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23FFC-2373-46B8-B571-F65F83D1AA3E}" type="datetimeFigureOut">
              <a:rPr lang="en-US" smtClean="0"/>
              <a:t>11/16/2022</a:t>
            </a:fld>
            <a:endParaRPr lang="en-US"/>
          </a:p>
        </p:txBody>
      </p:sp>
      <p:sp>
        <p:nvSpPr>
          <p:cNvPr id="5" name="Footer Placeholder 4">
            <a:extLst>
              <a:ext uri="{FF2B5EF4-FFF2-40B4-BE49-F238E27FC236}">
                <a16:creationId xmlns:a16="http://schemas.microsoft.com/office/drawing/2014/main" id="{8874119D-2194-2134-D92A-21126024B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77EDC6-8A01-05E4-2590-7F38E8485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25334-5151-475E-B1FA-8DB9FFF07DCC}" type="slidenum">
              <a:rPr lang="en-US" smtClean="0"/>
              <a:t>‹#›</a:t>
            </a:fld>
            <a:endParaRPr lang="en-US"/>
          </a:p>
        </p:txBody>
      </p:sp>
    </p:spTree>
    <p:extLst>
      <p:ext uri="{BB962C8B-B14F-4D97-AF65-F5344CB8AC3E}">
        <p14:creationId xmlns:p14="http://schemas.microsoft.com/office/powerpoint/2010/main" val="201196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BB78-DF01-DD7F-02F4-395D64092B3B}"/>
              </a:ext>
            </a:extLst>
          </p:cNvPr>
          <p:cNvSpPr>
            <a:spLocks noGrp="1"/>
          </p:cNvSpPr>
          <p:nvPr>
            <p:ph type="ctrTitle"/>
          </p:nvPr>
        </p:nvSpPr>
        <p:spPr>
          <a:xfrm>
            <a:off x="1376516" y="406400"/>
            <a:ext cx="9144000" cy="2387600"/>
          </a:xfrm>
        </p:spPr>
        <p:txBody>
          <a:bodyPr>
            <a:normAutofit/>
          </a:bodyPr>
          <a:lstStyle/>
          <a:p>
            <a:r>
              <a:rPr lang="en-US" sz="6600" dirty="0">
                <a:latin typeface="Times New Roman" panose="02020603050405020304" pitchFamily="18" charset="0"/>
                <a:cs typeface="Times New Roman" panose="02020603050405020304" pitchFamily="18" charset="0"/>
              </a:rPr>
              <a:t>KANBAN</a:t>
            </a:r>
          </a:p>
        </p:txBody>
      </p:sp>
      <p:sp>
        <p:nvSpPr>
          <p:cNvPr id="3" name="Subtitle 2">
            <a:extLst>
              <a:ext uri="{FF2B5EF4-FFF2-40B4-BE49-F238E27FC236}">
                <a16:creationId xmlns:a16="http://schemas.microsoft.com/office/drawing/2014/main" id="{CCE75B9B-D553-AA6B-9330-199F2916C18A}"/>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                                                                                          By,</a:t>
            </a:r>
          </a:p>
          <a:p>
            <a:pPr algn="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M.Dharinisri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2022-7688</a:t>
            </a:r>
          </a:p>
        </p:txBody>
      </p:sp>
    </p:spTree>
    <p:extLst>
      <p:ext uri="{BB962C8B-B14F-4D97-AF65-F5344CB8AC3E}">
        <p14:creationId xmlns:p14="http://schemas.microsoft.com/office/powerpoint/2010/main" val="3454042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C17F29-4892-A612-4E09-681C7608964C}"/>
              </a:ext>
            </a:extLst>
          </p:cNvPr>
          <p:cNvSpPr>
            <a:spLocks noGrp="1"/>
          </p:cNvSpPr>
          <p:nvPr>
            <p:ph idx="1"/>
          </p:nvPr>
        </p:nvSpPr>
        <p:spPr>
          <a:xfrm>
            <a:off x="11012" y="0"/>
            <a:ext cx="12119636" cy="6858000"/>
          </a:xfrm>
        </p:spPr>
        <p:txBody>
          <a:bodyPr/>
          <a:lstStyle/>
          <a:p>
            <a:pPr marL="0" indent="0" algn="ctr">
              <a:buNone/>
            </a:pPr>
            <a:endParaRPr lang="en-US" b="1" i="0" dirty="0">
              <a:solidFill>
                <a:srgbClr val="273239"/>
              </a:solidFill>
              <a:effectLst/>
              <a:latin typeface="urw-din"/>
            </a:endParaRPr>
          </a:p>
          <a:p>
            <a:pPr marL="0" indent="0" algn="ctr">
              <a:buNone/>
            </a:pPr>
            <a:r>
              <a:rPr lang="en-US" b="1" i="0" dirty="0">
                <a:solidFill>
                  <a:srgbClr val="273239"/>
                </a:solidFill>
                <a:effectLst/>
                <a:latin typeface="urw-din"/>
              </a:rPr>
              <a:t>3. Limiting WIP:</a:t>
            </a:r>
          </a:p>
          <a:p>
            <a:pPr marL="0" indent="0" algn="ctr">
              <a:buNone/>
            </a:pPr>
            <a:endParaRPr lang="en-US" dirty="0"/>
          </a:p>
        </p:txBody>
      </p:sp>
      <p:pic>
        <p:nvPicPr>
          <p:cNvPr id="5124" name="Picture 4" descr="Kanban board with WIP limit">
            <a:extLst>
              <a:ext uri="{FF2B5EF4-FFF2-40B4-BE49-F238E27FC236}">
                <a16:creationId xmlns:a16="http://schemas.microsoft.com/office/drawing/2014/main" id="{10D53778-1097-9E39-0EF2-3A73C42A9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2" y="1076632"/>
            <a:ext cx="12069296" cy="5781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24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46D4-4CA2-942E-E4E7-43C126F923AE}"/>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KANBAN TOOLS</a:t>
            </a:r>
            <a:br>
              <a:rPr lang="en-US" b="1" i="0" dirty="0">
                <a:solidFill>
                  <a:srgbClr val="000000"/>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58C065-FC47-1B8A-E096-BD8D7C6E0007}"/>
              </a:ext>
            </a:extLst>
          </p:cNvPr>
          <p:cNvSpPr>
            <a:spLocks noGrp="1"/>
          </p:cNvSpPr>
          <p:nvPr>
            <p:ph idx="1"/>
          </p:nvPr>
        </p:nvSpPr>
        <p:spPr/>
        <p:txBody>
          <a:bodyPr>
            <a:normAutofit/>
          </a:bodyPr>
          <a:lstStyle/>
          <a:p>
            <a:pPr algn="l">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Kanban Tool</a:t>
            </a:r>
          </a:p>
          <a:p>
            <a:pPr algn="l">
              <a:buFont typeface="Arial" panose="020B0604020202020204" pitchFamily="34" charset="0"/>
              <a:buChar char="•"/>
            </a:pPr>
            <a:r>
              <a:rPr lang="en-US" sz="3200" b="0" i="0" dirty="0" err="1">
                <a:solidFill>
                  <a:srgbClr val="000000"/>
                </a:solidFill>
                <a:effectLst/>
                <a:latin typeface="Times New Roman" panose="02020603050405020304" pitchFamily="18" charset="0"/>
                <a:cs typeface="Times New Roman" panose="02020603050405020304" pitchFamily="18" charset="0"/>
              </a:rPr>
              <a:t>Kanbanery</a:t>
            </a:r>
            <a:endParaRPr lang="en-US" sz="32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b="0" i="0" dirty="0" err="1">
                <a:solidFill>
                  <a:srgbClr val="000000"/>
                </a:solidFill>
                <a:effectLst/>
                <a:latin typeface="Times New Roman" panose="02020603050405020304" pitchFamily="18" charset="0"/>
                <a:cs typeface="Times New Roman" panose="02020603050405020304" pitchFamily="18" charset="0"/>
              </a:rPr>
              <a:t>LeanKit</a:t>
            </a:r>
            <a:endParaRPr lang="en-US" sz="32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JIRA Software</a:t>
            </a:r>
          </a:p>
          <a:p>
            <a:pPr algn="l">
              <a:buFont typeface="Arial" panose="020B0604020202020204" pitchFamily="34" charset="0"/>
              <a:buChar char="•"/>
            </a:pPr>
            <a:r>
              <a:rPr lang="en-US" sz="3200" b="0" i="0" dirty="0" err="1">
                <a:solidFill>
                  <a:srgbClr val="000000"/>
                </a:solidFill>
                <a:effectLst/>
                <a:latin typeface="Times New Roman" panose="02020603050405020304" pitchFamily="18" charset="0"/>
                <a:cs typeface="Times New Roman" panose="02020603050405020304" pitchFamily="18" charset="0"/>
              </a:rPr>
              <a:t>Earliz</a:t>
            </a:r>
            <a:endParaRPr lang="en-US" sz="32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b="0" i="0" dirty="0" err="1">
                <a:solidFill>
                  <a:srgbClr val="000000"/>
                </a:solidFill>
                <a:effectLst/>
                <a:latin typeface="Times New Roman" panose="02020603050405020304" pitchFamily="18" charset="0"/>
                <a:cs typeface="Times New Roman" panose="02020603050405020304" pitchFamily="18" charset="0"/>
              </a:rPr>
              <a:t>Targetprocess</a:t>
            </a:r>
            <a:endParaRPr lang="en-US" sz="3200" b="0" i="0" dirty="0">
              <a:solidFill>
                <a:srgbClr val="000000"/>
              </a:solidFill>
              <a:effectLst/>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66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F0BA0-D54B-B25D-0A64-467256F51E7C}"/>
              </a:ext>
            </a:extLst>
          </p:cNvPr>
          <p:cNvSpPr>
            <a:spLocks noGrp="1"/>
          </p:cNvSpPr>
          <p:nvPr>
            <p:ph idx="1"/>
          </p:nvPr>
        </p:nvSpPr>
        <p:spPr>
          <a:xfrm>
            <a:off x="0" y="0"/>
            <a:ext cx="12192000" cy="6857999"/>
          </a:xfrm>
        </p:spPr>
        <p:txBody>
          <a:bodyPr>
            <a:normAutofit/>
          </a:bodyPr>
          <a:lstStyle/>
          <a:p>
            <a:pPr marL="0" indent="0" algn="ctr">
              <a:buNone/>
            </a:pPr>
            <a:endParaRPr lang="en-US" sz="6000" dirty="0">
              <a:latin typeface="Times New Roman" panose="02020603050405020304" pitchFamily="18" charset="0"/>
              <a:cs typeface="Times New Roman" panose="02020603050405020304" pitchFamily="18" charset="0"/>
            </a:endParaRPr>
          </a:p>
          <a:p>
            <a:pPr marL="0" indent="0" algn="ctr">
              <a:buNone/>
            </a:pPr>
            <a:endParaRPr lang="en-US" sz="6000" dirty="0">
              <a:latin typeface="Times New Roman" panose="02020603050405020304" pitchFamily="18" charset="0"/>
              <a:cs typeface="Times New Roman" panose="02020603050405020304" pitchFamily="18" charset="0"/>
            </a:endParaRPr>
          </a:p>
          <a:p>
            <a:pPr marL="0" indent="0" algn="ctr">
              <a:buNone/>
            </a:pPr>
            <a:endParaRPr lang="en-US" sz="6000" dirty="0">
              <a:latin typeface="Times New Roman" panose="02020603050405020304" pitchFamily="18" charset="0"/>
              <a:cs typeface="Times New Roman" panose="02020603050405020304" pitchFamily="18" charset="0"/>
            </a:endParaRPr>
          </a:p>
          <a:p>
            <a:pPr marL="0" indent="0" algn="ctr">
              <a:buNone/>
            </a:pPr>
            <a:r>
              <a:rPr lang="en-US" sz="6000" dirty="0">
                <a:latin typeface="Times New Roman" panose="02020603050405020304" pitchFamily="18" charset="0"/>
                <a:cs typeface="Times New Roman" panose="02020603050405020304" pitchFamily="18" charset="0"/>
              </a:rPr>
              <a:t>THA</a:t>
            </a:r>
            <a:r>
              <a:rPr lang="en-US" sz="6000" b="0" i="0" dirty="0">
                <a:solidFill>
                  <a:srgbClr val="273239"/>
                </a:solidFill>
                <a:effectLst/>
                <a:latin typeface="Times New Roman" panose="02020603050405020304" pitchFamily="18" charset="0"/>
                <a:cs typeface="Times New Roman" panose="02020603050405020304" pitchFamily="18" charset="0"/>
              </a:rPr>
              <a:t>NK YOU</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86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B8CA-E9BF-80BE-F098-893F8AA07203}"/>
              </a:ext>
            </a:extLst>
          </p:cNvPr>
          <p:cNvSpPr>
            <a:spLocks noGrp="1"/>
          </p:cNvSpPr>
          <p:nvPr>
            <p:ph type="title"/>
          </p:nvPr>
        </p:nvSpPr>
        <p:spPr>
          <a:xfrm>
            <a:off x="838200" y="866570"/>
            <a:ext cx="10515600" cy="1325563"/>
          </a:xfrm>
        </p:spPr>
        <p:txBody>
          <a:bodyPr/>
          <a:lstStyle/>
          <a:p>
            <a:pPr algn="ctr"/>
            <a:r>
              <a:rPr lang="en-US" sz="4400" b="1" dirty="0">
                <a:latin typeface="Times New Roman" panose="02020603050405020304" pitchFamily="18" charset="0"/>
                <a:cs typeface="Times New Roman" panose="02020603050405020304" pitchFamily="18" charset="0"/>
              </a:rPr>
              <a:t>KANBAN</a:t>
            </a:r>
            <a:endParaRPr lang="en-US" b="1" dirty="0"/>
          </a:p>
        </p:txBody>
      </p:sp>
      <p:sp>
        <p:nvSpPr>
          <p:cNvPr id="3" name="Content Placeholder 2">
            <a:extLst>
              <a:ext uri="{FF2B5EF4-FFF2-40B4-BE49-F238E27FC236}">
                <a16:creationId xmlns:a16="http://schemas.microsoft.com/office/drawing/2014/main" id="{C2B4B43E-74BD-A922-6236-4A0080D4F657}"/>
              </a:ext>
            </a:extLst>
          </p:cNvPr>
          <p:cNvSpPr>
            <a:spLocks noGrp="1"/>
          </p:cNvSpPr>
          <p:nvPr>
            <p:ph idx="1"/>
          </p:nvPr>
        </p:nvSpPr>
        <p:spPr>
          <a:xfrm>
            <a:off x="838200" y="2920181"/>
            <a:ext cx="10515600" cy="3256782"/>
          </a:xfrm>
        </p:spPr>
        <p:txBody>
          <a:bodyPr>
            <a:normAutofit/>
          </a:bodyPr>
          <a:lstStyle/>
          <a:p>
            <a:pPr marL="0" indent="0" algn="just">
              <a:buNone/>
            </a:pPr>
            <a:r>
              <a:rPr lang="en-US" sz="3600" b="1" i="0" dirty="0">
                <a:solidFill>
                  <a:srgbClr val="202124"/>
                </a:solidFill>
                <a:effectLst/>
                <a:latin typeface="Times New Roman" panose="02020603050405020304" pitchFamily="18" charset="0"/>
                <a:cs typeface="Times New Roman" panose="02020603050405020304" pitchFamily="18" charset="0"/>
              </a:rPr>
              <a:t>Kanban is a project management method that helps visualize tasks, while Scrum is a method that provides structure to the team and schedule</a:t>
            </a:r>
            <a:r>
              <a:rPr lang="en-US" sz="3600" b="0" i="0" dirty="0">
                <a:solidFill>
                  <a:srgbClr val="202124"/>
                </a:solidFill>
                <a:effectLst/>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07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Agile Kanban">
            <a:extLst>
              <a:ext uri="{FF2B5EF4-FFF2-40B4-BE49-F238E27FC236}">
                <a16:creationId xmlns:a16="http://schemas.microsoft.com/office/drawing/2014/main" id="{A99FF715-761F-F761-1B3F-650149A21D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3897" y="707923"/>
            <a:ext cx="9792928" cy="5675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54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D1B0-327F-D7AC-8F30-5A5CB29FFDF2}"/>
              </a:ext>
            </a:extLst>
          </p:cNvPr>
          <p:cNvSpPr>
            <a:spLocks noGrp="1"/>
          </p:cNvSpPr>
          <p:nvPr>
            <p:ph type="title"/>
          </p:nvPr>
        </p:nvSpPr>
        <p:spPr>
          <a:xfrm>
            <a:off x="838200" y="681038"/>
            <a:ext cx="10515600" cy="1325563"/>
          </a:xfrm>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CHARACTERISTICS OF KANBAN.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3E7ACD-51EF-D970-D417-E21B93B144F3}"/>
              </a:ext>
            </a:extLst>
          </p:cNvPr>
          <p:cNvSpPr>
            <a:spLocks noGrp="1"/>
          </p:cNvSpPr>
          <p:nvPr>
            <p:ph idx="1"/>
          </p:nvPr>
        </p:nvSpPr>
        <p:spPr>
          <a:xfrm>
            <a:off x="838200" y="2271252"/>
            <a:ext cx="10515600" cy="3905710"/>
          </a:xfrm>
        </p:spPr>
        <p:txBody>
          <a:bodyPr/>
          <a:lstStyle/>
          <a:p>
            <a:pPr algn="l">
              <a:buFont typeface="+mj-lt"/>
              <a:buAutoNum type="arabicPeriod"/>
            </a:pPr>
            <a:r>
              <a:rPr lang="en-US" b="0" i="0" dirty="0">
                <a:solidFill>
                  <a:srgbClr val="212529"/>
                </a:solidFill>
                <a:effectLst/>
                <a:latin typeface="Times New Roman" panose="02020603050405020304" pitchFamily="18" charset="0"/>
                <a:cs typeface="Times New Roman" panose="02020603050405020304" pitchFamily="18" charset="0"/>
              </a:rPr>
              <a:t>Improvement in workflow</a:t>
            </a:r>
          </a:p>
          <a:p>
            <a:pPr algn="l">
              <a:buFont typeface="+mj-lt"/>
              <a:buAutoNum type="arabicPeriod"/>
            </a:pPr>
            <a:r>
              <a:rPr lang="en-US" b="0" i="0" dirty="0">
                <a:solidFill>
                  <a:srgbClr val="212529"/>
                </a:solidFill>
                <a:effectLst/>
                <a:latin typeface="Times New Roman" panose="02020603050405020304" pitchFamily="18" charset="0"/>
                <a:cs typeface="Times New Roman" panose="02020603050405020304" pitchFamily="18" charset="0"/>
              </a:rPr>
              <a:t>Limiting Work-In-Progress</a:t>
            </a:r>
          </a:p>
          <a:p>
            <a:pPr algn="l">
              <a:buFont typeface="+mj-lt"/>
              <a:buAutoNum type="arabicPeriod"/>
            </a:pPr>
            <a:r>
              <a:rPr lang="en-US" b="0" i="0" dirty="0">
                <a:solidFill>
                  <a:srgbClr val="212529"/>
                </a:solidFill>
                <a:effectLst/>
                <a:latin typeface="Times New Roman" panose="02020603050405020304" pitchFamily="18" charset="0"/>
                <a:cs typeface="Times New Roman" panose="02020603050405020304" pitchFamily="18" charset="0"/>
              </a:rPr>
              <a:t>Continuous Delivery</a:t>
            </a:r>
          </a:p>
          <a:p>
            <a:pPr algn="l">
              <a:buFont typeface="+mj-lt"/>
              <a:buAutoNum type="arabicPeriod"/>
            </a:pPr>
            <a:r>
              <a:rPr lang="en-US" b="0" i="0" dirty="0">
                <a:solidFill>
                  <a:srgbClr val="212529"/>
                </a:solidFill>
                <a:effectLst/>
                <a:latin typeface="Times New Roman" panose="02020603050405020304" pitchFamily="18" charset="0"/>
                <a:cs typeface="Times New Roman" panose="02020603050405020304" pitchFamily="18" charset="0"/>
              </a:rPr>
              <a:t>Pull Approach</a:t>
            </a:r>
          </a:p>
          <a:p>
            <a:pPr algn="l">
              <a:buFont typeface="+mj-lt"/>
              <a:buAutoNum type="arabicPeriod"/>
            </a:pPr>
            <a:r>
              <a:rPr lang="en-US" b="0" i="0" dirty="0">
                <a:solidFill>
                  <a:srgbClr val="212529"/>
                </a:solidFill>
                <a:effectLst/>
                <a:latin typeface="Times New Roman" panose="02020603050405020304" pitchFamily="18" charset="0"/>
                <a:cs typeface="Times New Roman" panose="02020603050405020304" pitchFamily="18" charset="0"/>
              </a:rPr>
              <a:t>Visual metrics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95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0AFB2-EA1D-4DC6-F4F9-B23EB9E01B72}"/>
              </a:ext>
            </a:extLst>
          </p:cNvPr>
          <p:cNvSpPr>
            <a:spLocks noGrp="1"/>
          </p:cNvSpPr>
          <p:nvPr>
            <p:ph type="title"/>
          </p:nvPr>
        </p:nvSpPr>
        <p:spPr>
          <a:xfrm>
            <a:off x="838200" y="556995"/>
            <a:ext cx="10515600" cy="1133693"/>
          </a:xfrm>
        </p:spPr>
        <p:txBody>
          <a:bodyPr>
            <a:normAutofit/>
          </a:bodyPr>
          <a:lstStyle/>
          <a:p>
            <a:r>
              <a:rPr lang="en-US" sz="4800" b="1">
                <a:latin typeface="Times New Roman" panose="02020603050405020304" pitchFamily="18" charset="0"/>
                <a:cs typeface="Times New Roman" panose="02020603050405020304" pitchFamily="18" charset="0"/>
              </a:rPr>
              <a:t>Disti</a:t>
            </a:r>
            <a:r>
              <a:rPr lang="en-US" sz="4800" b="1">
                <a:effectLst/>
                <a:latin typeface="times new roman" panose="02020603050405020304" pitchFamily="18" charset="0"/>
              </a:rPr>
              <a:t>nguish Between Kanban &amp; Scrum</a:t>
            </a:r>
            <a:endParaRPr lang="en-US" sz="4800" b="1"/>
          </a:p>
        </p:txBody>
      </p:sp>
      <p:graphicFrame>
        <p:nvGraphicFramePr>
          <p:cNvPr id="7" name="Content Placeholder 6">
            <a:extLst>
              <a:ext uri="{FF2B5EF4-FFF2-40B4-BE49-F238E27FC236}">
                <a16:creationId xmlns:a16="http://schemas.microsoft.com/office/drawing/2014/main" id="{DA553928-4BA3-52DC-63BD-807ACC3172ED}"/>
              </a:ext>
            </a:extLst>
          </p:cNvPr>
          <p:cNvGraphicFramePr>
            <a:graphicFrameLocks noGrp="1"/>
          </p:cNvGraphicFramePr>
          <p:nvPr>
            <p:ph idx="1"/>
            <p:extLst>
              <p:ext uri="{D42A27DB-BD31-4B8C-83A1-F6EECF244321}">
                <p14:modId xmlns:p14="http://schemas.microsoft.com/office/powerpoint/2010/main" val="4082508307"/>
              </p:ext>
            </p:extLst>
          </p:nvPr>
        </p:nvGraphicFramePr>
        <p:xfrm>
          <a:off x="943897" y="1825625"/>
          <a:ext cx="10132141" cy="4752157"/>
        </p:xfrm>
        <a:graphic>
          <a:graphicData uri="http://schemas.openxmlformats.org/drawingml/2006/table">
            <a:tbl>
              <a:tblPr/>
              <a:tblGrid>
                <a:gridCol w="1515957">
                  <a:extLst>
                    <a:ext uri="{9D8B030D-6E8A-4147-A177-3AD203B41FA5}">
                      <a16:colId xmlns:a16="http://schemas.microsoft.com/office/drawing/2014/main" val="2172951844"/>
                    </a:ext>
                  </a:extLst>
                </a:gridCol>
                <a:gridCol w="4308092">
                  <a:extLst>
                    <a:ext uri="{9D8B030D-6E8A-4147-A177-3AD203B41FA5}">
                      <a16:colId xmlns:a16="http://schemas.microsoft.com/office/drawing/2014/main" val="2541728019"/>
                    </a:ext>
                  </a:extLst>
                </a:gridCol>
                <a:gridCol w="4308092">
                  <a:extLst>
                    <a:ext uri="{9D8B030D-6E8A-4147-A177-3AD203B41FA5}">
                      <a16:colId xmlns:a16="http://schemas.microsoft.com/office/drawing/2014/main" val="4165082431"/>
                    </a:ext>
                  </a:extLst>
                </a:gridCol>
              </a:tblGrid>
              <a:tr h="502515">
                <a:tc>
                  <a:txBody>
                    <a:bodyPr/>
                    <a:lstStyle/>
                    <a:p>
                      <a:pPr algn="l" fontAlgn="base">
                        <a:spcBef>
                          <a:spcPts val="0"/>
                        </a:spcBef>
                        <a:spcAft>
                          <a:spcPts val="0"/>
                        </a:spcAft>
                      </a:pPr>
                      <a:r>
                        <a:rPr lang="en-US" sz="1500" b="1" i="0" u="none" strike="noStrike">
                          <a:effectLst/>
                          <a:latin typeface="Arial" panose="020B0604020202020204" pitchFamily="34" charset="0"/>
                        </a:rPr>
                        <a:t>S No.</a:t>
                      </a:r>
                      <a:endParaRPr lang="en-US" sz="1900" b="0" i="0" u="none" strike="noStrike">
                        <a:effectLst/>
                        <a:latin typeface="Arial" panose="020B0604020202020204" pitchFamily="34" charset="0"/>
                      </a:endParaRPr>
                    </a:p>
                  </a:txBody>
                  <a:tcPr marL="99509" marR="99509" marT="99509" marB="99509" anchor="ctr">
                    <a:lnL>
                      <a:noFill/>
                    </a:lnL>
                    <a:lnR>
                      <a:noFill/>
                    </a:lnR>
                    <a:lnT>
                      <a:noFill/>
                    </a:lnT>
                    <a:lnB>
                      <a:noFill/>
                    </a:lnB>
                  </a:tcPr>
                </a:tc>
                <a:tc>
                  <a:txBody>
                    <a:bodyPr/>
                    <a:lstStyle/>
                    <a:p>
                      <a:pPr algn="ctr" fontAlgn="base">
                        <a:spcBef>
                          <a:spcPts val="0"/>
                        </a:spcBef>
                        <a:spcAft>
                          <a:spcPts val="0"/>
                        </a:spcAft>
                      </a:pPr>
                      <a:r>
                        <a:rPr lang="en-US" sz="1500" b="1" i="0" u="none" strike="noStrike">
                          <a:effectLst/>
                          <a:latin typeface="Arial" panose="020B0604020202020204" pitchFamily="34" charset="0"/>
                        </a:rPr>
                        <a:t>Kanban </a:t>
                      </a:r>
                      <a:endParaRPr lang="en-US" sz="1900" b="0" i="0" u="none" strike="noStrike">
                        <a:effectLst/>
                        <a:latin typeface="Arial" panose="020B0604020202020204" pitchFamily="34" charset="0"/>
                      </a:endParaRPr>
                    </a:p>
                  </a:txBody>
                  <a:tcPr marL="99509" marR="99509" marT="99509" marB="99509" anchor="ctr">
                    <a:lnL>
                      <a:noFill/>
                    </a:lnL>
                    <a:lnR>
                      <a:noFill/>
                    </a:lnR>
                    <a:lnT>
                      <a:noFill/>
                    </a:lnT>
                    <a:lnB>
                      <a:noFill/>
                    </a:lnB>
                  </a:tcPr>
                </a:tc>
                <a:tc>
                  <a:txBody>
                    <a:bodyPr/>
                    <a:lstStyle/>
                    <a:p>
                      <a:pPr algn="ctr" fontAlgn="base">
                        <a:spcBef>
                          <a:spcPts val="0"/>
                        </a:spcBef>
                        <a:spcAft>
                          <a:spcPts val="0"/>
                        </a:spcAft>
                      </a:pPr>
                      <a:r>
                        <a:rPr lang="en-US" sz="1500" b="1" i="0" u="none" strike="noStrike">
                          <a:effectLst/>
                          <a:latin typeface="Arial" panose="020B0604020202020204" pitchFamily="34" charset="0"/>
                        </a:rPr>
                        <a:t>Scrum </a:t>
                      </a:r>
                      <a:endParaRPr lang="en-US" sz="1900" b="0" i="0" u="none" strike="noStrike">
                        <a:effectLst/>
                        <a:latin typeface="Arial" panose="020B0604020202020204" pitchFamily="34" charset="0"/>
                      </a:endParaRPr>
                    </a:p>
                  </a:txBody>
                  <a:tcPr marL="99509" marR="99509" marT="99509" marB="99509" anchor="ctr">
                    <a:lnL>
                      <a:noFill/>
                    </a:lnL>
                    <a:lnR>
                      <a:noFill/>
                    </a:lnR>
                    <a:lnT>
                      <a:noFill/>
                    </a:lnT>
                    <a:lnB>
                      <a:noFill/>
                    </a:lnB>
                  </a:tcPr>
                </a:tc>
                <a:extLst>
                  <a:ext uri="{0D108BD9-81ED-4DB2-BD59-A6C34878D82A}">
                    <a16:rowId xmlns:a16="http://schemas.microsoft.com/office/drawing/2014/main" val="3686817799"/>
                  </a:ext>
                </a:extLst>
              </a:tr>
              <a:tr h="780724">
                <a:tc>
                  <a:txBody>
                    <a:bodyPr/>
                    <a:lstStyle/>
                    <a:p>
                      <a:pPr algn="l" fontAlgn="base">
                        <a:spcBef>
                          <a:spcPts val="0"/>
                        </a:spcBef>
                        <a:spcAft>
                          <a:spcPts val="0"/>
                        </a:spcAft>
                      </a:pPr>
                      <a:r>
                        <a:rPr lang="en-US" sz="1300" b="0" i="0" u="none" strike="noStrike">
                          <a:effectLst/>
                          <a:latin typeface="Arial" panose="020B0604020202020204" pitchFamily="34" charset="0"/>
                        </a:rPr>
                        <a:t>1.</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dirty="0">
                          <a:effectLst/>
                          <a:latin typeface="Arial" panose="020B0604020202020204" pitchFamily="34" charset="0"/>
                        </a:rPr>
                        <a:t>Planning, release, and process improvement can have separate cadences.</a:t>
                      </a:r>
                      <a:endParaRPr lang="en-US" sz="1900" b="0" i="0" u="none" strike="noStrike" dirty="0">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a:effectLst/>
                          <a:latin typeface="Arial" panose="020B0604020202020204" pitchFamily="34" charset="0"/>
                        </a:rPr>
                        <a:t>Iteration is timeboxed.</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extLst>
                  <a:ext uri="{0D108BD9-81ED-4DB2-BD59-A6C34878D82A}">
                    <a16:rowId xmlns:a16="http://schemas.microsoft.com/office/drawing/2014/main" val="706413157"/>
                  </a:ext>
                </a:extLst>
              </a:tr>
              <a:tr h="780724">
                <a:tc>
                  <a:txBody>
                    <a:bodyPr/>
                    <a:lstStyle/>
                    <a:p>
                      <a:pPr algn="l" fontAlgn="base">
                        <a:spcBef>
                          <a:spcPts val="0"/>
                        </a:spcBef>
                        <a:spcAft>
                          <a:spcPts val="0"/>
                        </a:spcAft>
                      </a:pPr>
                      <a:r>
                        <a:rPr lang="en-US" sz="1300" b="0" i="0" u="none" strike="noStrike">
                          <a:effectLst/>
                          <a:latin typeface="Arial" panose="020B0604020202020204" pitchFamily="34" charset="0"/>
                        </a:rPr>
                        <a:t>2.</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a:effectLst/>
                          <a:latin typeface="Arial" panose="020B0604020202020204" pitchFamily="34" charset="0"/>
                        </a:rPr>
                        <a:t>For planning and process improvement, the lead time is used as the default metric.</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a:effectLst/>
                          <a:latin typeface="Arial" panose="020B0604020202020204" pitchFamily="34" charset="0"/>
                        </a:rPr>
                        <a:t>For planning and process improvement, Velocity is used as the default metric.</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extLst>
                  <a:ext uri="{0D108BD9-81ED-4DB2-BD59-A6C34878D82A}">
                    <a16:rowId xmlns:a16="http://schemas.microsoft.com/office/drawing/2014/main" val="2363449215"/>
                  </a:ext>
                </a:extLst>
              </a:tr>
              <a:tr h="563373">
                <a:tc>
                  <a:txBody>
                    <a:bodyPr/>
                    <a:lstStyle/>
                    <a:p>
                      <a:pPr algn="l" fontAlgn="base">
                        <a:spcBef>
                          <a:spcPts val="0"/>
                        </a:spcBef>
                        <a:spcAft>
                          <a:spcPts val="0"/>
                        </a:spcAft>
                      </a:pPr>
                      <a:r>
                        <a:rPr lang="en-US" sz="1300" b="0" i="0" u="none" strike="noStrike">
                          <a:effectLst/>
                          <a:latin typeface="Arial" panose="020B0604020202020204" pitchFamily="34" charset="0"/>
                        </a:rPr>
                        <a:t>3.</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dirty="0">
                          <a:effectLst/>
                          <a:latin typeface="Arial" panose="020B0604020202020204" pitchFamily="34" charset="0"/>
                        </a:rPr>
                        <a:t>Cross-functional teams are optional.</a:t>
                      </a:r>
                      <a:endParaRPr lang="en-US" sz="1900" b="0" i="0" u="none" strike="noStrike" dirty="0">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a:effectLst/>
                          <a:latin typeface="Arial" panose="020B0604020202020204" pitchFamily="34" charset="0"/>
                        </a:rPr>
                        <a:t>Cross-functional teams prescribed.</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extLst>
                  <a:ext uri="{0D108BD9-81ED-4DB2-BD59-A6C34878D82A}">
                    <a16:rowId xmlns:a16="http://schemas.microsoft.com/office/drawing/2014/main" val="3207742704"/>
                  </a:ext>
                </a:extLst>
              </a:tr>
              <a:tr h="780724">
                <a:tc>
                  <a:txBody>
                    <a:bodyPr/>
                    <a:lstStyle/>
                    <a:p>
                      <a:pPr algn="l" fontAlgn="base">
                        <a:spcBef>
                          <a:spcPts val="0"/>
                        </a:spcBef>
                        <a:spcAft>
                          <a:spcPts val="0"/>
                        </a:spcAft>
                      </a:pPr>
                      <a:r>
                        <a:rPr lang="en-US" sz="1300" b="0" i="0" u="none" strike="noStrike" dirty="0">
                          <a:effectLst/>
                          <a:latin typeface="Arial" panose="020B0604020202020204" pitchFamily="34" charset="0"/>
                        </a:rPr>
                        <a:t>4.</a:t>
                      </a:r>
                      <a:endParaRPr lang="en-US" sz="1900" b="0" i="0" u="none" strike="noStrike" dirty="0">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a:effectLst/>
                          <a:latin typeface="Arial" panose="020B0604020202020204" pitchFamily="34" charset="0"/>
                        </a:rPr>
                        <a:t>Project Tracking: CFD can be used to understand workflow progress. </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a:effectLst/>
                          <a:latin typeface="Arial" panose="020B0604020202020204" pitchFamily="34" charset="0"/>
                        </a:rPr>
                        <a:t>Project Tracking: Burndown chart is prescribed. </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extLst>
                  <a:ext uri="{0D108BD9-81ED-4DB2-BD59-A6C34878D82A}">
                    <a16:rowId xmlns:a16="http://schemas.microsoft.com/office/drawing/2014/main" val="1358478207"/>
                  </a:ext>
                </a:extLst>
              </a:tr>
              <a:tr h="563373">
                <a:tc>
                  <a:txBody>
                    <a:bodyPr/>
                    <a:lstStyle/>
                    <a:p>
                      <a:pPr algn="l" fontAlgn="base">
                        <a:spcBef>
                          <a:spcPts val="0"/>
                        </a:spcBef>
                        <a:spcAft>
                          <a:spcPts val="0"/>
                        </a:spcAft>
                      </a:pPr>
                      <a:r>
                        <a:rPr lang="en-US" sz="1300" b="0" i="0" u="none" strike="noStrike">
                          <a:effectLst/>
                          <a:latin typeface="Arial" panose="020B0604020202020204" pitchFamily="34" charset="0"/>
                        </a:rPr>
                        <a:t>5.</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a:effectLst/>
                          <a:latin typeface="Arial" panose="020B0604020202020204" pitchFamily="34" charset="0"/>
                        </a:rPr>
                        <a:t>WIP limited directly (per workflow state). </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a:effectLst/>
                          <a:latin typeface="Arial" panose="020B0604020202020204" pitchFamily="34" charset="0"/>
                        </a:rPr>
                        <a:t>WIP limited indirectly (per sprint). </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extLst>
                  <a:ext uri="{0D108BD9-81ED-4DB2-BD59-A6C34878D82A}">
                    <a16:rowId xmlns:a16="http://schemas.microsoft.com/office/drawing/2014/main" val="2438909252"/>
                  </a:ext>
                </a:extLst>
              </a:tr>
              <a:tr h="780724">
                <a:tc>
                  <a:txBody>
                    <a:bodyPr/>
                    <a:lstStyle/>
                    <a:p>
                      <a:pPr algn="l" fontAlgn="base">
                        <a:spcBef>
                          <a:spcPts val="0"/>
                        </a:spcBef>
                        <a:spcAft>
                          <a:spcPts val="0"/>
                        </a:spcAft>
                      </a:pPr>
                      <a:r>
                        <a:rPr lang="en-US" sz="1300" b="0" i="0" u="none" strike="noStrike">
                          <a:effectLst/>
                          <a:latin typeface="Arial" panose="020B0604020202020204" pitchFamily="34" charset="0"/>
                        </a:rPr>
                        <a:t>6.</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a:effectLst/>
                          <a:latin typeface="Arial" panose="020B0604020202020204" pitchFamily="34" charset="0"/>
                        </a:rPr>
                        <a:t>Can add new items whenever the WIP limit falls. </a:t>
                      </a:r>
                      <a:endParaRPr lang="en-US" sz="1900" b="0" i="0" u="none" strike="noStrike">
                        <a:effectLst/>
                        <a:latin typeface="Arial" panose="020B0604020202020204" pitchFamily="34" charset="0"/>
                      </a:endParaRPr>
                    </a:p>
                  </a:txBody>
                  <a:tcPr marL="99509" marR="99509" marT="139313" marB="139313" anchor="ctr">
                    <a:lnL>
                      <a:noFill/>
                    </a:lnL>
                    <a:lnR>
                      <a:noFill/>
                    </a:lnR>
                    <a:lnT>
                      <a:noFill/>
                    </a:lnT>
                    <a:lnB>
                      <a:noFill/>
                    </a:lnB>
                  </a:tcPr>
                </a:tc>
                <a:tc>
                  <a:txBody>
                    <a:bodyPr/>
                    <a:lstStyle/>
                    <a:p>
                      <a:pPr algn="l" fontAlgn="base">
                        <a:spcBef>
                          <a:spcPts val="0"/>
                        </a:spcBef>
                        <a:spcAft>
                          <a:spcPts val="0"/>
                        </a:spcAft>
                      </a:pPr>
                      <a:r>
                        <a:rPr lang="en-US" sz="1300" b="0" i="0" u="none" strike="noStrike" dirty="0">
                          <a:effectLst/>
                          <a:latin typeface="Arial" panose="020B0604020202020204" pitchFamily="34" charset="0"/>
                        </a:rPr>
                        <a:t>Cannot add items to ongoing iteration.</a:t>
                      </a:r>
                      <a:endParaRPr lang="en-US" sz="1900" b="0" i="0" u="none" strike="noStrike" dirty="0">
                        <a:effectLst/>
                        <a:latin typeface="Arial" panose="020B0604020202020204" pitchFamily="34" charset="0"/>
                      </a:endParaRPr>
                    </a:p>
                  </a:txBody>
                  <a:tcPr marL="99509" marR="99509" marT="139313" marB="139313" anchor="ctr">
                    <a:lnL>
                      <a:noFill/>
                    </a:lnL>
                    <a:lnR>
                      <a:noFill/>
                    </a:lnR>
                    <a:lnT>
                      <a:noFill/>
                    </a:lnT>
                    <a:lnB>
                      <a:noFill/>
                    </a:lnB>
                  </a:tcPr>
                </a:tc>
                <a:extLst>
                  <a:ext uri="{0D108BD9-81ED-4DB2-BD59-A6C34878D82A}">
                    <a16:rowId xmlns:a16="http://schemas.microsoft.com/office/drawing/2014/main" val="1539141596"/>
                  </a:ext>
                </a:extLst>
              </a:tr>
            </a:tbl>
          </a:graphicData>
        </a:graphic>
      </p:graphicFrame>
    </p:spTree>
    <p:extLst>
      <p:ext uri="{BB962C8B-B14F-4D97-AF65-F5344CB8AC3E}">
        <p14:creationId xmlns:p14="http://schemas.microsoft.com/office/powerpoint/2010/main" val="420950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63F0-3DEE-2B0E-4CBA-4E430344C5A4}"/>
              </a:ext>
            </a:extLst>
          </p:cNvPr>
          <p:cNvSpPr>
            <a:spLocks noGrp="1"/>
          </p:cNvSpPr>
          <p:nvPr>
            <p:ph type="title"/>
          </p:nvPr>
        </p:nvSpPr>
        <p:spPr/>
        <p:txBody>
          <a:bodyPr/>
          <a:lstStyle/>
          <a:p>
            <a:pPr algn="ctr"/>
            <a:r>
              <a:rPr lang="en-US" b="1" i="0" dirty="0">
                <a:solidFill>
                  <a:srgbClr val="222222"/>
                </a:solidFill>
                <a:effectLst/>
                <a:latin typeface="Times New Roman" panose="02020603050405020304" pitchFamily="18" charset="0"/>
                <a:cs typeface="Times New Roman" panose="02020603050405020304" pitchFamily="18" charset="0"/>
              </a:rPr>
              <a:t>When to use Kanban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9A863D-2AC9-9EAD-DB9A-BFD5EFABDF56}"/>
              </a:ext>
            </a:extLst>
          </p:cNvPr>
          <p:cNvSpPr>
            <a:spLocks noGrp="1"/>
          </p:cNvSpPr>
          <p:nvPr>
            <p:ph idx="1"/>
          </p:nvPr>
        </p:nvSpPr>
        <p:spPr>
          <a:xfrm>
            <a:off x="838200" y="2047670"/>
            <a:ext cx="10515600" cy="4351338"/>
          </a:xfrm>
        </p:spPr>
        <p:txBody>
          <a:bodyPr>
            <a:normAutofit fontScale="92500" lnSpcReduction="10000"/>
          </a:bodyPr>
          <a:lstStyle/>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Kanban can be used in any domain, and it can be used very effectively in software development. Kanban project management helps in improving the efficiency of the team.</a:t>
            </a:r>
          </a:p>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It is a pull-based system. Tasks are being pulled as soon as an individual is free.</a:t>
            </a:r>
          </a:p>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Kanban should be used when you want to release your work at any time. It requires git branching, but it is doable.</a:t>
            </a:r>
          </a:p>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Kanban should be used when you want to change the priorities on the fly. For that, all you need to do is to put this story on the top of the to-do queue.</a:t>
            </a:r>
          </a:p>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It should be used when you want to visualize your work, and you want to see the progress of your tasks visually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1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CAFF-EBAF-0B0C-F514-7EBCD34C4DB3}"/>
              </a:ext>
            </a:extLst>
          </p:cNvPr>
          <p:cNvSpPr>
            <a:spLocks noGrp="1"/>
          </p:cNvSpPr>
          <p:nvPr>
            <p:ph type="title"/>
          </p:nvPr>
        </p:nvSpPr>
        <p:spPr>
          <a:xfrm>
            <a:off x="838200" y="18255"/>
            <a:ext cx="10515600" cy="1250105"/>
          </a:xfrm>
        </p:spPr>
        <p:txBody>
          <a:bodyPr/>
          <a:lstStyle/>
          <a:p>
            <a:pPr algn="ctr"/>
            <a:r>
              <a:rPr lang="en-US" b="1" i="0" dirty="0">
                <a:solidFill>
                  <a:srgbClr val="273239"/>
                </a:solidFill>
                <a:effectLst/>
                <a:latin typeface="urw-din"/>
              </a:rPr>
              <a:t>Kanban Approach</a:t>
            </a:r>
            <a:endParaRPr lang="en-US" dirty="0"/>
          </a:p>
        </p:txBody>
      </p:sp>
      <p:pic>
        <p:nvPicPr>
          <p:cNvPr id="3074" name="Picture 2" descr="Kanban approach">
            <a:extLst>
              <a:ext uri="{FF2B5EF4-FFF2-40B4-BE49-F238E27FC236}">
                <a16:creationId xmlns:a16="http://schemas.microsoft.com/office/drawing/2014/main" id="{0FD9BDC6-BBF4-2AEA-E48C-AC8E999867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4180" y="1091382"/>
            <a:ext cx="10943303" cy="574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11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213A-018D-9EC7-7EE0-8EDF520F7E85}"/>
              </a:ext>
            </a:extLst>
          </p:cNvPr>
          <p:cNvSpPr>
            <a:spLocks noGrp="1"/>
          </p:cNvSpPr>
          <p:nvPr>
            <p:ph type="title"/>
          </p:nvPr>
        </p:nvSpPr>
        <p:spPr>
          <a:xfrm>
            <a:off x="0" y="365125"/>
            <a:ext cx="12192000" cy="1325563"/>
          </a:xfrm>
        </p:spPr>
        <p:txBody>
          <a:bodyPr>
            <a:noAutofit/>
          </a:bodyPr>
          <a:lstStyle/>
          <a:p>
            <a:pPr algn="ctr"/>
            <a:r>
              <a:rPr lang="en-US" sz="3600" b="1" i="0" dirty="0">
                <a:solidFill>
                  <a:srgbClr val="273239"/>
                </a:solidFill>
                <a:effectLst/>
                <a:latin typeface="Times New Roman" panose="02020603050405020304" pitchFamily="18" charset="0"/>
                <a:cs typeface="Times New Roman" panose="02020603050405020304" pitchFamily="18" charset="0"/>
              </a:rPr>
              <a:t>Kanban Workflow – How does Kanban Pull System Work</a:t>
            </a:r>
            <a:br>
              <a:rPr lang="en-US" sz="3600" b="1" i="0" dirty="0">
                <a:solidFill>
                  <a:srgbClr val="273239"/>
                </a:solidFill>
                <a:effectLst/>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8A8653-D99F-331D-8B01-AFE665DAF3ED}"/>
              </a:ext>
            </a:extLst>
          </p:cNvPr>
          <p:cNvSpPr>
            <a:spLocks noGrp="1"/>
          </p:cNvSpPr>
          <p:nvPr>
            <p:ph idx="1"/>
          </p:nvPr>
        </p:nvSpPr>
        <p:spPr>
          <a:xfrm>
            <a:off x="0" y="1297858"/>
            <a:ext cx="12192000" cy="5560142"/>
          </a:xfrm>
        </p:spPr>
        <p:txBody>
          <a:bodyPr>
            <a:normAutofit/>
          </a:bodyPr>
          <a:lstStyle/>
          <a:p>
            <a:pPr marL="0" indent="0" algn="ctr" fontAlgn="base">
              <a:buNone/>
            </a:pPr>
            <a:r>
              <a:rPr lang="en-US" b="1" i="0" dirty="0">
                <a:solidFill>
                  <a:srgbClr val="273239"/>
                </a:solidFill>
                <a:effectLst/>
                <a:latin typeface="Times New Roman" panose="02020603050405020304" pitchFamily="18" charset="0"/>
                <a:cs typeface="Times New Roman" panose="02020603050405020304" pitchFamily="18" charset="0"/>
              </a:rPr>
              <a:t>1. Visualize your Workflow:</a:t>
            </a: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buNone/>
            </a:pPr>
            <a:r>
              <a:rPr lang="en-US" b="0" i="0" dirty="0">
                <a:solidFill>
                  <a:srgbClr val="273239"/>
                </a:solidFill>
                <a:effectLst/>
                <a:latin typeface="Times New Roman" panose="02020603050405020304" pitchFamily="18" charset="0"/>
                <a:cs typeface="Times New Roman" panose="02020603050405020304" pitchFamily="18" charset="0"/>
              </a:rPr>
              <a:t>  Identify work stages and the work items.</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Work items: </a:t>
            </a:r>
          </a:p>
          <a:p>
            <a:pPr marL="0" indent="0" algn="just" fontAlgn="base">
              <a:buNone/>
            </a:pPr>
            <a:r>
              <a:rPr lang="en-US" b="1" dirty="0">
                <a:solidFill>
                  <a:srgbClr val="273239"/>
                </a:solidFill>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The max effort of 2 days to keep it short and moving.</a:t>
            </a:r>
          </a:p>
          <a:p>
            <a:pPr marL="742950" lvl="1" indent="-285750"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Write work items on cards and stick them in columns, under corresponding work stages, based on system workflow – From left to right.</a:t>
            </a:r>
          </a:p>
          <a:p>
            <a:pPr marL="742950" lvl="1" indent="-285750"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Workflow can be depicted physically or with a tool like Jira.</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Sample Work stages: </a:t>
            </a:r>
          </a:p>
          <a:p>
            <a:pPr marL="0" indent="0" algn="just" fontAlgn="base">
              <a:buNone/>
            </a:pPr>
            <a:r>
              <a:rPr lang="en-US" b="1" dirty="0">
                <a:solidFill>
                  <a:srgbClr val="273239"/>
                </a:solidFill>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Design, Development, Test, Production, Deployment, Done.</a:t>
            </a:r>
          </a:p>
          <a:p>
            <a:pPr marL="742950" lvl="1" indent="-285750"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Each Stage can be split into- Ready and In Progress.</a:t>
            </a:r>
          </a:p>
          <a:p>
            <a:pPr marL="742950" lvl="1" indent="-285750"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Initially, these two sub-stages may not be present.</a:t>
            </a:r>
          </a:p>
          <a:p>
            <a:pPr marL="742950" lvl="1" indent="-285750"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Later they are introduced to check the waiting time in each stage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96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A8653-D99F-331D-8B01-AFE665DAF3ED}"/>
              </a:ext>
            </a:extLst>
          </p:cNvPr>
          <p:cNvSpPr>
            <a:spLocks noGrp="1"/>
          </p:cNvSpPr>
          <p:nvPr>
            <p:ph idx="1"/>
          </p:nvPr>
        </p:nvSpPr>
        <p:spPr>
          <a:xfrm>
            <a:off x="0" y="191728"/>
            <a:ext cx="12192000" cy="6666271"/>
          </a:xfrm>
        </p:spPr>
        <p:txBody>
          <a:bodyPr>
            <a:normAutofit/>
          </a:bodyPr>
          <a:lstStyle/>
          <a:p>
            <a:pPr marL="0" indent="0" algn="ctr" fontAlgn="base">
              <a:buNone/>
            </a:pPr>
            <a:r>
              <a:rPr lang="en-US" b="1" i="0" dirty="0">
                <a:solidFill>
                  <a:srgbClr val="273239"/>
                </a:solidFill>
                <a:effectLst/>
                <a:latin typeface="urw-din"/>
              </a:rPr>
              <a:t>2. Establish a Pull System</a:t>
            </a:r>
          </a:p>
        </p:txBody>
      </p:sp>
      <p:pic>
        <p:nvPicPr>
          <p:cNvPr id="4100" name="Picture 4" descr="Pull System">
            <a:extLst>
              <a:ext uri="{FF2B5EF4-FFF2-40B4-BE49-F238E27FC236}">
                <a16:creationId xmlns:a16="http://schemas.microsoft.com/office/drawing/2014/main" id="{22CAB140-48AB-0FCE-0E41-553A4146F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39" y="666749"/>
            <a:ext cx="11828206" cy="6191250"/>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descr="Pull System">
            <a:extLst>
              <a:ext uri="{FF2B5EF4-FFF2-40B4-BE49-F238E27FC236}">
                <a16:creationId xmlns:a16="http://schemas.microsoft.com/office/drawing/2014/main" id="{2E4A81AC-AE17-E3E7-F41E-22F6D17FA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0" cy="619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251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473</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times new roman</vt:lpstr>
      <vt:lpstr>times new roman</vt:lpstr>
      <vt:lpstr>urw-din</vt:lpstr>
      <vt:lpstr>Office Theme</vt:lpstr>
      <vt:lpstr>KANBAN</vt:lpstr>
      <vt:lpstr>KANBAN</vt:lpstr>
      <vt:lpstr>PowerPoint Presentation</vt:lpstr>
      <vt:lpstr>CHARACTERISTICS OF KANBAN.</vt:lpstr>
      <vt:lpstr>Distinguish Between Kanban &amp; Scrum</vt:lpstr>
      <vt:lpstr>When to use Kanban</vt:lpstr>
      <vt:lpstr>Kanban Approach</vt:lpstr>
      <vt:lpstr>Kanban Workflow – How does Kanban Pull System Work </vt:lpstr>
      <vt:lpstr>PowerPoint Presentation</vt:lpstr>
      <vt:lpstr>PowerPoint Presentation</vt:lpstr>
      <vt:lpstr>KANBAN TOOLS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KANBAN</dc:title>
  <dc:creator>Kawinbalaji E.M</dc:creator>
  <cp:lastModifiedBy>Kawinbalaji E.M</cp:lastModifiedBy>
  <cp:revision>4</cp:revision>
  <dcterms:created xsi:type="dcterms:W3CDTF">2022-11-14T13:04:43Z</dcterms:created>
  <dcterms:modified xsi:type="dcterms:W3CDTF">2022-11-16T10:54:39Z</dcterms:modified>
</cp:coreProperties>
</file>