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1" r:id="rId6"/>
    <p:sldId id="270" r:id="rId7"/>
    <p:sldId id="264" r:id="rId8"/>
    <p:sldId id="265" r:id="rId9"/>
    <p:sldId id="272" r:id="rId10"/>
    <p:sldId id="271" r:id="rId11"/>
    <p:sldId id="274" r:id="rId12"/>
    <p:sldId id="266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8946F9-FB44-4719-B77E-DBF66791B82C}">
          <p14:sldIdLst>
            <p14:sldId id="256"/>
            <p14:sldId id="257"/>
            <p14:sldId id="259"/>
            <p14:sldId id="258"/>
            <p14:sldId id="261"/>
            <p14:sldId id="270"/>
            <p14:sldId id="264"/>
            <p14:sldId id="265"/>
            <p14:sldId id="272"/>
            <p14:sldId id="271"/>
            <p14:sldId id="274"/>
            <p14:sldId id="266"/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0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0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2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2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9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1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07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B8A7-D00B-4EF9-B58F-FF0765FD8B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3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B26B8A7-D00B-4EF9-B58F-FF0765FD8B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B8A7-D00B-4EF9-B58F-FF0765FD8B34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E368E9-DC9D-444E-BB7A-B5263264214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1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46E4-78D2-89C9-381F-E7EDDB1FE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051" y="1219200"/>
            <a:ext cx="8825658" cy="2084363"/>
          </a:xfrm>
        </p:spPr>
        <p:txBody>
          <a:bodyPr/>
          <a:lstStyle/>
          <a:p>
            <a:pPr algn="ctr"/>
            <a:r>
              <a:rPr lang="en-IN" sz="5000" b="1" dirty="0">
                <a:latin typeface="Bodoni MT" panose="02070603080606020203" pitchFamily="18" charset="0"/>
              </a:rPr>
              <a:t>Marketing and Retail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E5EA-BE3A-0AE3-B688-32CB9A0AD64A}"/>
              </a:ext>
            </a:extLst>
          </p:cNvPr>
          <p:cNvSpPr txBox="1"/>
          <p:nvPr/>
        </p:nvSpPr>
        <p:spPr>
          <a:xfrm>
            <a:off x="6817360" y="3931920"/>
            <a:ext cx="4592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:  Pradyumna Deshpande</a:t>
            </a:r>
          </a:p>
          <a:p>
            <a:r>
              <a:rPr lang="en-US" sz="2000" dirty="0"/>
              <a:t>       Dharitri Senapati</a:t>
            </a:r>
          </a:p>
          <a:p>
            <a:r>
              <a:rPr lang="en-US" sz="2000" dirty="0"/>
              <a:t>       Dr. Deepa Jha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4352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322-EEBE-2509-6C9D-E763B36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Century" panose="02040604050505020304" pitchFamily="18" charset="0"/>
              </a:rPr>
              <a:t>Market Basket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3181-2040-59E8-85D9-603CE97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20" y="2326070"/>
            <a:ext cx="5882184" cy="346766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category is the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most frequently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purchased item individually having the highest support value.</a:t>
            </a: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can say that those customer who bought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bed_bath_table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also can buy toys if a good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offer/discount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provided.</a:t>
            </a:r>
          </a:p>
          <a:p>
            <a:pPr algn="just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most sold product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health_beauty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is not the frequently bought item.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17D47E-CFDD-AC27-0A2B-35890248B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58" y="2552131"/>
            <a:ext cx="5363757" cy="301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322-EEBE-2509-6C9D-E763B36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Century" panose="020406040505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3181-2040-59E8-85D9-603CE97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85583" cy="34163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check the product stock which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incur 80%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the Revenue. Always keep them in stock and if required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restock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advance.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Products which are not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major contribute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the revenue should not be stocked.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providing good offers on slow moving stocks, to move them quickly.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discounts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 the products which go well along with toys.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1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9E73-E879-CA6C-962C-36735C83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Century" panose="02040604050505020304" pitchFamily="18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32F5-E945-2D4A-EDF1-39A04BD1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5528"/>
            <a:ext cx="9817846" cy="3754272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Here is a snapshot of our data dictionary: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C0CCA-7814-AA30-1F43-DEBD6DAC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95" y="2705702"/>
            <a:ext cx="6416001" cy="40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CDCD-EC3D-8524-A4D8-0542CF7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39" y="966497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Century" panose="02040604050505020304" pitchFamily="18" charset="0"/>
              </a:rPr>
              <a:t>APPENDIX – Data Methodology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A434F50-321D-3C5A-58C6-C70F035E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conducted a thorough analysis of the retail dataset.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Cleaning and preparing the data set using the Python Libraries in Jupyter Notebook.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Further Data visualization was done on Tableau.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9E4B68-BC05-1A8C-9694-45BFB7252A18}"/>
              </a:ext>
            </a:extLst>
          </p:cNvPr>
          <p:cNvSpPr txBox="1"/>
          <p:nvPr/>
        </p:nvSpPr>
        <p:spPr>
          <a:xfrm>
            <a:off x="618979" y="2346711"/>
            <a:ext cx="682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74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98D4DA-4D04-8BBB-FD74-5B0B87D9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994" y="1490133"/>
            <a:ext cx="9817845" cy="1839221"/>
          </a:xfrm>
        </p:spPr>
        <p:txBody>
          <a:bodyPr/>
          <a:lstStyle/>
          <a:p>
            <a:pPr algn="ctr"/>
            <a:r>
              <a:rPr lang="en-IN" dirty="0">
                <a:latin typeface="Century" panose="020406040505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1099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A3E2-016F-2FB2-50DB-4412C097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18" y="867037"/>
            <a:ext cx="9603275" cy="1049235"/>
          </a:xfrm>
        </p:spPr>
        <p:txBody>
          <a:bodyPr/>
          <a:lstStyle/>
          <a:p>
            <a:pPr algn="ctr"/>
            <a:r>
              <a:rPr lang="en-IN" sz="4400" b="1" dirty="0">
                <a:latin typeface="Century" panose="020406040505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AA34-DB1D-8627-E55E-C28E63B3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Appendix: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methodology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32541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336B-0E7E-B0C8-DBA4-F32ED72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Century" panose="020406040505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3AC8-9208-8DF4-4D2B-51E90260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205" y="2217420"/>
            <a:ext cx="9494289" cy="34163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O-list, an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e-commerce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company had wide variety of products.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meet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customers they stored tons of products in their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due to improper management of inventory company has faced a great loss.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order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 reduce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 unnecessary costs that they might be bearing, the company wants to manage their inventory in a proper way.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2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3F86-6F90-07C4-0914-89AE4BBA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Century" panose="020406040505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AE60-78EE-7285-B65E-34DFD9F0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most ordered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products by quantity and by revenue.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product and its product category which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contribute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maximum to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items which are more likely to be purchased individually or in combination with some other products (Most frequently bought products).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Managing the Inventory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inventory cost.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322-EEBE-2509-6C9D-E763B36A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39" y="641959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Century" panose="02040604050505020304" pitchFamily="18" charset="0"/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3181-2040-59E8-85D9-603CE97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89" y="2146300"/>
            <a:ext cx="11136574" cy="34163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Retail Dataset was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cleaned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in such a manner that no duplicates and missing values were present.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As mentioned we considered only the orders having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delivery status as “Delivered”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so we first filtered the dataset  and then did the cleaning.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Treating the missing values in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“order_approved_at”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“order_delivered_timestamp”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column of “orders”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Replaced the values of order_approved_at with order_purchase_timestamp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Replaced the values of order_delivered_timestamp with order_estimated_delivery_date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19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322-EEBE-2509-6C9D-E763B36A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182" y="613718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Century" panose="02040604050505020304" pitchFamily="18" charset="0"/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3181-2040-59E8-85D9-603CE97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40" y="2119050"/>
            <a:ext cx="11070760" cy="3824550"/>
          </a:xfrm>
        </p:spPr>
        <p:txBody>
          <a:bodyPr>
            <a:normAutofit fontScale="77500" lnSpcReduction="20000"/>
          </a:bodyPr>
          <a:lstStyle/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We found out that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“Toys” 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was the major product category having covered the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75% of all category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So it was obvious that any missing values in the product table has to be replaced by “Toys” category.</a:t>
            </a:r>
          </a:p>
          <a:p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While cleaning data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we replaced the missing values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in numerical columns of  “Product” table with 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median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values and not with the mean values since the data was skewed.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Cleaned data provides an accurate insights which help us to understand the key insights for analysis and decision making.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469C7-7560-7E43-569B-21BABF22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74" y="2951747"/>
            <a:ext cx="8646695" cy="146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C939-9EDA-2831-31FE-0150765F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Century" panose="02040604050505020304" pitchFamily="18" charset="0"/>
              </a:rPr>
              <a:t>Top 20 Products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08C4-9F2F-9E38-7C42-0986C0FF9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9962" y="2258379"/>
            <a:ext cx="9012628" cy="1340703"/>
          </a:xfrm>
        </p:spPr>
        <p:txBody>
          <a:bodyPr/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Toys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was the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most ordered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product from the product category. 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was the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major revenue generator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among all product category.</a:t>
            </a:r>
          </a:p>
          <a:p>
            <a:endParaRPr lang="en-IN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7AF9EDE-CE1D-D0FA-625E-83347233B6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8" y="3706957"/>
            <a:ext cx="4824412" cy="2754279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DDBE0A-56EB-5FBC-FD73-87457E902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71" y="3706957"/>
            <a:ext cx="4915406" cy="27393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E23FAC-2EA5-E1D1-2134-63D33053A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62" y="2088298"/>
            <a:ext cx="1722458" cy="13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0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700C-CD54-E910-6F4B-94F05B74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006" y="608685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Century" panose="02040604050505020304" pitchFamily="18" charset="0"/>
              </a:rPr>
              <a:t>Category wise Vizualization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6CF9-1EFD-1E6B-F346-4E2437901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was the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most sold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product among all the product category.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Toys alone contributes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75.94%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can be seen in visual.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we need to consider that the stock of this category need to be maintained.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F153C9-C52B-1F21-AA71-C8EBEF1EBA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/>
          <a:stretch/>
        </p:blipFill>
        <p:spPr>
          <a:xfrm>
            <a:off x="6208713" y="2603500"/>
            <a:ext cx="5405532" cy="3292333"/>
          </a:xfrm>
        </p:spPr>
      </p:pic>
    </p:spTree>
    <p:extLst>
      <p:ext uri="{BB962C8B-B14F-4D97-AF65-F5344CB8AC3E}">
        <p14:creationId xmlns:p14="http://schemas.microsoft.com/office/powerpoint/2010/main" val="219396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700C-CD54-E910-6F4B-94F05B74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793" y="798200"/>
            <a:ext cx="8761413" cy="706964"/>
          </a:xfrm>
        </p:spPr>
        <p:txBody>
          <a:bodyPr/>
          <a:lstStyle/>
          <a:p>
            <a:pPr algn="ctr"/>
            <a:r>
              <a:rPr lang="en-IN" sz="4400" b="1" dirty="0">
                <a:latin typeface="Century" panose="02040604050505020304" pitchFamily="18" charset="0"/>
              </a:rPr>
              <a:t>Pareto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6CF9-1EFD-1E6B-F346-4E2437901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Toys, health_beauty,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watches_gift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combined generated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the revenues.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we need to consider that the stock of this category need to be maintained.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Toys is the highest selling products alone contribute to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75%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of total revenue.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Rest other category contributes only 20%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6862B6-1547-D60B-AB58-2577711F62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124289"/>
            <a:ext cx="4645025" cy="3228547"/>
          </a:xfrm>
        </p:spPr>
      </p:pic>
    </p:spTree>
    <p:extLst>
      <p:ext uri="{BB962C8B-B14F-4D97-AF65-F5344CB8AC3E}">
        <p14:creationId xmlns:p14="http://schemas.microsoft.com/office/powerpoint/2010/main" val="38684773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1216</TotalTime>
  <Words>665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Bodoni MT</vt:lpstr>
      <vt:lpstr>Calibri</vt:lpstr>
      <vt:lpstr>Century</vt:lpstr>
      <vt:lpstr>Gill Sans MT</vt:lpstr>
      <vt:lpstr>Wingdings</vt:lpstr>
      <vt:lpstr>Gallery</vt:lpstr>
      <vt:lpstr>Marketing and Retail Analytics</vt:lpstr>
      <vt:lpstr>AGENDA</vt:lpstr>
      <vt:lpstr>BACKGROUND</vt:lpstr>
      <vt:lpstr>OBJECTIVES</vt:lpstr>
      <vt:lpstr>Data Cleaning and Preparation</vt:lpstr>
      <vt:lpstr>Data Cleaning and Preparation</vt:lpstr>
      <vt:lpstr>Top 20 Products </vt:lpstr>
      <vt:lpstr>Category wise Vizualization</vt:lpstr>
      <vt:lpstr>Pareto Analysis</vt:lpstr>
      <vt:lpstr>Market Basket Analysis</vt:lpstr>
      <vt:lpstr>Recommendations</vt:lpstr>
      <vt:lpstr>DATA SOURCES</vt:lpstr>
      <vt:lpstr>APPENDIX – Data Methodology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Airbnb Analysis from Pre-Covid Period</dc:title>
  <dc:creator>shivkumar pujari</dc:creator>
  <cp:lastModifiedBy>Dharitri Senapati</cp:lastModifiedBy>
  <cp:revision>28</cp:revision>
  <dcterms:created xsi:type="dcterms:W3CDTF">2022-05-10T03:57:16Z</dcterms:created>
  <dcterms:modified xsi:type="dcterms:W3CDTF">2023-02-07T06:49:31Z</dcterms:modified>
</cp:coreProperties>
</file>