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8" r:id="rId7"/>
    <p:sldId id="263" r:id="rId8"/>
    <p:sldId id="261" r:id="rId9"/>
    <p:sldId id="262" r:id="rId10"/>
    <p:sldId id="264" r:id="rId11"/>
    <p:sldId id="267" r:id="rId12"/>
    <p:sldId id="265" r:id="rId13"/>
    <p:sldId id="269" r:id="rId14"/>
    <p:sldId id="266" r:id="rId15"/>
  </p:sldIdLst>
  <p:sldSz cx="12192000" cy="6858000"/>
  <p:notesSz cx="13716000" cy="2438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p15:clr>
            <a:srgbClr val="A4A3A4"/>
          </p15:clr>
        </p15:guide>
        <p15:guide id="2" orient="horz" pos="3264">
          <p15:clr>
            <a:srgbClr val="A4A3A4"/>
          </p15:clr>
        </p15:guide>
        <p15:guide id="3" pos="6912">
          <p15:clr>
            <a:srgbClr val="A4A3A4"/>
          </p15:clr>
        </p15:guide>
        <p15:guide id="4" orient="horz">
          <p15:clr>
            <a:srgbClr val="A4A3A4"/>
          </p15:clr>
        </p15:guide>
        <p15:guide id="5" orient="horz" pos="4008">
          <p15:clr>
            <a:srgbClr val="A4A3A4"/>
          </p15:clr>
        </p15:guide>
        <p15:guide id="6" orient="horz" pos="2352">
          <p15:clr>
            <a:srgbClr val="A4A3A4"/>
          </p15:clr>
        </p15:guide>
        <p15:guide id="7" pos="6696">
          <p15:clr>
            <a:srgbClr val="A4A3A4"/>
          </p15:clr>
        </p15:guide>
        <p15:guide id="8" pos="2136">
          <p15:clr>
            <a:srgbClr val="A4A3A4"/>
          </p15:clr>
        </p15:guide>
        <p15:guide id="9" pos="2760">
          <p15:clr>
            <a:srgbClr val="A4A3A4"/>
          </p15:clr>
        </p15:guide>
        <p15:guide id="10" pos="3288">
          <p15:clr>
            <a:srgbClr val="A4A3A4"/>
          </p15:clr>
        </p15:guide>
        <p15:guide id="11" pos="4032">
          <p15:clr>
            <a:srgbClr val="A4A3A4"/>
          </p15:clr>
        </p15:guide>
        <p15:guide id="12" pos="4392">
          <p15:clr>
            <a:srgbClr val="A4A3A4"/>
          </p15:clr>
        </p15:guide>
        <p15:guide id="13" pos="4944">
          <p15:clr>
            <a:srgbClr val="A4A3A4"/>
          </p15:clr>
        </p15:guide>
        <p15:guide id="14" pos="5544">
          <p15:clr>
            <a:srgbClr val="A4A3A4"/>
          </p15:clr>
        </p15:guide>
        <p15:guide id="15" pos="6072">
          <p15:clr>
            <a:srgbClr val="A4A3A4"/>
          </p15:clr>
        </p15:guide>
        <p15:guide id="16" orient="horz" pos="2448">
          <p15:clr>
            <a:srgbClr val="A4A3A4"/>
          </p15:clr>
        </p15:guide>
        <p15:guide id="17" pos="5256">
          <p15:clr>
            <a:srgbClr val="A4A3A4"/>
          </p15:clr>
        </p15:guide>
        <p15:guide id="18"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691"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a:defRPr sz="600">
        <a:solidFill>
          <a:schemeClr val="tx1"/>
        </a:solidFill>
        <a:latin typeface="+mn-lt"/>
        <a:ea typeface="+mn-ea"/>
        <a:cs typeface="+mn-cs"/>
      </a:defRPr>
    </a:lvl1pPr>
    <a:lvl2pPr marL="228600" algn="l" defTabSz="457200">
      <a:defRPr sz="600">
        <a:solidFill>
          <a:schemeClr val="tx1"/>
        </a:solidFill>
        <a:latin typeface="+mn-lt"/>
        <a:ea typeface="+mn-ea"/>
        <a:cs typeface="+mn-cs"/>
      </a:defRPr>
    </a:lvl2pPr>
    <a:lvl3pPr marL="457200" algn="l" defTabSz="457200">
      <a:defRPr sz="600">
        <a:solidFill>
          <a:schemeClr val="tx1"/>
        </a:solidFill>
        <a:latin typeface="+mn-lt"/>
        <a:ea typeface="+mn-ea"/>
        <a:cs typeface="+mn-cs"/>
      </a:defRPr>
    </a:lvl3pPr>
    <a:lvl4pPr marL="685800" algn="l" defTabSz="457200">
      <a:defRPr sz="600">
        <a:solidFill>
          <a:schemeClr val="tx1"/>
        </a:solidFill>
        <a:latin typeface="+mn-lt"/>
        <a:ea typeface="+mn-ea"/>
        <a:cs typeface="+mn-cs"/>
      </a:defRPr>
    </a:lvl4pPr>
    <a:lvl5pPr marL="914400" algn="l" defTabSz="457200">
      <a:defRPr sz="600">
        <a:solidFill>
          <a:schemeClr val="tx1"/>
        </a:solidFill>
        <a:latin typeface="+mn-lt"/>
        <a:ea typeface="+mn-ea"/>
        <a:cs typeface="+mn-cs"/>
      </a:defRPr>
    </a:lvl5pPr>
    <a:lvl6pPr marL="1143000" algn="l" defTabSz="457200">
      <a:defRPr sz="600">
        <a:solidFill>
          <a:schemeClr val="tx1"/>
        </a:solidFill>
        <a:latin typeface="+mn-lt"/>
        <a:ea typeface="+mn-ea"/>
        <a:cs typeface="+mn-cs"/>
      </a:defRPr>
    </a:lvl6pPr>
    <a:lvl7pPr marL="1371600" algn="l" defTabSz="457200">
      <a:defRPr sz="600">
        <a:solidFill>
          <a:schemeClr val="tx1"/>
        </a:solidFill>
        <a:latin typeface="+mn-lt"/>
        <a:ea typeface="+mn-ea"/>
        <a:cs typeface="+mn-cs"/>
      </a:defRPr>
    </a:lvl7pPr>
    <a:lvl8pPr marL="1600200" algn="l" defTabSz="457200">
      <a:defRPr sz="600">
        <a:solidFill>
          <a:schemeClr val="tx1"/>
        </a:solidFill>
        <a:latin typeface="+mn-lt"/>
        <a:ea typeface="+mn-ea"/>
        <a:cs typeface="+mn-cs"/>
      </a:defRPr>
    </a:lvl8pPr>
    <a:lvl9pPr marL="1828800" algn="l" defTabSz="457200">
      <a:defRPr sz="6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0C762B-A605-A8BC-6225-E4B40705BAB7}" type="slidenum">
              <a:rPr/>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E74A41D-269D-B5A5-88A2-8EE364590F06}" type="slidenum">
              <a:r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bwMode="auto">
          <a:xfrm>
            <a:off x="1371600" y="11734799"/>
            <a:ext cx="10972800" cy="9601200"/>
          </a:xfrm>
          <a:prstGeom prst="rect">
            <a:avLst/>
          </a:prstGeom>
        </p:spPr>
        <p:txBody>
          <a:bodyPr/>
          <a:lstStyle/>
          <a:p>
            <a:pP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FBFA426-1733-C647-A698-03171148136A}" type="slidenum">
              <a:r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4DBE55B-69C3-E06D-B5BE-2DECAA391FB7}" type="slidenum">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userDrawn="1">
  <p:cSld name="Title Slide">
    <p:spTree>
      <p:nvGrpSpPr>
        <p:cNvPr id="1" name=""/>
        <p:cNvGrpSpPr/>
        <p:nvPr/>
      </p:nvGrpSpPr>
      <p:grpSpPr bwMode="auto">
        <a:xfrm>
          <a:off x="0" y="0"/>
          <a:ext cx="0" cy="0"/>
          <a:chOff x="0" y="0"/>
          <a:chExt cx="0" cy="0"/>
        </a:xfrm>
      </p:grpSpPr>
      <p:sp>
        <p:nvSpPr>
          <p:cNvPr id="13" name="Shape 1059"/>
          <p:cNvSpPr>
            <a:spLocks noGrp="1" noChangeArrowheads="1"/>
          </p:cNvSpPr>
          <p:nvPr userDrawn="1"/>
        </p:nvSpPr>
        <p:spPr bwMode="auto">
          <a:xfrm>
            <a:off x="2396066" y="2291401"/>
            <a:ext cx="5452533" cy="4165115"/>
          </a:xfrm>
          <a:custGeom>
            <a:avLst/>
            <a:gdLst/>
            <a:ahLst/>
            <a:cxnLst/>
            <a:rect l="l" t="t" r="r" b="b"/>
            <a:pathLst>
              <a:path w="43200" h="43200"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Grp="1" noChangeArrowheads="1"/>
          </p:cNvSpPr>
          <p:nvPr userDrawn="1"/>
        </p:nvSpPr>
        <p:spPr bwMode="auto">
          <a:xfrm>
            <a:off x="1309514" y="1839834"/>
            <a:ext cx="4011787" cy="1314325"/>
          </a:xfrm>
          <a:custGeom>
            <a:avLst/>
            <a:gdLst/>
            <a:ahLst/>
            <a:cxnLst/>
            <a:rect l="l" t="t" r="r" b="b"/>
            <a:pathLst>
              <a:path w="43200" h="43200"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Grp="1" noChangeArrowheads="1"/>
          </p:cNvSpPr>
          <p:nvPr userDrawn="1"/>
        </p:nvSpPr>
        <p:spPr bwMode="auto">
          <a:xfrm>
            <a:off x="6567031" y="4629133"/>
            <a:ext cx="5395523" cy="2231707"/>
          </a:xfrm>
          <a:custGeom>
            <a:avLst/>
            <a:gdLst/>
            <a:ahLst/>
            <a:cxnLst/>
            <a:rect l="l" t="t" r="r" b="b"/>
            <a:pathLst>
              <a:path w="43200" h="43200"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Grp="1" noChangeArrowheads="1"/>
          </p:cNvSpPr>
          <p:nvPr userDrawn="1"/>
        </p:nvSpPr>
        <p:spPr bwMode="auto">
          <a:xfrm>
            <a:off x="389187" y="6100774"/>
            <a:ext cx="4968521" cy="759999"/>
          </a:xfrm>
          <a:custGeom>
            <a:avLst/>
            <a:gdLst/>
            <a:ahLst/>
            <a:cxnLst/>
            <a:rect l="l" t="t" r="r" b="b"/>
            <a:pathLst>
              <a:path w="43200" h="43200"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Grp="1" noChangeArrowheads="1"/>
          </p:cNvSpPr>
          <p:nvPr userDrawn="1"/>
        </p:nvSpPr>
        <p:spPr bwMode="auto">
          <a:xfrm>
            <a:off x="0" y="3254701"/>
            <a:ext cx="2099733" cy="3343682"/>
          </a:xfrm>
          <a:custGeom>
            <a:avLst/>
            <a:gdLst/>
            <a:ahLst/>
            <a:cxnLst/>
            <a:rect l="l" t="t" r="r" b="b"/>
            <a:pathLst>
              <a:path w="43200" h="43200"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Subtitle 2"/>
          <p:cNvSpPr>
            <a:spLocks noGrp="1"/>
          </p:cNvSpPr>
          <p:nvPr>
            <p:ph type="subTitle" idx="1"/>
          </p:nvPr>
        </p:nvSpPr>
        <p:spPr bwMode="auto">
          <a:xfrm>
            <a:off x="4655839" y="2708919"/>
            <a:ext cx="6720746"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p>
        </p:txBody>
      </p:sp>
      <p:sp>
        <p:nvSpPr>
          <p:cNvPr id="4" name="Date Placeholder 3"/>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4D3B38E7-149F-4D77-9EEF-9309C2CB69A9}" type="slidenum">
              <a:rPr/>
              <a:t>‹N°›</a:t>
            </a:fld>
            <a:endParaRPr/>
          </a:p>
        </p:txBody>
      </p:sp>
      <p:sp>
        <p:nvSpPr>
          <p:cNvPr id="7" name="Title 6"/>
          <p:cNvSpPr>
            <a:spLocks noGrp="1"/>
          </p:cNvSpPr>
          <p:nvPr>
            <p:ph type="title"/>
          </p:nvPr>
        </p:nvSpPr>
        <p:spPr bwMode="auto">
          <a:xfrm>
            <a:off x="4595833" y="1808820"/>
            <a:ext cx="6720746" cy="720079"/>
          </a:xfrm>
        </p:spPr>
        <p:txBody>
          <a:bodyPr/>
          <a:lstStyle>
            <a:lvl1pPr algn="r">
              <a:defRPr/>
            </a:lvl1pPr>
          </a:lstStyle>
          <a:p>
            <a:pPr>
              <a:defRPr/>
            </a:pPr>
            <a:r>
              <a:rP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4" name="Date Placeholder 3"/>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839199" y="274639"/>
            <a:ext cx="2743200" cy="5851525"/>
          </a:xfrm>
        </p:spPr>
        <p:txBody>
          <a:bodyPr vert="eaVert"/>
          <a:lstStyle>
            <a:lvl1pPr algn="ctr">
              <a:defRPr/>
            </a:lvl1pPr>
          </a:lstStyle>
          <a:p>
            <a:pPr>
              <a:defRPr/>
            </a:pPr>
            <a:r>
              <a:rPr/>
              <a:t>Click to edit Master title style</a:t>
            </a:r>
          </a:p>
        </p:txBody>
      </p:sp>
      <p:sp>
        <p:nvSpPr>
          <p:cNvPr id="3" name="Vertical Text Placeholder 2"/>
          <p:cNvSpPr>
            <a:spLocks noGrp="1"/>
          </p:cNvSpPr>
          <p:nvPr>
            <p:ph type="body" orient="vert" idx="1"/>
          </p:nvPr>
        </p:nvSpPr>
        <p:spPr bwMode="auto">
          <a:xfrm>
            <a:off x="609599" y="274639"/>
            <a:ext cx="8026399" cy="5851525"/>
          </a:xfrm>
        </p:spPr>
        <p:txBody>
          <a:bodyPr vert="eaVert"/>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4" name="Date Placeholder 3"/>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p>
        </p:txBody>
      </p:sp>
      <p:sp>
        <p:nvSpPr>
          <p:cNvPr id="3" name="Content Placeholder 2"/>
          <p:cNvSpPr>
            <a:spLocks noGrp="1"/>
          </p:cNvSpPr>
          <p:nvPr>
            <p:ph idx="1"/>
          </p:nvPr>
        </p:nvSpPr>
        <p:spPr bwMode="auto"/>
        <p:txBody>
          <a:body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4" name="Date Placeholder 3"/>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63083" y="4406901"/>
            <a:ext cx="10363199" cy="1362074"/>
          </a:xfrm>
        </p:spPr>
        <p:txBody>
          <a:bodyPr anchor="t"/>
          <a:lstStyle>
            <a:lvl1pPr algn="l">
              <a:defRPr sz="4000" b="1" cap="all"/>
            </a:lvl1pPr>
          </a:lstStyle>
          <a:p>
            <a:pPr>
              <a:defRPr/>
            </a:pPr>
            <a:r>
              <a:rPr/>
              <a:t>Click to edit Master title style</a:t>
            </a:r>
          </a:p>
        </p:txBody>
      </p:sp>
      <p:sp>
        <p:nvSpPr>
          <p:cNvPr id="3" name="Text Placeholder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p>
        </p:txBody>
      </p:sp>
      <p:sp>
        <p:nvSpPr>
          <p:cNvPr id="4" name="Date Placeholder 3"/>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p>
        </p:txBody>
      </p:sp>
      <p:sp>
        <p:nvSpPr>
          <p:cNvPr id="3" name="Content Placeholder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4" name="Content Placeholder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5" name="Date Placeholder 4"/>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a:t>Click to edit Master title style</a:t>
            </a:r>
          </a:p>
        </p:txBody>
      </p:sp>
      <p:sp>
        <p:nvSpPr>
          <p:cNvPr id="3" name="Text Placeholder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p>
        </p:txBody>
      </p:sp>
      <p:sp>
        <p:nvSpPr>
          <p:cNvPr id="4" name="Content Placeholder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5" name="Text Placeholder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p>
        </p:txBody>
      </p:sp>
      <p:sp>
        <p:nvSpPr>
          <p:cNvPr id="6" name="Content Placeholder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7" name="Date Placeholder 6"/>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p>
        </p:txBody>
      </p:sp>
      <p:sp>
        <p:nvSpPr>
          <p:cNvPr id="3" name="Date Placeholder 2"/>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3" y="273049"/>
            <a:ext cx="4011084" cy="1162050"/>
          </a:xfrm>
        </p:spPr>
        <p:txBody>
          <a:bodyPr anchor="b"/>
          <a:lstStyle>
            <a:lvl1pPr algn="l">
              <a:defRPr sz="2000" b="1"/>
            </a:lvl1pPr>
          </a:lstStyle>
          <a:p>
            <a:pPr>
              <a:defRPr/>
            </a:pPr>
            <a:r>
              <a:rPr/>
              <a:t>Click to edit Master title style</a:t>
            </a:r>
          </a:p>
        </p:txBody>
      </p:sp>
      <p:sp>
        <p:nvSpPr>
          <p:cNvPr id="3" name="Content Placeholder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4" name="Text Placeholder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p>
        </p:txBody>
      </p:sp>
      <p:sp>
        <p:nvSpPr>
          <p:cNvPr id="5" name="Date Placeholder 4"/>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389717" y="4800601"/>
            <a:ext cx="7315200" cy="566738"/>
          </a:xfrm>
        </p:spPr>
        <p:txBody>
          <a:bodyPr anchor="b"/>
          <a:lstStyle>
            <a:lvl1pPr algn="l">
              <a:defRPr sz="2000" b="1"/>
            </a:lvl1pPr>
          </a:lstStyle>
          <a:p>
            <a:pPr>
              <a:defRPr/>
            </a:pPr>
            <a:r>
              <a:rPr/>
              <a:t>Click to edit Master title style</a:t>
            </a:r>
          </a:p>
        </p:txBody>
      </p:sp>
      <p:sp>
        <p:nvSpPr>
          <p:cNvPr id="3" name="Picture Placeholder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p>
        </p:txBody>
      </p:sp>
      <p:sp>
        <p:nvSpPr>
          <p:cNvPr id="5" name="Date Placeholder 4"/>
          <p:cNvSpPr>
            <a:spLocks noGrp="1"/>
          </p:cNvSpPr>
          <p:nvPr>
            <p:ph type="dt" sz="half" idx="10"/>
          </p:nvPr>
        </p:nvSpPr>
        <p:spPr bwMode="auto"/>
        <p:txBody>
          <a:bodyPr/>
          <a:lstStyle/>
          <a:p>
            <a:pPr>
              <a:defRPr/>
            </a:pPr>
            <a:fld id="{A69D51E0-3758-456B-809F-07B187805C7D}" type="datetimeFigureOut">
              <a:rPr lang="en-US"/>
              <a:t>10/26/2024</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4D3B38E7-149F-4D77-9EEF-9309C2CB69A9}" type="slidenum">
              <a:r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Shape 1059"/>
          <p:cNvSpPr>
            <a:spLocks noGrp="1" noChangeArrowheads="1"/>
          </p:cNvSpPr>
          <p:nvPr userDrawn="1"/>
        </p:nvSpPr>
        <p:spPr bwMode="auto">
          <a:xfrm>
            <a:off x="4976706" y="2"/>
            <a:ext cx="3058159" cy="893790"/>
          </a:xfrm>
          <a:custGeom>
            <a:avLst/>
            <a:gdLst/>
            <a:ahLst/>
            <a:cxnLst/>
            <a:rect l="l" t="t" r="r" b="b"/>
            <a:pathLst>
              <a:path w="43200" h="43200"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Grp="1" noChangeArrowheads="1"/>
          </p:cNvSpPr>
          <p:nvPr userDrawn="1"/>
        </p:nvSpPr>
        <p:spPr bwMode="auto">
          <a:xfrm>
            <a:off x="-24679" y="1"/>
            <a:ext cx="1399539" cy="1797558"/>
          </a:xfrm>
          <a:custGeom>
            <a:avLst/>
            <a:gdLst/>
            <a:ahLst/>
            <a:cxnLst/>
            <a:rect l="l" t="t" r="r" b="b"/>
            <a:pathLst>
              <a:path w="43200" h="43200"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Grp="1" noChangeArrowheads="1"/>
          </p:cNvSpPr>
          <p:nvPr userDrawn="1"/>
        </p:nvSpPr>
        <p:spPr bwMode="auto">
          <a:xfrm>
            <a:off x="1637457" y="1"/>
            <a:ext cx="3839633" cy="2609650"/>
          </a:xfrm>
          <a:custGeom>
            <a:avLst/>
            <a:gdLst/>
            <a:ahLst/>
            <a:cxnLst/>
            <a:rect l="l" t="t" r="r" b="b"/>
            <a:pathLst>
              <a:path w="43200" h="43200"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Title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rPr/>
              <a:t>Click to edit Master title style</a:t>
            </a:r>
          </a:p>
        </p:txBody>
      </p:sp>
      <p:sp>
        <p:nvSpPr>
          <p:cNvPr id="3" name="Text Placeholder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rPr/>
              <a:t>Click to edit Master text styles</a:t>
            </a:r>
          </a:p>
          <a:p>
            <a:pPr lvl="1">
              <a:defRPr/>
            </a:pPr>
            <a:r>
              <a:rPr/>
              <a:t>Second level</a:t>
            </a:r>
          </a:p>
          <a:p>
            <a:pPr lvl="2">
              <a:defRPr/>
            </a:pPr>
            <a:r>
              <a:rPr/>
              <a:t>Third level</a:t>
            </a:r>
          </a:p>
          <a:p>
            <a:pPr lvl="3">
              <a:defRPr/>
            </a:pPr>
            <a:r>
              <a:rPr/>
              <a:t>Fourth level</a:t>
            </a:r>
          </a:p>
          <a:p>
            <a:pPr lvl="4">
              <a:defRPr/>
            </a:pPr>
            <a:r>
              <a:rPr/>
              <a:t>Fifth level</a:t>
            </a:r>
          </a:p>
        </p:txBody>
      </p:sp>
      <p:sp>
        <p:nvSpPr>
          <p:cNvPr id="4" name="Date Placeholder 3"/>
          <p:cNvSpPr>
            <a:spLocks noGrp="1"/>
          </p:cNvSpPr>
          <p:nvPr>
            <p:ph type="dt" sz="half" idx="2"/>
          </p:nvPr>
        </p:nvSpPr>
        <p:spPr bwMode="auto">
          <a:xfrm>
            <a:off x="609599" y="6356351"/>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en-US"/>
              <a:t>10/26/2024</a:t>
            </a:fld>
            <a:endParaRPr/>
          </a:p>
        </p:txBody>
      </p:sp>
      <p:sp>
        <p:nvSpPr>
          <p:cNvPr id="5" name="Footer Placeholder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bwMode="auto">
          <a:xfrm>
            <a:off x="8737599" y="6356351"/>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35698" y="1941473"/>
            <a:ext cx="7407427" cy="3255677"/>
          </a:xfrm>
        </p:spPr>
        <p:txBody>
          <a:bodyPr anchor="ctr">
            <a:normAutofit/>
          </a:bodyPr>
          <a:lstStyle/>
          <a:p>
            <a:pPr algn="l">
              <a:defRPr/>
            </a:pPr>
            <a:r>
              <a:rPr lang="en-US" sz="1800" b="1" dirty="0" smtClean="0"/>
              <a:t>Prototype Presentation</a:t>
            </a:r>
            <a:br>
              <a:rPr lang="en-US" sz="1800" b="1" dirty="0" smtClean="0"/>
            </a:br>
            <a:r>
              <a:rPr lang="en-US" sz="1800" b="1" dirty="0" smtClean="0"/>
              <a:t/>
            </a:r>
            <a:br>
              <a:rPr lang="en-US" sz="1800" b="1" dirty="0" smtClean="0"/>
            </a:br>
            <a:r>
              <a:rPr lang="en-US" sz="1800" b="1" dirty="0" smtClean="0"/>
              <a:t>Group </a:t>
            </a:r>
            <a:r>
              <a:rPr lang="en-US" sz="1800" b="1" dirty="0"/>
              <a:t>M</a:t>
            </a:r>
            <a:r>
              <a:rPr lang="en-US" sz="1800" b="1" dirty="0" smtClean="0"/>
              <a:t>embers:</a:t>
            </a:r>
            <a:br>
              <a:rPr lang="en-US" sz="1800" b="1" dirty="0" smtClean="0"/>
            </a:br>
            <a:r>
              <a:rPr lang="en-US" sz="1600" dirty="0"/>
              <a:t/>
            </a:r>
            <a:br>
              <a:rPr lang="en-US" sz="1600" dirty="0"/>
            </a:br>
            <a:r>
              <a:rPr lang="en-US" sz="2000" dirty="0"/>
              <a:t>	</a:t>
            </a:r>
            <a:r>
              <a:rPr lang="en-US" sz="2000" dirty="0" smtClean="0"/>
              <a:t>Dorian </a:t>
            </a:r>
            <a:r>
              <a:rPr lang="en-US" sz="2000" dirty="0" err="1" smtClean="0"/>
              <a:t>Taponzing</a:t>
            </a:r>
            <a:r>
              <a:rPr lang="en-US" sz="2000" dirty="0" smtClean="0"/>
              <a:t> </a:t>
            </a:r>
            <a:r>
              <a:rPr lang="en-US" sz="2000" dirty="0" err="1" smtClean="0"/>
              <a:t>Donfack</a:t>
            </a:r>
            <a:r>
              <a:rPr lang="en-US" sz="2000" dirty="0"/>
              <a:t/>
            </a:r>
            <a:br>
              <a:rPr lang="en-US" sz="2000" dirty="0"/>
            </a:br>
            <a:r>
              <a:rPr lang="en-US" sz="2000" dirty="0"/>
              <a:t>	</a:t>
            </a:r>
            <a:r>
              <a:rPr lang="en-US" sz="2000" dirty="0" err="1" smtClean="0"/>
              <a:t>Aurelien</a:t>
            </a:r>
            <a:r>
              <a:rPr lang="en-US" sz="2000" dirty="0" smtClean="0"/>
              <a:t> </a:t>
            </a:r>
            <a:r>
              <a:rPr lang="en-US" sz="2000" dirty="0" err="1" smtClean="0"/>
              <a:t>Fredy</a:t>
            </a:r>
            <a:r>
              <a:rPr lang="en-US" sz="2000" dirty="0" smtClean="0"/>
              <a:t> </a:t>
            </a:r>
            <a:r>
              <a:rPr lang="en-US" sz="2000" dirty="0" err="1" smtClean="0"/>
              <a:t>Takou</a:t>
            </a:r>
            <a:r>
              <a:rPr lang="en-US" sz="2000" dirty="0" smtClean="0"/>
              <a:t> </a:t>
            </a:r>
            <a:r>
              <a:rPr lang="en-US" sz="2000" dirty="0" err="1" smtClean="0"/>
              <a:t>Tene</a:t>
            </a:r>
            <a:r>
              <a:rPr lang="en-US" sz="2000" dirty="0" smtClean="0"/>
              <a:t> </a:t>
            </a:r>
            <a:r>
              <a:rPr lang="en-US" sz="2000" dirty="0"/>
              <a:t/>
            </a:r>
            <a:br>
              <a:rPr lang="en-US" sz="2000" dirty="0"/>
            </a:br>
            <a:r>
              <a:rPr lang="en-US" sz="2000" dirty="0"/>
              <a:t>	</a:t>
            </a:r>
            <a:r>
              <a:rPr lang="en-US" sz="2000" dirty="0" smtClean="0"/>
              <a:t>Yann </a:t>
            </a:r>
            <a:r>
              <a:rPr lang="en-US" sz="2000" dirty="0" err="1" smtClean="0"/>
              <a:t>Djoumessi</a:t>
            </a:r>
            <a:r>
              <a:rPr lang="en-US" sz="2000" dirty="0" smtClean="0"/>
              <a:t> </a:t>
            </a:r>
            <a:r>
              <a:rPr lang="en-US" sz="2000" dirty="0" err="1" smtClean="0"/>
              <a:t>Donfack</a:t>
            </a:r>
            <a:r>
              <a:rPr lang="en-US" sz="2000" dirty="0"/>
              <a:t/>
            </a:r>
            <a:br>
              <a:rPr lang="en-US" sz="2000" dirty="0"/>
            </a:br>
            <a:r>
              <a:rPr lang="en-US" sz="2000" dirty="0"/>
              <a:t>	</a:t>
            </a:r>
            <a:r>
              <a:rPr lang="en-US" sz="2000" dirty="0" smtClean="0"/>
              <a:t>Leopold </a:t>
            </a:r>
            <a:r>
              <a:rPr lang="en-US" sz="2000" dirty="0" err="1" smtClean="0"/>
              <a:t>Sokoudjou</a:t>
            </a:r>
            <a:r>
              <a:rPr lang="en-US" sz="2000" dirty="0" smtClean="0"/>
              <a:t> </a:t>
            </a:r>
            <a:r>
              <a:rPr lang="en-US" sz="2000" dirty="0" err="1" smtClean="0"/>
              <a:t>Gatsing</a:t>
            </a:r>
            <a:r>
              <a:rPr lang="en-US" sz="2000" dirty="0"/>
              <a:t/>
            </a:r>
            <a:br>
              <a:rPr lang="en-US" sz="2000" dirty="0"/>
            </a:br>
            <a:r>
              <a:rPr lang="en-US" sz="2000" dirty="0"/>
              <a:t>	</a:t>
            </a:r>
            <a:r>
              <a:rPr lang="en-US" sz="2000" dirty="0" err="1" smtClean="0"/>
              <a:t>Manuella</a:t>
            </a:r>
            <a:r>
              <a:rPr lang="en-US" sz="2000" dirty="0" smtClean="0"/>
              <a:t> </a:t>
            </a:r>
            <a:r>
              <a:rPr lang="en-US" sz="2000" dirty="0" err="1" smtClean="0"/>
              <a:t>Koodjo</a:t>
            </a:r>
            <a:r>
              <a:rPr lang="en-US" sz="2000" dirty="0" smtClean="0"/>
              <a:t> </a:t>
            </a:r>
            <a:r>
              <a:rPr lang="en-US" sz="2000" dirty="0" err="1" smtClean="0"/>
              <a:t>Naoussi</a:t>
            </a:r>
            <a:endParaRPr lang="en-US" dirty="0">
              <a:solidFill>
                <a:schemeClr val="tx1"/>
              </a:solidFill>
            </a:endParaRPr>
          </a:p>
        </p:txBody>
      </p:sp>
      <p:sp>
        <p:nvSpPr>
          <p:cNvPr id="3" name="ZoneTexte 2"/>
          <p:cNvSpPr txBox="1"/>
          <p:nvPr/>
        </p:nvSpPr>
        <p:spPr>
          <a:xfrm>
            <a:off x="858416" y="638908"/>
            <a:ext cx="7574902" cy="892552"/>
          </a:xfrm>
          <a:prstGeom prst="rect">
            <a:avLst/>
          </a:prstGeom>
          <a:noFill/>
        </p:spPr>
        <p:txBody>
          <a:bodyPr wrap="square" rtlCol="0">
            <a:spAutoFit/>
          </a:bodyPr>
          <a:lstStyle/>
          <a:p>
            <a:r>
              <a:rPr lang="en-US" sz="3600" dirty="0">
                <a:solidFill>
                  <a:prstClr val="black">
                    <a:lumMod val="65000"/>
                    <a:lumOff val="35000"/>
                  </a:prstClr>
                </a:solidFill>
              </a:rPr>
              <a:t>SP-100 University </a:t>
            </a:r>
            <a:r>
              <a:rPr lang="en-US" sz="3600" dirty="0" smtClean="0">
                <a:solidFill>
                  <a:prstClr val="black">
                    <a:lumMod val="65000"/>
                    <a:lumOff val="35000"/>
                  </a:prstClr>
                </a:solidFill>
              </a:rPr>
              <a:t>AI Companion</a:t>
            </a:r>
            <a:r>
              <a:rPr lang="en-US" sz="3600" dirty="0">
                <a:solidFill>
                  <a:prstClr val="black">
                    <a:lumMod val="65000"/>
                    <a:lumOff val="35000"/>
                  </a:prstClr>
                </a:solidFill>
              </a:rPr>
              <a:t/>
            </a:r>
            <a:br>
              <a:rPr lang="en-US" sz="3600" dirty="0">
                <a:solidFill>
                  <a:prstClr val="black">
                    <a:lumMod val="65000"/>
                    <a:lumOff val="35000"/>
                  </a:prstClr>
                </a:solidFill>
              </a:rPr>
            </a:br>
            <a:endParaRPr lang="en-US" sz="1600" dirty="0"/>
          </a:p>
        </p:txBody>
      </p:sp>
      <p:sp>
        <p:nvSpPr>
          <p:cNvPr id="4" name="ZoneTexte 3"/>
          <p:cNvSpPr txBox="1"/>
          <p:nvPr/>
        </p:nvSpPr>
        <p:spPr>
          <a:xfrm>
            <a:off x="1035698" y="1394154"/>
            <a:ext cx="5281127" cy="369332"/>
          </a:xfrm>
          <a:prstGeom prst="rect">
            <a:avLst/>
          </a:prstGeom>
          <a:noFill/>
        </p:spPr>
        <p:txBody>
          <a:bodyPr wrap="square" rtlCol="0">
            <a:spAutoFit/>
          </a:bodyPr>
          <a:lstStyle/>
          <a:p>
            <a:r>
              <a:rPr lang="en-US" b="1" dirty="0">
                <a:solidFill>
                  <a:schemeClr val="tx1">
                    <a:lumMod val="65000"/>
                    <a:lumOff val="35000"/>
                  </a:schemeClr>
                </a:solidFill>
                <a:latin typeface="+mj-lt"/>
                <a:ea typeface="+mj-ea"/>
                <a:cs typeface="+mj-cs"/>
              </a:rPr>
              <a:t>CS 4850/02, Fall, 10/25/2024 – Sharon Perry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Title 4"/>
          <p:cNvSpPr>
            <a:spLocks noGrp="1"/>
          </p:cNvSpPr>
          <p:nvPr>
            <p:ph type="ctrTitle"/>
          </p:nvPr>
        </p:nvSpPr>
        <p:spPr bwMode="auto">
          <a:xfrm>
            <a:off x="3508309" y="977662"/>
            <a:ext cx="4066693" cy="720079"/>
          </a:xfrm>
        </p:spPr>
        <p:txBody>
          <a:bodyPr>
            <a:noAutofit/>
          </a:bodyPr>
          <a:lstStyle/>
          <a:p>
            <a:pPr algn="ctr">
              <a:defRPr/>
            </a:pPr>
            <a:r>
              <a:rPr lang="en-US" sz="4800" dirty="0"/>
              <a:t>Demo</a:t>
            </a:r>
            <a:endParaRPr sz="4800" dirty="0"/>
          </a:p>
        </p:txBody>
      </p:sp>
      <p:sp>
        <p:nvSpPr>
          <p:cNvPr id="3" name="Slide Number Placeholder 2"/>
          <p:cNvSpPr>
            <a:spLocks noGrp="1"/>
          </p:cNvSpPr>
          <p:nvPr>
            <p:ph type="sldNum" sz="quarter" idx="4294967295"/>
          </p:nvPr>
        </p:nvSpPr>
        <p:spPr bwMode="auto">
          <a:xfrm>
            <a:off x="11204575" y="457200"/>
            <a:ext cx="987425" cy="471488"/>
          </a:xfrm>
        </p:spPr>
        <p:txBody>
          <a:bodyPr/>
          <a:lstStyle/>
          <a:p>
            <a:pPr>
              <a:defRPr/>
            </a:pPr>
            <a:fld id="{48F63A3B-78C7-47BE-AE5E-E10140E04643}" type="slidenum">
              <a:rPr lang="en-US"/>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Difficulties and Limitations</a:t>
            </a:r>
            <a:endParaRPr lang="en-US" dirty="0"/>
          </a:p>
        </p:txBody>
      </p:sp>
      <p:sp>
        <p:nvSpPr>
          <p:cNvPr id="3" name="Espace réservé du contenu 2"/>
          <p:cNvSpPr>
            <a:spLocks noGrp="1"/>
          </p:cNvSpPr>
          <p:nvPr>
            <p:ph idx="1"/>
          </p:nvPr>
        </p:nvSpPr>
        <p:spPr>
          <a:xfrm>
            <a:off x="609599" y="1600201"/>
            <a:ext cx="10972800" cy="4072812"/>
          </a:xfrm>
        </p:spPr>
        <p:txBody>
          <a:bodyPr>
            <a:normAutofit/>
          </a:bodyPr>
          <a:lstStyle/>
          <a:p>
            <a:pPr>
              <a:buFont typeface="Wingdings" panose="05000000000000000000" pitchFamily="2" charset="2"/>
              <a:buChar char="Ø"/>
            </a:pPr>
            <a:r>
              <a:rPr lang="en-US" sz="2800" dirty="0" smtClean="0"/>
              <a:t>For the project, we are using the OPENAI API free tier.</a:t>
            </a:r>
          </a:p>
          <a:p>
            <a:pPr lvl="1">
              <a:buFont typeface="Arial" panose="020B0604020202020204" pitchFamily="34" charset="0"/>
              <a:buChar char="•"/>
            </a:pPr>
            <a:r>
              <a:rPr lang="en-US" sz="2400" dirty="0" smtClean="0"/>
              <a:t>Limits the access to most updated data.</a:t>
            </a:r>
          </a:p>
          <a:p>
            <a:pPr lvl="1">
              <a:buFont typeface="Arial" panose="020B0604020202020204" pitchFamily="34" charset="0"/>
              <a:buChar char="•"/>
            </a:pPr>
            <a:r>
              <a:rPr lang="en-US" sz="2400" dirty="0" smtClean="0"/>
              <a:t>Limits the size of context window once the </a:t>
            </a:r>
            <a:r>
              <a:rPr lang="en-US" sz="2400" dirty="0"/>
              <a:t>limit on number of </a:t>
            </a:r>
            <a:r>
              <a:rPr lang="en-US" sz="2400" dirty="0" smtClean="0"/>
              <a:t>prompts/day has been reached.</a:t>
            </a:r>
          </a:p>
          <a:p>
            <a:pPr lvl="1">
              <a:buFont typeface="Arial" panose="020B0604020202020204" pitchFamily="34" charset="0"/>
              <a:buChar char="•"/>
            </a:pPr>
            <a:r>
              <a:rPr lang="en-US" sz="2400" dirty="0" smtClean="0"/>
              <a:t>Limits the understanding of a prompt.</a:t>
            </a:r>
          </a:p>
          <a:p>
            <a:pPr marL="457200" lvl="1" indent="0">
              <a:buNone/>
            </a:pPr>
            <a:endParaRPr lang="en-US" sz="2400" dirty="0"/>
          </a:p>
          <a:p>
            <a:pPr>
              <a:buFont typeface="Wingdings" panose="05000000000000000000" pitchFamily="2" charset="2"/>
              <a:buChar char="Ø"/>
            </a:pPr>
            <a:r>
              <a:rPr lang="en-US" sz="2800" dirty="0" smtClean="0"/>
              <a:t>Match users’ prompts to the right agent/tool.</a:t>
            </a:r>
          </a:p>
          <a:p>
            <a:pPr lvl="1">
              <a:buFont typeface="Arial" panose="020B0604020202020204" pitchFamily="34" charset="0"/>
              <a:buChar char="•"/>
            </a:pPr>
            <a:r>
              <a:rPr lang="en-US" sz="2400" dirty="0"/>
              <a:t>Keyword </a:t>
            </a:r>
            <a:r>
              <a:rPr lang="en-US" sz="2400" dirty="0" smtClean="0"/>
              <a:t>Matching</a:t>
            </a:r>
          </a:p>
          <a:p>
            <a:pPr lvl="1">
              <a:buFont typeface="Arial" panose="020B0604020202020204" pitchFamily="34" charset="0"/>
              <a:buChar char="•"/>
            </a:pPr>
            <a:r>
              <a:rPr lang="en-US" sz="2400" dirty="0" smtClean="0"/>
              <a:t>Classifier-based Approach</a:t>
            </a:r>
          </a:p>
          <a:p>
            <a:pPr lvl="1">
              <a:buFont typeface="Arial" panose="020B0604020202020204" pitchFamily="34" charset="0"/>
              <a:buChar char="•"/>
            </a:pPr>
            <a:r>
              <a:rPr lang="en-US" sz="2400" dirty="0" smtClean="0"/>
              <a:t>Vector </a:t>
            </a:r>
            <a:r>
              <a:rPr lang="en-US" sz="2400" dirty="0"/>
              <a:t>Similarity </a:t>
            </a:r>
            <a:r>
              <a:rPr lang="en-US" sz="2400" dirty="0" smtClean="0"/>
              <a:t>Matching</a:t>
            </a:r>
          </a:p>
          <a:p>
            <a:pPr>
              <a:buFont typeface="Wingdings" panose="05000000000000000000" pitchFamily="2" charset="2"/>
              <a:buChar char="Ø"/>
            </a:pPr>
            <a:endParaRPr lang="en-US" dirty="0"/>
          </a:p>
          <a:p>
            <a:pPr marL="0" indent="0">
              <a:buNone/>
            </a:pPr>
            <a:endParaRPr lang="en-US" dirty="0" smtClean="0"/>
          </a:p>
        </p:txBody>
      </p:sp>
      <p:sp>
        <p:nvSpPr>
          <p:cNvPr id="4" name="Espace réservé du numéro de diapositive 3"/>
          <p:cNvSpPr>
            <a:spLocks noGrp="1"/>
          </p:cNvSpPr>
          <p:nvPr>
            <p:ph type="sldNum" sz="quarter" idx="12"/>
          </p:nvPr>
        </p:nvSpPr>
        <p:spPr/>
        <p:txBody>
          <a:bodyPr/>
          <a:lstStyle/>
          <a:p>
            <a:pPr>
              <a:defRPr/>
            </a:pPr>
            <a:fld id="{4D3B38E7-149F-4D77-9EEF-9309C2CB69A9}" type="slidenum">
              <a:rPr lang="en-US" smtClean="0"/>
              <a:t>11</a:t>
            </a:fld>
            <a:endParaRPr lang="en-US"/>
          </a:p>
        </p:txBody>
      </p:sp>
    </p:spTree>
    <p:extLst>
      <p:ext uri="{BB962C8B-B14F-4D97-AF65-F5344CB8AC3E}">
        <p14:creationId xmlns:p14="http://schemas.microsoft.com/office/powerpoint/2010/main" val="3627108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599" y="246647"/>
            <a:ext cx="10972800" cy="1012986"/>
          </a:xfrm>
        </p:spPr>
        <p:txBody>
          <a:bodyPr/>
          <a:lstStyle/>
          <a:p>
            <a:pPr>
              <a:defRPr/>
            </a:pPr>
            <a:r>
              <a:rPr lang="en-US" dirty="0"/>
              <a:t>Additional work</a:t>
            </a:r>
            <a:endParaRPr dirty="0"/>
          </a:p>
        </p:txBody>
      </p:sp>
      <p:sp>
        <p:nvSpPr>
          <p:cNvPr id="3" name="Content Placeholder 2"/>
          <p:cNvSpPr>
            <a:spLocks noGrp="1"/>
          </p:cNvSpPr>
          <p:nvPr>
            <p:ph sz="half" idx="2"/>
          </p:nvPr>
        </p:nvSpPr>
        <p:spPr bwMode="auto"/>
        <p:txBody>
          <a:bodyPr/>
          <a:lstStyle/>
          <a:p>
            <a:pPr marL="0" indent="0">
              <a:buNone/>
              <a:defRPr/>
            </a:pPr>
            <a:endParaRPr sz="2400" dirty="0"/>
          </a:p>
        </p:txBody>
      </p:sp>
      <p:sp>
        <p:nvSpPr>
          <p:cNvPr id="4" name="Slide Number Placeholder 3"/>
          <p:cNvSpPr>
            <a:spLocks noGrp="1"/>
          </p:cNvSpPr>
          <p:nvPr>
            <p:ph type="sldNum" sz="quarter" idx="10"/>
          </p:nvPr>
        </p:nvSpPr>
        <p:spPr bwMode="auto"/>
        <p:txBody>
          <a:bodyPr/>
          <a:lstStyle/>
          <a:p>
            <a:pPr>
              <a:defRPr/>
            </a:pPr>
            <a:fld id="{48F63A3B-78C7-47BE-AE5E-E10140E04643}" type="slidenum">
              <a:rPr lang="en-US"/>
              <a:t>12</a:t>
            </a:fld>
            <a:endParaRPr lang="en-US" dirty="0"/>
          </a:p>
        </p:txBody>
      </p:sp>
      <p:sp>
        <p:nvSpPr>
          <p:cNvPr id="6" name="ZoneTexte 5"/>
          <p:cNvSpPr txBox="1"/>
          <p:nvPr/>
        </p:nvSpPr>
        <p:spPr>
          <a:xfrm>
            <a:off x="727788" y="2053666"/>
            <a:ext cx="9050694" cy="1754326"/>
          </a:xfrm>
          <a:prstGeom prst="rect">
            <a:avLst/>
          </a:prstGeom>
          <a:noFill/>
        </p:spPr>
        <p:txBody>
          <a:bodyPr wrap="square" rtlCol="0">
            <a:spAutoFit/>
          </a:bodyPr>
          <a:lstStyle/>
          <a:p>
            <a:pPr marL="285750" indent="-285750">
              <a:buFont typeface="Arial" panose="020B0604020202020204" pitchFamily="34" charset="0"/>
              <a:buChar char="•"/>
              <a:defRPr/>
            </a:pPr>
            <a:r>
              <a:rPr lang="en-US" b="1" dirty="0" smtClean="0">
                <a:solidFill>
                  <a:srgbClr val="000000"/>
                </a:solidFill>
                <a:latin typeface="Times New Roman"/>
                <a:ea typeface="Times New Roman"/>
                <a:cs typeface="Times New Roman"/>
              </a:rPr>
              <a:t>Implement </a:t>
            </a:r>
            <a:r>
              <a:rPr lang="en-US" b="1" dirty="0">
                <a:solidFill>
                  <a:srgbClr val="000000"/>
                </a:solidFill>
                <a:latin typeface="Times New Roman"/>
                <a:ea typeface="Times New Roman"/>
                <a:cs typeface="Times New Roman"/>
              </a:rPr>
              <a:t>long-term memory</a:t>
            </a:r>
            <a:r>
              <a:rPr lang="en-US" dirty="0">
                <a:solidFill>
                  <a:srgbClr val="000000"/>
                </a:solidFill>
                <a:latin typeface="Times New Roman"/>
                <a:ea typeface="Times New Roman"/>
                <a:cs typeface="Times New Roman"/>
              </a:rPr>
              <a:t>: Ensure the AI retains context and user preferences for personalized, ongoing interactions.</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b="1" dirty="0">
                <a:solidFill>
                  <a:srgbClr val="000000"/>
                </a:solidFill>
                <a:latin typeface="Times New Roman"/>
                <a:ea typeface="Times New Roman"/>
                <a:cs typeface="Times New Roman"/>
              </a:rPr>
              <a:t>Develop the schedule module</a:t>
            </a:r>
            <a:r>
              <a:rPr lang="en-US" dirty="0">
                <a:solidFill>
                  <a:srgbClr val="000000"/>
                </a:solidFill>
                <a:latin typeface="Times New Roman"/>
                <a:ea typeface="Times New Roman"/>
                <a:cs typeface="Times New Roman"/>
              </a:rPr>
              <a:t>: Create a feature to help students organize their academic activities, deadlines, and commitments.</a:t>
            </a:r>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Summary/Conclusion</a:t>
            </a:r>
            <a:endParaRPr lang="en-US" dirty="0"/>
          </a:p>
        </p:txBody>
      </p:sp>
      <p:sp>
        <p:nvSpPr>
          <p:cNvPr id="3" name="Espace réservé du contenu 2"/>
          <p:cNvSpPr>
            <a:spLocks noGrp="1"/>
          </p:cNvSpPr>
          <p:nvPr>
            <p:ph idx="1"/>
          </p:nvPr>
        </p:nvSpPr>
        <p:spPr>
          <a:xfrm>
            <a:off x="544284" y="2029409"/>
            <a:ext cx="10972800" cy="2645228"/>
          </a:xfrm>
        </p:spPr>
        <p:txBody>
          <a:bodyPr/>
          <a:lstStyle/>
          <a:p>
            <a:pPr marL="0" indent="0">
              <a:buNone/>
            </a:pPr>
            <a:r>
              <a:rPr lang="en-US" dirty="0" smtClean="0"/>
              <a:t>The University AI companion is an innovative project that will improve the integration and interaction of a student to a new environment. Moreover, it will help them to stay focus and guide them through out their academic and professional lives. </a:t>
            </a:r>
            <a:endParaRPr lang="en-US" dirty="0"/>
          </a:p>
        </p:txBody>
      </p:sp>
      <p:sp>
        <p:nvSpPr>
          <p:cNvPr id="4" name="Espace réservé du numéro de diapositive 3"/>
          <p:cNvSpPr>
            <a:spLocks noGrp="1"/>
          </p:cNvSpPr>
          <p:nvPr>
            <p:ph type="sldNum" sz="quarter" idx="12"/>
          </p:nvPr>
        </p:nvSpPr>
        <p:spPr/>
        <p:txBody>
          <a:bodyPr/>
          <a:lstStyle/>
          <a:p>
            <a:pPr>
              <a:defRPr/>
            </a:pPr>
            <a:fld id="{4D3B38E7-149F-4D77-9EEF-9309C2CB69A9}" type="slidenum">
              <a:rPr lang="en-US" smtClean="0"/>
              <a:t>13</a:t>
            </a:fld>
            <a:endParaRPr lang="en-US"/>
          </a:p>
        </p:txBody>
      </p:sp>
      <p:sp>
        <p:nvSpPr>
          <p:cNvPr id="5" name="ZoneTexte 4"/>
          <p:cNvSpPr txBox="1"/>
          <p:nvPr/>
        </p:nvSpPr>
        <p:spPr>
          <a:xfrm>
            <a:off x="609599" y="5038531"/>
            <a:ext cx="6808238" cy="369332"/>
          </a:xfrm>
          <a:prstGeom prst="rect">
            <a:avLst/>
          </a:prstGeom>
          <a:noFill/>
        </p:spPr>
        <p:txBody>
          <a:bodyPr wrap="square" rtlCol="0">
            <a:spAutoFit/>
          </a:bodyPr>
          <a:lstStyle/>
          <a:p>
            <a:r>
              <a:rPr lang="en-US" dirty="0">
                <a:solidFill>
                  <a:srgbClr val="FF0000"/>
                </a:solidFill>
              </a:rPr>
              <a:t>We submitted our power point slides prior to this </a:t>
            </a:r>
            <a:r>
              <a:rPr lang="en-US" dirty="0" smtClean="0">
                <a:solidFill>
                  <a:srgbClr val="FF0000"/>
                </a:solidFill>
              </a:rPr>
              <a:t>presentation.</a:t>
            </a:r>
            <a:endParaRPr lang="en-US" dirty="0">
              <a:solidFill>
                <a:srgbClr val="FF0000"/>
              </a:solidFill>
            </a:endParaRPr>
          </a:p>
        </p:txBody>
      </p:sp>
    </p:spTree>
    <p:extLst>
      <p:ext uri="{BB962C8B-B14F-4D97-AF65-F5344CB8AC3E}">
        <p14:creationId xmlns:p14="http://schemas.microsoft.com/office/powerpoint/2010/main" val="2024439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0" y="1296955"/>
            <a:ext cx="7835219" cy="955772"/>
          </a:xfrm>
        </p:spPr>
        <p:txBody>
          <a:bodyPr anchor="b">
            <a:normAutofit/>
          </a:bodyPr>
          <a:lstStyle/>
          <a:p>
            <a:pPr algn="ctr">
              <a:defRPr/>
            </a:pPr>
            <a:r>
              <a:rPr lang="en-US" dirty="0"/>
              <a:t>Thank </a:t>
            </a:r>
            <a:r>
              <a:rPr lang="en-US" dirty="0" smtClean="0"/>
              <a:t>you</a:t>
            </a:r>
            <a:endParaRPr dirty="0"/>
          </a:p>
        </p:txBody>
      </p:sp>
      <p:sp>
        <p:nvSpPr>
          <p:cNvPr id="4103" name="Slide Number Placeholder 3"/>
          <p:cNvSpPr>
            <a:spLocks noGrp="1"/>
          </p:cNvSpPr>
          <p:nvPr>
            <p:ph type="sldNum" sz="quarter" idx="10"/>
          </p:nvPr>
        </p:nvSpPr>
        <p:spPr bwMode="auto">
          <a:xfrm>
            <a:off x="10358437" y="457199"/>
            <a:ext cx="1067589" cy="471489"/>
          </a:xfrm>
        </p:spPr>
        <p:txBody>
          <a:bodyPr/>
          <a:lstStyle/>
          <a:p>
            <a:pPr>
              <a:spcAft>
                <a:spcPts val="600"/>
              </a:spcAft>
              <a:defRPr/>
            </a:pPr>
            <a:fld id="{48F63A3B-78C7-47BE-AE5E-E10140E04643}" type="slidenum">
              <a:rPr lang="en-US"/>
              <a:t>14</a:t>
            </a:fld>
            <a:endParaRPr lang="en-US"/>
          </a:p>
        </p:txBody>
      </p:sp>
      <p:sp>
        <p:nvSpPr>
          <p:cNvPr id="3" name="ZoneTexte 2"/>
          <p:cNvSpPr txBox="1"/>
          <p:nvPr/>
        </p:nvSpPr>
        <p:spPr>
          <a:xfrm>
            <a:off x="2275781" y="8192277"/>
            <a:ext cx="1801695" cy="391633"/>
          </a:xfrm>
          <a:prstGeom prst="rect">
            <a:avLst/>
          </a:prstGeom>
          <a:noFill/>
        </p:spPr>
        <p:txBody>
          <a:bodyPr wrap="square" rtlCol="0">
            <a:spAutoFit/>
          </a:bodyPr>
          <a:lstStyle/>
          <a:p>
            <a:endParaRPr lang="en-US" dirty="0"/>
          </a:p>
        </p:txBody>
      </p:sp>
      <p:pic>
        <p:nvPicPr>
          <p:cNvPr id="1026" name="Picture 2" descr="Why I Always Say Thank You To AI Chatb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996" y="457199"/>
            <a:ext cx="8892074" cy="5930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4400" y="163010"/>
            <a:ext cx="6583680" cy="1161938"/>
          </a:xfrm>
        </p:spPr>
        <p:txBody>
          <a:bodyPr/>
          <a:lstStyle/>
          <a:p>
            <a:pPr>
              <a:defRPr/>
            </a:pPr>
            <a:r>
              <a:rPr lang="en-US" dirty="0"/>
              <a:t>A</a:t>
            </a:r>
            <a:r>
              <a:rPr lang="en-US" dirty="0" smtClean="0"/>
              <a:t>genda</a:t>
            </a:r>
            <a:endParaRPr dirty="0"/>
          </a:p>
        </p:txBody>
      </p:sp>
      <p:sp>
        <p:nvSpPr>
          <p:cNvPr id="3" name="Content Placeholder 2"/>
          <p:cNvSpPr>
            <a:spLocks noGrp="1"/>
          </p:cNvSpPr>
          <p:nvPr>
            <p:ph idx="1"/>
          </p:nvPr>
        </p:nvSpPr>
        <p:spPr bwMode="auto">
          <a:xfrm>
            <a:off x="914400" y="2302795"/>
            <a:ext cx="6583680" cy="3207344"/>
          </a:xfrm>
        </p:spPr>
        <p:txBody>
          <a:bodyPr vertOverflow="overflow" horzOverflow="overflow" vert="horz" wrap="square" lIns="91440" tIns="45720" rIns="91440" bIns="45720" numCol="1" spcCol="0" rtlCol="0" fromWordArt="0" anchor="t" anchorCtr="0" forceAA="0" compatLnSpc="0">
            <a:normAutofit fontScale="80000" lnSpcReduction="20000"/>
          </a:bodyPr>
          <a:lstStyle/>
          <a:p>
            <a:pPr>
              <a:defRPr/>
            </a:pPr>
            <a:r>
              <a:rPr lang="en-US" dirty="0" smtClean="0"/>
              <a:t>Introduction                      </a:t>
            </a:r>
            <a:endParaRPr b="1" dirty="0"/>
          </a:p>
          <a:p>
            <a:pPr>
              <a:defRPr/>
            </a:pPr>
            <a:r>
              <a:rPr lang="en-US" dirty="0" smtClean="0"/>
              <a:t>Objectives                        </a:t>
            </a:r>
            <a:endParaRPr b="1" dirty="0"/>
          </a:p>
          <a:p>
            <a:pPr>
              <a:defRPr/>
            </a:pPr>
            <a:r>
              <a:rPr lang="en-US" dirty="0" smtClean="0"/>
              <a:t>Technologies                    </a:t>
            </a:r>
            <a:endParaRPr b="1" dirty="0"/>
          </a:p>
          <a:p>
            <a:pPr>
              <a:defRPr/>
            </a:pPr>
            <a:r>
              <a:rPr lang="en-US" dirty="0"/>
              <a:t>Development Life </a:t>
            </a:r>
            <a:r>
              <a:rPr lang="en-US" dirty="0" smtClean="0"/>
              <a:t>Cycle   </a:t>
            </a:r>
            <a:endParaRPr lang="en-US" b="1" dirty="0" smtClean="0"/>
          </a:p>
          <a:p>
            <a:pPr>
              <a:defRPr/>
            </a:pPr>
            <a:r>
              <a:rPr lang="en-US" dirty="0" smtClean="0"/>
              <a:t>Architecture                      </a:t>
            </a:r>
            <a:endParaRPr lang="en-US" b="1" dirty="0" smtClean="0"/>
          </a:p>
          <a:p>
            <a:pPr>
              <a:defRPr/>
            </a:pPr>
            <a:r>
              <a:rPr lang="en-US" dirty="0" smtClean="0"/>
              <a:t>Mockup                          </a:t>
            </a:r>
            <a:endParaRPr lang="en-US" b="1" dirty="0"/>
          </a:p>
          <a:p>
            <a:pPr>
              <a:defRPr/>
            </a:pPr>
            <a:r>
              <a:rPr lang="en-US" dirty="0" smtClean="0"/>
              <a:t>Demo                               </a:t>
            </a:r>
            <a:endParaRPr lang="en-US" b="1" dirty="0"/>
          </a:p>
          <a:p>
            <a:pPr>
              <a:defRPr/>
            </a:pPr>
            <a:r>
              <a:rPr lang="en-US" dirty="0" smtClean="0"/>
              <a:t>Difficulties/Limitations      </a:t>
            </a:r>
            <a:endParaRPr lang="en-US" b="1" dirty="0" smtClean="0"/>
          </a:p>
          <a:p>
            <a:pPr>
              <a:defRPr/>
            </a:pPr>
            <a:r>
              <a:rPr lang="en-US" dirty="0" smtClean="0"/>
              <a:t>Additional Work      </a:t>
            </a:r>
          </a:p>
          <a:p>
            <a:pPr>
              <a:defRPr/>
            </a:pPr>
            <a:r>
              <a:rPr lang="en-US" dirty="0" smtClean="0"/>
              <a:t>Conclusion         </a:t>
            </a:r>
            <a:endParaRPr b="1" dirty="0"/>
          </a:p>
        </p:txBody>
      </p:sp>
      <p:sp>
        <p:nvSpPr>
          <p:cNvPr id="4" name="Slide Number Placeholder 3"/>
          <p:cNvSpPr>
            <a:spLocks noGrp="1"/>
          </p:cNvSpPr>
          <p:nvPr>
            <p:ph type="sldNum" sz="quarter" idx="10"/>
          </p:nvPr>
        </p:nvSpPr>
        <p:spPr bwMode="auto">
          <a:xfrm>
            <a:off x="10358437" y="457199"/>
            <a:ext cx="1067589" cy="471489"/>
          </a:xfrm>
        </p:spPr>
        <p:txBody>
          <a:bodyPr/>
          <a:lstStyle/>
          <a:p>
            <a:pPr>
              <a:defRPr/>
            </a:pPr>
            <a:fld id="{48F63A3B-78C7-47BE-AE5E-E10140E04643}" type="slidenum">
              <a:rPr lang="en-US"/>
              <a:t>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21093" y="562754"/>
            <a:ext cx="5259554" cy="678218"/>
          </a:xfrm>
        </p:spPr>
        <p:txBody>
          <a:bodyPr anchor="b">
            <a:normAutofit fontScale="90000"/>
          </a:bodyPr>
          <a:lstStyle/>
          <a:p>
            <a:pPr>
              <a:defRPr/>
            </a:pPr>
            <a:r>
              <a:rPr lang="en-US" dirty="0"/>
              <a:t>Introduction</a:t>
            </a:r>
            <a:endParaRPr dirty="0"/>
          </a:p>
        </p:txBody>
      </p:sp>
      <p:sp>
        <p:nvSpPr>
          <p:cNvPr id="1037" name="Content Placeholder 2"/>
          <p:cNvSpPr>
            <a:spLocks noGrp="1"/>
          </p:cNvSpPr>
          <p:nvPr>
            <p:ph idx="1"/>
          </p:nvPr>
        </p:nvSpPr>
        <p:spPr bwMode="auto">
          <a:xfrm>
            <a:off x="616771" y="1604864"/>
            <a:ext cx="5905327" cy="4142793"/>
          </a:xfrm>
        </p:spPr>
        <p:txBody>
          <a:bodyPr vertOverflow="overflow" horzOverflow="overflow" vert="horz" wrap="square" lIns="91440" tIns="45720" rIns="91440" bIns="45720" numCol="1" spcCol="0" rtlCol="0" fromWordArt="0" anchor="b" anchorCtr="0" forceAA="0" compatLnSpc="0">
            <a:normAutofit fontScale="95000" lnSpcReduction="14000"/>
          </a:bodyPr>
          <a:lstStyle/>
          <a:p>
            <a:pPr>
              <a:defRPr/>
            </a:pPr>
            <a:r>
              <a:rPr lang="en-US" sz="2000" b="0" i="0" u="none" strike="noStrike" cap="none" spc="0" dirty="0">
                <a:solidFill>
                  <a:schemeClr val="tx1">
                    <a:tint val="75000"/>
                  </a:schemeClr>
                </a:solidFill>
                <a:latin typeface="Arial"/>
                <a:ea typeface="Arial"/>
                <a:cs typeface="Arial"/>
              </a:rPr>
              <a:t>In today’s fast-paced academic world, students often find themselves overwhelmed with choices—whether it’s selecting the right courses, seeking career guidance, or finding resources for their studies. Our AI University Companion is here to simplify that journey. Designed initially for Computer Science majors and soon expanding to other fields, this cutting-edge mobile app provides personalized career advice, curated study resources, and access to mentoring all in one place. What sets it apart is its ability to adapt to your unique academic progress, offering real-time, AI-powered guidance tailored to your goals. It's more than just a tool—it's your ultimate partner in navigating the complexities of university life, empowering you to make informed decisions and succeed.</a:t>
            </a:r>
            <a:endParaRPr dirty="0"/>
          </a:p>
        </p:txBody>
      </p:sp>
      <p:pic>
        <p:nvPicPr>
          <p:cNvPr id="1032" name="Picture 8" descr="New Beings AI Series - Introduction | Insights | Zenitech"/>
          <p:cNvPicPr>
            <a:picLocks noGrp="1" noChangeAspect="1" noChangeArrowheads="1"/>
          </p:cNvPicPr>
          <p:nvPr>
            <p:ph type="pic" sz="quarter" idx="11"/>
          </p:nvPr>
        </p:nvPicPr>
        <p:blipFill>
          <a:blip r:embed="rId3"/>
          <a:srcRect l="33035" r="31754"/>
          <a:stretch/>
        </p:blipFill>
        <p:spPr bwMode="auto">
          <a:xfrm>
            <a:off x="7283565" y="65548"/>
            <a:ext cx="4344695" cy="6447220"/>
          </a:xfrm>
          <a:prstGeom prst="rect">
            <a:avLst/>
          </a:prstGeom>
          <a:solidFill>
            <a:srgbClr val="FFFFFF"/>
          </a:solidFill>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1435" y="457198"/>
            <a:ext cx="7843837" cy="1012782"/>
          </a:xfrm>
        </p:spPr>
        <p:txBody>
          <a:bodyPr anchor="b">
            <a:normAutofit/>
          </a:bodyPr>
          <a:lstStyle/>
          <a:p>
            <a:pPr>
              <a:defRPr/>
            </a:pPr>
            <a:r>
              <a:rPr lang="en-US" b="1"/>
              <a:t>Objectives</a:t>
            </a:r>
            <a:endParaRPr lang="en-US"/>
          </a:p>
        </p:txBody>
      </p:sp>
      <p:sp>
        <p:nvSpPr>
          <p:cNvPr id="3" name="Text Placeholder 2"/>
          <p:cNvSpPr>
            <a:spLocks noGrp="1"/>
          </p:cNvSpPr>
          <p:nvPr>
            <p:ph idx="13"/>
          </p:nvPr>
        </p:nvSpPr>
        <p:spPr bwMode="auto">
          <a:xfrm>
            <a:off x="914400" y="1872891"/>
            <a:ext cx="6903076" cy="3721817"/>
          </a:xfrm>
        </p:spPr>
        <p:txBody>
          <a:bodyPr>
            <a:normAutofit fontScale="92500" lnSpcReduction="20000"/>
          </a:bodyPr>
          <a:lstStyle/>
          <a:p>
            <a:pPr>
              <a:spcAft>
                <a:spcPts val="600"/>
              </a:spcAft>
              <a:buFont typeface="Arial"/>
              <a:buChar char="•"/>
              <a:defRPr/>
            </a:pPr>
            <a:r>
              <a:rPr lang="en-US" b="1"/>
              <a:t>Personalized Academic Guidance</a:t>
            </a:r>
            <a:r>
              <a:rPr lang="en-US"/>
              <a:t>: Tailored support for coursework and study.</a:t>
            </a:r>
            <a:endParaRPr/>
          </a:p>
          <a:p>
            <a:pPr>
              <a:spcAft>
                <a:spcPts val="600"/>
              </a:spcAft>
              <a:buFont typeface="Arial"/>
              <a:buChar char="•"/>
              <a:defRPr/>
            </a:pPr>
            <a:r>
              <a:rPr lang="en-US" b="1"/>
              <a:t>Career Support</a:t>
            </a:r>
            <a:r>
              <a:rPr lang="en-US"/>
              <a:t>: Assists students in exploring career paths and finding relevant opportunities.</a:t>
            </a:r>
            <a:endParaRPr/>
          </a:p>
          <a:p>
            <a:pPr>
              <a:spcAft>
                <a:spcPts val="600"/>
              </a:spcAft>
              <a:buFont typeface="Arial"/>
              <a:buChar char="•"/>
              <a:defRPr/>
            </a:pPr>
            <a:r>
              <a:rPr lang="en-US" b="1"/>
              <a:t>Expansion</a:t>
            </a:r>
            <a:r>
              <a:rPr lang="en-US"/>
              <a:t>: Platform initially targets CS students but will extend to other disciplines.</a:t>
            </a:r>
            <a:endParaRPr/>
          </a:p>
          <a:p>
            <a:pPr>
              <a:spcAft>
                <a:spcPts val="600"/>
              </a:spcAft>
              <a:defRPr/>
            </a:pPr>
            <a:endParaRPr lang="en-US"/>
          </a:p>
        </p:txBody>
      </p:sp>
      <p:pic>
        <p:nvPicPr>
          <p:cNvPr id="3075" name="Picture 3" descr="Preparing Students for Learning Alongside AI Systems"/>
          <p:cNvPicPr>
            <a:picLocks noGrp="1" noChangeAspect="1" noChangeArrowheads="1"/>
          </p:cNvPicPr>
          <p:nvPr>
            <p:ph type="pic" sz="quarter" idx="14"/>
          </p:nvPr>
        </p:nvPicPr>
        <p:blipFill>
          <a:blip r:embed="rId3"/>
          <a:srcRect l="6887" r="359"/>
          <a:stretch/>
        </p:blipFill>
        <p:spPr bwMode="auto">
          <a:xfrm>
            <a:off x="7988785" y="2090796"/>
            <a:ext cx="4272642" cy="4606531"/>
          </a:xfrm>
          <a:prstGeom prst="rect">
            <a:avLst/>
          </a:prstGeom>
          <a:solidFill>
            <a:srgbClr val="FFFFFF"/>
          </a:solidFill>
        </p:spPr>
      </p:pic>
      <p:sp>
        <p:nvSpPr>
          <p:cNvPr id="3080" name="Slide Number Placeholder 4"/>
          <p:cNvSpPr>
            <a:spLocks noGrp="1"/>
          </p:cNvSpPr>
          <p:nvPr>
            <p:ph type="sldNum" sz="quarter" idx="10"/>
          </p:nvPr>
        </p:nvSpPr>
        <p:spPr bwMode="auto">
          <a:xfrm>
            <a:off x="10438475" y="457199"/>
            <a:ext cx="987552" cy="471489"/>
          </a:xfrm>
        </p:spPr>
        <p:txBody>
          <a:bodyPr/>
          <a:lstStyle/>
          <a:p>
            <a:pPr>
              <a:spcAft>
                <a:spcPts val="600"/>
              </a:spcAft>
              <a:defRPr/>
            </a:pPr>
            <a:fld id="{48F63A3B-78C7-47BE-AE5E-E10140E04643}" type="slidenum">
              <a:rPr lang="en-US"/>
              <a:t>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40432" y="854725"/>
            <a:ext cx="10511626" cy="1012785"/>
          </a:xfrm>
        </p:spPr>
        <p:txBody>
          <a:bodyPr anchor="b">
            <a:normAutofit/>
          </a:bodyPr>
          <a:lstStyle/>
          <a:p>
            <a:pPr>
              <a:defRPr/>
            </a:pPr>
            <a:r>
              <a:rPr lang="en-US" dirty="0"/>
              <a:t>T</a:t>
            </a:r>
            <a:r>
              <a:rPr lang="en-US" dirty="0" smtClean="0"/>
              <a:t>echnologies</a:t>
            </a:r>
            <a:endParaRPr dirty="0"/>
          </a:p>
        </p:txBody>
      </p:sp>
      <p:sp>
        <p:nvSpPr>
          <p:cNvPr id="23" name="Slide Number Placeholder 22"/>
          <p:cNvSpPr>
            <a:spLocks noGrp="1"/>
          </p:cNvSpPr>
          <p:nvPr>
            <p:ph type="sldNum" sz="quarter" idx="10"/>
          </p:nvPr>
        </p:nvSpPr>
        <p:spPr bwMode="auto">
          <a:xfrm>
            <a:off x="10358437" y="457199"/>
            <a:ext cx="1067589" cy="471489"/>
          </a:xfrm>
        </p:spPr>
        <p:txBody>
          <a:bodyPr anchor="ctr">
            <a:normAutofit/>
          </a:bodyPr>
          <a:lstStyle/>
          <a:p>
            <a:pPr>
              <a:spcAft>
                <a:spcPts val="600"/>
              </a:spcAft>
              <a:defRPr/>
            </a:pPr>
            <a:fld id="{48F63A3B-78C7-47BE-AE5E-E10140E04643}" type="slidenum">
              <a:rPr lang="en-US"/>
              <a:t>5</a:t>
            </a:fld>
            <a:endParaRPr lang="en-US"/>
          </a:p>
        </p:txBody>
      </p:sp>
      <p:sp>
        <p:nvSpPr>
          <p:cNvPr id="5" name="Ellipse 4"/>
          <p:cNvSpPr/>
          <p:nvPr/>
        </p:nvSpPr>
        <p:spPr bwMode="auto">
          <a:xfrm>
            <a:off x="659963" y="2429060"/>
            <a:ext cx="1335567" cy="1335567"/>
          </a:xfrm>
          <a:prstGeom prst="ellipse">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6" name="Rectangle 5"/>
          <p:cNvSpPr/>
          <p:nvPr/>
        </p:nvSpPr>
        <p:spPr bwMode="auto">
          <a:xfrm>
            <a:off x="940432" y="2709530"/>
            <a:ext cx="774629" cy="774629"/>
          </a:xfrm>
          <a:prstGeom prst="rect">
            <a:avLst/>
          </a:prstGeom>
          <a:blipFill>
            <a:blip r:embed="rId3"/>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7" name="Groupe 6"/>
          <p:cNvGrpSpPr/>
          <p:nvPr/>
        </p:nvGrpSpPr>
        <p:grpSpPr>
          <a:xfrm>
            <a:off x="2281723" y="2429060"/>
            <a:ext cx="3148122" cy="1335567"/>
            <a:chOff x="1833421" y="303083"/>
            <a:chExt cx="3148122" cy="1335567"/>
          </a:xfrm>
        </p:grpSpPr>
        <p:sp>
          <p:nvSpPr>
            <p:cNvPr id="24" name="Rectangle 23"/>
            <p:cNvSpPr/>
            <p:nvPr/>
          </p:nvSpPr>
          <p:spPr bwMode="auto">
            <a:xfrm>
              <a:off x="1833421" y="303083"/>
              <a:ext cx="3148122" cy="13355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ZoneTexte 25"/>
            <p:cNvSpPr txBox="1"/>
            <p:nvPr/>
          </p:nvSpPr>
          <p:spPr>
            <a:xfrm>
              <a:off x="1833421" y="303083"/>
              <a:ext cx="3148122" cy="13355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fromWordArt="0" anchor="ctr" anchorCtr="0" forceAA="0" compatLnSpc="0">
              <a:noAutofit/>
            </a:bodyPr>
            <a:lstStyle/>
            <a:p>
              <a:pPr marL="0" lvl="0" indent="0" algn="l" defTabSz="800100">
                <a:lnSpc>
                  <a:spcPct val="100000"/>
                </a:lnSpc>
                <a:spcBef>
                  <a:spcPct val="0"/>
                </a:spcBef>
                <a:spcAft>
                  <a:spcPts val="0"/>
                </a:spcAft>
                <a:defRPr/>
              </a:pPr>
              <a:r>
                <a:rPr lang="en-US" sz="2300" b="1" kern="1200" dirty="0"/>
                <a:t>Frontend</a:t>
              </a:r>
              <a:r>
                <a:rPr lang="en-US" sz="2300" kern="1200" dirty="0"/>
                <a:t>: React Native + </a:t>
              </a:r>
              <a:r>
                <a:rPr lang="en-US" sz="2300" kern="1200" dirty="0" err="1"/>
                <a:t>Redux</a:t>
              </a:r>
              <a:endParaRPr sz="2300" kern="1200" dirty="0"/>
            </a:p>
          </p:txBody>
        </p:sp>
      </p:grpSp>
      <p:sp>
        <p:nvSpPr>
          <p:cNvPr id="8" name="Ellipse 7"/>
          <p:cNvSpPr/>
          <p:nvPr/>
        </p:nvSpPr>
        <p:spPr bwMode="auto">
          <a:xfrm>
            <a:off x="5978383" y="2429060"/>
            <a:ext cx="1335567" cy="1335567"/>
          </a:xfrm>
          <a:prstGeom prst="ellipse">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bwMode="auto">
          <a:xfrm>
            <a:off x="6258852" y="2709530"/>
            <a:ext cx="774629" cy="774629"/>
          </a:xfrm>
          <a:prstGeom prst="rect">
            <a:avLst/>
          </a:prstGeom>
          <a:blipFill>
            <a:blip r:embed="rId4"/>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0" name="Groupe 9"/>
          <p:cNvGrpSpPr/>
          <p:nvPr/>
        </p:nvGrpSpPr>
        <p:grpSpPr>
          <a:xfrm>
            <a:off x="7600143" y="2429060"/>
            <a:ext cx="3148122" cy="1335567"/>
            <a:chOff x="7151841" y="303083"/>
            <a:chExt cx="3148122" cy="1335567"/>
          </a:xfrm>
        </p:grpSpPr>
        <p:sp>
          <p:nvSpPr>
            <p:cNvPr id="21" name="Rectangle 20"/>
            <p:cNvSpPr/>
            <p:nvPr/>
          </p:nvSpPr>
          <p:spPr bwMode="auto">
            <a:xfrm>
              <a:off x="7151841" y="303083"/>
              <a:ext cx="3148122" cy="13355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ZoneTexte 21"/>
            <p:cNvSpPr txBox="1"/>
            <p:nvPr/>
          </p:nvSpPr>
          <p:spPr>
            <a:xfrm>
              <a:off x="7151841" y="303083"/>
              <a:ext cx="3148122" cy="13355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fromWordArt="0" anchor="ctr" anchorCtr="0" forceAA="0" compatLnSpc="0">
              <a:noAutofit/>
            </a:bodyPr>
            <a:lstStyle/>
            <a:p>
              <a:pPr marL="0" lvl="0" indent="0" algn="l" defTabSz="800100">
                <a:lnSpc>
                  <a:spcPct val="100000"/>
                </a:lnSpc>
                <a:spcBef>
                  <a:spcPct val="0"/>
                </a:spcBef>
                <a:spcAft>
                  <a:spcPts val="0"/>
                </a:spcAft>
                <a:defRPr/>
              </a:pPr>
              <a:r>
                <a:rPr lang="en-US" sz="2300" b="1" kern="1200"/>
                <a:t>Backend</a:t>
              </a:r>
              <a:r>
                <a:rPr lang="en-US" sz="2300" kern="1200"/>
                <a:t>: NodeJS with LangChain for RAG techniques</a:t>
              </a:r>
              <a:endParaRPr sz="2300" kern="1200"/>
            </a:p>
          </p:txBody>
        </p:sp>
      </p:grpSp>
      <p:sp>
        <p:nvSpPr>
          <p:cNvPr id="11" name="Ellipse 10"/>
          <p:cNvSpPr/>
          <p:nvPr/>
        </p:nvSpPr>
        <p:spPr bwMode="auto">
          <a:xfrm>
            <a:off x="659963" y="4435882"/>
            <a:ext cx="1335567" cy="1335567"/>
          </a:xfrm>
          <a:prstGeom prst="ellipse">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Rectangle 11"/>
          <p:cNvSpPr/>
          <p:nvPr/>
        </p:nvSpPr>
        <p:spPr bwMode="auto">
          <a:xfrm>
            <a:off x="940432" y="4716351"/>
            <a:ext cx="774629" cy="774629"/>
          </a:xfrm>
          <a:prstGeom prst="rect">
            <a:avLst/>
          </a:prstGeom>
          <a:blipFill>
            <a:blip r:embed="rId5"/>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3" name="Groupe 12"/>
          <p:cNvGrpSpPr/>
          <p:nvPr/>
        </p:nvGrpSpPr>
        <p:grpSpPr>
          <a:xfrm>
            <a:off x="2281723" y="4435882"/>
            <a:ext cx="3148122" cy="1335567"/>
            <a:chOff x="1833421" y="2309905"/>
            <a:chExt cx="3148122" cy="1335567"/>
          </a:xfrm>
        </p:grpSpPr>
        <p:sp>
          <p:nvSpPr>
            <p:cNvPr id="19" name="Rectangle 18"/>
            <p:cNvSpPr/>
            <p:nvPr/>
          </p:nvSpPr>
          <p:spPr bwMode="auto">
            <a:xfrm>
              <a:off x="1833421" y="2309905"/>
              <a:ext cx="3148122" cy="13355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ZoneTexte 19"/>
            <p:cNvSpPr txBox="1"/>
            <p:nvPr/>
          </p:nvSpPr>
          <p:spPr>
            <a:xfrm>
              <a:off x="1833421" y="2309905"/>
              <a:ext cx="3148122" cy="13355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fromWordArt="0" anchor="ctr" anchorCtr="0" forceAA="0" compatLnSpc="0">
              <a:noAutofit/>
            </a:bodyPr>
            <a:lstStyle/>
            <a:p>
              <a:pPr marL="0" lvl="0" indent="0" algn="l" defTabSz="800100">
                <a:lnSpc>
                  <a:spcPct val="100000"/>
                </a:lnSpc>
                <a:spcBef>
                  <a:spcPct val="0"/>
                </a:spcBef>
                <a:spcAft>
                  <a:spcPts val="0"/>
                </a:spcAft>
                <a:defRPr/>
              </a:pPr>
              <a:r>
                <a:rPr lang="en-US" sz="2300" b="1" kern="1200"/>
                <a:t>AI Integration:</a:t>
              </a:r>
              <a:r>
                <a:rPr lang="en-US" sz="2300" kern="1200"/>
                <a:t> OpenAI GPT-3.5</a:t>
              </a:r>
              <a:endParaRPr sz="2300" kern="1200"/>
            </a:p>
          </p:txBody>
        </p:sp>
      </p:grpSp>
      <p:sp>
        <p:nvSpPr>
          <p:cNvPr id="14" name="Ellipse 13"/>
          <p:cNvSpPr/>
          <p:nvPr/>
        </p:nvSpPr>
        <p:spPr bwMode="auto">
          <a:xfrm>
            <a:off x="5978383" y="4435882"/>
            <a:ext cx="1335567" cy="1335567"/>
          </a:xfrm>
          <a:prstGeom prst="ellipse">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5" name="Rectangle 14"/>
          <p:cNvSpPr/>
          <p:nvPr/>
        </p:nvSpPr>
        <p:spPr bwMode="auto">
          <a:xfrm>
            <a:off x="6258852" y="4716351"/>
            <a:ext cx="774629" cy="774629"/>
          </a:xfrm>
          <a:prstGeom prst="rect">
            <a:avLst/>
          </a:prstGeom>
          <a:blipFill>
            <a:blip r:embed="rId6"/>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6" name="Groupe 15"/>
          <p:cNvGrpSpPr/>
          <p:nvPr/>
        </p:nvGrpSpPr>
        <p:grpSpPr>
          <a:xfrm>
            <a:off x="7600143" y="4435882"/>
            <a:ext cx="3148122" cy="1335567"/>
            <a:chOff x="7151841" y="2309905"/>
            <a:chExt cx="3148122" cy="1335567"/>
          </a:xfrm>
        </p:grpSpPr>
        <p:sp>
          <p:nvSpPr>
            <p:cNvPr id="17" name="Rectangle 16"/>
            <p:cNvSpPr/>
            <p:nvPr/>
          </p:nvSpPr>
          <p:spPr bwMode="auto">
            <a:xfrm>
              <a:off x="7151841" y="2309905"/>
              <a:ext cx="3148122" cy="13355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ZoneTexte 17"/>
            <p:cNvSpPr txBox="1"/>
            <p:nvPr/>
          </p:nvSpPr>
          <p:spPr>
            <a:xfrm>
              <a:off x="7151841" y="2309905"/>
              <a:ext cx="3148122" cy="13355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fromWordArt="0" anchor="ctr" anchorCtr="0" forceAA="0" compatLnSpc="0">
              <a:noAutofit/>
            </a:bodyPr>
            <a:lstStyle/>
            <a:p>
              <a:pPr marL="0" lvl="0" indent="0" algn="l" defTabSz="800100">
                <a:lnSpc>
                  <a:spcPct val="100000"/>
                </a:lnSpc>
                <a:spcBef>
                  <a:spcPct val="0"/>
                </a:spcBef>
                <a:spcAft>
                  <a:spcPts val="0"/>
                </a:spcAft>
                <a:defRPr/>
              </a:pPr>
              <a:r>
                <a:rPr lang="en-US" sz="2300" b="1" kern="1200"/>
                <a:t>Data Management:</a:t>
              </a:r>
              <a:r>
                <a:rPr lang="en-US" sz="2300" kern="1200"/>
                <a:t> Firebase Authentication, Firebase Storage</a:t>
              </a:r>
              <a:endParaRPr sz="2300" kern="12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anim calcmode="lin" valueType="num">
                                      <p:cBhvr>
                                        <p:cTn id="59" dur="1000" fill="hold"/>
                                        <p:tgtEl>
                                          <p:spTgt spid="15"/>
                                        </p:tgtEl>
                                        <p:attrNameLst>
                                          <p:attrName>ppt_x</p:attrName>
                                        </p:attrNameLst>
                                      </p:cBhvr>
                                      <p:tavLst>
                                        <p:tav tm="0">
                                          <p:val>
                                            <p:strVal val="#ppt_x"/>
                                          </p:val>
                                        </p:tav>
                                        <p:tav tm="100000">
                                          <p:val>
                                            <p:strVal val="#ppt_x"/>
                                          </p:val>
                                        </p:tav>
                                      </p:tavLst>
                                    </p:anim>
                                    <p:anim calcmode="lin" valueType="num">
                                      <p:cBhvr>
                                        <p:cTn id="60" dur="1000" fill="hold"/>
                                        <p:tgtEl>
                                          <p:spTgt spid="1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599" y="274638"/>
            <a:ext cx="10972800" cy="686415"/>
          </a:xfrm>
        </p:spPr>
        <p:txBody>
          <a:bodyPr>
            <a:normAutofit fontScale="90000"/>
          </a:bodyPr>
          <a:lstStyle/>
          <a:p>
            <a:r>
              <a:rPr lang="en-US" dirty="0" smtClean="0"/>
              <a:t>Development Life Cycle</a:t>
            </a:r>
            <a:endParaRPr lang="en-US" dirty="0"/>
          </a:p>
        </p:txBody>
      </p:sp>
      <p:sp>
        <p:nvSpPr>
          <p:cNvPr id="3" name="Espace réservé du contenu 2"/>
          <p:cNvSpPr>
            <a:spLocks noGrp="1"/>
          </p:cNvSpPr>
          <p:nvPr>
            <p:ph idx="1"/>
          </p:nvPr>
        </p:nvSpPr>
        <p:spPr>
          <a:xfrm>
            <a:off x="609599" y="1091682"/>
            <a:ext cx="10972800" cy="5034481"/>
          </a:xfrm>
        </p:spPr>
        <p:txBody>
          <a:bodyPr>
            <a:normAutofit fontScale="40000" lnSpcReduction="20000"/>
          </a:bodyPr>
          <a:lstStyle/>
          <a:p>
            <a:pPr marL="0" indent="0">
              <a:lnSpc>
                <a:spcPct val="170000"/>
              </a:lnSpc>
              <a:buNone/>
            </a:pPr>
            <a:r>
              <a:rPr lang="en-US" b="1" dirty="0"/>
              <a:t>1. Project Planning and Requirement Gathering:</a:t>
            </a:r>
            <a:endParaRPr lang="en-US" dirty="0"/>
          </a:p>
          <a:p>
            <a:pPr lvl="1">
              <a:lnSpc>
                <a:spcPct val="170000"/>
              </a:lnSpc>
            </a:pPr>
            <a:r>
              <a:rPr lang="en-US" dirty="0"/>
              <a:t>Weekly sessions to design the architecture and define system requirements.</a:t>
            </a:r>
          </a:p>
          <a:p>
            <a:pPr lvl="1">
              <a:lnSpc>
                <a:spcPct val="170000"/>
              </a:lnSpc>
            </a:pPr>
            <a:r>
              <a:rPr lang="en-US" dirty="0"/>
              <a:t>Analysis of user needs and functional specifications.</a:t>
            </a:r>
          </a:p>
          <a:p>
            <a:pPr marL="0" indent="0">
              <a:lnSpc>
                <a:spcPct val="170000"/>
              </a:lnSpc>
              <a:buNone/>
            </a:pPr>
            <a:r>
              <a:rPr lang="en-US" b="1" dirty="0"/>
              <a:t>2. Learning Phase:</a:t>
            </a:r>
            <a:endParaRPr lang="en-US" dirty="0"/>
          </a:p>
          <a:p>
            <a:pPr lvl="1">
              <a:lnSpc>
                <a:spcPct val="170000"/>
              </a:lnSpc>
            </a:pPr>
            <a:r>
              <a:rPr lang="en-US" dirty="0"/>
              <a:t>Team members enhanced skills using </a:t>
            </a:r>
            <a:r>
              <a:rPr lang="en-US" dirty="0" err="1"/>
              <a:t>Udemy</a:t>
            </a:r>
            <a:r>
              <a:rPr lang="en-US" dirty="0"/>
              <a:t> courses on AI, backend, and mobile development.</a:t>
            </a:r>
          </a:p>
          <a:p>
            <a:pPr lvl="1">
              <a:lnSpc>
                <a:spcPct val="170000"/>
              </a:lnSpc>
            </a:pPr>
            <a:r>
              <a:rPr lang="en-US" dirty="0"/>
              <a:t>Continuous skill-building to keep up with project needs.</a:t>
            </a:r>
          </a:p>
          <a:p>
            <a:pPr marL="0" indent="0">
              <a:lnSpc>
                <a:spcPct val="170000"/>
              </a:lnSpc>
              <a:buNone/>
            </a:pPr>
            <a:r>
              <a:rPr lang="en-US" b="1" dirty="0"/>
              <a:t>3. Iterative Development and Agile Practices:</a:t>
            </a:r>
            <a:endParaRPr lang="en-US" dirty="0"/>
          </a:p>
          <a:p>
            <a:pPr lvl="1">
              <a:lnSpc>
                <a:spcPct val="170000"/>
              </a:lnSpc>
            </a:pPr>
            <a:r>
              <a:rPr lang="en-US" b="1" dirty="0"/>
              <a:t>Sprint Planning:</a:t>
            </a:r>
            <a:r>
              <a:rPr lang="en-US" dirty="0"/>
              <a:t> Weekly sprints for focused development efforts.</a:t>
            </a:r>
          </a:p>
          <a:p>
            <a:pPr lvl="1">
              <a:lnSpc>
                <a:spcPct val="170000"/>
              </a:lnSpc>
            </a:pPr>
            <a:r>
              <a:rPr lang="en-US" b="1" dirty="0"/>
              <a:t>Task Assignment:</a:t>
            </a:r>
            <a:r>
              <a:rPr lang="en-US" dirty="0"/>
              <a:t> Different aspects divided among developers for parallel progress.</a:t>
            </a:r>
          </a:p>
          <a:p>
            <a:pPr lvl="1">
              <a:lnSpc>
                <a:spcPct val="170000"/>
              </a:lnSpc>
            </a:pPr>
            <a:r>
              <a:rPr lang="en-US" b="1" dirty="0"/>
              <a:t>Weekly Stand-Ups:</a:t>
            </a:r>
            <a:r>
              <a:rPr lang="en-US" dirty="0"/>
              <a:t> Meetings to review progress, discuss challenges, and perform testing.</a:t>
            </a:r>
          </a:p>
          <a:p>
            <a:pPr marL="0" indent="0">
              <a:lnSpc>
                <a:spcPct val="170000"/>
              </a:lnSpc>
              <a:buNone/>
            </a:pPr>
            <a:r>
              <a:rPr lang="en-US" b="1" dirty="0"/>
              <a:t>4. Testing and Integration:</a:t>
            </a:r>
            <a:endParaRPr lang="en-US" dirty="0"/>
          </a:p>
          <a:p>
            <a:pPr lvl="1">
              <a:lnSpc>
                <a:spcPct val="170000"/>
              </a:lnSpc>
            </a:pPr>
            <a:r>
              <a:rPr lang="en-US" dirty="0"/>
              <a:t>Regular testing at the end of each sprint to ensure code quality.</a:t>
            </a:r>
          </a:p>
          <a:p>
            <a:pPr lvl="1">
              <a:lnSpc>
                <a:spcPct val="170000"/>
              </a:lnSpc>
            </a:pPr>
            <a:r>
              <a:rPr lang="en-US" dirty="0"/>
              <a:t>Integration of individual components into a cohesive system.</a:t>
            </a:r>
          </a:p>
          <a:p>
            <a:pPr marL="0" indent="0">
              <a:lnSpc>
                <a:spcPct val="170000"/>
              </a:lnSpc>
              <a:buNone/>
            </a:pPr>
            <a:r>
              <a:rPr lang="en-US" b="1" dirty="0"/>
              <a:t>5. Review and Feedback Loop:</a:t>
            </a:r>
            <a:endParaRPr lang="en-US" dirty="0"/>
          </a:p>
          <a:p>
            <a:pPr lvl="1">
              <a:lnSpc>
                <a:spcPct val="170000"/>
              </a:lnSpc>
            </a:pPr>
            <a:r>
              <a:rPr lang="en-US" dirty="0"/>
              <a:t>Ongoing feedback from testing sessions to refine features and fix issues.</a:t>
            </a:r>
          </a:p>
          <a:p>
            <a:pPr lvl="1">
              <a:lnSpc>
                <a:spcPct val="170000"/>
              </a:lnSpc>
            </a:pPr>
            <a:r>
              <a:rPr lang="en-US" dirty="0"/>
              <a:t>Continuous improvement based on user input and testing outcomes.</a:t>
            </a:r>
          </a:p>
          <a:p>
            <a:pPr marL="0" indent="0">
              <a:lnSpc>
                <a:spcPct val="170000"/>
              </a:lnSpc>
              <a:buNone/>
            </a:pPr>
            <a:r>
              <a:rPr lang="en-US" b="1" dirty="0"/>
              <a:t>6. Deployment and Maintenance:</a:t>
            </a:r>
            <a:endParaRPr lang="en-US" dirty="0"/>
          </a:p>
          <a:p>
            <a:pPr lvl="1">
              <a:lnSpc>
                <a:spcPct val="170000"/>
              </a:lnSpc>
            </a:pPr>
            <a:r>
              <a:rPr lang="en-US" dirty="0" smtClean="0"/>
              <a:t>We have not yet work on the Final Deployment.</a:t>
            </a:r>
            <a:endParaRPr lang="en-US" dirty="0"/>
          </a:p>
        </p:txBody>
      </p:sp>
      <p:sp>
        <p:nvSpPr>
          <p:cNvPr id="4" name="Espace réservé du numéro de diapositive 3"/>
          <p:cNvSpPr>
            <a:spLocks noGrp="1"/>
          </p:cNvSpPr>
          <p:nvPr>
            <p:ph type="sldNum" sz="quarter" idx="12"/>
          </p:nvPr>
        </p:nvSpPr>
        <p:spPr/>
        <p:txBody>
          <a:bodyPr/>
          <a:lstStyle/>
          <a:p>
            <a:pPr>
              <a:defRPr/>
            </a:pPr>
            <a:fld id="{4D3B38E7-149F-4D77-9EEF-9309C2CB69A9}" type="slidenum">
              <a:rPr lang="en-US" smtClean="0"/>
              <a:t>6</a:t>
            </a:fld>
            <a:endParaRPr lang="en-US"/>
          </a:p>
        </p:txBody>
      </p:sp>
    </p:spTree>
    <p:extLst>
      <p:ext uri="{BB962C8B-B14F-4D97-AF65-F5344CB8AC3E}">
        <p14:creationId xmlns:p14="http://schemas.microsoft.com/office/powerpoint/2010/main" val="1529773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3"/>
          <p:cNvSpPr>
            <a:spLocks noGrp="1"/>
          </p:cNvSpPr>
          <p:nvPr>
            <p:ph type="sldNum" sz="quarter" idx="10"/>
          </p:nvPr>
        </p:nvSpPr>
        <p:spPr bwMode="auto">
          <a:xfrm>
            <a:off x="10358437" y="457199"/>
            <a:ext cx="1067589" cy="471489"/>
          </a:xfrm>
        </p:spPr>
        <p:txBody>
          <a:bodyPr anchor="ctr">
            <a:normAutofit/>
          </a:bodyPr>
          <a:lstStyle/>
          <a:p>
            <a:pPr>
              <a:spcAft>
                <a:spcPts val="600"/>
              </a:spcAft>
              <a:defRPr/>
            </a:pPr>
            <a:fld id="{48F63A3B-78C7-47BE-AE5E-E10140E04643}" type="slidenum">
              <a:rPr lang="en-US"/>
              <a:t>7</a:t>
            </a:fld>
            <a:endParaRPr lang="en-US"/>
          </a:p>
        </p:txBody>
      </p:sp>
      <p:pic>
        <p:nvPicPr>
          <p:cNvPr id="1713010590" name="Image 1713010589"/>
          <p:cNvPicPr>
            <a:picLocks noChangeAspect="1"/>
          </p:cNvPicPr>
          <p:nvPr/>
        </p:nvPicPr>
        <p:blipFill>
          <a:blip r:embed="rId3"/>
          <a:stretch/>
        </p:blipFill>
        <p:spPr bwMode="auto">
          <a:xfrm>
            <a:off x="3987717" y="239484"/>
            <a:ext cx="5098728" cy="6362699"/>
          </a:xfrm>
          <a:prstGeom prst="rect">
            <a:avLst/>
          </a:prstGeom>
        </p:spPr>
      </p:pic>
      <p:sp>
        <p:nvSpPr>
          <p:cNvPr id="869924375" name="ZoneTexte 869924374"/>
          <p:cNvSpPr txBox="1"/>
          <p:nvPr/>
        </p:nvSpPr>
        <p:spPr bwMode="auto">
          <a:xfrm>
            <a:off x="391886" y="2974620"/>
            <a:ext cx="2715725" cy="44621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400" b="1" dirty="0">
                <a:solidFill>
                  <a:schemeClr val="tx1">
                    <a:lumMod val="65000"/>
                    <a:lumOff val="35000"/>
                  </a:schemeClr>
                </a:solidFill>
                <a:latin typeface="+mj-lt"/>
                <a:ea typeface="+mj-ea"/>
                <a:cs typeface="+mj-cs"/>
              </a:rPr>
              <a:t>ARCHITECTURE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13010590"/>
                                        </p:tgtEl>
                                        <p:attrNameLst>
                                          <p:attrName>style.visibility</p:attrName>
                                        </p:attrNameLst>
                                      </p:cBhvr>
                                      <p:to>
                                        <p:strVal val="visible"/>
                                      </p:to>
                                    </p:set>
                                    <p:animEffect transition="in" filter="fade">
                                      <p:cBhvr>
                                        <p:cTn id="7" dur="1000"/>
                                        <p:tgtEl>
                                          <p:spTgt spid="1713010590"/>
                                        </p:tgtEl>
                                      </p:cBhvr>
                                    </p:animEffect>
                                    <p:anim calcmode="lin" valueType="num">
                                      <p:cBhvr>
                                        <p:cTn id="8" dur="1000" fill="hold"/>
                                        <p:tgtEl>
                                          <p:spTgt spid="1713010590"/>
                                        </p:tgtEl>
                                        <p:attrNameLst>
                                          <p:attrName>ppt_x</p:attrName>
                                        </p:attrNameLst>
                                      </p:cBhvr>
                                      <p:tavLst>
                                        <p:tav tm="0">
                                          <p:val>
                                            <p:strVal val="#ppt_x"/>
                                          </p:val>
                                        </p:tav>
                                        <p:tav tm="100000">
                                          <p:val>
                                            <p:strVal val="#ppt_x"/>
                                          </p:val>
                                        </p:tav>
                                      </p:tavLst>
                                    </p:anim>
                                    <p:anim calcmode="lin" valueType="num">
                                      <p:cBhvr>
                                        <p:cTn id="9" dur="1000" fill="hold"/>
                                        <p:tgtEl>
                                          <p:spTgt spid="17130105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a:xfrm>
            <a:off x="10438475" y="457199"/>
            <a:ext cx="987552" cy="471489"/>
          </a:xfrm>
        </p:spPr>
        <p:txBody>
          <a:bodyPr/>
          <a:lstStyle/>
          <a:p>
            <a:pPr>
              <a:defRPr/>
            </a:pPr>
            <a:fld id="{48F63A3B-78C7-47BE-AE5E-E10140E04643}" type="slidenum">
              <a:rPr lang="en-US"/>
              <a:t>8</a:t>
            </a:fld>
            <a:endParaRPr lang="en-US"/>
          </a:p>
        </p:txBody>
      </p:sp>
      <p:pic>
        <p:nvPicPr>
          <p:cNvPr id="601489750" name="Image 601489749"/>
          <p:cNvPicPr>
            <a:picLocks noChangeAspect="1"/>
          </p:cNvPicPr>
          <p:nvPr/>
        </p:nvPicPr>
        <p:blipFill>
          <a:blip r:embed="rId3"/>
          <a:stretch/>
        </p:blipFill>
        <p:spPr bwMode="auto">
          <a:xfrm>
            <a:off x="3725993" y="330027"/>
            <a:ext cx="2876077" cy="6404065"/>
          </a:xfrm>
          <a:prstGeom prst="rect">
            <a:avLst/>
          </a:prstGeom>
        </p:spPr>
      </p:pic>
      <p:pic>
        <p:nvPicPr>
          <p:cNvPr id="1631331060" name="Image 1631331059"/>
          <p:cNvPicPr>
            <a:picLocks noChangeAspect="1"/>
          </p:cNvPicPr>
          <p:nvPr/>
        </p:nvPicPr>
        <p:blipFill>
          <a:blip r:embed="rId4"/>
          <a:stretch/>
        </p:blipFill>
        <p:spPr bwMode="auto">
          <a:xfrm>
            <a:off x="6763222" y="330027"/>
            <a:ext cx="2876077" cy="6404065"/>
          </a:xfrm>
          <a:prstGeom prst="rect">
            <a:avLst/>
          </a:prstGeom>
        </p:spPr>
      </p:pic>
      <p:sp>
        <p:nvSpPr>
          <p:cNvPr id="463655989" name="ZoneTexte 463655988"/>
          <p:cNvSpPr txBox="1"/>
          <p:nvPr/>
        </p:nvSpPr>
        <p:spPr bwMode="auto">
          <a:xfrm>
            <a:off x="348795" y="3144773"/>
            <a:ext cx="2493969" cy="387286"/>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000" b="1" dirty="0">
                <a:solidFill>
                  <a:schemeClr val="tx1">
                    <a:lumMod val="65000"/>
                    <a:lumOff val="35000"/>
                  </a:schemeClr>
                </a:solidFill>
                <a:latin typeface="+mj-lt"/>
                <a:ea typeface="+mj-ea"/>
                <a:cs typeface="+mj-cs"/>
              </a:rPr>
              <a:t>AUTHENTICATION</a:t>
            </a:r>
          </a:p>
        </p:txBody>
      </p:sp>
      <p:sp>
        <p:nvSpPr>
          <p:cNvPr id="6" name="ZoneTexte 5"/>
          <p:cNvSpPr txBox="1"/>
          <p:nvPr/>
        </p:nvSpPr>
        <p:spPr bwMode="auto">
          <a:xfrm>
            <a:off x="348795" y="457199"/>
            <a:ext cx="2117169" cy="707886"/>
          </a:xfrm>
          <a:prstGeom prst="rect">
            <a:avLst/>
          </a:prstGeom>
          <a:noFill/>
        </p:spPr>
        <p:txBody>
          <a:bodyPr wrap="square" rtlCol="0">
            <a:spAutoFit/>
          </a:bodyPr>
          <a:lstStyle/>
          <a:p>
            <a:r>
              <a:rPr lang="en-US" sz="4000" dirty="0" smtClean="0">
                <a:solidFill>
                  <a:schemeClr val="tx1">
                    <a:lumMod val="65000"/>
                    <a:lumOff val="35000"/>
                  </a:schemeClr>
                </a:solidFill>
                <a:latin typeface="+mj-lt"/>
                <a:ea typeface="+mj-ea"/>
                <a:cs typeface="+mj-cs"/>
              </a:rPr>
              <a:t>Mockup</a:t>
            </a:r>
            <a:endParaRPr lang="en-US" sz="4000" dirty="0">
              <a:solidFill>
                <a:schemeClr val="tx1">
                  <a:lumMod val="65000"/>
                  <a:lumOff val="35000"/>
                </a:schemeClr>
              </a:solidFill>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1489750"/>
                                        </p:tgtEl>
                                        <p:attrNameLst>
                                          <p:attrName>style.visibility</p:attrName>
                                        </p:attrNameLst>
                                      </p:cBhvr>
                                      <p:to>
                                        <p:strVal val="visible"/>
                                      </p:to>
                                    </p:set>
                                    <p:animEffect transition="in" filter="fade">
                                      <p:cBhvr>
                                        <p:cTn id="7" dur="1000"/>
                                        <p:tgtEl>
                                          <p:spTgt spid="601489750"/>
                                        </p:tgtEl>
                                      </p:cBhvr>
                                    </p:animEffect>
                                    <p:anim calcmode="lin" valueType="num">
                                      <p:cBhvr>
                                        <p:cTn id="8" dur="1000" fill="hold"/>
                                        <p:tgtEl>
                                          <p:spTgt spid="601489750"/>
                                        </p:tgtEl>
                                        <p:attrNameLst>
                                          <p:attrName>ppt_x</p:attrName>
                                        </p:attrNameLst>
                                      </p:cBhvr>
                                      <p:tavLst>
                                        <p:tav tm="0">
                                          <p:val>
                                            <p:strVal val="#ppt_x"/>
                                          </p:val>
                                        </p:tav>
                                        <p:tav tm="100000">
                                          <p:val>
                                            <p:strVal val="#ppt_x"/>
                                          </p:val>
                                        </p:tav>
                                      </p:tavLst>
                                    </p:anim>
                                    <p:anim calcmode="lin" valueType="num">
                                      <p:cBhvr>
                                        <p:cTn id="9" dur="1000" fill="hold"/>
                                        <p:tgtEl>
                                          <p:spTgt spid="6014897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1331060"/>
                                        </p:tgtEl>
                                        <p:attrNameLst>
                                          <p:attrName>style.visibility</p:attrName>
                                        </p:attrNameLst>
                                      </p:cBhvr>
                                      <p:to>
                                        <p:strVal val="visible"/>
                                      </p:to>
                                    </p:set>
                                    <p:animEffect transition="in" filter="fade">
                                      <p:cBhvr>
                                        <p:cTn id="14" dur="1000"/>
                                        <p:tgtEl>
                                          <p:spTgt spid="1631331060"/>
                                        </p:tgtEl>
                                      </p:cBhvr>
                                    </p:animEffect>
                                    <p:anim calcmode="lin" valueType="num">
                                      <p:cBhvr>
                                        <p:cTn id="15" dur="1000" fill="hold"/>
                                        <p:tgtEl>
                                          <p:spTgt spid="1631331060"/>
                                        </p:tgtEl>
                                        <p:attrNameLst>
                                          <p:attrName>ppt_x</p:attrName>
                                        </p:attrNameLst>
                                      </p:cBhvr>
                                      <p:tavLst>
                                        <p:tav tm="0">
                                          <p:val>
                                            <p:strVal val="#ppt_x"/>
                                          </p:val>
                                        </p:tav>
                                        <p:tav tm="100000">
                                          <p:val>
                                            <p:strVal val="#ppt_x"/>
                                          </p:val>
                                        </p:tav>
                                      </p:tavLst>
                                    </p:anim>
                                    <p:anim calcmode="lin" valueType="num">
                                      <p:cBhvr>
                                        <p:cTn id="16" dur="1000" fill="hold"/>
                                        <p:tgtEl>
                                          <p:spTgt spid="16313310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7434266" name="Slide Number Placeholder 2"/>
          <p:cNvSpPr>
            <a:spLocks noGrp="1"/>
          </p:cNvSpPr>
          <p:nvPr>
            <p:ph type="sldNum" sz="quarter" idx="10"/>
          </p:nvPr>
        </p:nvSpPr>
        <p:spPr bwMode="auto">
          <a:xfrm>
            <a:off x="10438474" y="457198"/>
            <a:ext cx="987552" cy="471488"/>
          </a:xfrm>
        </p:spPr>
        <p:txBody>
          <a:bodyPr/>
          <a:lstStyle>
            <a:lvl1pPr>
              <a:defRPr sz="1600">
                <a:latin typeface="+mj-lt"/>
              </a:defRPr>
            </a:lvl1pPr>
          </a:lstStyle>
          <a:p>
            <a:pPr>
              <a:defRPr/>
            </a:pPr>
            <a:fld id="{110F7A0A-E4D1-AA88-DDD1-BF64F139C68F}" type="slidenum">
              <a:rPr lang="en-US"/>
              <a:t>9</a:t>
            </a:fld>
            <a:endParaRPr lang="en-US"/>
          </a:p>
        </p:txBody>
      </p:sp>
      <p:pic>
        <p:nvPicPr>
          <p:cNvPr id="1768863693" name="Image 1768863692"/>
          <p:cNvPicPr>
            <a:picLocks noChangeAspect="1"/>
          </p:cNvPicPr>
          <p:nvPr/>
        </p:nvPicPr>
        <p:blipFill>
          <a:blip r:embed="rId3"/>
          <a:stretch/>
        </p:blipFill>
        <p:spPr bwMode="auto">
          <a:xfrm>
            <a:off x="2415749" y="291470"/>
            <a:ext cx="2772989" cy="6174521"/>
          </a:xfrm>
          <a:prstGeom prst="rect">
            <a:avLst/>
          </a:prstGeom>
        </p:spPr>
      </p:pic>
      <p:pic>
        <p:nvPicPr>
          <p:cNvPr id="146292287" name="Image 146292286"/>
          <p:cNvPicPr>
            <a:picLocks noChangeAspect="1"/>
          </p:cNvPicPr>
          <p:nvPr/>
        </p:nvPicPr>
        <p:blipFill>
          <a:blip r:embed="rId4"/>
          <a:stretch/>
        </p:blipFill>
        <p:spPr bwMode="auto">
          <a:xfrm>
            <a:off x="5607243" y="291470"/>
            <a:ext cx="2745209" cy="6112664"/>
          </a:xfrm>
          <a:prstGeom prst="rect">
            <a:avLst/>
          </a:prstGeom>
        </p:spPr>
      </p:pic>
      <p:pic>
        <p:nvPicPr>
          <p:cNvPr id="410668051" name="Image 410668050"/>
          <p:cNvPicPr>
            <a:picLocks noChangeAspect="1"/>
          </p:cNvPicPr>
          <p:nvPr/>
        </p:nvPicPr>
        <p:blipFill>
          <a:blip r:embed="rId5"/>
          <a:stretch/>
        </p:blipFill>
        <p:spPr bwMode="auto">
          <a:xfrm>
            <a:off x="8713699" y="291470"/>
            <a:ext cx="2712327" cy="6039449"/>
          </a:xfrm>
          <a:prstGeom prst="rect">
            <a:avLst/>
          </a:prstGeom>
        </p:spPr>
      </p:pic>
      <p:sp>
        <p:nvSpPr>
          <p:cNvPr id="3" name="ZoneTexte 2"/>
          <p:cNvSpPr txBox="1"/>
          <p:nvPr/>
        </p:nvSpPr>
        <p:spPr>
          <a:xfrm>
            <a:off x="117956" y="438871"/>
            <a:ext cx="2117169" cy="707886"/>
          </a:xfrm>
          <a:prstGeom prst="rect">
            <a:avLst/>
          </a:prstGeom>
          <a:noFill/>
        </p:spPr>
        <p:txBody>
          <a:bodyPr wrap="square" rtlCol="0">
            <a:spAutoFit/>
          </a:bodyPr>
          <a:lstStyle/>
          <a:p>
            <a:r>
              <a:rPr lang="en-US" sz="4000" dirty="0" smtClean="0">
                <a:solidFill>
                  <a:schemeClr val="tx1">
                    <a:lumMod val="65000"/>
                    <a:lumOff val="35000"/>
                  </a:schemeClr>
                </a:solidFill>
                <a:latin typeface="+mj-lt"/>
                <a:ea typeface="+mj-ea"/>
                <a:cs typeface="+mj-cs"/>
              </a:rPr>
              <a:t>Mockup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68863693"/>
                                        </p:tgtEl>
                                        <p:attrNameLst>
                                          <p:attrName>style.visibility</p:attrName>
                                        </p:attrNameLst>
                                      </p:cBhvr>
                                      <p:to>
                                        <p:strVal val="visible"/>
                                      </p:to>
                                    </p:set>
                                    <p:animEffect transition="in" filter="fade">
                                      <p:cBhvr>
                                        <p:cTn id="7" dur="1000"/>
                                        <p:tgtEl>
                                          <p:spTgt spid="1768863693"/>
                                        </p:tgtEl>
                                      </p:cBhvr>
                                    </p:animEffect>
                                    <p:anim calcmode="lin" valueType="num">
                                      <p:cBhvr>
                                        <p:cTn id="8" dur="1000" fill="hold"/>
                                        <p:tgtEl>
                                          <p:spTgt spid="1768863693"/>
                                        </p:tgtEl>
                                        <p:attrNameLst>
                                          <p:attrName>ppt_x</p:attrName>
                                        </p:attrNameLst>
                                      </p:cBhvr>
                                      <p:tavLst>
                                        <p:tav tm="0">
                                          <p:val>
                                            <p:strVal val="#ppt_x"/>
                                          </p:val>
                                        </p:tav>
                                        <p:tav tm="100000">
                                          <p:val>
                                            <p:strVal val="#ppt_x"/>
                                          </p:val>
                                        </p:tav>
                                      </p:tavLst>
                                    </p:anim>
                                    <p:anim calcmode="lin" valueType="num">
                                      <p:cBhvr>
                                        <p:cTn id="9" dur="1000" fill="hold"/>
                                        <p:tgtEl>
                                          <p:spTgt spid="176886369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6292287"/>
                                        </p:tgtEl>
                                        <p:attrNameLst>
                                          <p:attrName>style.visibility</p:attrName>
                                        </p:attrNameLst>
                                      </p:cBhvr>
                                      <p:to>
                                        <p:strVal val="visible"/>
                                      </p:to>
                                    </p:set>
                                    <p:animEffect transition="in" filter="fade">
                                      <p:cBhvr>
                                        <p:cTn id="14" dur="1000"/>
                                        <p:tgtEl>
                                          <p:spTgt spid="146292287"/>
                                        </p:tgtEl>
                                      </p:cBhvr>
                                    </p:animEffect>
                                    <p:anim calcmode="lin" valueType="num">
                                      <p:cBhvr>
                                        <p:cTn id="15" dur="1000" fill="hold"/>
                                        <p:tgtEl>
                                          <p:spTgt spid="146292287"/>
                                        </p:tgtEl>
                                        <p:attrNameLst>
                                          <p:attrName>ppt_x</p:attrName>
                                        </p:attrNameLst>
                                      </p:cBhvr>
                                      <p:tavLst>
                                        <p:tav tm="0">
                                          <p:val>
                                            <p:strVal val="#ppt_x"/>
                                          </p:val>
                                        </p:tav>
                                        <p:tav tm="100000">
                                          <p:val>
                                            <p:strVal val="#ppt_x"/>
                                          </p:val>
                                        </p:tav>
                                      </p:tavLst>
                                    </p:anim>
                                    <p:anim calcmode="lin" valueType="num">
                                      <p:cBhvr>
                                        <p:cTn id="16" dur="1000" fill="hold"/>
                                        <p:tgtEl>
                                          <p:spTgt spid="1462922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668051"/>
                                        </p:tgtEl>
                                        <p:attrNameLst>
                                          <p:attrName>style.visibility</p:attrName>
                                        </p:attrNameLst>
                                      </p:cBhvr>
                                      <p:to>
                                        <p:strVal val="visible"/>
                                      </p:to>
                                    </p:set>
                                    <p:animEffect transition="in" filter="fade">
                                      <p:cBhvr>
                                        <p:cTn id="21" dur="1000"/>
                                        <p:tgtEl>
                                          <p:spTgt spid="410668051"/>
                                        </p:tgtEl>
                                      </p:cBhvr>
                                    </p:animEffect>
                                    <p:anim calcmode="lin" valueType="num">
                                      <p:cBhvr>
                                        <p:cTn id="22" dur="1000" fill="hold"/>
                                        <p:tgtEl>
                                          <p:spTgt spid="410668051"/>
                                        </p:tgtEl>
                                        <p:attrNameLst>
                                          <p:attrName>ppt_x</p:attrName>
                                        </p:attrNameLst>
                                      </p:cBhvr>
                                      <p:tavLst>
                                        <p:tav tm="0">
                                          <p:val>
                                            <p:strVal val="#ppt_x"/>
                                          </p:val>
                                        </p:tav>
                                        <p:tav tm="100000">
                                          <p:val>
                                            <p:strVal val="#ppt_x"/>
                                          </p:val>
                                        </p:tav>
                                      </p:tavLst>
                                    </p:anim>
                                    <p:anim calcmode="lin" valueType="num">
                                      <p:cBhvr>
                                        <p:cTn id="23" dur="1000" fill="hold"/>
                                        <p:tgtEl>
                                          <p:spTgt spid="410668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ssic 2">
      <a:majorFont>
        <a:latin typeface="Arial"/>
        <a:ea typeface="Arial"/>
        <a:cs typeface="Arial"/>
      </a:majorFont>
      <a:minorFont>
        <a:latin typeface="Arial"/>
        <a:ea typeface="Arial"/>
        <a:cs typeface="Arial"/>
      </a:minorFont>
    </a:fontScheme>
    <a:fmtScheme name="Standard">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{D36E76FF-9C33-411C-9E63-D1C7657388A4}tf78438558_win32</Template>
  <TotalTime>344</TotalTime>
  <Words>586</Words>
  <Application>Microsoft Office PowerPoint</Application>
  <DocSecurity>0</DocSecurity>
  <PresentationFormat>Grand écran</PresentationFormat>
  <Paragraphs>83</Paragraphs>
  <Slides>14</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Times New Roman</vt:lpstr>
      <vt:lpstr>Wingdings</vt:lpstr>
      <vt:lpstr>Turtle</vt:lpstr>
      <vt:lpstr>Prototype Presentation  Group Members:   Dorian Taponzing Donfack  Aurelien Fredy Takou Tene   Yann Djoumessi Donfack  Leopold Sokoudjou Gatsing  Manuella Koodjo Naoussi</vt:lpstr>
      <vt:lpstr>Agenda</vt:lpstr>
      <vt:lpstr>Introduction</vt:lpstr>
      <vt:lpstr>Objectives</vt:lpstr>
      <vt:lpstr>Technologies</vt:lpstr>
      <vt:lpstr>Development Life Cycle</vt:lpstr>
      <vt:lpstr>Présentation PowerPoint</vt:lpstr>
      <vt:lpstr>Présentation PowerPoint</vt:lpstr>
      <vt:lpstr>Présentation PowerPoint</vt:lpstr>
      <vt:lpstr>Demo</vt:lpstr>
      <vt:lpstr>Difficulties and Limitations</vt:lpstr>
      <vt:lpstr>Additional work</vt:lpstr>
      <vt:lpstr>Summary/Conclusion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SP-100 University AI Companion  group members:   Dorian Taponzing   Aurelien Takou   Yann Djoumessi   Leopold Sokoudjou   Manuella Koodjo  </dc:title>
  <dc:subject/>
  <dc:creator>Manuella Koodjo</dc:creator>
  <cp:keywords/>
  <dc:description/>
  <cp:lastModifiedBy>Helena Dongmo</cp:lastModifiedBy>
  <cp:revision>33</cp:revision>
  <dcterms:created xsi:type="dcterms:W3CDTF">2024-10-23T22:38:59Z</dcterms:created>
  <dcterms:modified xsi:type="dcterms:W3CDTF">2024-10-26T05:38:53Z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