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8229600" cx="14630400"/>
  <p:notesSz cx="8229600" cy="14630400"/>
  <p:embeddedFontLst>
    <p:embeddedFont>
      <p:font typeface="Instrument Sans SemiBold"/>
      <p:regular r:id="rId13"/>
      <p:bold r:id="rId14"/>
      <p:italic r:id="rId15"/>
      <p:boldItalic r:id="rId16"/>
    </p:embeddedFont>
    <p:embeddedFont>
      <p:font typeface="Instrument Sans Medium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strumentSansMedium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InstrumentSansSemiBold-regular.fntdata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InstrumentSansSemiBold-italic.fntdata"/><Relationship Id="rId14" Type="http://schemas.openxmlformats.org/officeDocument/2006/relationships/font" Target="fonts/InstrumentSansSemiBold-bold.fntdata"/><Relationship Id="rId17" Type="http://schemas.openxmlformats.org/officeDocument/2006/relationships/font" Target="fonts/InstrumentSansMedium-regular.fntdata"/><Relationship Id="rId16" Type="http://schemas.openxmlformats.org/officeDocument/2006/relationships/font" Target="fonts/InstrumentSans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InstrumentSansMedium-italic.fntdata"/><Relationship Id="rId6" Type="http://schemas.openxmlformats.org/officeDocument/2006/relationships/slide" Target="slides/slide2.xml"/><Relationship Id="rId18" Type="http://schemas.openxmlformats.org/officeDocument/2006/relationships/font" Target="fonts/InstrumentSansMedium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2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Relationship Id="rId4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" name="Google Shape;4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76072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11"/>
          <p:cNvSpPr/>
          <p:nvPr/>
        </p:nvSpPr>
        <p:spPr>
          <a:xfrm>
            <a:off x="6280190" y="14101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CS 527 Database Systems Project: Online Auction</a:t>
            </a:r>
            <a:endParaRPr b="0" i="0" sz="4450" u="none" cap="none" strike="noStrike"/>
          </a:p>
        </p:txBody>
      </p:sp>
      <p:sp>
        <p:nvSpPr>
          <p:cNvPr id="50" name="Google Shape;50;p11"/>
          <p:cNvSpPr/>
          <p:nvPr/>
        </p:nvSpPr>
        <p:spPr>
          <a:xfrm>
            <a:off x="6280190" y="3167896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Design and implement a relational database for an online auction system.</a:t>
            </a:r>
            <a:endParaRPr b="0" i="0" sz="1750" u="none" cap="none" strike="noStrike"/>
          </a:p>
        </p:txBody>
      </p:sp>
      <p:sp>
        <p:nvSpPr>
          <p:cNvPr id="51" name="Google Shape;51;p11"/>
          <p:cNvSpPr/>
          <p:nvPr/>
        </p:nvSpPr>
        <p:spPr>
          <a:xfrm>
            <a:off x="6280190" y="4148852"/>
            <a:ext cx="75564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Use MERN stack for Frontend and Spring Boot for Backend and MYSQL for the DataBase.</a:t>
            </a:r>
            <a:endParaRPr b="0" i="0" sz="1750" u="none" cap="none" strike="noStrike"/>
          </a:p>
        </p:txBody>
      </p:sp>
      <p:sp>
        <p:nvSpPr>
          <p:cNvPr id="52" name="Google Shape;52;p11"/>
          <p:cNvSpPr/>
          <p:nvPr/>
        </p:nvSpPr>
        <p:spPr>
          <a:xfrm>
            <a:off x="6280190" y="5129808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Pradhyumn Kiledar </a:t>
            </a:r>
            <a:endParaRPr b="0" i="0" sz="1750" u="none" cap="none" strike="noStrike"/>
          </a:p>
        </p:txBody>
      </p:sp>
      <p:sp>
        <p:nvSpPr>
          <p:cNvPr id="53" name="Google Shape;53;p11"/>
          <p:cNvSpPr/>
          <p:nvPr/>
        </p:nvSpPr>
        <p:spPr>
          <a:xfrm>
            <a:off x="6280190" y="5572006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Shweta Malabada</a:t>
            </a:r>
            <a:endParaRPr b="0" i="0" sz="1750" u="none" cap="none" strike="noStrike"/>
          </a:p>
        </p:txBody>
      </p:sp>
      <p:sp>
        <p:nvSpPr>
          <p:cNvPr id="54" name="Google Shape;54;p11"/>
          <p:cNvSpPr/>
          <p:nvPr/>
        </p:nvSpPr>
        <p:spPr>
          <a:xfrm>
            <a:off x="6280190" y="6014204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 Dharm Patel </a:t>
            </a:r>
            <a:endParaRPr b="0" i="0" sz="1750" u="none" cap="none" strike="noStrike"/>
          </a:p>
        </p:txBody>
      </p:sp>
      <p:sp>
        <p:nvSpPr>
          <p:cNvPr id="55" name="Google Shape;55;p11"/>
          <p:cNvSpPr/>
          <p:nvPr/>
        </p:nvSpPr>
        <p:spPr>
          <a:xfrm>
            <a:off x="6280190" y="6456402"/>
            <a:ext cx="75564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Riyash Patel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1" name="Google Shape;61;p12"/>
          <p:cNvPicPr preferRelativeResize="0"/>
          <p:nvPr/>
        </p:nvPicPr>
        <p:blipFill rotWithShape="1">
          <a:blip r:embed="rId3">
            <a:alphaModFix/>
          </a:blip>
          <a:srcRect b="0" l="-5030" r="0" t="0"/>
          <a:stretch/>
        </p:blipFill>
        <p:spPr>
          <a:xfrm>
            <a:off x="7366000" y="0"/>
            <a:ext cx="7264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" name="Google Shape;62;p12"/>
          <p:cNvPicPr preferRelativeResize="0"/>
          <p:nvPr/>
        </p:nvPicPr>
        <p:blipFill rotWithShape="1">
          <a:blip r:embed="rId4">
            <a:alphaModFix/>
          </a:blip>
          <a:srcRect b="0" l="3197" r="3570" t="0"/>
          <a:stretch/>
        </p:blipFill>
        <p:spPr>
          <a:xfrm>
            <a:off x="8286150" y="1735675"/>
            <a:ext cx="6344250" cy="4439324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2"/>
          <p:cNvSpPr/>
          <p:nvPr/>
        </p:nvSpPr>
        <p:spPr>
          <a:xfrm>
            <a:off x="793790" y="135636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Project Overview and Inspiration</a:t>
            </a:r>
            <a:endParaRPr b="0" i="0" sz="4450" u="none" cap="none" strike="noStrike"/>
          </a:p>
        </p:txBody>
      </p:sp>
      <p:sp>
        <p:nvSpPr>
          <p:cNvPr id="64" name="Google Shape;64;p12"/>
          <p:cNvSpPr/>
          <p:nvPr/>
        </p:nvSpPr>
        <p:spPr>
          <a:xfrm>
            <a:off x="345565" y="3170818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2"/>
          <p:cNvSpPr/>
          <p:nvPr/>
        </p:nvSpPr>
        <p:spPr>
          <a:xfrm>
            <a:off x="1082681" y="3248685"/>
            <a:ext cx="2899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BuyMe Auction System</a:t>
            </a:r>
            <a:endParaRPr b="0" i="0" sz="2200" u="none" cap="none" strike="noStrike"/>
          </a:p>
        </p:txBody>
      </p:sp>
      <p:sp>
        <p:nvSpPr>
          <p:cNvPr id="66" name="Google Shape;66;p12"/>
          <p:cNvSpPr/>
          <p:nvPr/>
        </p:nvSpPr>
        <p:spPr>
          <a:xfrm>
            <a:off x="1082681" y="4093433"/>
            <a:ext cx="2899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Supports buying and selling items in online auctions, similar to eBay.</a:t>
            </a:r>
            <a:endParaRPr b="0" i="0" sz="1750" u="none" cap="none" strike="noStrike"/>
          </a:p>
        </p:txBody>
      </p:sp>
      <p:sp>
        <p:nvSpPr>
          <p:cNvPr id="67" name="Google Shape;67;p12"/>
          <p:cNvSpPr/>
          <p:nvPr/>
        </p:nvSpPr>
        <p:spPr>
          <a:xfrm>
            <a:off x="4208978" y="3170830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/>
          <p:nvPr/>
        </p:nvSpPr>
        <p:spPr>
          <a:xfrm>
            <a:off x="4946094" y="3248697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Seller Role</a:t>
            </a:r>
            <a:endParaRPr b="0" i="0" sz="2200" u="none" cap="none" strike="noStrike"/>
          </a:p>
        </p:txBody>
      </p:sp>
      <p:sp>
        <p:nvSpPr>
          <p:cNvPr id="69" name="Google Shape;69;p12"/>
          <p:cNvSpPr/>
          <p:nvPr/>
        </p:nvSpPr>
        <p:spPr>
          <a:xfrm>
            <a:off x="4946094" y="3739115"/>
            <a:ext cx="28995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Posts items with initial price, bid increment, and secret minimum price.</a:t>
            </a:r>
            <a:endParaRPr b="0" i="0" sz="1750" u="none" cap="none" strike="noStrike"/>
          </a:p>
        </p:txBody>
      </p:sp>
      <p:sp>
        <p:nvSpPr>
          <p:cNvPr id="70" name="Google Shape;70;p12"/>
          <p:cNvSpPr/>
          <p:nvPr/>
        </p:nvSpPr>
        <p:spPr>
          <a:xfrm>
            <a:off x="289190" y="5653731"/>
            <a:ext cx="510300" cy="510300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2"/>
          <p:cNvSpPr/>
          <p:nvPr/>
        </p:nvSpPr>
        <p:spPr>
          <a:xfrm>
            <a:off x="1026306" y="5731598"/>
            <a:ext cx="2835300" cy="3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Buyer Role</a:t>
            </a:r>
            <a:endParaRPr b="0" i="0" sz="2200" u="none" cap="none" strike="noStrike"/>
          </a:p>
        </p:txBody>
      </p:sp>
      <p:sp>
        <p:nvSpPr>
          <p:cNvPr id="72" name="Google Shape;72;p12"/>
          <p:cNvSpPr/>
          <p:nvPr/>
        </p:nvSpPr>
        <p:spPr>
          <a:xfrm>
            <a:off x="1026306" y="6222016"/>
            <a:ext cx="6819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Bids on items; highest bid wins at auction close and must buy the item.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8" name="Google Shape;78;p13"/>
          <p:cNvPicPr preferRelativeResize="0"/>
          <p:nvPr/>
        </p:nvPicPr>
        <p:blipFill rotWithShape="1">
          <a:blip r:embed="rId3">
            <a:alphaModFix/>
          </a:blip>
          <a:srcRect b="0" l="891" r="0" t="0"/>
          <a:stretch/>
        </p:blipFill>
        <p:spPr>
          <a:xfrm>
            <a:off x="6020400" y="0"/>
            <a:ext cx="8610001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9" name="Google Shape;7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12425" y="1564050"/>
            <a:ext cx="7574649" cy="50271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3"/>
          <p:cNvSpPr/>
          <p:nvPr/>
        </p:nvSpPr>
        <p:spPr>
          <a:xfrm>
            <a:off x="793790" y="685800"/>
            <a:ext cx="57276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Automatic Bidding Feature</a:t>
            </a:r>
            <a:endParaRPr b="0" i="0" sz="4450" u="none" cap="none" strike="noStrike"/>
          </a:p>
        </p:txBody>
      </p:sp>
      <p:sp>
        <p:nvSpPr>
          <p:cNvPr id="81" name="Google Shape;81;p13"/>
          <p:cNvSpPr/>
          <p:nvPr/>
        </p:nvSpPr>
        <p:spPr>
          <a:xfrm>
            <a:off x="793790" y="2443520"/>
            <a:ext cx="5727621" cy="1306949"/>
          </a:xfrm>
          <a:prstGeom prst="roundRect">
            <a:avLst>
              <a:gd fmla="val 15620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3"/>
          <p:cNvSpPr/>
          <p:nvPr/>
        </p:nvSpPr>
        <p:spPr>
          <a:xfrm>
            <a:off x="1020604" y="267033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Automatic Bidding</a:t>
            </a:r>
            <a:endParaRPr b="0" i="0" sz="2200" u="none" cap="none" strike="noStrike"/>
          </a:p>
        </p:txBody>
      </p:sp>
      <p:sp>
        <p:nvSpPr>
          <p:cNvPr id="83" name="Google Shape;83;p13"/>
          <p:cNvSpPr/>
          <p:nvPr/>
        </p:nvSpPr>
        <p:spPr>
          <a:xfrm>
            <a:off x="1020604" y="3160752"/>
            <a:ext cx="52739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Buyers set a secret upper limit for bids.</a:t>
            </a:r>
            <a:endParaRPr b="0" i="0" sz="1750" u="none" cap="none" strike="noStrike"/>
          </a:p>
        </p:txBody>
      </p:sp>
      <p:sp>
        <p:nvSpPr>
          <p:cNvPr id="84" name="Google Shape;84;p13"/>
          <p:cNvSpPr/>
          <p:nvPr/>
        </p:nvSpPr>
        <p:spPr>
          <a:xfrm>
            <a:off x="793790" y="3977283"/>
            <a:ext cx="5727621" cy="1669852"/>
          </a:xfrm>
          <a:prstGeom prst="roundRect">
            <a:avLst>
              <a:gd fmla="val 1222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1020604" y="4204097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Bid Increments</a:t>
            </a:r>
            <a:endParaRPr b="0" i="0" sz="2200" u="none" cap="none" strike="noStrike"/>
          </a:p>
        </p:txBody>
      </p:sp>
      <p:sp>
        <p:nvSpPr>
          <p:cNvPr id="86" name="Google Shape;86;p13"/>
          <p:cNvSpPr/>
          <p:nvPr/>
        </p:nvSpPr>
        <p:spPr>
          <a:xfrm>
            <a:off x="1020604" y="4694515"/>
            <a:ext cx="527399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System automatically raises bids until the upper limit is reached.</a:t>
            </a:r>
            <a:endParaRPr b="0" i="0" sz="1750" u="none" cap="none" strike="noStrike"/>
          </a:p>
        </p:txBody>
      </p:sp>
      <p:sp>
        <p:nvSpPr>
          <p:cNvPr id="87" name="Google Shape;87;p13"/>
          <p:cNvSpPr/>
          <p:nvPr/>
        </p:nvSpPr>
        <p:spPr>
          <a:xfrm>
            <a:off x="793790" y="5873948"/>
            <a:ext cx="5727621" cy="1669852"/>
          </a:xfrm>
          <a:prstGeom prst="roundRect">
            <a:avLst>
              <a:gd fmla="val 1222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3"/>
          <p:cNvSpPr/>
          <p:nvPr/>
        </p:nvSpPr>
        <p:spPr>
          <a:xfrm>
            <a:off x="1020604" y="610076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Alerts</a:t>
            </a:r>
            <a:endParaRPr b="0" i="0" sz="2200" u="none" cap="none" strike="noStrike"/>
          </a:p>
        </p:txBody>
      </p:sp>
      <p:sp>
        <p:nvSpPr>
          <p:cNvPr id="89" name="Google Shape;89;p13"/>
          <p:cNvSpPr/>
          <p:nvPr/>
        </p:nvSpPr>
        <p:spPr>
          <a:xfrm>
            <a:off x="1020604" y="6591181"/>
            <a:ext cx="527399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BuyMe notifies buyers if someone exceeds their upper limit.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/>
          <p:nvPr/>
        </p:nvSpPr>
        <p:spPr>
          <a:xfrm>
            <a:off x="793790" y="1920597"/>
            <a:ext cx="9244608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Item Categories and Requirements</a:t>
            </a:r>
            <a:endParaRPr b="0" i="0" sz="4450" u="none" cap="none" strike="noStrike"/>
          </a:p>
        </p:txBody>
      </p:sp>
      <p:sp>
        <p:nvSpPr>
          <p:cNvPr id="96" name="Google Shape;96;p14"/>
          <p:cNvSpPr/>
          <p:nvPr/>
        </p:nvSpPr>
        <p:spPr>
          <a:xfrm>
            <a:off x="793790" y="2969538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Categories</a:t>
            </a:r>
            <a:endParaRPr b="0" i="0" sz="2200" u="none" cap="none" strike="noStrike"/>
          </a:p>
        </p:txBody>
      </p:sp>
      <p:sp>
        <p:nvSpPr>
          <p:cNvPr id="97" name="Google Shape;97;p14"/>
          <p:cNvSpPr/>
          <p:nvPr/>
        </p:nvSpPr>
        <p:spPr>
          <a:xfrm>
            <a:off x="793790" y="366402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CAR</a:t>
            </a:r>
            <a:endParaRPr b="0" i="0" sz="1750" u="none" cap="none" strike="noStrike"/>
          </a:p>
        </p:txBody>
      </p:sp>
      <p:sp>
        <p:nvSpPr>
          <p:cNvPr id="98" name="Google Shape;98;p14"/>
          <p:cNvSpPr/>
          <p:nvPr/>
        </p:nvSpPr>
        <p:spPr>
          <a:xfrm>
            <a:off x="793790" y="4106228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BIKE</a:t>
            </a:r>
            <a:endParaRPr b="0" i="0" sz="1750" u="none" cap="none" strike="noStrike"/>
          </a:p>
        </p:txBody>
      </p:sp>
      <p:sp>
        <p:nvSpPr>
          <p:cNvPr id="99" name="Google Shape;99;p14"/>
          <p:cNvSpPr/>
          <p:nvPr/>
        </p:nvSpPr>
        <p:spPr>
          <a:xfrm>
            <a:off x="793790" y="4548426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Char char="•"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TRUCK</a:t>
            </a:r>
            <a:endParaRPr b="0" i="0" sz="1750" u="none" cap="none" strike="noStrike"/>
          </a:p>
        </p:txBody>
      </p:sp>
      <p:sp>
        <p:nvSpPr>
          <p:cNvPr id="100" name="Google Shape;100;p14"/>
          <p:cNvSpPr/>
          <p:nvPr/>
        </p:nvSpPr>
        <p:spPr>
          <a:xfrm>
            <a:off x="793790" y="525149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Bonus Feature</a:t>
            </a:r>
            <a:endParaRPr b="0" i="0" sz="2200" u="none" cap="none" strike="noStrike"/>
          </a:p>
        </p:txBody>
      </p:sp>
      <p:sp>
        <p:nvSpPr>
          <p:cNvPr id="101" name="Google Shape;101;p14"/>
          <p:cNvSpPr/>
          <p:nvPr/>
        </p:nvSpPr>
        <p:spPr>
          <a:xfrm>
            <a:off x="793790" y="594598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Change item kinds dynamically without recompiling code.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13500" y="0"/>
            <a:ext cx="8216901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41750" y="1363750"/>
            <a:ext cx="7084851" cy="450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5"/>
          <p:cNvSpPr/>
          <p:nvPr/>
        </p:nvSpPr>
        <p:spPr>
          <a:xfrm>
            <a:off x="727829" y="713899"/>
            <a:ext cx="5198864" cy="64984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050"/>
              <a:buFont typeface="Instrument Sans SemiBold"/>
              <a:buNone/>
            </a:pPr>
            <a:r>
              <a:rPr b="0" i="0" lang="en-US" sz="40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End-User Features</a:t>
            </a:r>
            <a:endParaRPr b="0" i="0" sz="4050" u="none" cap="none" strike="noStrike"/>
          </a:p>
        </p:txBody>
      </p:sp>
      <p:pic>
        <p:nvPicPr>
          <p:cNvPr descr="preencoded.png" id="110" name="Google Shape;110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7829" y="1675567"/>
            <a:ext cx="1039773" cy="124765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5"/>
          <p:cNvSpPr/>
          <p:nvPr/>
        </p:nvSpPr>
        <p:spPr>
          <a:xfrm>
            <a:off x="2079427" y="1883450"/>
            <a:ext cx="2730460" cy="324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000"/>
              <a:buFont typeface="Instrument Sans SemiBold"/>
              <a:buNone/>
            </a:pPr>
            <a:r>
              <a:rPr b="0" i="0" lang="en-US" sz="20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Account Management</a:t>
            </a:r>
            <a:endParaRPr b="0" i="0" sz="2000" u="none" cap="none" strike="noStrike"/>
          </a:p>
        </p:txBody>
      </p:sp>
      <p:sp>
        <p:nvSpPr>
          <p:cNvPr id="112" name="Google Shape;112;p15"/>
          <p:cNvSpPr/>
          <p:nvPr/>
        </p:nvSpPr>
        <p:spPr>
          <a:xfrm>
            <a:off x="2079427" y="2332911"/>
            <a:ext cx="4507944" cy="3327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00"/>
              <a:buFont typeface="Instrument Sans Medium"/>
              <a:buNone/>
            </a:pPr>
            <a:r>
              <a:rPr b="0" i="0" lang="en-US" sz="160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Create, delete, login, and logout accounts.</a:t>
            </a:r>
            <a:endParaRPr b="0" i="0" sz="1600" u="none" cap="none" strike="noStrike"/>
          </a:p>
        </p:txBody>
      </p:sp>
      <p:pic>
        <p:nvPicPr>
          <p:cNvPr descr="preencoded.png" id="113" name="Google Shape;113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7829" y="2923223"/>
            <a:ext cx="1039773" cy="153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5"/>
          <p:cNvSpPr/>
          <p:nvPr/>
        </p:nvSpPr>
        <p:spPr>
          <a:xfrm>
            <a:off x="2079427" y="3131106"/>
            <a:ext cx="2599372" cy="324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000"/>
              <a:buFont typeface="Instrument Sans SemiBold"/>
              <a:buNone/>
            </a:pPr>
            <a:r>
              <a:rPr b="0" i="0" lang="en-US" sz="20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Search and Alerts</a:t>
            </a:r>
            <a:endParaRPr b="0" i="0" sz="2000" u="none" cap="none" strike="noStrike"/>
          </a:p>
        </p:txBody>
      </p:sp>
      <p:sp>
        <p:nvSpPr>
          <p:cNvPr id="115" name="Google Shape;115;p15"/>
          <p:cNvSpPr/>
          <p:nvPr/>
        </p:nvSpPr>
        <p:spPr>
          <a:xfrm>
            <a:off x="2079427" y="3580567"/>
            <a:ext cx="4507944" cy="665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00"/>
              <a:buFont typeface="Instrument Sans Medium"/>
              <a:buNone/>
            </a:pPr>
            <a:r>
              <a:rPr b="0" i="0" lang="en-US" sz="160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Search items by criteria and set alerts for desired items.</a:t>
            </a:r>
            <a:endParaRPr b="0" i="0" sz="1600" u="none" cap="none" strike="noStrike"/>
          </a:p>
        </p:txBody>
      </p:sp>
      <p:pic>
        <p:nvPicPr>
          <p:cNvPr descr="preencoded.png" id="116" name="Google Shape;116;p1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7829" y="4454009"/>
            <a:ext cx="1039773" cy="153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/>
          <p:nvPr/>
        </p:nvSpPr>
        <p:spPr>
          <a:xfrm>
            <a:off x="2079427" y="4661892"/>
            <a:ext cx="3225879" cy="324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000"/>
              <a:buFont typeface="Instrument Sans SemiBold"/>
              <a:buNone/>
            </a:pPr>
            <a:r>
              <a:rPr b="0" i="0" lang="en-US" sz="20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Bid History &amp; Similar Items</a:t>
            </a:r>
            <a:endParaRPr b="0" i="0" sz="2000" u="none" cap="none" strike="noStrike"/>
          </a:p>
        </p:txBody>
      </p:sp>
      <p:sp>
        <p:nvSpPr>
          <p:cNvPr id="118" name="Google Shape;118;p15"/>
          <p:cNvSpPr/>
          <p:nvPr/>
        </p:nvSpPr>
        <p:spPr>
          <a:xfrm>
            <a:off x="2079427" y="5111353"/>
            <a:ext cx="4507944" cy="665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00"/>
              <a:buFont typeface="Instrument Sans Medium"/>
              <a:buNone/>
            </a:pPr>
            <a:r>
              <a:rPr b="0" i="0" lang="en-US" sz="160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View bid history and similar auctions from the past month.</a:t>
            </a:r>
            <a:endParaRPr b="0" i="0" sz="1600" u="none" cap="none" strike="noStrike"/>
          </a:p>
        </p:txBody>
      </p:sp>
      <p:pic>
        <p:nvPicPr>
          <p:cNvPr descr="preencoded.png" id="119" name="Google Shape;119;p1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7829" y="5984796"/>
            <a:ext cx="1039773" cy="1530787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5"/>
          <p:cNvSpPr/>
          <p:nvPr/>
        </p:nvSpPr>
        <p:spPr>
          <a:xfrm>
            <a:off x="2079427" y="6192679"/>
            <a:ext cx="2599372" cy="3248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000"/>
              <a:buFont typeface="Instrument Sans SemiBold"/>
              <a:buNone/>
            </a:pPr>
            <a:r>
              <a:rPr b="0" i="0" lang="en-US" sz="20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User Anonymity</a:t>
            </a:r>
            <a:endParaRPr b="0" i="0" sz="2000" u="none" cap="none" strike="noStrike"/>
          </a:p>
        </p:txBody>
      </p:sp>
      <p:sp>
        <p:nvSpPr>
          <p:cNvPr id="121" name="Google Shape;121;p15"/>
          <p:cNvSpPr/>
          <p:nvPr/>
        </p:nvSpPr>
        <p:spPr>
          <a:xfrm>
            <a:off x="2079427" y="6642140"/>
            <a:ext cx="4507944" cy="665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600"/>
              <a:buFont typeface="Instrument Sans Medium"/>
              <a:buNone/>
            </a:pPr>
            <a:r>
              <a:rPr b="0" i="0" lang="en-US" sz="160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Optional anonymization of login names and emails in auctions.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7" name="Google Shape;12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11100" y="0"/>
            <a:ext cx="68193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8" name="Google Shape;128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512975" y="1257000"/>
            <a:ext cx="5833826" cy="5358093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6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Customer Representatives' Role</a:t>
            </a:r>
            <a:endParaRPr b="0" i="0" sz="4450" u="none" cap="none" strike="noStrike"/>
          </a:p>
        </p:txBody>
      </p:sp>
      <p:sp>
        <p:nvSpPr>
          <p:cNvPr id="130" name="Google Shape;130;p16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6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Support End-Users</a:t>
            </a:r>
            <a:endParaRPr b="0" i="0" sz="2200" u="none" cap="none" strike="noStrike"/>
          </a:p>
        </p:txBody>
      </p:sp>
      <p:sp>
        <p:nvSpPr>
          <p:cNvPr id="132" name="Google Shape;132;p16"/>
          <p:cNvSpPr/>
          <p:nvPr/>
        </p:nvSpPr>
        <p:spPr>
          <a:xfrm>
            <a:off x="1530906" y="4040981"/>
            <a:ext cx="289941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Answer questions and modify information as needed.</a:t>
            </a:r>
            <a:endParaRPr b="0" i="0" sz="1750" u="none" cap="none" strike="noStrike"/>
          </a:p>
        </p:txBody>
      </p:sp>
      <p:sp>
        <p:nvSpPr>
          <p:cNvPr id="133" name="Google Shape;133;p16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Manage Accounts</a:t>
            </a:r>
            <a:endParaRPr b="0" i="0" sz="2200" u="none" cap="none" strike="noStrike"/>
          </a:p>
        </p:txBody>
      </p:sp>
      <p:sp>
        <p:nvSpPr>
          <p:cNvPr id="135" name="Google Shape;135;p1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Reset passwords and remove bids without strict rules.</a:t>
            </a:r>
            <a:endParaRPr b="0" i="0" sz="1750" u="none" cap="none" strike="noStrike"/>
          </a:p>
        </p:txBody>
      </p:sp>
      <p:sp>
        <p:nvSpPr>
          <p:cNvPr id="136" name="Google Shape;136;p16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fmla="val 40005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1530906" y="5661184"/>
            <a:ext cx="317432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Remove Illegal Auctions</a:t>
            </a:r>
            <a:endParaRPr b="0" i="0" sz="2200" u="none" cap="none" strike="noStrike"/>
          </a:p>
        </p:txBody>
      </p:sp>
      <p:sp>
        <p:nvSpPr>
          <p:cNvPr id="138" name="Google Shape;138;p16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Authorized to delete auctions deemed inappropriate.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4" name="Google Shape;14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034624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5" name="Google Shape;145;p17"/>
          <p:cNvPicPr preferRelativeResize="0"/>
          <p:nvPr/>
        </p:nvPicPr>
        <p:blipFill rotWithShape="1">
          <a:blip r:embed="rId4">
            <a:alphaModFix/>
          </a:blip>
          <a:srcRect b="0" l="4798" r="0" t="0"/>
          <a:stretch/>
        </p:blipFill>
        <p:spPr>
          <a:xfrm>
            <a:off x="153150" y="1557625"/>
            <a:ext cx="6121176" cy="499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/>
          <p:nvPr/>
        </p:nvSpPr>
        <p:spPr>
          <a:xfrm>
            <a:off x="6280190" y="1452682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4450"/>
              <a:buFont typeface="Instrument Sans SemiBold"/>
              <a:buNone/>
            </a:pPr>
            <a:r>
              <a:rPr b="0" i="0" lang="en-US" sz="44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Administrative Staff Responsibilities</a:t>
            </a:r>
            <a:endParaRPr b="0" i="0" sz="4450" u="none" cap="none" strike="noStrike"/>
          </a:p>
        </p:txBody>
      </p:sp>
      <p:sp>
        <p:nvSpPr>
          <p:cNvPr id="147" name="Google Shape;147;p17"/>
          <p:cNvSpPr/>
          <p:nvPr/>
        </p:nvSpPr>
        <p:spPr>
          <a:xfrm>
            <a:off x="6280190" y="3210401"/>
            <a:ext cx="3664863" cy="2032754"/>
          </a:xfrm>
          <a:prstGeom prst="roundRect">
            <a:avLst>
              <a:gd fmla="val 10043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7"/>
          <p:cNvSpPr/>
          <p:nvPr/>
        </p:nvSpPr>
        <p:spPr>
          <a:xfrm>
            <a:off x="6507004" y="3437215"/>
            <a:ext cx="3211235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Create Customer Rep Accounts</a:t>
            </a:r>
            <a:endParaRPr b="0" i="0" sz="2200" u="none" cap="none" strike="noStrike"/>
          </a:p>
        </p:txBody>
      </p:sp>
      <p:sp>
        <p:nvSpPr>
          <p:cNvPr id="149" name="Google Shape;149;p17"/>
          <p:cNvSpPr/>
          <p:nvPr/>
        </p:nvSpPr>
        <p:spPr>
          <a:xfrm>
            <a:off x="6507004" y="4281964"/>
            <a:ext cx="3211235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Admin creates accounts for customer representatives.</a:t>
            </a:r>
            <a:endParaRPr b="0" i="0" sz="1750" u="none" cap="none" strike="noStrike"/>
          </a:p>
        </p:txBody>
      </p:sp>
      <p:sp>
        <p:nvSpPr>
          <p:cNvPr id="150" name="Google Shape;150;p17"/>
          <p:cNvSpPr/>
          <p:nvPr/>
        </p:nvSpPr>
        <p:spPr>
          <a:xfrm>
            <a:off x="10171867" y="3210401"/>
            <a:ext cx="3664863" cy="2032754"/>
          </a:xfrm>
          <a:prstGeom prst="roundRect">
            <a:avLst>
              <a:gd fmla="val 10043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7"/>
          <p:cNvSpPr/>
          <p:nvPr/>
        </p:nvSpPr>
        <p:spPr>
          <a:xfrm>
            <a:off x="10398681" y="3437215"/>
            <a:ext cx="312253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Generate Sales Reports</a:t>
            </a:r>
            <a:endParaRPr b="0" i="0" sz="2200" u="none" cap="none" strike="noStrike"/>
          </a:p>
        </p:txBody>
      </p:sp>
      <p:sp>
        <p:nvSpPr>
          <p:cNvPr id="152" name="Google Shape;152;p17"/>
          <p:cNvSpPr/>
          <p:nvPr/>
        </p:nvSpPr>
        <p:spPr>
          <a:xfrm>
            <a:off x="10398681" y="3927634"/>
            <a:ext cx="3211235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Reports include total earnings and earnings by item, type, and user.</a:t>
            </a:r>
            <a:endParaRPr b="0" i="0" sz="1750" u="none" cap="none" strike="noStrike"/>
          </a:p>
        </p:txBody>
      </p:sp>
      <p:sp>
        <p:nvSpPr>
          <p:cNvPr id="153" name="Google Shape;153;p17"/>
          <p:cNvSpPr/>
          <p:nvPr/>
        </p:nvSpPr>
        <p:spPr>
          <a:xfrm>
            <a:off x="6280190" y="5469969"/>
            <a:ext cx="7556421" cy="1306949"/>
          </a:xfrm>
          <a:prstGeom prst="roundRect">
            <a:avLst>
              <a:gd fmla="val 15620" name="adj"/>
            </a:avLst>
          </a:prstGeom>
          <a:solidFill>
            <a:srgbClr val="CEE6F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7"/>
          <p:cNvSpPr/>
          <p:nvPr/>
        </p:nvSpPr>
        <p:spPr>
          <a:xfrm>
            <a:off x="6507004" y="569678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2200"/>
              <a:buFont typeface="Instrument Sans SemiBold"/>
              <a:buNone/>
            </a:pPr>
            <a:r>
              <a:rPr b="0" i="0" lang="en-US" sz="2200" u="none" cap="none" strike="noStrike">
                <a:solidFill>
                  <a:srgbClr val="1E306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Identify Best Sellers</a:t>
            </a:r>
            <a:endParaRPr b="0" i="0" sz="2200" u="none" cap="none" strike="noStrike"/>
          </a:p>
        </p:txBody>
      </p:sp>
      <p:sp>
        <p:nvSpPr>
          <p:cNvPr id="155" name="Google Shape;155;p17"/>
          <p:cNvSpPr/>
          <p:nvPr/>
        </p:nvSpPr>
        <p:spPr>
          <a:xfrm>
            <a:off x="6507004" y="6187202"/>
            <a:ext cx="710279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Reports highlight best-selling items and top end-users.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1" name="Google Shape;16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84705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8"/>
          <p:cNvSpPr/>
          <p:nvPr/>
        </p:nvSpPr>
        <p:spPr>
          <a:xfrm>
            <a:off x="793790" y="2965133"/>
            <a:ext cx="7825502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91C53"/>
              </a:buClr>
              <a:buSzPts val="6150"/>
              <a:buFont typeface="Instrument Sans SemiBold"/>
              <a:buNone/>
            </a:pPr>
            <a:r>
              <a:rPr b="0" i="0" lang="en-US" sz="6150" u="none" cap="none" strike="noStrike">
                <a:solidFill>
                  <a:srgbClr val="091C53"/>
                </a:solidFill>
                <a:latin typeface="Instrument Sans SemiBold"/>
                <a:ea typeface="Instrument Sans SemiBold"/>
                <a:cs typeface="Instrument Sans SemiBold"/>
                <a:sym typeface="Instrument Sans SemiBold"/>
              </a:rPr>
              <a:t>Thank You</a:t>
            </a:r>
            <a:endParaRPr b="0" i="0" sz="6150" u="none" cap="none" strike="noStrike"/>
          </a:p>
        </p:txBody>
      </p:sp>
      <p:sp>
        <p:nvSpPr>
          <p:cNvPr id="164" name="Google Shape;164;p18"/>
          <p:cNvSpPr/>
          <p:nvPr/>
        </p:nvSpPr>
        <p:spPr>
          <a:xfrm>
            <a:off x="793790" y="4283512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We appreciate your time and interest in our Online Auction project.</a:t>
            </a:r>
            <a:endParaRPr b="0" i="0" sz="1750" u="none" cap="none" strike="noStrike"/>
          </a:p>
        </p:txBody>
      </p:sp>
      <p:sp>
        <p:nvSpPr>
          <p:cNvPr id="165" name="Google Shape;165;p18"/>
          <p:cNvSpPr/>
          <p:nvPr/>
        </p:nvSpPr>
        <p:spPr>
          <a:xfrm>
            <a:off x="793790" y="490156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1E3063"/>
              </a:buClr>
              <a:buSzPts val="1750"/>
              <a:buFont typeface="Instrument Sans Medium"/>
              <a:buNone/>
            </a:pPr>
            <a:r>
              <a:rPr b="0" i="0" lang="en-US" sz="1750" u="none" cap="none" strike="noStrike">
                <a:solidFill>
                  <a:srgbClr val="1E3063"/>
                </a:solidFill>
                <a:latin typeface="Instrument Sans Medium"/>
                <a:ea typeface="Instrument Sans Medium"/>
                <a:cs typeface="Instrument Sans Medium"/>
                <a:sym typeface="Instrument Sans Medium"/>
              </a:rPr>
              <a:t>Looking forward to your feedback and questions.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