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26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01.07.2016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01.07.2016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01.07.2016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01.07.2016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01.07.2016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01.07.2016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01.07.2016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01.07.2016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01.07.2016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01.07.2016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01.07.2016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50D42-C9CD-4801-B293-61D1F53EC57E}" type="datetimeFigureOut">
              <a:rPr lang="de-DE" smtClean="0"/>
              <a:t>01.07.2016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erader Verbinder 5"/>
          <p:cNvCxnSpPr/>
          <p:nvPr/>
        </p:nvCxnSpPr>
        <p:spPr>
          <a:xfrm flipV="1">
            <a:off x="720561" y="2064784"/>
            <a:ext cx="443484" cy="20521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9"/>
          <p:cNvCxnSpPr/>
          <p:nvPr/>
        </p:nvCxnSpPr>
        <p:spPr>
          <a:xfrm flipV="1">
            <a:off x="720550" y="1344704"/>
            <a:ext cx="2387711" cy="27722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/>
          <p:cNvCxnSpPr/>
          <p:nvPr/>
        </p:nvCxnSpPr>
        <p:spPr>
          <a:xfrm flipV="1">
            <a:off x="1164045" y="1344703"/>
            <a:ext cx="1944216" cy="720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feld 21"/>
          <p:cNvSpPr txBox="1"/>
          <p:nvPr/>
        </p:nvSpPr>
        <p:spPr>
          <a:xfrm>
            <a:off x="738951" y="3520774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latin typeface="Symbol" panose="05050102010706020507" pitchFamily="18" charset="2"/>
              </a:rPr>
              <a:t>a</a:t>
            </a:r>
            <a:endParaRPr lang="de-DE" dirty="0">
              <a:latin typeface="Symbol" panose="05050102010706020507" pitchFamily="18" charset="2"/>
            </a:endParaRPr>
          </a:p>
        </p:txBody>
      </p:sp>
      <p:sp>
        <p:nvSpPr>
          <p:cNvPr id="23" name="Bogen 22"/>
          <p:cNvSpPr/>
          <p:nvPr/>
        </p:nvSpPr>
        <p:spPr>
          <a:xfrm>
            <a:off x="153007" y="3520774"/>
            <a:ext cx="1252970" cy="1208768"/>
          </a:xfrm>
          <a:prstGeom prst="arc">
            <a:avLst>
              <a:gd name="adj1" fmla="val 16550040"/>
              <a:gd name="adj2" fmla="val 1835831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Textfeld 23"/>
          <p:cNvSpPr txBox="1"/>
          <p:nvPr/>
        </p:nvSpPr>
        <p:spPr>
          <a:xfrm>
            <a:off x="1227375" y="2016408"/>
            <a:ext cx="279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latin typeface="Symbol" panose="05050102010706020507" pitchFamily="18" charset="2"/>
              </a:rPr>
              <a:t>g</a:t>
            </a:r>
            <a:endParaRPr lang="de-DE" dirty="0">
              <a:latin typeface="Symbol" panose="05050102010706020507" pitchFamily="18" charset="2"/>
            </a:endParaRPr>
          </a:p>
        </p:txBody>
      </p:sp>
      <p:sp>
        <p:nvSpPr>
          <p:cNvPr id="25" name="Bogen 24"/>
          <p:cNvSpPr/>
          <p:nvPr/>
        </p:nvSpPr>
        <p:spPr>
          <a:xfrm>
            <a:off x="722729" y="1700542"/>
            <a:ext cx="914400" cy="914400"/>
          </a:xfrm>
          <a:prstGeom prst="arc">
            <a:avLst>
              <a:gd name="adj1" fmla="val 19742359"/>
              <a:gd name="adj2" fmla="val 644003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Textfeld 25"/>
          <p:cNvSpPr txBox="1"/>
          <p:nvPr/>
        </p:nvSpPr>
        <p:spPr>
          <a:xfrm>
            <a:off x="2645505" y="134470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latin typeface="Symbol" panose="05050102010706020507" pitchFamily="18" charset="2"/>
              </a:rPr>
              <a:t>b</a:t>
            </a:r>
            <a:endParaRPr lang="de-DE" dirty="0">
              <a:latin typeface="Symbol" panose="05050102010706020507" pitchFamily="18" charset="2"/>
            </a:endParaRPr>
          </a:p>
        </p:txBody>
      </p:sp>
      <p:sp>
        <p:nvSpPr>
          <p:cNvPr id="27" name="Bogen 26"/>
          <p:cNvSpPr/>
          <p:nvPr/>
        </p:nvSpPr>
        <p:spPr>
          <a:xfrm>
            <a:off x="2635177" y="959511"/>
            <a:ext cx="914400" cy="914400"/>
          </a:xfrm>
          <a:prstGeom prst="arc">
            <a:avLst>
              <a:gd name="adj1" fmla="val 8098515"/>
              <a:gd name="adj2" fmla="val 99327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Bogen 27"/>
          <p:cNvSpPr/>
          <p:nvPr/>
        </p:nvSpPr>
        <p:spPr>
          <a:xfrm>
            <a:off x="294144" y="3606942"/>
            <a:ext cx="1011770" cy="1051002"/>
          </a:xfrm>
          <a:prstGeom prst="arc">
            <a:avLst>
              <a:gd name="adj1" fmla="val 18199616"/>
              <a:gd name="adj2" fmla="val 2140953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Bogen 28"/>
          <p:cNvSpPr/>
          <p:nvPr/>
        </p:nvSpPr>
        <p:spPr>
          <a:xfrm>
            <a:off x="-194197" y="3066936"/>
            <a:ext cx="1956728" cy="2106438"/>
          </a:xfrm>
          <a:prstGeom prst="arc">
            <a:avLst>
              <a:gd name="adj1" fmla="val 16003799"/>
              <a:gd name="adj2" fmla="val 1673690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Textfeld 29"/>
          <p:cNvSpPr txBox="1"/>
          <p:nvPr/>
        </p:nvSpPr>
        <p:spPr>
          <a:xfrm>
            <a:off x="634616" y="2978643"/>
            <a:ext cx="387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Symbol" panose="05050102010706020507" pitchFamily="18" charset="2"/>
              </a:rPr>
              <a:t>q</a:t>
            </a:r>
            <a:r>
              <a:rPr lang="de-DE" baseline="-25000" dirty="0" smtClean="0">
                <a:latin typeface="Symbol" panose="05050102010706020507" pitchFamily="18" charset="2"/>
              </a:rPr>
              <a:t>1</a:t>
            </a:r>
            <a:endParaRPr lang="de-DE" baseline="-25000" dirty="0">
              <a:latin typeface="Symbol" panose="05050102010706020507" pitchFamily="18" charset="2"/>
            </a:endParaRPr>
          </a:p>
        </p:txBody>
      </p:sp>
      <p:sp>
        <p:nvSpPr>
          <p:cNvPr id="31" name="Textfeld 30"/>
          <p:cNvSpPr txBox="1"/>
          <p:nvPr/>
        </p:nvSpPr>
        <p:spPr>
          <a:xfrm>
            <a:off x="1822353" y="1695451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latin typeface="Symbol" panose="05050102010706020507" pitchFamily="18" charset="2"/>
              </a:rPr>
              <a:t>q</a:t>
            </a:r>
            <a:r>
              <a:rPr lang="de-DE" baseline="-25000" dirty="0" smtClean="0">
                <a:latin typeface="Symbol" panose="05050102010706020507" pitchFamily="18" charset="2"/>
              </a:rPr>
              <a:t>2</a:t>
            </a:r>
            <a:endParaRPr lang="de-DE" baseline="-25000" dirty="0">
              <a:latin typeface="Symbol" panose="05050102010706020507" pitchFamily="18" charset="2"/>
            </a:endParaRPr>
          </a:p>
        </p:txBody>
      </p:sp>
      <p:sp>
        <p:nvSpPr>
          <p:cNvPr id="32" name="Bogen 31"/>
          <p:cNvSpPr/>
          <p:nvPr/>
        </p:nvSpPr>
        <p:spPr>
          <a:xfrm>
            <a:off x="180079" y="1131499"/>
            <a:ext cx="1992078" cy="1813126"/>
          </a:xfrm>
          <a:prstGeom prst="arc">
            <a:avLst>
              <a:gd name="adj1" fmla="val 20478765"/>
              <a:gd name="adj2" fmla="val 88233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4" name="Gerader Verbinder 33"/>
          <p:cNvCxnSpPr>
            <a:endCxn id="32" idx="2"/>
          </p:cNvCxnSpPr>
          <p:nvPr/>
        </p:nvCxnSpPr>
        <p:spPr>
          <a:xfrm>
            <a:off x="1164044" y="2064784"/>
            <a:ext cx="969119" cy="2244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Bogen 35"/>
          <p:cNvSpPr/>
          <p:nvPr/>
        </p:nvSpPr>
        <p:spPr>
          <a:xfrm>
            <a:off x="1105524" y="2022359"/>
            <a:ext cx="105968" cy="132208"/>
          </a:xfrm>
          <a:prstGeom prst="arc">
            <a:avLst>
              <a:gd name="adj1" fmla="val 21359373"/>
              <a:gd name="adj2" fmla="val 590403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8" name="Gerader Verbinder 37"/>
          <p:cNvCxnSpPr/>
          <p:nvPr/>
        </p:nvCxnSpPr>
        <p:spPr>
          <a:xfrm flipV="1">
            <a:off x="722133" y="4081007"/>
            <a:ext cx="2386128" cy="359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r Verbinder 43"/>
          <p:cNvCxnSpPr/>
          <p:nvPr/>
        </p:nvCxnSpPr>
        <p:spPr>
          <a:xfrm>
            <a:off x="3092377" y="1344703"/>
            <a:ext cx="0" cy="27363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feld 46"/>
          <p:cNvSpPr txBox="1"/>
          <p:nvPr/>
        </p:nvSpPr>
        <p:spPr>
          <a:xfrm>
            <a:off x="3172158" y="2753255"/>
            <a:ext cx="8063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WCP</a:t>
            </a:r>
            <a:r>
              <a:rPr lang="de-DE" sz="1400" baseline="-25000" dirty="0" smtClean="0"/>
              <a:t>z</a:t>
            </a:r>
            <a:r>
              <a:rPr lang="de-DE" sz="1400" dirty="0" smtClean="0"/>
              <a:t>-d</a:t>
            </a:r>
            <a:r>
              <a:rPr lang="de-DE" sz="1400" baseline="-25000" dirty="0" smtClean="0"/>
              <a:t>0</a:t>
            </a:r>
            <a:endParaRPr lang="de-DE" sz="1400" baseline="-25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feld 48"/>
              <p:cNvSpPr txBox="1"/>
              <p:nvPr/>
            </p:nvSpPr>
            <p:spPr>
              <a:xfrm>
                <a:off x="1225492" y="4109152"/>
                <a:ext cx="1893330" cy="4681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d>
                            <m:dPr>
                              <m:ctrlPr>
                                <a:rPr lang="de-DE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de-DE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de-DE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1200" i="1">
                                          <a:latin typeface="Cambria Math" panose="02040503050406030204" pitchFamily="18" charset="0"/>
                                        </a:rPr>
                                        <m:t>𝑊𝐶𝑃</m:t>
                                      </m:r>
                                    </m:e>
                                    <m:sub>
                                      <m:r>
                                        <a:rPr lang="de-DE" sz="12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de-DE" sz="1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de-DE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de-DE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1200" i="1">
                                          <a:latin typeface="Cambria Math" panose="02040503050406030204" pitchFamily="18" charset="0"/>
                                        </a:rPr>
                                        <m:t>+ </m:t>
                                      </m:r>
                                      <m:r>
                                        <a:rPr lang="de-DE" sz="1200" i="1">
                                          <a:latin typeface="Cambria Math" panose="02040503050406030204" pitchFamily="18" charset="0"/>
                                        </a:rPr>
                                        <m:t>𝑊𝐶𝑃</m:t>
                                      </m:r>
                                    </m:e>
                                    <m:sub>
                                      <m:r>
                                        <a:rPr lang="de-DE" sz="12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de-DE" sz="1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rad>
                    </m:oMath>
                  </m:oMathPara>
                </a14:m>
                <a:endParaRPr lang="de-DE" sz="1200" baseline="-25000" dirty="0"/>
              </a:p>
            </p:txBody>
          </p:sp>
        </mc:Choice>
        <mc:Fallback xmlns="">
          <p:sp>
            <p:nvSpPr>
              <p:cNvPr id="49" name="Textfeld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5492" y="4109152"/>
                <a:ext cx="1893330" cy="46814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Textfeld 49"/>
          <p:cNvSpPr txBox="1"/>
          <p:nvPr/>
        </p:nvSpPr>
        <p:spPr>
          <a:xfrm>
            <a:off x="994197" y="3747626"/>
            <a:ext cx="298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latin typeface="Symbol" panose="05050102010706020507" pitchFamily="18" charset="2"/>
              </a:rPr>
              <a:t>d</a:t>
            </a:r>
            <a:endParaRPr lang="de-DE" dirty="0">
              <a:latin typeface="Symbol" panose="05050102010706020507" pitchFamily="18" charset="2"/>
            </a:endParaRPr>
          </a:p>
        </p:txBody>
      </p:sp>
      <p:sp>
        <p:nvSpPr>
          <p:cNvPr id="71" name="Textfeld 70"/>
          <p:cNvSpPr txBox="1"/>
          <p:nvPr/>
        </p:nvSpPr>
        <p:spPr>
          <a:xfrm>
            <a:off x="1405978" y="820700"/>
            <a:ext cx="1186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Solution I: </a:t>
            </a:r>
            <a:endParaRPr lang="de-DE" dirty="0"/>
          </a:p>
        </p:txBody>
      </p:sp>
      <p:cxnSp>
        <p:nvCxnSpPr>
          <p:cNvPr id="43" name="Gerader Verbinder 42"/>
          <p:cNvCxnSpPr/>
          <p:nvPr/>
        </p:nvCxnSpPr>
        <p:spPr>
          <a:xfrm flipV="1">
            <a:off x="4993869" y="3310274"/>
            <a:ext cx="1878002" cy="8348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r Verbinder 44"/>
          <p:cNvCxnSpPr/>
          <p:nvPr/>
        </p:nvCxnSpPr>
        <p:spPr>
          <a:xfrm flipV="1">
            <a:off x="4993858" y="1372849"/>
            <a:ext cx="2387711" cy="27722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r Verbinder 45"/>
          <p:cNvCxnSpPr/>
          <p:nvPr/>
        </p:nvCxnSpPr>
        <p:spPr>
          <a:xfrm flipV="1">
            <a:off x="6871871" y="1372848"/>
            <a:ext cx="509698" cy="19333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feld 47"/>
          <p:cNvSpPr txBox="1"/>
          <p:nvPr/>
        </p:nvSpPr>
        <p:spPr>
          <a:xfrm>
            <a:off x="5421345" y="3466456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latin typeface="Symbol" panose="05050102010706020507" pitchFamily="18" charset="2"/>
              </a:rPr>
              <a:t>a</a:t>
            </a:r>
            <a:endParaRPr lang="de-DE" dirty="0">
              <a:latin typeface="Symbol" panose="05050102010706020507" pitchFamily="18" charset="2"/>
            </a:endParaRPr>
          </a:p>
        </p:txBody>
      </p:sp>
      <p:sp>
        <p:nvSpPr>
          <p:cNvPr id="53" name="Bogen 52"/>
          <p:cNvSpPr/>
          <p:nvPr/>
        </p:nvSpPr>
        <p:spPr>
          <a:xfrm>
            <a:off x="4426315" y="3548919"/>
            <a:ext cx="1252970" cy="1208768"/>
          </a:xfrm>
          <a:prstGeom prst="arc">
            <a:avLst>
              <a:gd name="adj1" fmla="val 18331192"/>
              <a:gd name="adj2" fmla="val 1995264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Textfeld 53"/>
          <p:cNvSpPr txBox="1"/>
          <p:nvPr/>
        </p:nvSpPr>
        <p:spPr>
          <a:xfrm>
            <a:off x="6605390" y="2949419"/>
            <a:ext cx="279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latin typeface="Symbol" panose="05050102010706020507" pitchFamily="18" charset="2"/>
              </a:rPr>
              <a:t>g</a:t>
            </a:r>
            <a:endParaRPr lang="de-DE" dirty="0">
              <a:latin typeface="Symbol" panose="05050102010706020507" pitchFamily="18" charset="2"/>
            </a:endParaRPr>
          </a:p>
        </p:txBody>
      </p:sp>
      <p:sp>
        <p:nvSpPr>
          <p:cNvPr id="65" name="Bogen 64"/>
          <p:cNvSpPr/>
          <p:nvPr/>
        </p:nvSpPr>
        <p:spPr>
          <a:xfrm>
            <a:off x="6409500" y="2863609"/>
            <a:ext cx="914400" cy="914400"/>
          </a:xfrm>
          <a:prstGeom prst="arc">
            <a:avLst>
              <a:gd name="adj1" fmla="val 9411099"/>
              <a:gd name="adj2" fmla="val 1711075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7" name="Textfeld 66"/>
          <p:cNvSpPr txBox="1"/>
          <p:nvPr/>
        </p:nvSpPr>
        <p:spPr>
          <a:xfrm>
            <a:off x="7036074" y="157822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latin typeface="Symbol" panose="05050102010706020507" pitchFamily="18" charset="2"/>
              </a:rPr>
              <a:t>b</a:t>
            </a:r>
            <a:endParaRPr lang="de-DE" dirty="0">
              <a:latin typeface="Symbol" panose="05050102010706020507" pitchFamily="18" charset="2"/>
            </a:endParaRPr>
          </a:p>
        </p:txBody>
      </p:sp>
      <p:sp>
        <p:nvSpPr>
          <p:cNvPr id="68" name="Bogen 67"/>
          <p:cNvSpPr/>
          <p:nvPr/>
        </p:nvSpPr>
        <p:spPr>
          <a:xfrm>
            <a:off x="6908485" y="987656"/>
            <a:ext cx="914400" cy="914400"/>
          </a:xfrm>
          <a:prstGeom prst="arc">
            <a:avLst>
              <a:gd name="adj1" fmla="val 6340913"/>
              <a:gd name="adj2" fmla="val 814763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3" name="Bogen 72"/>
          <p:cNvSpPr/>
          <p:nvPr/>
        </p:nvSpPr>
        <p:spPr>
          <a:xfrm>
            <a:off x="4567452" y="3635087"/>
            <a:ext cx="1011770" cy="1051002"/>
          </a:xfrm>
          <a:prstGeom prst="arc">
            <a:avLst>
              <a:gd name="adj1" fmla="val 18161752"/>
              <a:gd name="adj2" fmla="val 2140953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" name="Textfeld 73"/>
          <p:cNvSpPr txBox="1"/>
          <p:nvPr/>
        </p:nvSpPr>
        <p:spPr>
          <a:xfrm>
            <a:off x="4944539" y="3204701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latin typeface="Symbol" panose="05050102010706020507" pitchFamily="18" charset="2"/>
              </a:rPr>
              <a:t>q</a:t>
            </a:r>
            <a:r>
              <a:rPr lang="de-DE" baseline="-25000" dirty="0" smtClean="0">
                <a:latin typeface="Symbol" panose="05050102010706020507" pitchFamily="18" charset="2"/>
              </a:rPr>
              <a:t>1</a:t>
            </a:r>
            <a:endParaRPr lang="de-DE" baseline="-25000" dirty="0">
              <a:latin typeface="Symbol" panose="05050102010706020507" pitchFamily="18" charset="2"/>
            </a:endParaRPr>
          </a:p>
        </p:txBody>
      </p:sp>
      <p:sp>
        <p:nvSpPr>
          <p:cNvPr id="75" name="Textfeld 74"/>
          <p:cNvSpPr txBox="1"/>
          <p:nvPr/>
        </p:nvSpPr>
        <p:spPr>
          <a:xfrm>
            <a:off x="6974841" y="3233875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latin typeface="Symbol" panose="05050102010706020507" pitchFamily="18" charset="2"/>
              </a:rPr>
              <a:t>q</a:t>
            </a:r>
            <a:r>
              <a:rPr lang="de-DE" baseline="-25000" dirty="0" smtClean="0">
                <a:latin typeface="Symbol" panose="05050102010706020507" pitchFamily="18" charset="2"/>
              </a:rPr>
              <a:t>2</a:t>
            </a:r>
            <a:endParaRPr lang="de-DE" baseline="-25000" dirty="0">
              <a:latin typeface="Symbol" panose="05050102010706020507" pitchFamily="18" charset="2"/>
            </a:endParaRPr>
          </a:p>
        </p:txBody>
      </p:sp>
      <p:sp>
        <p:nvSpPr>
          <p:cNvPr id="76" name="Bogen 75"/>
          <p:cNvSpPr/>
          <p:nvPr/>
        </p:nvSpPr>
        <p:spPr>
          <a:xfrm>
            <a:off x="6525004" y="2944625"/>
            <a:ext cx="822374" cy="789738"/>
          </a:xfrm>
          <a:prstGeom prst="arc">
            <a:avLst>
              <a:gd name="adj1" fmla="val 16617302"/>
              <a:gd name="adj2" fmla="val 391196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7" name="Gerader Verbinder 76"/>
          <p:cNvCxnSpPr/>
          <p:nvPr/>
        </p:nvCxnSpPr>
        <p:spPr>
          <a:xfrm>
            <a:off x="6871406" y="3317173"/>
            <a:ext cx="292882" cy="5128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Bogen 77"/>
          <p:cNvSpPr/>
          <p:nvPr/>
        </p:nvSpPr>
        <p:spPr>
          <a:xfrm>
            <a:off x="6815233" y="3247414"/>
            <a:ext cx="105968" cy="132208"/>
          </a:xfrm>
          <a:prstGeom prst="arc">
            <a:avLst>
              <a:gd name="adj1" fmla="val 3492370"/>
              <a:gd name="adj2" fmla="val 951860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9" name="Gerader Verbinder 78"/>
          <p:cNvCxnSpPr/>
          <p:nvPr/>
        </p:nvCxnSpPr>
        <p:spPr>
          <a:xfrm flipV="1">
            <a:off x="4995441" y="4109152"/>
            <a:ext cx="2386128" cy="359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Gerader Verbinder 79"/>
          <p:cNvCxnSpPr/>
          <p:nvPr/>
        </p:nvCxnSpPr>
        <p:spPr>
          <a:xfrm>
            <a:off x="7365685" y="1372848"/>
            <a:ext cx="0" cy="27363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feld 81"/>
              <p:cNvSpPr txBox="1"/>
              <p:nvPr/>
            </p:nvSpPr>
            <p:spPr>
              <a:xfrm>
                <a:off x="5498800" y="4137297"/>
                <a:ext cx="1893330" cy="4681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d>
                            <m:dPr>
                              <m:ctrlPr>
                                <a:rPr lang="de-DE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de-DE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de-DE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1200" i="1">
                                          <a:latin typeface="Cambria Math" panose="02040503050406030204" pitchFamily="18" charset="0"/>
                                        </a:rPr>
                                        <m:t>𝑊𝐶𝑃</m:t>
                                      </m:r>
                                    </m:e>
                                    <m:sub>
                                      <m:r>
                                        <a:rPr lang="de-DE" sz="12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de-DE" sz="1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de-DE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de-DE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1200" i="1">
                                          <a:latin typeface="Cambria Math" panose="02040503050406030204" pitchFamily="18" charset="0"/>
                                        </a:rPr>
                                        <m:t>+ </m:t>
                                      </m:r>
                                      <m:r>
                                        <a:rPr lang="de-DE" sz="1200" i="1">
                                          <a:latin typeface="Cambria Math" panose="02040503050406030204" pitchFamily="18" charset="0"/>
                                        </a:rPr>
                                        <m:t>𝑊𝐶𝑃</m:t>
                                      </m:r>
                                    </m:e>
                                    <m:sub>
                                      <m:r>
                                        <a:rPr lang="de-DE" sz="12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de-DE" sz="1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rad>
                    </m:oMath>
                  </m:oMathPara>
                </a14:m>
                <a:endParaRPr lang="de-DE" sz="1200" baseline="-25000" dirty="0"/>
              </a:p>
            </p:txBody>
          </p:sp>
        </mc:Choice>
        <mc:Fallback xmlns="">
          <p:sp>
            <p:nvSpPr>
              <p:cNvPr id="82" name="Textfeld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8800" y="4137297"/>
                <a:ext cx="1893330" cy="46814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Textfeld 82"/>
          <p:cNvSpPr txBox="1"/>
          <p:nvPr/>
        </p:nvSpPr>
        <p:spPr>
          <a:xfrm>
            <a:off x="5341593" y="3841418"/>
            <a:ext cx="298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latin typeface="Symbol" panose="05050102010706020507" pitchFamily="18" charset="2"/>
              </a:rPr>
              <a:t>d</a:t>
            </a:r>
            <a:endParaRPr lang="de-DE" dirty="0">
              <a:latin typeface="Symbol" panose="05050102010706020507" pitchFamily="18" charset="2"/>
            </a:endParaRPr>
          </a:p>
        </p:txBody>
      </p:sp>
      <p:sp>
        <p:nvSpPr>
          <p:cNvPr id="84" name="Textfeld 83"/>
          <p:cNvSpPr txBox="1"/>
          <p:nvPr/>
        </p:nvSpPr>
        <p:spPr>
          <a:xfrm>
            <a:off x="5679286" y="848845"/>
            <a:ext cx="1244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Solution II: </a:t>
            </a:r>
            <a:endParaRPr lang="de-DE" dirty="0"/>
          </a:p>
        </p:txBody>
      </p:sp>
      <p:sp>
        <p:nvSpPr>
          <p:cNvPr id="85" name="Bogen 84"/>
          <p:cNvSpPr/>
          <p:nvPr/>
        </p:nvSpPr>
        <p:spPr>
          <a:xfrm>
            <a:off x="4033895" y="3091884"/>
            <a:ext cx="1956728" cy="2106438"/>
          </a:xfrm>
          <a:prstGeom prst="arc">
            <a:avLst>
              <a:gd name="adj1" fmla="val 16205614"/>
              <a:gd name="adj2" fmla="val 1856147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feld 10"/>
          <p:cNvSpPr txBox="1"/>
          <p:nvPr/>
        </p:nvSpPr>
        <p:spPr>
          <a:xfrm>
            <a:off x="1948510" y="1344096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a</a:t>
            </a:r>
            <a:endParaRPr lang="de-DE" dirty="0"/>
          </a:p>
        </p:txBody>
      </p:sp>
      <p:sp>
        <p:nvSpPr>
          <p:cNvPr id="86" name="Textfeld 85"/>
          <p:cNvSpPr txBox="1"/>
          <p:nvPr/>
        </p:nvSpPr>
        <p:spPr>
          <a:xfrm>
            <a:off x="993119" y="258325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b</a:t>
            </a:r>
            <a:endParaRPr lang="de-DE" dirty="0"/>
          </a:p>
        </p:txBody>
      </p:sp>
      <p:sp>
        <p:nvSpPr>
          <p:cNvPr id="87" name="Textfeld 86"/>
          <p:cNvSpPr txBox="1"/>
          <p:nvPr/>
        </p:nvSpPr>
        <p:spPr>
          <a:xfrm>
            <a:off x="2061258" y="2614942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c</a:t>
            </a:r>
            <a:endParaRPr lang="de-DE" dirty="0"/>
          </a:p>
        </p:txBody>
      </p:sp>
      <p:sp>
        <p:nvSpPr>
          <p:cNvPr id="88" name="Textfeld 87"/>
          <p:cNvSpPr txBox="1"/>
          <p:nvPr/>
        </p:nvSpPr>
        <p:spPr>
          <a:xfrm>
            <a:off x="7051180" y="2254014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a</a:t>
            </a:r>
            <a:endParaRPr lang="de-DE" dirty="0"/>
          </a:p>
        </p:txBody>
      </p:sp>
      <p:sp>
        <p:nvSpPr>
          <p:cNvPr id="89" name="Textfeld 88"/>
          <p:cNvSpPr txBox="1"/>
          <p:nvPr/>
        </p:nvSpPr>
        <p:spPr>
          <a:xfrm>
            <a:off x="6119854" y="353439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b</a:t>
            </a:r>
            <a:endParaRPr lang="de-DE" dirty="0"/>
          </a:p>
        </p:txBody>
      </p:sp>
      <p:sp>
        <p:nvSpPr>
          <p:cNvPr id="90" name="Textfeld 89"/>
          <p:cNvSpPr txBox="1"/>
          <p:nvPr/>
        </p:nvSpPr>
        <p:spPr>
          <a:xfrm>
            <a:off x="5999212" y="2394213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c</a:t>
            </a:r>
            <a:endParaRPr lang="de-DE" dirty="0"/>
          </a:p>
        </p:txBody>
      </p:sp>
      <p:sp>
        <p:nvSpPr>
          <p:cNvPr id="91" name="Textfeld 90"/>
          <p:cNvSpPr txBox="1"/>
          <p:nvPr/>
        </p:nvSpPr>
        <p:spPr>
          <a:xfrm>
            <a:off x="7525297" y="2949658"/>
            <a:ext cx="8063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WCP</a:t>
            </a:r>
            <a:r>
              <a:rPr lang="de-DE" sz="1400" baseline="-25000" dirty="0" smtClean="0"/>
              <a:t>z</a:t>
            </a:r>
            <a:r>
              <a:rPr lang="de-DE" sz="1400" dirty="0" smtClean="0"/>
              <a:t>-d</a:t>
            </a:r>
            <a:r>
              <a:rPr lang="de-DE" sz="1400" baseline="-25000" dirty="0" smtClean="0"/>
              <a:t>0</a:t>
            </a:r>
            <a:endParaRPr lang="de-DE" sz="1400" baseline="-25000" dirty="0"/>
          </a:p>
        </p:txBody>
      </p:sp>
      <p:cxnSp>
        <p:nvCxnSpPr>
          <p:cNvPr id="14" name="Gerader Verbinder 13"/>
          <p:cNvCxnSpPr/>
          <p:nvPr/>
        </p:nvCxnSpPr>
        <p:spPr>
          <a:xfrm flipV="1">
            <a:off x="711251" y="2712855"/>
            <a:ext cx="9299" cy="1404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Gerader Verbinder 92"/>
          <p:cNvCxnSpPr/>
          <p:nvPr/>
        </p:nvCxnSpPr>
        <p:spPr>
          <a:xfrm flipV="1">
            <a:off x="4994645" y="2728339"/>
            <a:ext cx="9299" cy="1404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Gerade Verbindung mit Pfeil 2"/>
          <p:cNvCxnSpPr/>
          <p:nvPr/>
        </p:nvCxnSpPr>
        <p:spPr>
          <a:xfrm>
            <a:off x="771019" y="4869160"/>
            <a:ext cx="21026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feld 4"/>
          <p:cNvSpPr txBox="1"/>
          <p:nvPr/>
        </p:nvSpPr>
        <p:spPr>
          <a:xfrm>
            <a:off x="1211492" y="4546441"/>
            <a:ext cx="925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forward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57320500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</Words>
  <Application>Microsoft Office PowerPoint</Application>
  <PresentationFormat>Bildschirmpräsentation (4:3)</PresentationFormat>
  <Paragraphs>25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Calibri</vt:lpstr>
      <vt:lpstr>Cambria Math</vt:lpstr>
      <vt:lpstr>Symbol</vt:lpstr>
      <vt:lpstr>Larissa-Design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Jochen Alt</dc:creator>
  <cp:lastModifiedBy>Jochen Alt</cp:lastModifiedBy>
  <cp:revision>11</cp:revision>
  <dcterms:created xsi:type="dcterms:W3CDTF">2016-06-30T08:52:21Z</dcterms:created>
  <dcterms:modified xsi:type="dcterms:W3CDTF">2016-07-01T20:28:28Z</dcterms:modified>
</cp:coreProperties>
</file>