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0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8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2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66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5" r:id="rId6"/>
    <p:sldLayoutId id="214748368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E3946-0338-96E1-2E6C-818AAD9C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5895581" cy="1608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6B4F-30A3-EBCC-769C-E716A93B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25" y="2771013"/>
            <a:ext cx="5895581" cy="30930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10 MEMBERS</a:t>
            </a:r>
          </a:p>
          <a:p>
            <a:endParaRPr lang="en-US" sz="20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Janhavi Kharmale (U30004934)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Nidhi Falak (U79141275)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Venkata Dharma Teja (U)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Amisha Baghat (U)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light bulb with leaves and lightning bolt&#10;&#10;Description automatically generated">
            <a:extLst>
              <a:ext uri="{FF2B5EF4-FFF2-40B4-BE49-F238E27FC236}">
                <a16:creationId xmlns:a16="http://schemas.microsoft.com/office/drawing/2014/main" id="{AEB0E94E-C222-3277-5F87-77BCB2FC8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r="21686" b="1"/>
          <a:stretch/>
        </p:blipFill>
        <p:spPr>
          <a:xfrm>
            <a:off x="7398329" y="1582181"/>
            <a:ext cx="3943200" cy="3943200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791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C3154-9FE8-A019-5572-9DD754494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2283996"/>
          </a:xfrm>
        </p:spPr>
        <p:txBody>
          <a:bodyPr>
            <a:normAutofit/>
          </a:bodyPr>
          <a:lstStyle/>
          <a:p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Energy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38644-DDF5-BF8E-F95A-5EF658CED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404614"/>
            <a:ext cx="6953436" cy="2751711"/>
          </a:xfrm>
        </p:spPr>
        <p:txBody>
          <a:bodyPr>
            <a:normAutofit/>
          </a:bodyPr>
          <a:lstStyle/>
          <a:p>
            <a:r>
              <a:rPr lang="en-US" sz="2000" dirty="0"/>
              <a:t>The objective of our website is to provide a comprehensive overview of renewable and non-renewable energy sources across various countries, along with the total energy production statistics. </a:t>
            </a:r>
          </a:p>
          <a:p>
            <a:r>
              <a:rPr lang="en-US" sz="2000" dirty="0"/>
              <a:t>Through informative content and interactive data visualization, our goal is to educate visitors about the energy landscape, highlighting the distribution of different energy sources globally.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01C52AA5-E6EF-1413-C2DD-009AE552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4038" y="628650"/>
            <a:ext cx="2620498" cy="2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6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5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7" name="Background Fill">
            <a:extLst>
              <a:ext uri="{FF2B5EF4-FFF2-40B4-BE49-F238E27FC236}">
                <a16:creationId xmlns:a16="http://schemas.microsoft.com/office/drawing/2014/main" id="{8C8EF8BB-CAC8-44D6-ADC2-B3CC883F4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olor Fill">
            <a:extLst>
              <a:ext uri="{FF2B5EF4-FFF2-40B4-BE49-F238E27FC236}">
                <a16:creationId xmlns:a16="http://schemas.microsoft.com/office/drawing/2014/main" id="{85C9FD82-C026-499D-AE4B-336DD871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34962B0-4452-4227-B1A2-C0198B76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4911" y="4099859"/>
            <a:ext cx="5791653" cy="2771460"/>
            <a:chOff x="3414911" y="4099859"/>
            <a:chExt cx="5791653" cy="277146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CDCDB-AFBF-4CC6-9D97-90CA6EF3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4911" y="5901594"/>
              <a:ext cx="301832" cy="3031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E40A080-1411-450C-AF13-4AC11B7D6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5075" y="4421992"/>
              <a:ext cx="212276" cy="212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2C9D76DE-91DE-4F78-943A-78E3FB6A7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435104" y="4099859"/>
              <a:ext cx="2771460" cy="277146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2A0BEE-FFB1-4C6B-AF46-A8CB5D16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0317" y="6341508"/>
              <a:ext cx="1723594" cy="513985"/>
            </a:xfrm>
            <a:custGeom>
              <a:avLst/>
              <a:gdLst>
                <a:gd name="connsiteX0" fmla="*/ 1024272 w 2163589"/>
                <a:gd name="connsiteY0" fmla="*/ 0 h 645194"/>
                <a:gd name="connsiteX1" fmla="*/ 2163589 w 2163589"/>
                <a:gd name="connsiteY1" fmla="*/ 0 h 645194"/>
                <a:gd name="connsiteX2" fmla="*/ 2163589 w 2163589"/>
                <a:gd name="connsiteY2" fmla="*/ 645194 h 645194"/>
                <a:gd name="connsiteX3" fmla="*/ 0 w 2163589"/>
                <a:gd name="connsiteY3" fmla="*/ 645194 h 645194"/>
                <a:gd name="connsiteX4" fmla="*/ 76751 w 2163589"/>
                <a:gd name="connsiteY4" fmla="*/ 503789 h 645194"/>
                <a:gd name="connsiteX5" fmla="*/ 1024272 w 2163589"/>
                <a:gd name="connsiteY5" fmla="*/ 0 h 64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3589" h="645194">
                  <a:moveTo>
                    <a:pt x="1024272" y="0"/>
                  </a:moveTo>
                  <a:lnTo>
                    <a:pt x="2163589" y="0"/>
                  </a:lnTo>
                  <a:lnTo>
                    <a:pt x="2163589" y="645194"/>
                  </a:lnTo>
                  <a:lnTo>
                    <a:pt x="0" y="645194"/>
                  </a:lnTo>
                  <a:lnTo>
                    <a:pt x="76751" y="503789"/>
                  </a:lnTo>
                  <a:cubicBezTo>
                    <a:pt x="282096" y="199838"/>
                    <a:pt x="629843" y="0"/>
                    <a:pt x="1024272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Texture">
            <a:extLst>
              <a:ext uri="{FF2B5EF4-FFF2-40B4-BE49-F238E27FC236}">
                <a16:creationId xmlns:a16="http://schemas.microsoft.com/office/drawing/2014/main" id="{64124455-3919-4F24-82F0-1269DE29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973C4-DACF-D8C5-C1C3-781CBEC0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58952"/>
            <a:ext cx="5141288" cy="873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</a:t>
            </a:r>
          </a:p>
        </p:txBody>
      </p:sp>
      <p:pic>
        <p:nvPicPr>
          <p:cNvPr id="7" name="Picture 6" descr="A person sitting at a table with her arms crossed&#10;&#10;Description automatically generated">
            <a:extLst>
              <a:ext uri="{FF2B5EF4-FFF2-40B4-BE49-F238E27FC236}">
                <a16:creationId xmlns:a16="http://schemas.microsoft.com/office/drawing/2014/main" id="{508165AD-7641-5ACF-9BAD-9A446D1A62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>
          <a:xfrm>
            <a:off x="3903" y="2838665"/>
            <a:ext cx="3166654" cy="3166654"/>
          </a:xfrm>
          <a:custGeom>
            <a:avLst/>
            <a:gdLst/>
            <a:ahLst/>
            <a:cxnLst/>
            <a:rect l="l" t="t" r="r" b="b"/>
            <a:pathLst>
              <a:path w="1946957" h="1946957">
                <a:moveTo>
                  <a:pt x="974908" y="0"/>
                </a:moveTo>
                <a:lnTo>
                  <a:pt x="1946957" y="0"/>
                </a:lnTo>
                <a:lnTo>
                  <a:pt x="1946957" y="972049"/>
                </a:lnTo>
                <a:cubicBezTo>
                  <a:pt x="1946957" y="1510482"/>
                  <a:pt x="1510481" y="1946957"/>
                  <a:pt x="972049" y="1946957"/>
                </a:cubicBezTo>
                <a:lnTo>
                  <a:pt x="0" y="1946957"/>
                </a:lnTo>
                <a:lnTo>
                  <a:pt x="0" y="974909"/>
                </a:lnTo>
                <a:cubicBezTo>
                  <a:pt x="0" y="436476"/>
                  <a:pt x="436475" y="0"/>
                  <a:pt x="974908" y="0"/>
                </a:cubicBezTo>
                <a:close/>
              </a:path>
            </a:pathLst>
          </a:custGeom>
        </p:spPr>
      </p:pic>
      <p:pic>
        <p:nvPicPr>
          <p:cNvPr id="11" name="Picture 10" descr="A person with long hair wearing a black jacket&#10;&#10;Description automatically generated">
            <a:extLst>
              <a:ext uri="{FF2B5EF4-FFF2-40B4-BE49-F238E27FC236}">
                <a16:creationId xmlns:a16="http://schemas.microsoft.com/office/drawing/2014/main" id="{666BB6BF-17D0-31BC-27A4-51F32DB8AF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000"/>
          <a:stretch/>
        </p:blipFill>
        <p:spPr>
          <a:xfrm>
            <a:off x="3423649" y="2880153"/>
            <a:ext cx="2585751" cy="2585751"/>
          </a:xfrm>
          <a:custGeom>
            <a:avLst/>
            <a:gdLst/>
            <a:ahLst/>
            <a:cxnLst/>
            <a:rect l="l" t="t" r="r" b="b"/>
            <a:pathLst>
              <a:path w="3100792" h="3100792">
                <a:moveTo>
                  <a:pt x="0" y="0"/>
                </a:moveTo>
                <a:lnTo>
                  <a:pt x="1548119" y="0"/>
                </a:lnTo>
                <a:cubicBezTo>
                  <a:pt x="2405645" y="0"/>
                  <a:pt x="3100792" y="695146"/>
                  <a:pt x="3100792" y="1552673"/>
                </a:cubicBezTo>
                <a:lnTo>
                  <a:pt x="3100792" y="3100792"/>
                </a:lnTo>
                <a:lnTo>
                  <a:pt x="1552673" y="3100792"/>
                </a:lnTo>
                <a:cubicBezTo>
                  <a:pt x="695146" y="3100792"/>
                  <a:pt x="0" y="2405645"/>
                  <a:pt x="0" y="1548119"/>
                </a:cubicBezTo>
                <a:close/>
              </a:path>
            </a:pathLst>
          </a:custGeom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6AC30EA0-862E-74D5-6DD0-B50543934A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498"/>
          <a:stretch/>
        </p:blipFill>
        <p:spPr>
          <a:xfrm>
            <a:off x="6271213" y="2865488"/>
            <a:ext cx="2750232" cy="2953234"/>
          </a:xfrm>
          <a:custGeom>
            <a:avLst/>
            <a:gdLst/>
            <a:ahLst/>
            <a:cxnLst/>
            <a:rect l="l" t="t" r="r" b="b"/>
            <a:pathLst>
              <a:path w="1946957" h="1946957">
                <a:moveTo>
                  <a:pt x="974908" y="0"/>
                </a:moveTo>
                <a:lnTo>
                  <a:pt x="1946957" y="0"/>
                </a:lnTo>
                <a:lnTo>
                  <a:pt x="1946957" y="972049"/>
                </a:lnTo>
                <a:cubicBezTo>
                  <a:pt x="1946957" y="1510482"/>
                  <a:pt x="1510481" y="1946957"/>
                  <a:pt x="972049" y="1946957"/>
                </a:cubicBezTo>
                <a:lnTo>
                  <a:pt x="0" y="1946957"/>
                </a:lnTo>
                <a:lnTo>
                  <a:pt x="0" y="974909"/>
                </a:lnTo>
                <a:cubicBezTo>
                  <a:pt x="0" y="436476"/>
                  <a:pt x="436475" y="0"/>
                  <a:pt x="974908" y="0"/>
                </a:cubicBezTo>
                <a:close/>
              </a:path>
            </a:pathLst>
          </a:custGeom>
        </p:spPr>
      </p:pic>
      <p:pic>
        <p:nvPicPr>
          <p:cNvPr id="5" name="Picture 4" descr="A person in a suit&#10;&#10;Description automatically generated">
            <a:extLst>
              <a:ext uri="{FF2B5EF4-FFF2-40B4-BE49-F238E27FC236}">
                <a16:creationId xmlns:a16="http://schemas.microsoft.com/office/drawing/2014/main" id="{96F35302-9C28-632F-0901-FDB5E4E6BC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998"/>
          <a:stretch/>
        </p:blipFill>
        <p:spPr>
          <a:xfrm>
            <a:off x="9339355" y="2838665"/>
            <a:ext cx="2834463" cy="2834463"/>
          </a:xfrm>
          <a:custGeom>
            <a:avLst/>
            <a:gdLst/>
            <a:ahLst/>
            <a:cxnLst/>
            <a:rect l="l" t="t" r="r" b="b"/>
            <a:pathLst>
              <a:path w="3100792" h="3100792">
                <a:moveTo>
                  <a:pt x="0" y="0"/>
                </a:moveTo>
                <a:lnTo>
                  <a:pt x="1548119" y="0"/>
                </a:lnTo>
                <a:cubicBezTo>
                  <a:pt x="2405645" y="0"/>
                  <a:pt x="3100792" y="695146"/>
                  <a:pt x="3100792" y="1552673"/>
                </a:cubicBezTo>
                <a:lnTo>
                  <a:pt x="3100792" y="3100792"/>
                </a:lnTo>
                <a:lnTo>
                  <a:pt x="1552673" y="3100792"/>
                </a:lnTo>
                <a:cubicBezTo>
                  <a:pt x="695146" y="3100792"/>
                  <a:pt x="0" y="2405645"/>
                  <a:pt x="0" y="1548119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A91E06-6FB7-93FB-3C77-C618844C919E}"/>
              </a:ext>
            </a:extLst>
          </p:cNvPr>
          <p:cNvSpPr txBox="1"/>
          <p:nvPr/>
        </p:nvSpPr>
        <p:spPr>
          <a:xfrm>
            <a:off x="421894" y="2139284"/>
            <a:ext cx="289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Amisha Bhagat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FE360-7B28-D981-7672-140C0FCD01CC}"/>
              </a:ext>
            </a:extLst>
          </p:cNvPr>
          <p:cNvSpPr txBox="1"/>
          <p:nvPr/>
        </p:nvSpPr>
        <p:spPr>
          <a:xfrm>
            <a:off x="3461011" y="2183605"/>
            <a:ext cx="231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Nidhi Falak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FD4A1-2FDB-7108-9CE1-3D0742458254}"/>
              </a:ext>
            </a:extLst>
          </p:cNvPr>
          <p:cNvSpPr txBox="1"/>
          <p:nvPr/>
        </p:nvSpPr>
        <p:spPr>
          <a:xfrm>
            <a:off x="6521926" y="2223044"/>
            <a:ext cx="25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Venkata Dharma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BEC72-4382-D299-6281-5E5180D13DE4}"/>
              </a:ext>
            </a:extLst>
          </p:cNvPr>
          <p:cNvSpPr txBox="1"/>
          <p:nvPr/>
        </p:nvSpPr>
        <p:spPr>
          <a:xfrm>
            <a:off x="9429428" y="2164696"/>
            <a:ext cx="2544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Janhavi Kharmale</a:t>
            </a:r>
          </a:p>
        </p:txBody>
      </p:sp>
    </p:spTree>
    <p:extLst>
      <p:ext uri="{BB962C8B-B14F-4D97-AF65-F5344CB8AC3E}">
        <p14:creationId xmlns:p14="http://schemas.microsoft.com/office/powerpoint/2010/main" val="310638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2739D-7BF8-7887-E611-7C45965C5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58952"/>
            <a:ext cx="6943725" cy="13855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 and Goals of Our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B7769-92A0-C6E5-F782-AF96E448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81944"/>
            <a:ext cx="6943725" cy="367705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/>
              <a:t>Our website is designed with the following goals in mind to educate and empower visitors about energy resources and production: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Educational Outreach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Interactive Data Visualization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Transparency and Awareness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Subscription for Updates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Facilitate Comparative Analysis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FD8C0CE-847C-9FD6-A1C9-EF61414C3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8295" y="1614529"/>
            <a:ext cx="2442050" cy="24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079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TropicVTI</vt:lpstr>
      <vt:lpstr>Global Energy Insights</vt:lpstr>
      <vt:lpstr>Global Energy Insights</vt:lpstr>
      <vt:lpstr>About US</vt:lpstr>
      <vt:lpstr>Intent and Goals of Our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Energy Insights</dc:title>
  <dc:creator>Janhavi Anantprakash Kharmale</dc:creator>
  <cp:lastModifiedBy>Janhavi Anantprakash Kharmale</cp:lastModifiedBy>
  <cp:revision>1</cp:revision>
  <dcterms:created xsi:type="dcterms:W3CDTF">2024-04-23T16:23:56Z</dcterms:created>
  <dcterms:modified xsi:type="dcterms:W3CDTF">2024-04-23T17:17:30Z</dcterms:modified>
</cp:coreProperties>
</file>