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3" r:id="rId7"/>
    <p:sldId id="297" r:id="rId8"/>
    <p:sldId id="264" r:id="rId9"/>
    <p:sldId id="262" r:id="rId10"/>
    <p:sldId id="261" r:id="rId11"/>
    <p:sldId id="265" r:id="rId12"/>
    <p:sldId id="278" r:id="rId13"/>
    <p:sldId id="268" r:id="rId14"/>
    <p:sldId id="283" r:id="rId15"/>
    <p:sldId id="294" r:id="rId16"/>
    <p:sldId id="284" r:id="rId17"/>
    <p:sldId id="293" r:id="rId18"/>
    <p:sldId id="270" r:id="rId19"/>
    <p:sldId id="280" r:id="rId20"/>
    <p:sldId id="267" r:id="rId21"/>
    <p:sldId id="287" r:id="rId22"/>
    <p:sldId id="289" r:id="rId23"/>
    <p:sldId id="277" r:id="rId24"/>
    <p:sldId id="288" r:id="rId25"/>
    <p:sldId id="272" r:id="rId26"/>
    <p:sldId id="273" r:id="rId27"/>
    <p:sldId id="274" r:id="rId28"/>
    <p:sldId id="290" r:id="rId29"/>
    <p:sldId id="298" r:id="rId30"/>
    <p:sldId id="275"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WNHqj3SbevchEbcb/AXYqVZuO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34584-545A-4836-8CFC-0E41E69ADD2F}">
  <a:tblStyle styleId="{87934584-545A-4836-8CFC-0E41E69ADD2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E10A977-04E3-4302-89DB-5426B86DF735}"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CD91C7E-0781-48E3-887F-C61A43CEE043}" styleName="Table_2">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29" autoAdjust="0"/>
  </p:normalViewPr>
  <p:slideViewPr>
    <p:cSldViewPr snapToGrid="0">
      <p:cViewPr varScale="1">
        <p:scale>
          <a:sx n="50" d="100"/>
          <a:sy n="50" d="100"/>
        </p:scale>
        <p:origin x="24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859f081c5_2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7859f081c5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7859f081c5_2_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859f081c5_2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859f081c5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7859f081c5_2_10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859f081c5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7859f081c5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7859f081c5_0_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8608114a1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78608114a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78608114a1_0_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f1382b0f7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af1382b0f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af1382b0f7_1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859f081c5_2_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7859f081c5_2_1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g7859f081c5_2_1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f0ad72933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af0ad72933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af0ad72933_0_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af0ad72933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af0ad72933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af0ad72933_0_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79f350a2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a79f350a23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ga79f350a23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859f081c5_2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g7859f081c5_2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7859f081c5_2_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8608114a1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78608114a1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78608114a1_0_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859f081c5_3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7859f081c5_3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7859f081c5_3_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859f081c5_2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7859f081c5_2_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8" name="Google Shape;168;g7859f081c5_2_1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f0ad72933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af0ad72933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af0ad72933_0_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859f081c5_5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7859f081c5_5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7859f081c5_5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859f081c5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7859f081c5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7859f081c5_2_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1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subTitle" idx="1"/>
          </p:nvPr>
        </p:nvSpPr>
        <p:spPr>
          <a:xfrm>
            <a:off x="1143275" y="2362200"/>
            <a:ext cx="7267500" cy="12192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750"/>
              </a:spcBef>
              <a:spcAft>
                <a:spcPts val="0"/>
              </a:spcAft>
              <a:buClr>
                <a:schemeClr val="dk1"/>
              </a:buClr>
              <a:buSzPts val="2000"/>
              <a:buNone/>
            </a:pPr>
            <a:r>
              <a:rPr lang="en-US" sz="2200" b="1" dirty="0">
                <a:latin typeface="Times New Roman"/>
                <a:ea typeface="Times New Roman"/>
                <a:cs typeface="Times New Roman"/>
                <a:sym typeface="Times New Roman"/>
              </a:rPr>
              <a:t>Movie Recommendation System using Machine Learning </a:t>
            </a:r>
            <a:endParaRPr sz="2200" b="1" dirty="0">
              <a:latin typeface="Times New Roman"/>
              <a:ea typeface="Times New Roman"/>
              <a:cs typeface="Times New Roman"/>
              <a:sym typeface="Times New Roman"/>
            </a:endParaRPr>
          </a:p>
          <a:p>
            <a:pPr marL="0" lvl="0" indent="0" algn="l" rtl="0">
              <a:lnSpc>
                <a:spcPct val="90000"/>
              </a:lnSpc>
              <a:spcBef>
                <a:spcPts val="750"/>
              </a:spcBef>
              <a:spcAft>
                <a:spcPts val="0"/>
              </a:spcAft>
              <a:buClr>
                <a:schemeClr val="dk1"/>
              </a:buClr>
              <a:buSzPts val="1800"/>
              <a:buNone/>
            </a:pPr>
            <a:r>
              <a:rPr lang="en-US" sz="2200" b="1" dirty="0">
                <a:latin typeface="Times New Roman"/>
                <a:ea typeface="Times New Roman"/>
                <a:cs typeface="Times New Roman"/>
                <a:sym typeface="Times New Roman"/>
              </a:rPr>
              <a:t>                                          P20CS53</a:t>
            </a:r>
          </a:p>
          <a:p>
            <a:pPr marL="0" lvl="0" indent="0" algn="l" rtl="0">
              <a:lnSpc>
                <a:spcPct val="90000"/>
              </a:lnSpc>
              <a:spcBef>
                <a:spcPts val="750"/>
              </a:spcBef>
              <a:spcAft>
                <a:spcPts val="0"/>
              </a:spcAft>
              <a:buClr>
                <a:schemeClr val="dk1"/>
              </a:buClr>
              <a:buSzPts val="1800"/>
              <a:buNone/>
            </a:pPr>
            <a:r>
              <a:rPr lang="en-US" sz="2200" b="1" dirty="0">
                <a:latin typeface="Times New Roman"/>
                <a:ea typeface="Times New Roman"/>
                <a:cs typeface="Times New Roman"/>
                <a:sym typeface="Times New Roman"/>
              </a:rPr>
              <a:t>                                         PHASE 3</a:t>
            </a:r>
            <a:endParaRPr sz="2200" b="1" dirty="0">
              <a:latin typeface="Times New Roman"/>
              <a:ea typeface="Times New Roman"/>
              <a:cs typeface="Times New Roman"/>
              <a:sym typeface="Times New Roman"/>
            </a:endParaRPr>
          </a:p>
          <a:p>
            <a:pPr marL="0" lvl="0" indent="0" algn="ctr" rtl="0">
              <a:lnSpc>
                <a:spcPct val="90000"/>
              </a:lnSpc>
              <a:spcBef>
                <a:spcPts val="750"/>
              </a:spcBef>
              <a:spcAft>
                <a:spcPts val="0"/>
              </a:spcAft>
              <a:buClr>
                <a:schemeClr val="dk1"/>
              </a:buClr>
              <a:buSzPts val="1800"/>
              <a:buNone/>
            </a:pPr>
            <a:endParaRPr dirty="0">
              <a:latin typeface="Times New Roman"/>
              <a:ea typeface="Times New Roman"/>
              <a:cs typeface="Times New Roman"/>
              <a:sym typeface="Times New Roman"/>
            </a:endParaRPr>
          </a:p>
        </p:txBody>
      </p:sp>
      <p:graphicFrame>
        <p:nvGraphicFramePr>
          <p:cNvPr id="90" name="Google Shape;90;p1"/>
          <p:cNvGraphicFramePr/>
          <p:nvPr/>
        </p:nvGraphicFramePr>
        <p:xfrm>
          <a:off x="762000" y="533400"/>
          <a:ext cx="7696200" cy="1447800"/>
        </p:xfrm>
        <a:graphic>
          <a:graphicData uri="http://schemas.openxmlformats.org/drawingml/2006/table">
            <a:tbl>
              <a:tblPr>
                <a:noFill/>
                <a:tableStyleId>{87934584-545A-4836-8CFC-0E41E69ADD2F}</a:tableStyleId>
              </a:tblPr>
              <a:tblGrid>
                <a:gridCol w="1075600">
                  <a:extLst>
                    <a:ext uri="{9D8B030D-6E8A-4147-A177-3AD203B41FA5}">
                      <a16:colId xmlns:a16="http://schemas.microsoft.com/office/drawing/2014/main" val="20000"/>
                    </a:ext>
                  </a:extLst>
                </a:gridCol>
                <a:gridCol w="5669625">
                  <a:extLst>
                    <a:ext uri="{9D8B030D-6E8A-4147-A177-3AD203B41FA5}">
                      <a16:colId xmlns:a16="http://schemas.microsoft.com/office/drawing/2014/main" val="20001"/>
                    </a:ext>
                  </a:extLst>
                </a:gridCol>
                <a:gridCol w="950975">
                  <a:extLst>
                    <a:ext uri="{9D8B030D-6E8A-4147-A177-3AD203B41FA5}">
                      <a16:colId xmlns:a16="http://schemas.microsoft.com/office/drawing/2014/main" val="20002"/>
                    </a:ext>
                  </a:extLst>
                </a:gridCol>
              </a:tblGrid>
              <a:tr h="934350">
                <a:tc>
                  <a:txBody>
                    <a:bodyPr/>
                    <a:lstStyle/>
                    <a:p>
                      <a:pPr marL="0" marR="0" lvl="0" indent="0" algn="l" rtl="0">
                        <a:lnSpc>
                          <a:spcPct val="150000"/>
                        </a:lnSpc>
                        <a:spcBef>
                          <a:spcPts val="0"/>
                        </a:spcBef>
                        <a:spcAft>
                          <a:spcPts val="0"/>
                        </a:spcAft>
                        <a:buClr>
                          <a:srgbClr val="000000"/>
                        </a:buClr>
                        <a:buSzPts val="1200"/>
                        <a:buFont typeface="Arial"/>
                        <a:buNone/>
                      </a:pPr>
                      <a:br>
                        <a:rPr lang="en-US" sz="1200" u="none" strike="noStrike" cap="none">
                          <a:latin typeface="Times New Roman"/>
                          <a:ea typeface="Times New Roman"/>
                          <a:cs typeface="Times New Roman"/>
                          <a:sym typeface="Times New Roman"/>
                        </a:rPr>
                      </a:br>
                      <a:endParaRPr sz="1200" u="none" strike="noStrike" cap="none">
                        <a:latin typeface="Cambria"/>
                        <a:ea typeface="Cambria"/>
                        <a:cs typeface="Cambria"/>
                        <a:sym typeface="Cambria"/>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endParaRPr sz="1200" u="none" strike="noStrike" cap="none">
                        <a:latin typeface="Cambria"/>
                        <a:ea typeface="Cambria"/>
                        <a:cs typeface="Cambria"/>
                        <a:sym typeface="Cambria"/>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a:latin typeface="Cambria"/>
                          <a:ea typeface="Cambria"/>
                          <a:cs typeface="Cambria"/>
                          <a:sym typeface="Cambria"/>
                        </a:rPr>
                        <a:t>Department of Computer Science and Engineering</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91" name="Google Shape;91;p1"/>
          <p:cNvGrpSpPr/>
          <p:nvPr/>
        </p:nvGrpSpPr>
        <p:grpSpPr>
          <a:xfrm>
            <a:off x="1143000" y="609600"/>
            <a:ext cx="7267575" cy="771525"/>
            <a:chOff x="1143000" y="609600"/>
            <a:chExt cx="7267575" cy="771525"/>
          </a:xfrm>
        </p:grpSpPr>
        <p:pic>
          <p:nvPicPr>
            <p:cNvPr id="92" name="Google Shape;92;p1" descr="nitteimg-footer"/>
            <p:cNvPicPr preferRelativeResize="0"/>
            <p:nvPr/>
          </p:nvPicPr>
          <p:blipFill rotWithShape="1">
            <a:blip r:embed="rId3">
              <a:alphaModFix/>
            </a:blip>
            <a:srcRect/>
            <a:stretch/>
          </p:blipFill>
          <p:spPr>
            <a:xfrm>
              <a:off x="1143000" y="609600"/>
              <a:ext cx="723900" cy="390525"/>
            </a:xfrm>
            <a:prstGeom prst="rect">
              <a:avLst/>
            </a:prstGeom>
            <a:noFill/>
            <a:ln>
              <a:noFill/>
            </a:ln>
          </p:spPr>
        </p:pic>
        <p:pic>
          <p:nvPicPr>
            <p:cNvPr id="93" name="Google Shape;93;p1" descr="nmit"/>
            <p:cNvPicPr preferRelativeResize="0"/>
            <p:nvPr/>
          </p:nvPicPr>
          <p:blipFill rotWithShape="1">
            <a:blip r:embed="rId4">
              <a:alphaModFix/>
            </a:blip>
            <a:srcRect/>
            <a:stretch/>
          </p:blipFill>
          <p:spPr>
            <a:xfrm>
              <a:off x="7772400" y="609600"/>
              <a:ext cx="638175" cy="771525"/>
            </a:xfrm>
            <a:prstGeom prst="rect">
              <a:avLst/>
            </a:prstGeom>
            <a:noFill/>
            <a:ln>
              <a:noFill/>
            </a:ln>
          </p:spPr>
        </p:pic>
      </p:grpSp>
      <p:sp>
        <p:nvSpPr>
          <p:cNvPr id="94" name="Google Shape;94;p1"/>
          <p:cNvSpPr txBox="1"/>
          <p:nvPr/>
        </p:nvSpPr>
        <p:spPr>
          <a:xfrm>
            <a:off x="846200" y="3852100"/>
            <a:ext cx="4344778" cy="17856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600"/>
              </a:spcBef>
              <a:spcAft>
                <a:spcPts val="0"/>
              </a:spcAft>
              <a:buClr>
                <a:schemeClr val="accent1"/>
              </a:buClr>
              <a:buSzPts val="1166"/>
              <a:buFont typeface="Noto Sans Symbols"/>
              <a:buNone/>
            </a:pPr>
            <a:r>
              <a:rPr lang="en-US" sz="1800" i="0" u="sng" strike="noStrike" cap="none" dirty="0">
                <a:latin typeface="Times New Roman"/>
                <a:ea typeface="Times New Roman"/>
                <a:cs typeface="Times New Roman"/>
                <a:sym typeface="Times New Roman"/>
              </a:rPr>
              <a:t>Presentation By:</a:t>
            </a:r>
            <a:endParaRPr sz="1800" i="0" u="none" strike="noStrike" cap="none" dirty="0">
              <a:latin typeface="Times New Roman"/>
              <a:ea typeface="Times New Roman"/>
              <a:cs typeface="Times New Roman"/>
              <a:sym typeface="Times New Roman"/>
            </a:endParaRPr>
          </a:p>
          <a:p>
            <a:pPr marL="0" marR="0" lvl="0" indent="0" algn="l" rtl="0">
              <a:lnSpc>
                <a:spcPct val="80000"/>
              </a:lnSpc>
              <a:spcBef>
                <a:spcPts val="600"/>
              </a:spcBef>
              <a:spcAft>
                <a:spcPts val="0"/>
              </a:spcAft>
              <a:buClr>
                <a:schemeClr val="accent1"/>
              </a:buClr>
              <a:buSzPts val="1166"/>
              <a:buFont typeface="Noto Sans Symbols"/>
              <a:buNone/>
            </a:pPr>
            <a:r>
              <a:rPr lang="en-US" sz="1800" dirty="0">
                <a:latin typeface="Times New Roman"/>
                <a:ea typeface="Times New Roman"/>
                <a:cs typeface="Times New Roman"/>
                <a:sym typeface="Times New Roman"/>
              </a:rPr>
              <a:t>Karthik G  1NT17CS082</a:t>
            </a:r>
            <a:endParaRPr sz="1800" i="0" u="none" strike="noStrike" cap="none" dirty="0">
              <a:latin typeface="Times New Roman"/>
              <a:ea typeface="Times New Roman"/>
              <a:cs typeface="Times New Roman"/>
              <a:sym typeface="Times New Roman"/>
            </a:endParaRPr>
          </a:p>
          <a:p>
            <a:pPr marL="0" marR="0" lvl="0" indent="0" algn="l" rtl="0">
              <a:lnSpc>
                <a:spcPct val="80000"/>
              </a:lnSpc>
              <a:spcBef>
                <a:spcPts val="600"/>
              </a:spcBef>
              <a:spcAft>
                <a:spcPts val="0"/>
              </a:spcAft>
              <a:buClr>
                <a:schemeClr val="accent1"/>
              </a:buClr>
              <a:buSzPts val="1166"/>
              <a:buFont typeface="Noto Sans Symbols"/>
              <a:buNone/>
            </a:pPr>
            <a:r>
              <a:rPr lang="en-US" sz="1800" dirty="0">
                <a:latin typeface="Times New Roman"/>
                <a:ea typeface="Times New Roman"/>
                <a:cs typeface="Times New Roman"/>
                <a:sym typeface="Times New Roman"/>
              </a:rPr>
              <a:t>Kishore Kumar A R 1NT17CS094</a:t>
            </a:r>
            <a:endParaRPr sz="1800" dirty="0">
              <a:latin typeface="Times New Roman"/>
              <a:ea typeface="Times New Roman"/>
              <a:cs typeface="Times New Roman"/>
              <a:sym typeface="Times New Roman"/>
            </a:endParaRPr>
          </a:p>
          <a:p>
            <a:pPr marL="0" marR="0" lvl="0" indent="0" algn="l" rtl="0">
              <a:lnSpc>
                <a:spcPct val="80000"/>
              </a:lnSpc>
              <a:spcBef>
                <a:spcPts val="600"/>
              </a:spcBef>
              <a:spcAft>
                <a:spcPts val="0"/>
              </a:spcAft>
              <a:buClr>
                <a:schemeClr val="accent1"/>
              </a:buClr>
              <a:buSzPts val="1166"/>
              <a:buFont typeface="Noto Sans Symbols"/>
              <a:buNone/>
            </a:pPr>
            <a:r>
              <a:rPr lang="en-US" sz="1800" dirty="0">
                <a:latin typeface="Times New Roman"/>
                <a:ea typeface="Times New Roman"/>
                <a:cs typeface="Times New Roman"/>
                <a:sym typeface="Times New Roman"/>
              </a:rPr>
              <a:t>K V Dharma Teja 1NT17CS095</a:t>
            </a:r>
            <a:endParaRPr sz="1800" dirty="0">
              <a:latin typeface="Times New Roman"/>
              <a:ea typeface="Times New Roman"/>
              <a:cs typeface="Times New Roman"/>
              <a:sym typeface="Times New Roman"/>
            </a:endParaRPr>
          </a:p>
          <a:p>
            <a:pPr marL="0" marR="0" lvl="0" indent="0" algn="l" rtl="0">
              <a:lnSpc>
                <a:spcPct val="80000"/>
              </a:lnSpc>
              <a:spcBef>
                <a:spcPts val="600"/>
              </a:spcBef>
              <a:spcAft>
                <a:spcPts val="0"/>
              </a:spcAft>
              <a:buClr>
                <a:schemeClr val="accent1"/>
              </a:buClr>
              <a:buSzPts val="1166"/>
              <a:buFont typeface="Noto Sans Symbols"/>
              <a:buNone/>
            </a:pPr>
            <a:r>
              <a:rPr lang="en-US" sz="1800" dirty="0">
                <a:latin typeface="Times New Roman"/>
                <a:ea typeface="Times New Roman"/>
                <a:cs typeface="Times New Roman"/>
                <a:sym typeface="Times New Roman"/>
              </a:rPr>
              <a:t>Nagaraju P 1NT17CS110 </a:t>
            </a:r>
            <a:endParaRPr sz="1800" dirty="0">
              <a:latin typeface="Times New Roman"/>
              <a:ea typeface="Times New Roman"/>
              <a:cs typeface="Times New Roman"/>
              <a:sym typeface="Times New Roman"/>
            </a:endParaRPr>
          </a:p>
          <a:p>
            <a:pPr marL="0" marR="0" lvl="0" indent="0" algn="l" rtl="0">
              <a:lnSpc>
                <a:spcPct val="80000"/>
              </a:lnSpc>
              <a:spcBef>
                <a:spcPts val="600"/>
              </a:spcBef>
              <a:spcAft>
                <a:spcPts val="0"/>
              </a:spcAft>
              <a:buClr>
                <a:schemeClr val="accent1"/>
              </a:buClr>
              <a:buSzPts val="1166"/>
              <a:buFont typeface="Noto Sans Symbols"/>
              <a:buNone/>
            </a:pPr>
            <a:endParaRPr sz="1800" i="0" u="none" strike="noStrike" cap="none" dirty="0">
              <a:solidFill>
                <a:schemeClr val="dk2"/>
              </a:solidFill>
              <a:latin typeface="Times New Roman"/>
              <a:ea typeface="Times New Roman"/>
              <a:cs typeface="Times New Roman"/>
              <a:sym typeface="Times New Roman"/>
            </a:endParaRPr>
          </a:p>
          <a:p>
            <a:pPr marL="0" marR="0" lvl="0" indent="0" algn="l" rtl="0">
              <a:lnSpc>
                <a:spcPct val="80000"/>
              </a:lnSpc>
              <a:spcBef>
                <a:spcPts val="600"/>
              </a:spcBef>
              <a:spcAft>
                <a:spcPts val="0"/>
              </a:spcAft>
              <a:buClr>
                <a:schemeClr val="accent1"/>
              </a:buClr>
              <a:buSzPts val="1166"/>
              <a:buFont typeface="Noto Sans Symbols"/>
              <a:buNone/>
            </a:pPr>
            <a:endParaRPr sz="1800" i="0" u="none" strike="noStrike" cap="none" dirty="0">
              <a:solidFill>
                <a:schemeClr val="dk2"/>
              </a:solidFill>
              <a:latin typeface="Times New Roman"/>
              <a:ea typeface="Times New Roman"/>
              <a:cs typeface="Times New Roman"/>
              <a:sym typeface="Times New Roman"/>
            </a:endParaRPr>
          </a:p>
        </p:txBody>
      </p:sp>
      <p:sp>
        <p:nvSpPr>
          <p:cNvPr id="95" name="Google Shape;95;p1"/>
          <p:cNvSpPr txBox="1"/>
          <p:nvPr/>
        </p:nvSpPr>
        <p:spPr>
          <a:xfrm>
            <a:off x="4932950" y="3852100"/>
            <a:ext cx="4037700" cy="178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260"/>
              <a:buFont typeface="Noto Sans Symbols"/>
              <a:buNone/>
            </a:pPr>
            <a:r>
              <a:rPr lang="en-US" sz="1800" b="1" i="0" u="sng" strike="noStrike" cap="none" dirty="0">
                <a:latin typeface="Times New Roman"/>
                <a:ea typeface="Times New Roman"/>
                <a:cs typeface="Times New Roman"/>
                <a:sym typeface="Times New Roman"/>
              </a:rPr>
              <a:t>Guided By:</a:t>
            </a:r>
            <a:endParaRPr sz="1800" b="0" i="0" u="none" strike="noStrike" cap="none" dirty="0">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1"/>
              </a:buClr>
              <a:buSzPts val="1260"/>
              <a:buFont typeface="Noto Sans Symbols"/>
              <a:buNone/>
            </a:pPr>
            <a:r>
              <a:rPr lang="en-US" sz="1800" b="1" dirty="0">
                <a:latin typeface="Times New Roman"/>
                <a:ea typeface="Times New Roman"/>
                <a:cs typeface="Times New Roman"/>
                <a:sym typeface="Times New Roman"/>
              </a:rPr>
              <a:t>Guide </a:t>
            </a:r>
            <a:r>
              <a:rPr lang="en-US" sz="1800" b="1" dirty="0" err="1">
                <a:latin typeface="Times New Roman"/>
                <a:ea typeface="Times New Roman"/>
                <a:cs typeface="Times New Roman"/>
                <a:sym typeface="Times New Roman"/>
              </a:rPr>
              <a:t>Name</a:t>
            </a:r>
            <a:r>
              <a:rPr lang="en-US" sz="1800" b="1" i="0" u="none" strike="noStrike" cap="none" dirty="0" err="1">
                <a:latin typeface="Times New Roman"/>
                <a:ea typeface="Times New Roman"/>
                <a:cs typeface="Times New Roman"/>
                <a:sym typeface="Times New Roman"/>
              </a:rPr>
              <a:t>:</a:t>
            </a:r>
            <a:r>
              <a:rPr lang="en-US" sz="1800" b="1" dirty="0" err="1">
                <a:latin typeface="Times New Roman"/>
                <a:ea typeface="Times New Roman"/>
                <a:cs typeface="Times New Roman"/>
                <a:sym typeface="Times New Roman"/>
              </a:rPr>
              <a:t>Dr</a:t>
            </a:r>
            <a:r>
              <a:rPr lang="en-US" sz="1800" b="1" dirty="0">
                <a:latin typeface="Times New Roman"/>
                <a:ea typeface="Times New Roman"/>
                <a:cs typeface="Times New Roman"/>
                <a:sym typeface="Times New Roman"/>
              </a:rPr>
              <a:t>. Shiva Darshan S L</a:t>
            </a:r>
            <a:endParaRPr sz="1800" b="1" i="0" u="none" strike="noStrike" cap="none" dirty="0">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1"/>
              </a:buClr>
              <a:buSzPts val="1260"/>
              <a:buFont typeface="Noto Sans Symbols"/>
              <a:buNone/>
            </a:pPr>
            <a:r>
              <a:rPr lang="en-US" sz="1800" b="1" i="0" u="none" strike="noStrike" cap="none" dirty="0">
                <a:latin typeface="Times New Roman"/>
                <a:ea typeface="Times New Roman"/>
                <a:cs typeface="Times New Roman"/>
                <a:sym typeface="Times New Roman"/>
              </a:rPr>
              <a:t>Designation: </a:t>
            </a:r>
            <a:endParaRPr sz="1800" b="1" i="0" u="none" strike="noStrike" cap="none" dirty="0">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1"/>
              </a:buClr>
              <a:buSzPts val="1260"/>
              <a:buFont typeface="Noto Sans Symbols"/>
              <a:buNone/>
            </a:pPr>
            <a:r>
              <a:rPr lang="en-US" sz="1800" b="1" i="0" u="none" strike="noStrike" cap="none" dirty="0">
                <a:latin typeface="Times New Roman"/>
                <a:ea typeface="Times New Roman"/>
                <a:cs typeface="Times New Roman"/>
                <a:sym typeface="Times New Roman"/>
              </a:rPr>
              <a:t>Asst. professor Dept. of CSE, NMIT</a:t>
            </a:r>
            <a:endParaRPr sz="1800" b="1" i="0" u="none" strike="noStrike" cap="none" dirty="0">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1"/>
              </a:buClr>
              <a:buSzPts val="1260"/>
              <a:buFont typeface="Noto Sans Symbols"/>
              <a:buNone/>
            </a:pPr>
            <a:endParaRPr sz="1800" b="1" i="0" u="none" strike="noStrike" cap="none" dirty="0">
              <a:latin typeface="Times New Roman"/>
              <a:ea typeface="Times New Roman"/>
              <a:cs typeface="Times New Roman"/>
              <a:sym typeface="Times New Roman"/>
            </a:endParaRPr>
          </a:p>
        </p:txBody>
      </p:sp>
      <p:sp>
        <p:nvSpPr>
          <p:cNvPr id="96" name="Google Shape;96;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97" name="Google Shape;97;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g7859f081c5_2_4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149" name="Google Shape;149;g7859f081c5_2_4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50" name="Google Shape;150;g7859f081c5_2_47"/>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a:latin typeface="Cambria"/>
                          <a:ea typeface="Cambria"/>
                          <a:cs typeface="Cambria"/>
                          <a:sym typeface="Cambria"/>
                        </a:rPr>
                        <a:t>Department of Computer Science and Engineering</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51" name="Google Shape;151;g7859f081c5_2_4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152" name="Google Shape;152;g7859f081c5_2_4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153" name="Google Shape;153;g7859f081c5_2_47"/>
          <p:cNvSpPr txBox="1"/>
          <p:nvPr/>
        </p:nvSpPr>
        <p:spPr>
          <a:xfrm>
            <a:off x="130630" y="1849525"/>
            <a:ext cx="9013370" cy="4609200"/>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750"/>
              </a:spcBef>
              <a:spcAft>
                <a:spcPts val="0"/>
              </a:spcAft>
              <a:buClr>
                <a:srgbClr val="000000"/>
              </a:buClr>
              <a:buSzPts val="2420"/>
              <a:buFont typeface="Arial"/>
              <a:buNone/>
            </a:pPr>
            <a:r>
              <a:rPr lang="en-US" sz="2200" b="1" i="0" u="sng" strike="noStrike" cap="none" dirty="0">
                <a:solidFill>
                  <a:schemeClr val="dk1"/>
                </a:solidFill>
                <a:latin typeface="Calibri"/>
                <a:ea typeface="Calibri"/>
                <a:cs typeface="Calibri"/>
                <a:sym typeface="Calibri"/>
              </a:rPr>
              <a:t>Problem statement</a:t>
            </a:r>
          </a:p>
          <a:p>
            <a:pPr marL="0" marR="0" lvl="0" indent="0" algn="ctr" rtl="0">
              <a:lnSpc>
                <a:spcPct val="80000"/>
              </a:lnSpc>
              <a:spcBef>
                <a:spcPts val="750"/>
              </a:spcBef>
              <a:spcAft>
                <a:spcPts val="0"/>
              </a:spcAft>
              <a:buClr>
                <a:srgbClr val="000000"/>
              </a:buClr>
              <a:buSzPts val="2420"/>
              <a:buFont typeface="Arial"/>
              <a:buNone/>
            </a:pPr>
            <a:endParaRPr lang="en-US" sz="2200" b="1" u="sng" dirty="0">
              <a:solidFill>
                <a:schemeClr val="dk1"/>
              </a:solidFill>
              <a:latin typeface="Calibri"/>
              <a:ea typeface="Times New Roman"/>
              <a:cs typeface="Calibri"/>
              <a:sym typeface="Calibri"/>
            </a:endParaRPr>
          </a:p>
          <a:p>
            <a:pPr marL="0" marR="805152" lvl="0" indent="0" algn="ctr" rtl="0">
              <a:lnSpc>
                <a:spcPct val="115000"/>
              </a:lnSpc>
              <a:spcBef>
                <a:spcPts val="0"/>
              </a:spcBef>
              <a:spcAft>
                <a:spcPts val="0"/>
              </a:spcAft>
              <a:buNone/>
            </a:pPr>
            <a:r>
              <a:rPr lang="en-US" sz="2000" dirty="0">
                <a:solidFill>
                  <a:schemeClr val="dk1"/>
                </a:solidFill>
                <a:latin typeface="Calibri" panose="020F0502020204030204" pitchFamily="34" charset="0"/>
                <a:ea typeface="Times New Roman"/>
                <a:cs typeface="Calibri" panose="020F0502020204030204" pitchFamily="34" charset="0"/>
                <a:sym typeface="Times New Roman"/>
              </a:rPr>
              <a:t>“Design and development of a movie recommendation system that uses the users input and suggest movies to the users based on similar tastes and interests using sentimental analysis.”</a:t>
            </a:r>
            <a:endParaRPr sz="2000" dirty="0">
              <a:solidFill>
                <a:schemeClr val="dk1"/>
              </a:solidFill>
              <a:latin typeface="Calibri" panose="020F0502020204030204" pitchFamily="34" charset="0"/>
              <a:ea typeface="Times New Roman"/>
              <a:cs typeface="Calibri" panose="020F0502020204030204" pitchFamily="34" charset="0"/>
              <a:sym typeface="Times New Roman"/>
            </a:endParaRPr>
          </a:p>
          <a:p>
            <a:pPr marL="0" marR="805152" lvl="0" indent="0" algn="just" rtl="0">
              <a:lnSpc>
                <a:spcPct val="115000"/>
              </a:lnSpc>
              <a:spcBef>
                <a:spcPts val="0"/>
              </a:spcBef>
              <a:spcAft>
                <a:spcPts val="0"/>
              </a:spcAft>
              <a:buNone/>
            </a:pPr>
            <a:r>
              <a:rPr lang="en-US" sz="2200" dirty="0">
                <a:solidFill>
                  <a:schemeClr val="dk1"/>
                </a:solidFill>
                <a:latin typeface="Times New Roman"/>
                <a:ea typeface="Times New Roman"/>
                <a:cs typeface="Times New Roman"/>
                <a:sym typeface="Times New Roman"/>
              </a:rPr>
              <a:t>                       </a:t>
            </a:r>
            <a:endParaRPr sz="2200" dirty="0">
              <a:solidFill>
                <a:schemeClr val="dk1"/>
              </a:solidFill>
              <a:latin typeface="Times New Roman"/>
              <a:ea typeface="Times New Roman"/>
              <a:cs typeface="Times New Roman"/>
              <a:sym typeface="Times New Roman"/>
            </a:endParaRPr>
          </a:p>
          <a:p>
            <a:pPr marL="457200" marR="0" lvl="0" indent="0" algn="l" rtl="0">
              <a:lnSpc>
                <a:spcPct val="80000"/>
              </a:lnSpc>
              <a:spcBef>
                <a:spcPts val="0"/>
              </a:spcBef>
              <a:spcAft>
                <a:spcPts val="0"/>
              </a:spcAft>
              <a:buNone/>
            </a:pPr>
            <a:endParaRPr sz="2200" b="0" i="0" u="none" strike="noStrike" cap="none" dirty="0">
              <a:solidFill>
                <a:schemeClr val="dk1"/>
              </a:solidFill>
              <a:latin typeface="Calibri"/>
              <a:ea typeface="Calibri"/>
              <a:cs typeface="Calibri"/>
              <a:sym typeface="Calibri"/>
            </a:endParaRPr>
          </a:p>
          <a:p>
            <a:pPr marL="171450" marR="0" lvl="0" indent="0" algn="l" rtl="0">
              <a:lnSpc>
                <a:spcPct val="80000"/>
              </a:lnSpc>
              <a:spcBef>
                <a:spcPts val="0"/>
              </a:spcBef>
              <a:spcAft>
                <a:spcPts val="0"/>
              </a:spcAft>
              <a:buClr>
                <a:srgbClr val="000000"/>
              </a:buClr>
              <a:buSzPts val="2242"/>
              <a:buFont typeface="Arial"/>
              <a:buNone/>
            </a:pPr>
            <a:endParaRPr sz="2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7859f081c5_2_8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193" name="Google Shape;193;g7859f081c5_2_8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94" name="Google Shape;194;g7859f081c5_2_87"/>
          <p:cNvGraphicFramePr/>
          <p:nvPr>
            <p:extLst>
              <p:ext uri="{D42A27DB-BD31-4B8C-83A1-F6EECF244321}">
                <p14:modId xmlns:p14="http://schemas.microsoft.com/office/powerpoint/2010/main" val="2534732020"/>
              </p:ext>
            </p:extLst>
          </p:nvPr>
        </p:nvGraphicFramePr>
        <p:xfrm>
          <a:off x="403228" y="278130"/>
          <a:ext cx="8207375" cy="162597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111252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dirty="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dirty="0" err="1">
                          <a:latin typeface="Cambria"/>
                          <a:ea typeface="Cambria"/>
                          <a:cs typeface="Cambria"/>
                          <a:sym typeface="Cambria"/>
                        </a:rPr>
                        <a:t>Nitte</a:t>
                      </a:r>
                      <a:r>
                        <a:rPr lang="en-US" sz="1800" b="1" u="none" strike="noStrike" cap="none" dirty="0">
                          <a:latin typeface="Cambria"/>
                          <a:ea typeface="Cambria"/>
                          <a:cs typeface="Cambria"/>
                          <a:sym typeface="Cambria"/>
                        </a:rPr>
                        <a:t>  Meenakshi Institute of Technology</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dirty="0">
                          <a:latin typeface="Cambria"/>
                          <a:ea typeface="Cambria"/>
                          <a:cs typeface="Cambria"/>
                          <a:sym typeface="Cambria"/>
                        </a:rPr>
                        <a:t>(AN AUTONOMOUS INSTITUTION AFFILIATED TO VISVESVARAYA TECHNOLOGICAL UNIVERSITY, BELGAUM)</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PB No. 6429, Yelahanka, Bangalore 560-064, Karnataka</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Telephone: 080- 22167800, 22167860, Fax: 080 - 22167805</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dirty="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95" name="Google Shape;195;g7859f081c5_2_8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196" name="Google Shape;196;g7859f081c5_2_87"/>
          <p:cNvSpPr txBox="1">
            <a:spLocks noGrp="1"/>
          </p:cNvSpPr>
          <p:nvPr>
            <p:ph type="sldNum" idx="12"/>
          </p:nvPr>
        </p:nvSpPr>
        <p:spPr>
          <a:xfrm>
            <a:off x="624260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11</a:t>
            </a:fld>
            <a:endParaRPr/>
          </a:p>
        </p:txBody>
      </p:sp>
      <p:graphicFrame>
        <p:nvGraphicFramePr>
          <p:cNvPr id="197" name="Google Shape;197;g7859f081c5_2_87"/>
          <p:cNvGraphicFramePr/>
          <p:nvPr>
            <p:extLst>
              <p:ext uri="{D42A27DB-BD31-4B8C-83A1-F6EECF244321}">
                <p14:modId xmlns:p14="http://schemas.microsoft.com/office/powerpoint/2010/main" val="3996723106"/>
              </p:ext>
            </p:extLst>
          </p:nvPr>
        </p:nvGraphicFramePr>
        <p:xfrm>
          <a:off x="569175" y="3428977"/>
          <a:ext cx="7203250" cy="1361440"/>
        </p:xfrm>
        <a:graphic>
          <a:graphicData uri="http://schemas.openxmlformats.org/drawingml/2006/table">
            <a:tbl>
              <a:tblPr>
                <a:noFill/>
                <a:tableStyleId>{FCD91C7E-0781-48E3-887F-C61A43CEE043}</a:tableStyleId>
              </a:tblPr>
              <a:tblGrid>
                <a:gridCol w="3601625">
                  <a:extLst>
                    <a:ext uri="{9D8B030D-6E8A-4147-A177-3AD203B41FA5}">
                      <a16:colId xmlns:a16="http://schemas.microsoft.com/office/drawing/2014/main" val="20000"/>
                    </a:ext>
                  </a:extLst>
                </a:gridCol>
                <a:gridCol w="3601625">
                  <a:extLst>
                    <a:ext uri="{9D8B030D-6E8A-4147-A177-3AD203B41FA5}">
                      <a16:colId xmlns:a16="http://schemas.microsoft.com/office/drawing/2014/main" val="20001"/>
                    </a:ext>
                  </a:extLst>
                </a:gridCol>
              </a:tblGrid>
              <a:tr h="2718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Name of Component</a:t>
                      </a:r>
                      <a:endParaRPr sz="14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Specification</a:t>
                      </a:r>
                      <a:endParaRPr sz="1400" b="1" u="none" strike="noStrike" cap="none"/>
                    </a:p>
                  </a:txBody>
                  <a:tcPr marL="63500" marR="63500" marT="63500" marB="63500"/>
                </a:tc>
                <a:extLst>
                  <a:ext uri="{0D108BD9-81ED-4DB2-BD59-A6C34878D82A}">
                    <a16:rowId xmlns:a16="http://schemas.microsoft.com/office/drawing/2014/main" val="10000"/>
                  </a:ext>
                </a:extLst>
              </a:tr>
              <a:tr h="2718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Processor</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1,6 GHz CPU</a:t>
                      </a:r>
                      <a:endParaRPr sz="1400" u="none" strike="noStrike" cap="none"/>
                    </a:p>
                  </a:txBody>
                  <a:tcPr marL="63500" marR="63500" marT="63500" marB="63500"/>
                </a:tc>
                <a:extLst>
                  <a:ext uri="{0D108BD9-81ED-4DB2-BD59-A6C34878D82A}">
                    <a16:rowId xmlns:a16="http://schemas.microsoft.com/office/drawing/2014/main" val="10001"/>
                  </a:ext>
                </a:extLst>
              </a:tr>
              <a:tr h="2718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RAM</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4 GB RAM</a:t>
                      </a:r>
                      <a:endParaRPr sz="1400" u="none" strike="noStrike" cap="none"/>
                    </a:p>
                  </a:txBody>
                  <a:tcPr marL="63500" marR="63500" marT="63500" marB="63500"/>
                </a:tc>
                <a:extLst>
                  <a:ext uri="{0D108BD9-81ED-4DB2-BD59-A6C34878D82A}">
                    <a16:rowId xmlns:a16="http://schemas.microsoft.com/office/drawing/2014/main" val="10002"/>
                  </a:ext>
                </a:extLst>
              </a:tr>
              <a:tr h="2718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HDD</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1x 20 GB of free space or more</a:t>
                      </a:r>
                      <a:endParaRPr sz="1400" u="none" strike="noStrike" cap="none" dirty="0"/>
                    </a:p>
                  </a:txBody>
                  <a:tcPr marL="63500" marR="63500" marT="63500" marB="63500"/>
                </a:tc>
                <a:extLst>
                  <a:ext uri="{0D108BD9-81ED-4DB2-BD59-A6C34878D82A}">
                    <a16:rowId xmlns:a16="http://schemas.microsoft.com/office/drawing/2014/main" val="10003"/>
                  </a:ext>
                </a:extLst>
              </a:tr>
            </a:tbl>
          </a:graphicData>
        </a:graphic>
      </p:graphicFrame>
      <p:sp>
        <p:nvSpPr>
          <p:cNvPr id="198" name="Google Shape;198;g7859f081c5_2_87"/>
          <p:cNvSpPr txBox="1"/>
          <p:nvPr/>
        </p:nvSpPr>
        <p:spPr>
          <a:xfrm>
            <a:off x="569175" y="1541757"/>
            <a:ext cx="3000000" cy="26067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400"/>
              <a:buFont typeface="Arial"/>
              <a:buNone/>
            </a:pPr>
            <a:r>
              <a:rPr lang="en-US" sz="2000" b="1" i="0" u="sng" strike="noStrike" cap="none" dirty="0">
                <a:solidFill>
                  <a:srgbClr val="000000"/>
                </a:solidFill>
                <a:latin typeface="Times New Roman"/>
                <a:ea typeface="Times New Roman"/>
                <a:cs typeface="Times New Roman"/>
                <a:sym typeface="Times New Roman"/>
              </a:rPr>
              <a:t>Hardware Requirements</a:t>
            </a:r>
            <a:endParaRPr sz="2000" b="1" i="0" u="sng"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99" name="Google Shape;199;g7859f081c5_2_87"/>
          <p:cNvSpPr txBox="1"/>
          <p:nvPr/>
        </p:nvSpPr>
        <p:spPr>
          <a:xfrm>
            <a:off x="280350" y="3117900"/>
            <a:ext cx="4373700" cy="29019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   </a:t>
            </a:r>
            <a:endParaRPr sz="1400" b="1" i="0" u="sng" strike="noStrike" cap="none">
              <a:solidFill>
                <a:srgbClr val="000000"/>
              </a:solidFill>
              <a:latin typeface="Times New Roman"/>
              <a:ea typeface="Times New Roman"/>
              <a:cs typeface="Times New Roman"/>
              <a:sym typeface="Times New Roman"/>
            </a:endParaRPr>
          </a:p>
        </p:txBody>
      </p:sp>
      <p:sp>
        <p:nvSpPr>
          <p:cNvPr id="200" name="Google Shape;200;g7859f081c5_2_87"/>
          <p:cNvSpPr txBox="1"/>
          <p:nvPr/>
        </p:nvSpPr>
        <p:spPr>
          <a:xfrm>
            <a:off x="2854550" y="1778347"/>
            <a:ext cx="4155000" cy="3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dirty="0">
                <a:solidFill>
                  <a:srgbClr val="000000"/>
                </a:solidFill>
                <a:latin typeface="Calibri"/>
                <a:ea typeface="Calibri"/>
                <a:cs typeface="Calibri"/>
                <a:sym typeface="Calibri"/>
              </a:rPr>
              <a:t>REQUIREMENTS</a:t>
            </a:r>
            <a:endParaRPr sz="2800" b="1" i="0" u="sng" strike="noStrike" cap="none" dirty="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CAD3-5125-424E-A66A-E57C17E35E74}"/>
              </a:ext>
            </a:extLst>
          </p:cNvPr>
          <p:cNvSpPr>
            <a:spLocks noGrp="1"/>
          </p:cNvSpPr>
          <p:nvPr>
            <p:ph type="title"/>
          </p:nvPr>
        </p:nvSpPr>
        <p:spPr>
          <a:xfrm>
            <a:off x="628650" y="-113846"/>
            <a:ext cx="7886700" cy="1325563"/>
          </a:xfrm>
        </p:spPr>
        <p:txBody>
          <a:bodyPr>
            <a:normAutofit/>
          </a:bodyPr>
          <a:lstStyle/>
          <a:p>
            <a:r>
              <a:rPr lang="en-IN" sz="4400" b="1" dirty="0"/>
              <a:t>        </a:t>
            </a:r>
            <a:r>
              <a:rPr lang="en-IN" sz="4400" b="1" u="sng" dirty="0"/>
              <a:t> Functional Requirements</a:t>
            </a:r>
          </a:p>
        </p:txBody>
      </p:sp>
      <p:sp>
        <p:nvSpPr>
          <p:cNvPr id="4" name="Slide Number Placeholder 3">
            <a:extLst>
              <a:ext uri="{FF2B5EF4-FFF2-40B4-BE49-F238E27FC236}">
                <a16:creationId xmlns:a16="http://schemas.microsoft.com/office/drawing/2014/main" id="{2437E80F-BC38-4498-9ED9-58F7F6E8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Box 4">
            <a:extLst>
              <a:ext uri="{FF2B5EF4-FFF2-40B4-BE49-F238E27FC236}">
                <a16:creationId xmlns:a16="http://schemas.microsoft.com/office/drawing/2014/main" id="{1922348A-191D-4850-A9B2-8CDA38A74066}"/>
              </a:ext>
            </a:extLst>
          </p:cNvPr>
          <p:cNvSpPr txBox="1"/>
          <p:nvPr/>
        </p:nvSpPr>
        <p:spPr>
          <a:xfrm>
            <a:off x="2052210" y="5411579"/>
            <a:ext cx="5352983" cy="523220"/>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1400" b="1" u="sng" dirty="0">
                <a:latin typeface="Times New Roman" panose="02020603050405020304" pitchFamily="18" charset="0"/>
                <a:ea typeface="Calibri"/>
                <a:cs typeface="Times New Roman" panose="02020603050405020304" pitchFamily="18" charset="0"/>
                <a:sym typeface="Calibri"/>
              </a:rPr>
              <a:t>Figure 1</a:t>
            </a:r>
            <a:r>
              <a:rPr lang="en-US" sz="1400" b="1" dirty="0">
                <a:latin typeface="Times New Roman" panose="02020603050405020304" pitchFamily="18" charset="0"/>
                <a:ea typeface="Calibri"/>
                <a:cs typeface="Times New Roman" panose="02020603050405020304" pitchFamily="18" charset="0"/>
                <a:sym typeface="Calibri"/>
              </a:rPr>
              <a:t>:  Use case  </a:t>
            </a:r>
            <a:r>
              <a:rPr lang="en-US" b="1" dirty="0">
                <a:latin typeface="Times New Roman" panose="02020603050405020304" pitchFamily="18" charset="0"/>
                <a:ea typeface="Calibri"/>
                <a:cs typeface="Times New Roman" panose="02020603050405020304" pitchFamily="18" charset="0"/>
                <a:sym typeface="Calibri"/>
              </a:rPr>
              <a:t>d</a:t>
            </a:r>
            <a:r>
              <a:rPr lang="en-US" sz="1400" b="1" dirty="0">
                <a:latin typeface="Times New Roman" panose="02020603050405020304" pitchFamily="18" charset="0"/>
                <a:ea typeface="Calibri"/>
                <a:cs typeface="Times New Roman" panose="02020603050405020304" pitchFamily="18" charset="0"/>
                <a:sym typeface="Calibri"/>
              </a:rPr>
              <a:t>iagram explaining the functional requirements of movie recommendation system</a:t>
            </a:r>
            <a:endParaRPr lang="en-US" sz="1400" b="1"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7" name="Picture 6">
            <a:extLst>
              <a:ext uri="{FF2B5EF4-FFF2-40B4-BE49-F238E27FC236}">
                <a16:creationId xmlns:a16="http://schemas.microsoft.com/office/drawing/2014/main" id="{04AE4666-66BC-4A90-BCBC-9F0A4EB89D02}"/>
              </a:ext>
            </a:extLst>
          </p:cNvPr>
          <p:cNvPicPr>
            <a:picLocks noChangeAspect="1"/>
          </p:cNvPicPr>
          <p:nvPr/>
        </p:nvPicPr>
        <p:blipFill>
          <a:blip r:embed="rId2"/>
          <a:stretch>
            <a:fillRect/>
          </a:stretch>
        </p:blipFill>
        <p:spPr>
          <a:xfrm>
            <a:off x="1323509" y="717453"/>
            <a:ext cx="6081684" cy="4876134"/>
          </a:xfrm>
          <a:prstGeom prst="rect">
            <a:avLst/>
          </a:prstGeom>
        </p:spPr>
      </p:pic>
    </p:spTree>
    <p:extLst>
      <p:ext uri="{BB962C8B-B14F-4D97-AF65-F5344CB8AC3E}">
        <p14:creationId xmlns:p14="http://schemas.microsoft.com/office/powerpoint/2010/main" val="1282822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g7859f081c5_2_10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29" name="Google Shape;229;g7859f081c5_2_10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30" name="Google Shape;230;g7859f081c5_2_107"/>
          <p:cNvGraphicFramePr/>
          <p:nvPr>
            <p:extLst>
              <p:ext uri="{D42A27DB-BD31-4B8C-83A1-F6EECF244321}">
                <p14:modId xmlns:p14="http://schemas.microsoft.com/office/powerpoint/2010/main" val="1465258435"/>
              </p:ext>
            </p:extLst>
          </p:nvPr>
        </p:nvGraphicFramePr>
        <p:xfrm>
          <a:off x="520700" y="228600"/>
          <a:ext cx="8102604" cy="1497330"/>
        </p:xfrm>
        <a:graphic>
          <a:graphicData uri="http://schemas.openxmlformats.org/drawingml/2006/table">
            <a:tbl>
              <a:tblPr>
                <a:noFill/>
                <a:tableStyleId>{87934584-545A-4836-8CFC-0E41E69ADD2F}</a:tableStyleId>
              </a:tblPr>
              <a:tblGrid>
                <a:gridCol w="157000">
                  <a:extLst>
                    <a:ext uri="{9D8B030D-6E8A-4147-A177-3AD203B41FA5}">
                      <a16:colId xmlns:a16="http://schemas.microsoft.com/office/drawing/2014/main" val="20000"/>
                    </a:ext>
                  </a:extLst>
                </a:gridCol>
                <a:gridCol w="6807086">
                  <a:extLst>
                    <a:ext uri="{9D8B030D-6E8A-4147-A177-3AD203B41FA5}">
                      <a16:colId xmlns:a16="http://schemas.microsoft.com/office/drawing/2014/main" val="20001"/>
                    </a:ext>
                  </a:extLst>
                </a:gridCol>
                <a:gridCol w="1138518">
                  <a:extLst>
                    <a:ext uri="{9D8B030D-6E8A-4147-A177-3AD203B41FA5}">
                      <a16:colId xmlns:a16="http://schemas.microsoft.com/office/drawing/2014/main" val="20002"/>
                    </a:ext>
                  </a:extLst>
                </a:gridCol>
              </a:tblGrid>
              <a:tr h="966315">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dirty="0">
                          <a:latin typeface="Cambria"/>
                          <a:ea typeface="Cambria"/>
                          <a:cs typeface="Cambria"/>
                          <a:sym typeface="Cambria"/>
                        </a:rPr>
                        <a:t>               </a:t>
                      </a:r>
                      <a:r>
                        <a:rPr lang="en-US" sz="1800" b="1" u="none" strike="noStrike" cap="none" dirty="0" err="1">
                          <a:latin typeface="Cambria"/>
                          <a:ea typeface="Cambria"/>
                          <a:cs typeface="Cambria"/>
                          <a:sym typeface="Cambria"/>
                        </a:rPr>
                        <a:t>Nitte</a:t>
                      </a:r>
                      <a:r>
                        <a:rPr lang="en-US" sz="1800" b="1" u="none" strike="noStrike" cap="none" dirty="0">
                          <a:latin typeface="Cambria"/>
                          <a:ea typeface="Cambria"/>
                          <a:cs typeface="Cambria"/>
                          <a:sym typeface="Cambria"/>
                        </a:rPr>
                        <a:t>  Meenakshi Institute of Technology</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dirty="0">
                          <a:latin typeface="Cambria"/>
                          <a:ea typeface="Cambria"/>
                          <a:cs typeface="Cambria"/>
                          <a:sym typeface="Cambria"/>
                        </a:rPr>
                        <a:t>                                   (AN AUTONOMOUS INSTITUTION AFFILIATED TO VISVESVARAYA TECHNOLOGICAL UNIVERSITY, BELGAUM)</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                             PB No. 6429, Yelahanka, Bangalore 560-064, Karnataka</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                            Telephone: 080- 22167800, 22167860, Fax: 080 - 22167805</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dirty="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31015">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31" name="Google Shape;231;g7859f081c5_2_10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232" name="Google Shape;232;g7859f081c5_2_10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13</a:t>
            </a:fld>
            <a:endParaRPr/>
          </a:p>
        </p:txBody>
      </p:sp>
      <p:sp>
        <p:nvSpPr>
          <p:cNvPr id="233" name="Google Shape;233;g7859f081c5_2_107"/>
          <p:cNvSpPr txBox="1"/>
          <p:nvPr/>
        </p:nvSpPr>
        <p:spPr>
          <a:xfrm>
            <a:off x="0" y="1596571"/>
            <a:ext cx="9144000" cy="4892762"/>
          </a:xfrm>
          <a:prstGeom prst="rect">
            <a:avLst/>
          </a:prstGeom>
          <a:noFill/>
          <a:ln>
            <a:noFill/>
          </a:ln>
        </p:spPr>
        <p:txBody>
          <a:bodyPr spcFirstLastPara="1" wrap="square" lIns="91425" tIns="91425" rIns="91425" bIns="91425" anchor="t" anchorCtr="0">
            <a:noAutofit/>
          </a:bodyPr>
          <a:lstStyle/>
          <a:p>
            <a:pPr marL="171450" marR="0" lvl="0" indent="0" algn="ctr" rtl="0">
              <a:lnSpc>
                <a:spcPct val="80000"/>
              </a:lnSpc>
              <a:spcBef>
                <a:spcPts val="750"/>
              </a:spcBef>
              <a:spcAft>
                <a:spcPts val="0"/>
              </a:spcAft>
              <a:buClr>
                <a:srgbClr val="000000"/>
              </a:buClr>
              <a:buSzPts val="2800"/>
              <a:buFont typeface="Arial"/>
              <a:buNone/>
            </a:pPr>
            <a:r>
              <a:rPr lang="en-US" sz="2800" b="1" i="0" u="sng" strike="noStrike" cap="none" dirty="0">
                <a:solidFill>
                  <a:schemeClr val="dk1"/>
                </a:solidFill>
                <a:latin typeface="Times New Roman"/>
                <a:ea typeface="Times New Roman"/>
                <a:cs typeface="Times New Roman"/>
                <a:sym typeface="Times New Roman"/>
              </a:rPr>
              <a:t>Non-functional Requirements</a:t>
            </a:r>
            <a:endParaRPr sz="2400" b="0" i="0" u="none" strike="noStrike" cap="none" dirty="0">
              <a:solidFill>
                <a:schemeClr val="dk1"/>
              </a:solidFill>
              <a:latin typeface="Times New Roman"/>
              <a:ea typeface="Times New Roman"/>
              <a:cs typeface="Times New Roman"/>
              <a:sym typeface="Times New Roman"/>
            </a:endParaRPr>
          </a:p>
          <a:p>
            <a:pPr marL="457200" marR="0" lvl="0" indent="-336550" algn="just" rtl="0">
              <a:lnSpc>
                <a:spcPct val="80000"/>
              </a:lnSpc>
              <a:spcBef>
                <a:spcPts val="750"/>
              </a:spcBef>
              <a:spcAft>
                <a:spcPts val="0"/>
              </a:spcAft>
              <a:buClr>
                <a:schemeClr val="dk1"/>
              </a:buClr>
              <a:buSzPts val="1700"/>
              <a:buFont typeface="Times New Roman"/>
              <a:buChar char="●"/>
            </a:pPr>
            <a:r>
              <a:rPr lang="en-GB" sz="21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Usability : </a:t>
            </a:r>
            <a:r>
              <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The model should have a clean interface with simple design that can is easily usable.</a:t>
            </a:r>
          </a:p>
          <a:p>
            <a:pPr marL="457200" marR="0" lvl="0" indent="-336550" algn="just" rtl="0">
              <a:lnSpc>
                <a:spcPct val="80000"/>
              </a:lnSpc>
              <a:spcBef>
                <a:spcPts val="750"/>
              </a:spcBef>
              <a:spcAft>
                <a:spcPts val="0"/>
              </a:spcAft>
              <a:buClr>
                <a:schemeClr val="dk1"/>
              </a:buClr>
              <a:buSzPts val="1700"/>
              <a:buFont typeface="Times New Roman"/>
              <a:buChar char="●"/>
            </a:pPr>
            <a:endPar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a:p>
            <a:pPr marL="457200" marR="0" lvl="0" indent="-336550" algn="just" rtl="0">
              <a:lnSpc>
                <a:spcPct val="80000"/>
              </a:lnSpc>
              <a:spcBef>
                <a:spcPts val="0"/>
              </a:spcBef>
              <a:spcAft>
                <a:spcPts val="0"/>
              </a:spcAft>
              <a:buClr>
                <a:schemeClr val="dk1"/>
              </a:buClr>
              <a:buSzPts val="1700"/>
              <a:buFont typeface="Times New Roman"/>
              <a:buChar char="●"/>
            </a:pPr>
            <a:r>
              <a:rPr lang="en-GB" sz="21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Availability </a:t>
            </a:r>
            <a:r>
              <a:rPr lang="en-GB" sz="2100" b="1" dirty="0">
                <a:solidFill>
                  <a:schemeClr val="dk1"/>
                </a:solidFill>
                <a:latin typeface="Calibri" panose="020F0502020204030204" pitchFamily="34" charset="0"/>
                <a:ea typeface="Times New Roman"/>
                <a:cs typeface="Calibri" panose="020F0502020204030204" pitchFamily="34" charset="0"/>
                <a:sym typeface="Times New Roman"/>
              </a:rPr>
              <a:t>:</a:t>
            </a:r>
            <a:r>
              <a:rPr lang="en-GB" sz="21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 </a:t>
            </a:r>
            <a:r>
              <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The </a:t>
            </a:r>
            <a:r>
              <a:rPr lang="en-GB" sz="2100" dirty="0">
                <a:solidFill>
                  <a:schemeClr val="dk1"/>
                </a:solidFill>
                <a:latin typeface="Calibri" panose="020F0502020204030204" pitchFamily="34" charset="0"/>
                <a:ea typeface="Times New Roman"/>
                <a:cs typeface="Calibri" panose="020F0502020204030204" pitchFamily="34" charset="0"/>
                <a:sym typeface="Times New Roman"/>
              </a:rPr>
              <a:t>recommendation made</a:t>
            </a:r>
            <a:r>
              <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 will be accurate 24X7 and the content will be accessible from anywhere at anytime.</a:t>
            </a:r>
          </a:p>
          <a:p>
            <a:pPr marL="457200" marR="0" lvl="0" indent="-336550" algn="just" rtl="0">
              <a:lnSpc>
                <a:spcPct val="80000"/>
              </a:lnSpc>
              <a:spcBef>
                <a:spcPts val="0"/>
              </a:spcBef>
              <a:spcAft>
                <a:spcPts val="0"/>
              </a:spcAft>
              <a:buClr>
                <a:schemeClr val="dk1"/>
              </a:buClr>
              <a:buSzPts val="1700"/>
              <a:buFont typeface="Times New Roman"/>
              <a:buChar char="●"/>
            </a:pPr>
            <a:endPar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a:p>
            <a:pPr marL="457200" marR="0" lvl="0" indent="-336550" algn="just" rtl="0">
              <a:lnSpc>
                <a:spcPct val="80000"/>
              </a:lnSpc>
              <a:spcBef>
                <a:spcPts val="0"/>
              </a:spcBef>
              <a:spcAft>
                <a:spcPts val="0"/>
              </a:spcAft>
              <a:buClr>
                <a:schemeClr val="dk1"/>
              </a:buClr>
              <a:buSzPts val="1700"/>
              <a:buFont typeface="Times New Roman"/>
              <a:buChar char="●"/>
            </a:pPr>
            <a:r>
              <a:rPr lang="en-GB" sz="21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Scalability :</a:t>
            </a:r>
            <a:r>
              <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 However large the dataset might be, it gives the accurate prediction.</a:t>
            </a:r>
          </a:p>
          <a:p>
            <a:pPr marL="120650" marR="0" lvl="0" algn="just" rtl="0">
              <a:lnSpc>
                <a:spcPct val="80000"/>
              </a:lnSpc>
              <a:spcBef>
                <a:spcPts val="0"/>
              </a:spcBef>
              <a:spcAft>
                <a:spcPts val="0"/>
              </a:spcAft>
              <a:buClr>
                <a:schemeClr val="dk1"/>
              </a:buClr>
              <a:buSzPts val="1700"/>
            </a:pPr>
            <a:r>
              <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 </a:t>
            </a:r>
          </a:p>
          <a:p>
            <a:pPr marL="457200" marR="0" lvl="0" indent="-336550" algn="just" rtl="0">
              <a:lnSpc>
                <a:spcPct val="80000"/>
              </a:lnSpc>
              <a:spcBef>
                <a:spcPts val="0"/>
              </a:spcBef>
              <a:spcAft>
                <a:spcPts val="0"/>
              </a:spcAft>
              <a:buClr>
                <a:schemeClr val="dk1"/>
              </a:buClr>
              <a:buSzPts val="1700"/>
              <a:buFont typeface="Times New Roman"/>
              <a:buChar char="●"/>
            </a:pPr>
            <a:r>
              <a:rPr lang="en-GB" sz="21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Performance :</a:t>
            </a:r>
            <a:r>
              <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 This project has very high performance even though datasets are very huge.</a:t>
            </a:r>
          </a:p>
          <a:p>
            <a:pPr marL="457200" marR="0" lvl="0" indent="-336550" algn="just" rtl="0">
              <a:lnSpc>
                <a:spcPct val="80000"/>
              </a:lnSpc>
              <a:spcBef>
                <a:spcPts val="0"/>
              </a:spcBef>
              <a:spcAft>
                <a:spcPts val="0"/>
              </a:spcAft>
              <a:buClr>
                <a:schemeClr val="dk1"/>
              </a:buClr>
              <a:buSzPts val="1700"/>
              <a:buFont typeface="Times New Roman"/>
              <a:buChar char="●"/>
            </a:pPr>
            <a:endPar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a:p>
            <a:pPr marL="457200" marR="0" lvl="0" indent="-336550" algn="just" rtl="0">
              <a:lnSpc>
                <a:spcPct val="80000"/>
              </a:lnSpc>
              <a:spcBef>
                <a:spcPts val="0"/>
              </a:spcBef>
              <a:spcAft>
                <a:spcPts val="0"/>
              </a:spcAft>
              <a:buClr>
                <a:schemeClr val="dk1"/>
              </a:buClr>
              <a:buSzPts val="1700"/>
              <a:buFont typeface="Times New Roman"/>
              <a:buChar char="●"/>
            </a:pPr>
            <a:r>
              <a:rPr lang="en-GB" sz="21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Supportability :</a:t>
            </a:r>
            <a:r>
              <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 The project will run on Windows, Linux as </a:t>
            </a:r>
            <a:r>
              <a:rPr lang="en-GB" sz="2100" b="0" i="0" u="none" strike="noStrike" cap="none" dirty="0" err="1">
                <a:solidFill>
                  <a:schemeClr val="dk1"/>
                </a:solidFill>
                <a:latin typeface="Calibri" panose="020F0502020204030204" pitchFamily="34" charset="0"/>
                <a:ea typeface="Times New Roman"/>
                <a:cs typeface="Calibri" panose="020F0502020204030204" pitchFamily="34" charset="0"/>
                <a:sym typeface="Times New Roman"/>
              </a:rPr>
              <a:t>as</a:t>
            </a:r>
            <a:r>
              <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 well other major operating systems.</a:t>
            </a:r>
          </a:p>
          <a:p>
            <a:pPr marL="457200" marR="0" lvl="0" indent="-336550" algn="just" rtl="0">
              <a:lnSpc>
                <a:spcPct val="80000"/>
              </a:lnSpc>
              <a:spcBef>
                <a:spcPts val="0"/>
              </a:spcBef>
              <a:spcAft>
                <a:spcPts val="0"/>
              </a:spcAft>
              <a:buClr>
                <a:schemeClr val="dk1"/>
              </a:buClr>
              <a:buSzPts val="1700"/>
              <a:buFont typeface="Times New Roman"/>
              <a:buChar char="●"/>
            </a:pPr>
            <a:endPar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a:p>
            <a:pPr marL="457200" marR="0" lvl="0" indent="-336550" algn="just" rtl="0">
              <a:lnSpc>
                <a:spcPct val="80000"/>
              </a:lnSpc>
              <a:spcBef>
                <a:spcPts val="0"/>
              </a:spcBef>
              <a:spcAft>
                <a:spcPts val="0"/>
              </a:spcAft>
              <a:buClr>
                <a:schemeClr val="dk1"/>
              </a:buClr>
              <a:buSzPts val="1700"/>
              <a:buFont typeface="Times New Roman"/>
              <a:buChar char="●"/>
            </a:pPr>
            <a:r>
              <a:rPr lang="en-GB" sz="21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Cost effective : </a:t>
            </a:r>
            <a:r>
              <a:rPr lang="en-GB" sz="21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As we use no hardware devices we are producing a cost effective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ADA4-0885-488A-9356-CB03E590DCFF}"/>
              </a:ext>
            </a:extLst>
          </p:cNvPr>
          <p:cNvSpPr>
            <a:spLocks noGrp="1"/>
          </p:cNvSpPr>
          <p:nvPr>
            <p:ph type="title"/>
          </p:nvPr>
        </p:nvSpPr>
        <p:spPr>
          <a:xfrm>
            <a:off x="516108" y="0"/>
            <a:ext cx="7886700" cy="1325563"/>
          </a:xfrm>
        </p:spPr>
        <p:txBody>
          <a:bodyPr>
            <a:normAutofit/>
          </a:bodyPr>
          <a:lstStyle/>
          <a:p>
            <a:r>
              <a:rPr lang="en-GB" sz="3000" b="1" u="sng" dirty="0"/>
              <a:t>Incorporation of changes mentioned in phase 2</a:t>
            </a:r>
            <a:endParaRPr lang="en-IN" sz="3000" b="1" u="sng" dirty="0"/>
          </a:p>
        </p:txBody>
      </p:sp>
      <p:sp>
        <p:nvSpPr>
          <p:cNvPr id="4" name="Slide Number Placeholder 3">
            <a:extLst>
              <a:ext uri="{FF2B5EF4-FFF2-40B4-BE49-F238E27FC236}">
                <a16:creationId xmlns:a16="http://schemas.microsoft.com/office/drawing/2014/main" id="{713E01C7-139F-4B86-A39B-D5A2C5FE45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aphicFrame>
        <p:nvGraphicFramePr>
          <p:cNvPr id="5" name="Table 5">
            <a:extLst>
              <a:ext uri="{FF2B5EF4-FFF2-40B4-BE49-F238E27FC236}">
                <a16:creationId xmlns:a16="http://schemas.microsoft.com/office/drawing/2014/main" id="{21A940B8-2E44-4427-B869-820AC2B1F233}"/>
              </a:ext>
            </a:extLst>
          </p:cNvPr>
          <p:cNvGraphicFramePr>
            <a:graphicFrameLocks noGrp="1"/>
          </p:cNvGraphicFramePr>
          <p:nvPr>
            <p:extLst>
              <p:ext uri="{D42A27DB-BD31-4B8C-83A1-F6EECF244321}">
                <p14:modId xmlns:p14="http://schemas.microsoft.com/office/powerpoint/2010/main" val="1514927662"/>
              </p:ext>
            </p:extLst>
          </p:nvPr>
        </p:nvGraphicFramePr>
        <p:xfrm>
          <a:off x="675249" y="1611086"/>
          <a:ext cx="7343337" cy="4423953"/>
        </p:xfrm>
        <a:graphic>
          <a:graphicData uri="http://schemas.openxmlformats.org/drawingml/2006/table">
            <a:tbl>
              <a:tblPr firstRow="1" bandRow="1">
                <a:tableStyleId>{284E427A-3D55-4303-BF80-6455036E1DE7}</a:tableStyleId>
              </a:tblPr>
              <a:tblGrid>
                <a:gridCol w="855563">
                  <a:extLst>
                    <a:ext uri="{9D8B030D-6E8A-4147-A177-3AD203B41FA5}">
                      <a16:colId xmlns:a16="http://schemas.microsoft.com/office/drawing/2014/main" val="4192290955"/>
                    </a:ext>
                  </a:extLst>
                </a:gridCol>
                <a:gridCol w="3147144">
                  <a:extLst>
                    <a:ext uri="{9D8B030D-6E8A-4147-A177-3AD203B41FA5}">
                      <a16:colId xmlns:a16="http://schemas.microsoft.com/office/drawing/2014/main" val="3812627875"/>
                    </a:ext>
                  </a:extLst>
                </a:gridCol>
                <a:gridCol w="3340630">
                  <a:extLst>
                    <a:ext uri="{9D8B030D-6E8A-4147-A177-3AD203B41FA5}">
                      <a16:colId xmlns:a16="http://schemas.microsoft.com/office/drawing/2014/main" val="1950560293"/>
                    </a:ext>
                  </a:extLst>
                </a:gridCol>
              </a:tblGrid>
              <a:tr h="835635">
                <a:tc>
                  <a:txBody>
                    <a:bodyPr/>
                    <a:lstStyle/>
                    <a:p>
                      <a:pPr algn="ctr"/>
                      <a:r>
                        <a:rPr lang="en-GB" dirty="0" err="1"/>
                        <a:t>SL.No</a:t>
                      </a:r>
                      <a:endParaRPr lang="en-IN" dirty="0"/>
                    </a:p>
                  </a:txBody>
                  <a:tcPr/>
                </a:tc>
                <a:tc>
                  <a:txBody>
                    <a:bodyPr/>
                    <a:lstStyle/>
                    <a:p>
                      <a:pPr algn="ctr"/>
                      <a:r>
                        <a:rPr lang="en-GB" dirty="0"/>
                        <a:t>Requirements</a:t>
                      </a:r>
                      <a:endParaRPr lang="en-IN" dirty="0"/>
                    </a:p>
                  </a:txBody>
                  <a:tcPr/>
                </a:tc>
                <a:tc>
                  <a:txBody>
                    <a:bodyPr/>
                    <a:lstStyle/>
                    <a:p>
                      <a:pPr algn="ctr"/>
                      <a:r>
                        <a:rPr lang="en-GB" dirty="0"/>
                        <a:t>Status</a:t>
                      </a:r>
                      <a:endParaRPr lang="en-IN" dirty="0"/>
                    </a:p>
                  </a:txBody>
                  <a:tcPr/>
                </a:tc>
                <a:extLst>
                  <a:ext uri="{0D108BD9-81ED-4DB2-BD59-A6C34878D82A}">
                    <a16:rowId xmlns:a16="http://schemas.microsoft.com/office/drawing/2014/main" val="2286580553"/>
                  </a:ext>
                </a:extLst>
              </a:tr>
              <a:tr h="598053">
                <a:tc>
                  <a:txBody>
                    <a:bodyPr/>
                    <a:lstStyle/>
                    <a:p>
                      <a:pPr algn="ctr"/>
                      <a:r>
                        <a:rPr lang="en-GB" dirty="0"/>
                        <a:t>1.</a:t>
                      </a:r>
                      <a:endParaRPr lang="en-IN" dirty="0"/>
                    </a:p>
                  </a:txBody>
                  <a:tcPr/>
                </a:tc>
                <a:tc>
                  <a:txBody>
                    <a:bodyPr/>
                    <a:lstStyle/>
                    <a:p>
                      <a:pPr algn="ctr"/>
                      <a:r>
                        <a:rPr lang="en-GB" dirty="0"/>
                        <a:t>Sentiment Analysis</a:t>
                      </a:r>
                      <a:endParaRPr lang="en-IN" dirty="0"/>
                    </a:p>
                  </a:txBody>
                  <a:tcPr/>
                </a:tc>
                <a:tc>
                  <a:txBody>
                    <a:bodyPr/>
                    <a:lstStyle/>
                    <a:p>
                      <a:pPr algn="ctr"/>
                      <a:r>
                        <a:rPr lang="en-GB" dirty="0"/>
                        <a:t>Completed</a:t>
                      </a:r>
                      <a:endParaRPr lang="en-IN" dirty="0"/>
                    </a:p>
                  </a:txBody>
                  <a:tcPr/>
                </a:tc>
                <a:extLst>
                  <a:ext uri="{0D108BD9-81ED-4DB2-BD59-A6C34878D82A}">
                    <a16:rowId xmlns:a16="http://schemas.microsoft.com/office/drawing/2014/main" val="1720583980"/>
                  </a:ext>
                </a:extLst>
              </a:tr>
              <a:tr h="598053">
                <a:tc>
                  <a:txBody>
                    <a:bodyPr/>
                    <a:lstStyle/>
                    <a:p>
                      <a:pPr algn="ctr"/>
                      <a:r>
                        <a:rPr lang="en-GB" dirty="0"/>
                        <a:t>2.</a:t>
                      </a:r>
                      <a:endParaRPr lang="en-IN" dirty="0"/>
                    </a:p>
                  </a:txBody>
                  <a:tcPr/>
                </a:tc>
                <a:tc>
                  <a:txBody>
                    <a:bodyPr/>
                    <a:lstStyle/>
                    <a:p>
                      <a:pPr algn="ctr"/>
                      <a:r>
                        <a:rPr lang="en-GB" dirty="0"/>
                        <a:t>Translation to the regional language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Completed</a:t>
                      </a:r>
                      <a:endParaRPr lang="en-IN" dirty="0"/>
                    </a:p>
                  </a:txBody>
                  <a:tcPr/>
                </a:tc>
                <a:extLst>
                  <a:ext uri="{0D108BD9-81ED-4DB2-BD59-A6C34878D82A}">
                    <a16:rowId xmlns:a16="http://schemas.microsoft.com/office/drawing/2014/main" val="1314746918"/>
                  </a:ext>
                </a:extLst>
              </a:tr>
              <a:tr h="598053">
                <a:tc>
                  <a:txBody>
                    <a:bodyPr/>
                    <a:lstStyle/>
                    <a:p>
                      <a:pPr algn="ctr"/>
                      <a:r>
                        <a:rPr lang="en-GB" dirty="0"/>
                        <a:t>3.</a:t>
                      </a:r>
                      <a:endParaRPr lang="en-IN" dirty="0"/>
                    </a:p>
                  </a:txBody>
                  <a:tcPr/>
                </a:tc>
                <a:tc>
                  <a:txBody>
                    <a:bodyPr/>
                    <a:lstStyle/>
                    <a:p>
                      <a:pPr algn="ctr"/>
                      <a:r>
                        <a:rPr lang="en-GB" dirty="0"/>
                        <a:t>Blog to write reviews</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Completed</a:t>
                      </a:r>
                      <a:endParaRPr lang="en-IN" dirty="0"/>
                    </a:p>
                  </a:txBody>
                  <a:tcPr/>
                </a:tc>
                <a:extLst>
                  <a:ext uri="{0D108BD9-81ED-4DB2-BD59-A6C34878D82A}">
                    <a16:rowId xmlns:a16="http://schemas.microsoft.com/office/drawing/2014/main" val="929152101"/>
                  </a:ext>
                </a:extLst>
              </a:tr>
              <a:tr h="598053">
                <a:tc>
                  <a:txBody>
                    <a:bodyPr/>
                    <a:lstStyle/>
                    <a:p>
                      <a:pPr algn="ctr"/>
                      <a:r>
                        <a:rPr lang="en-GB" dirty="0"/>
                        <a:t>4.</a:t>
                      </a:r>
                      <a:endParaRPr lang="en-IN" dirty="0"/>
                    </a:p>
                  </a:txBody>
                  <a:tcPr/>
                </a:tc>
                <a:tc>
                  <a:txBody>
                    <a:bodyPr/>
                    <a:lstStyle/>
                    <a:p>
                      <a:pPr algn="ctr"/>
                      <a:r>
                        <a:rPr lang="en-GB" dirty="0"/>
                        <a:t>Background </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Completed</a:t>
                      </a:r>
                      <a:endParaRPr lang="en-IN" dirty="0"/>
                    </a:p>
                  </a:txBody>
                  <a:tcPr/>
                </a:tc>
                <a:extLst>
                  <a:ext uri="{0D108BD9-81ED-4DB2-BD59-A6C34878D82A}">
                    <a16:rowId xmlns:a16="http://schemas.microsoft.com/office/drawing/2014/main" val="657979352"/>
                  </a:ext>
                </a:extLst>
              </a:tr>
              <a:tr h="598053">
                <a:tc>
                  <a:txBody>
                    <a:bodyPr/>
                    <a:lstStyle/>
                    <a:p>
                      <a:pPr algn="ctr"/>
                      <a:r>
                        <a:rPr lang="en-GB" dirty="0"/>
                        <a:t>5.</a:t>
                      </a:r>
                      <a:endParaRPr lang="en-IN" dirty="0"/>
                    </a:p>
                  </a:txBody>
                  <a:tcPr/>
                </a:tc>
                <a:tc>
                  <a:txBody>
                    <a:bodyPr/>
                    <a:lstStyle/>
                    <a:p>
                      <a:pPr algn="ctr"/>
                      <a:r>
                        <a:rPr lang="en-GB" dirty="0"/>
                        <a:t>Trailer Video</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Completed</a:t>
                      </a:r>
                      <a:endParaRPr lang="en-IN" dirty="0"/>
                    </a:p>
                  </a:txBody>
                  <a:tcPr/>
                </a:tc>
                <a:extLst>
                  <a:ext uri="{0D108BD9-81ED-4DB2-BD59-A6C34878D82A}">
                    <a16:rowId xmlns:a16="http://schemas.microsoft.com/office/drawing/2014/main" val="3430615927"/>
                  </a:ext>
                </a:extLst>
              </a:tr>
              <a:tr h="598053">
                <a:tc>
                  <a:txBody>
                    <a:bodyPr/>
                    <a:lstStyle/>
                    <a:p>
                      <a:pPr algn="ctr"/>
                      <a:r>
                        <a:rPr lang="en-GB" dirty="0"/>
                        <a:t>6.</a:t>
                      </a:r>
                      <a:endParaRPr lang="en-IN" dirty="0"/>
                    </a:p>
                  </a:txBody>
                  <a:tcPr/>
                </a:tc>
                <a:tc>
                  <a:txBody>
                    <a:bodyPr/>
                    <a:lstStyle/>
                    <a:p>
                      <a:pPr algn="ctr"/>
                      <a:r>
                        <a:rPr lang="en-GB" dirty="0"/>
                        <a:t>Heroku Cloud</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Completed</a:t>
                      </a:r>
                      <a:endParaRPr lang="en-IN" dirty="0"/>
                    </a:p>
                  </a:txBody>
                  <a:tcPr/>
                </a:tc>
                <a:extLst>
                  <a:ext uri="{0D108BD9-81ED-4DB2-BD59-A6C34878D82A}">
                    <a16:rowId xmlns:a16="http://schemas.microsoft.com/office/drawing/2014/main" val="1219257890"/>
                  </a:ext>
                </a:extLst>
              </a:tr>
            </a:tbl>
          </a:graphicData>
        </a:graphic>
      </p:graphicFrame>
    </p:spTree>
    <p:extLst>
      <p:ext uri="{BB962C8B-B14F-4D97-AF65-F5344CB8AC3E}">
        <p14:creationId xmlns:p14="http://schemas.microsoft.com/office/powerpoint/2010/main" val="385776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D8098-9415-40A0-91D8-1C4C21CBCC09}"/>
              </a:ext>
            </a:extLst>
          </p:cNvPr>
          <p:cNvSpPr>
            <a:spLocks noGrp="1"/>
          </p:cNvSpPr>
          <p:nvPr>
            <p:ph type="body" idx="1"/>
          </p:nvPr>
        </p:nvSpPr>
        <p:spPr>
          <a:xfrm>
            <a:off x="516109" y="507072"/>
            <a:ext cx="7886700" cy="5849279"/>
          </a:xfrm>
        </p:spPr>
        <p:txBody>
          <a:bodyPr>
            <a:normAutofit lnSpcReduction="10000"/>
          </a:bodyPr>
          <a:lstStyle/>
          <a:p>
            <a:pPr marL="114300" indent="0" algn="just" rtl="0">
              <a:spcBef>
                <a:spcPts val="0"/>
              </a:spcBef>
              <a:spcAft>
                <a:spcPts val="0"/>
              </a:spcAft>
              <a:buNone/>
            </a:pPr>
            <a:r>
              <a:rPr lang="en-GB" sz="2800" b="1" u="sng" dirty="0">
                <a:latin typeface="Calibri" panose="020F0502020204030204" pitchFamily="34" charset="0"/>
                <a:cs typeface="Calibri" panose="020F0502020204030204" pitchFamily="34" charset="0"/>
              </a:rPr>
              <a:t>Req1 - Sentiment analysis </a:t>
            </a:r>
            <a:r>
              <a:rPr lang="en-GB" sz="2800" b="1" dirty="0">
                <a:latin typeface="Calibri" panose="020F0502020204030204" pitchFamily="34" charset="0"/>
                <a:cs typeface="Calibri" panose="020F0502020204030204" pitchFamily="34" charset="0"/>
              </a:rPr>
              <a:t>:-</a:t>
            </a:r>
            <a:endParaRPr lang="en-GB" sz="2800" dirty="0">
              <a:latin typeface="Calibri" panose="020F0502020204030204" pitchFamily="34" charset="0"/>
              <a:cs typeface="Calibri" panose="020F0502020204030204" pitchFamily="34" charset="0"/>
            </a:endParaRPr>
          </a:p>
          <a:p>
            <a:pPr marL="114300" indent="0" algn="just" rtl="0">
              <a:spcBef>
                <a:spcPts val="0"/>
              </a:spcBef>
              <a:spcAft>
                <a:spcPts val="0"/>
              </a:spcAft>
              <a:buNone/>
            </a:pPr>
            <a:endParaRPr lang="en-GB" sz="2400" dirty="0">
              <a:latin typeface="Calibri" panose="020F0502020204030204" pitchFamily="34" charset="0"/>
              <a:cs typeface="Calibri" panose="020F0502020204030204" pitchFamily="34" charset="0"/>
            </a:endParaRPr>
          </a:p>
          <a:p>
            <a:pPr algn="just" rtl="0">
              <a:spcBef>
                <a:spcPts val="0"/>
              </a:spcBef>
              <a:spcAft>
                <a:spcPts val="0"/>
              </a:spcAft>
            </a:pPr>
            <a:endParaRPr lang="en-GB" sz="2400" i="0" u="none" strike="noStrike" dirty="0">
              <a:solidFill>
                <a:srgbClr val="000000"/>
              </a:solidFill>
              <a:effectLst/>
              <a:latin typeface="Calibri" panose="020F0502020204030204" pitchFamily="34" charset="0"/>
              <a:cs typeface="Calibri" panose="020F0502020204030204" pitchFamily="34" charset="0"/>
            </a:endParaRPr>
          </a:p>
          <a:p>
            <a:pPr algn="just" rtl="0">
              <a:spcBef>
                <a:spcPts val="0"/>
              </a:spcBef>
              <a:spcAft>
                <a:spcPts val="0"/>
              </a:spcAft>
            </a:pPr>
            <a:r>
              <a:rPr lang="en-GB" sz="2400" i="0" u="none" strike="noStrike" dirty="0">
                <a:solidFill>
                  <a:srgbClr val="000000"/>
                </a:solidFill>
                <a:effectLst/>
                <a:latin typeface="Calibri" panose="020F0502020204030204" pitchFamily="34" charset="0"/>
                <a:cs typeface="Calibri" panose="020F0502020204030204" pitchFamily="34" charset="0"/>
              </a:rPr>
              <a:t>The primary job in sentimental analysis is to classify the polarity of a given review/text in a paragraph or sentence as whether the expressed feature of the sentence is positive, negative by using NLP and text analysis. </a:t>
            </a:r>
            <a:r>
              <a:rPr lang="en-GB" sz="2400" i="0" u="none" strike="noStrike" dirty="0">
                <a:solidFill>
                  <a:srgbClr val="202122"/>
                </a:solidFill>
                <a:effectLst/>
                <a:latin typeface="Calibri" panose="020F0502020204030204" pitchFamily="34" charset="0"/>
                <a:cs typeface="Calibri" panose="020F0502020204030204" pitchFamily="34" charset="0"/>
              </a:rPr>
              <a:t> </a:t>
            </a:r>
            <a:endParaRPr lang="en-GB" sz="2400" dirty="0">
              <a:effectLst/>
              <a:latin typeface="Calibri" panose="020F0502020204030204" pitchFamily="34" charset="0"/>
              <a:cs typeface="Calibri" panose="020F0502020204030204" pitchFamily="34" charset="0"/>
            </a:endParaRPr>
          </a:p>
          <a:p>
            <a:pPr algn="just">
              <a:spcBef>
                <a:spcPts val="0"/>
              </a:spcBef>
              <a:spcAft>
                <a:spcPts val="500"/>
              </a:spcAft>
            </a:pPr>
            <a:endParaRPr lang="en-GB" sz="2400" i="0" u="none" strike="noStrike" dirty="0">
              <a:solidFill>
                <a:srgbClr val="202122"/>
              </a:solidFill>
              <a:effectLst/>
              <a:latin typeface="Calibri" panose="020F0502020204030204" pitchFamily="34" charset="0"/>
              <a:cs typeface="Calibri" panose="020F0502020204030204" pitchFamily="34" charset="0"/>
            </a:endParaRPr>
          </a:p>
          <a:p>
            <a:pPr algn="just">
              <a:spcBef>
                <a:spcPts val="0"/>
              </a:spcBef>
              <a:spcAft>
                <a:spcPts val="500"/>
              </a:spcAft>
            </a:pPr>
            <a:r>
              <a:rPr lang="en-GB" sz="2400" i="0" u="none" strike="noStrike" dirty="0">
                <a:solidFill>
                  <a:srgbClr val="202122"/>
                </a:solidFill>
                <a:effectLst/>
                <a:latin typeface="Calibri" panose="020F0502020204030204" pitchFamily="34" charset="0"/>
                <a:cs typeface="Calibri" panose="020F0502020204030204" pitchFamily="34" charset="0"/>
              </a:rPr>
              <a:t>Now a days, users provide their feedback, comment or text reviews to the items in many e-commerce or social networking services. These user’s provide feedback or text data contain numerous amount of sentimental opinion towards the item.</a:t>
            </a:r>
          </a:p>
          <a:p>
            <a:pPr algn="just">
              <a:spcBef>
                <a:spcPts val="0"/>
              </a:spcBef>
              <a:spcAft>
                <a:spcPts val="500"/>
              </a:spcAft>
            </a:pPr>
            <a:endParaRPr lang="en-GB" sz="2400" i="0" u="none" strike="noStrike" dirty="0">
              <a:solidFill>
                <a:srgbClr val="202122"/>
              </a:solidFill>
              <a:effectLst/>
              <a:latin typeface="Calibri" panose="020F0502020204030204" pitchFamily="34" charset="0"/>
              <a:cs typeface="Calibri" panose="020F0502020204030204" pitchFamily="34" charset="0"/>
            </a:endParaRPr>
          </a:p>
          <a:p>
            <a:pPr algn="just">
              <a:spcBef>
                <a:spcPts val="0"/>
              </a:spcBef>
              <a:spcAft>
                <a:spcPts val="500"/>
              </a:spcAft>
            </a:pPr>
            <a:r>
              <a:rPr lang="en-GB" sz="2400" dirty="0">
                <a:solidFill>
                  <a:srgbClr val="202122"/>
                </a:solidFill>
                <a:latin typeface="Calibri" panose="020F0502020204030204" pitchFamily="34" charset="0"/>
                <a:cs typeface="Calibri" panose="020F0502020204030204" pitchFamily="34" charset="0"/>
              </a:rPr>
              <a:t>S</a:t>
            </a:r>
            <a:r>
              <a:rPr lang="en-GB" sz="2400" i="0" u="none" strike="noStrike" dirty="0">
                <a:solidFill>
                  <a:srgbClr val="333333"/>
                </a:solidFill>
                <a:effectLst/>
                <a:latin typeface="Calibri" panose="020F0502020204030204" pitchFamily="34" charset="0"/>
                <a:cs typeface="Calibri" panose="020F0502020204030204" pitchFamily="34" charset="0"/>
              </a:rPr>
              <a:t>entiment analysis is implemented using python gives the output where </a:t>
            </a:r>
            <a:r>
              <a:rPr lang="en-GB" sz="2400" dirty="0">
                <a:solidFill>
                  <a:srgbClr val="333333"/>
                </a:solidFill>
                <a:latin typeface="Calibri" panose="020F0502020204030204" pitchFamily="34" charset="0"/>
                <a:cs typeface="Calibri" panose="020F0502020204030204" pitchFamily="34" charset="0"/>
              </a:rPr>
              <a:t>the</a:t>
            </a:r>
            <a:r>
              <a:rPr lang="en-GB" sz="2400" i="0" u="none" strike="noStrike" dirty="0">
                <a:solidFill>
                  <a:srgbClr val="333333"/>
                </a:solidFill>
                <a:effectLst/>
                <a:latin typeface="Calibri" panose="020F0502020204030204" pitchFamily="34" charset="0"/>
                <a:cs typeface="Calibri" panose="020F0502020204030204" pitchFamily="34" charset="0"/>
              </a:rPr>
              <a:t> text review or sentence is either positive or negative. </a:t>
            </a:r>
          </a:p>
          <a:p>
            <a:pPr algn="just">
              <a:spcBef>
                <a:spcPts val="0"/>
              </a:spcBef>
              <a:spcAft>
                <a:spcPts val="500"/>
              </a:spcAft>
            </a:pPr>
            <a:endParaRPr lang="en-GB" sz="2400" dirty="0">
              <a:solidFill>
                <a:srgbClr val="333333"/>
              </a:solidFill>
              <a:latin typeface="Calibri" panose="020F0502020204030204" pitchFamily="34" charset="0"/>
              <a:cs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D9B001E4-FDC3-491B-822C-B93296FB0F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827350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B4DF-1EF8-4C3D-AD3B-6F4A751FCC38}"/>
              </a:ext>
            </a:extLst>
          </p:cNvPr>
          <p:cNvSpPr>
            <a:spLocks noGrp="1"/>
          </p:cNvSpPr>
          <p:nvPr>
            <p:ph type="title"/>
          </p:nvPr>
        </p:nvSpPr>
        <p:spPr>
          <a:xfrm>
            <a:off x="628650" y="136525"/>
            <a:ext cx="7886700" cy="777876"/>
          </a:xfrm>
        </p:spPr>
        <p:txBody>
          <a:bodyPr>
            <a:normAutofit fontScale="90000"/>
          </a:bodyPr>
          <a:lstStyle/>
          <a:p>
            <a:r>
              <a:rPr lang="en-GB" b="1" dirty="0"/>
              <a:t>  </a:t>
            </a:r>
            <a:br>
              <a:rPr lang="en-GB" b="1" dirty="0"/>
            </a:br>
            <a:endParaRPr lang="en-IN" b="1" dirty="0"/>
          </a:p>
        </p:txBody>
      </p:sp>
      <p:sp>
        <p:nvSpPr>
          <p:cNvPr id="3" name="Text Placeholder 2">
            <a:extLst>
              <a:ext uri="{FF2B5EF4-FFF2-40B4-BE49-F238E27FC236}">
                <a16:creationId xmlns:a16="http://schemas.microsoft.com/office/drawing/2014/main" id="{9FB005B1-1A15-4111-AC1E-9E9B84EA3BAD}"/>
              </a:ext>
            </a:extLst>
          </p:cNvPr>
          <p:cNvSpPr>
            <a:spLocks noGrp="1"/>
          </p:cNvSpPr>
          <p:nvPr>
            <p:ph type="body" idx="1"/>
          </p:nvPr>
        </p:nvSpPr>
        <p:spPr>
          <a:xfrm>
            <a:off x="727124" y="267286"/>
            <a:ext cx="7886700" cy="6454189"/>
          </a:xfrm>
        </p:spPr>
        <p:txBody>
          <a:bodyPr>
            <a:normAutofit/>
          </a:bodyPr>
          <a:lstStyle/>
          <a:p>
            <a:pPr marL="114300" indent="0" algn="just">
              <a:buNone/>
            </a:pPr>
            <a:r>
              <a:rPr lang="en-GB" sz="2400" b="1" u="sng" dirty="0"/>
              <a:t>Req2 - Adding Languages</a:t>
            </a:r>
            <a:r>
              <a:rPr lang="en-GB" sz="2400" b="1" dirty="0"/>
              <a:t> :-</a:t>
            </a:r>
          </a:p>
          <a:p>
            <a:pPr algn="just"/>
            <a:r>
              <a:rPr lang="en-GB" sz="2000" dirty="0"/>
              <a:t>We have added a number of languages apart from English, which include regional, national and international languages.</a:t>
            </a:r>
          </a:p>
          <a:p>
            <a:pPr algn="just"/>
            <a:r>
              <a:rPr lang="en-GB" sz="2000" dirty="0"/>
              <a:t>User can read view the whole content of the page in which ever language he wants.</a:t>
            </a:r>
          </a:p>
          <a:p>
            <a:pPr algn="just"/>
            <a:r>
              <a:rPr lang="en-GB" sz="2000" dirty="0"/>
              <a:t>This feature helps a wide range of users who are only restricted to their regional language.</a:t>
            </a:r>
          </a:p>
          <a:p>
            <a:pPr algn="just"/>
            <a:endParaRPr lang="en-GB" sz="1800" dirty="0"/>
          </a:p>
          <a:p>
            <a:pPr marL="114300" indent="0" algn="just">
              <a:buNone/>
            </a:pPr>
            <a:r>
              <a:rPr lang="en-GB" sz="2400" b="1" u="sng" dirty="0"/>
              <a:t>Req3 - Blog</a:t>
            </a:r>
            <a:r>
              <a:rPr lang="en-GB" sz="2400" b="1" dirty="0"/>
              <a:t> :-</a:t>
            </a:r>
          </a:p>
          <a:p>
            <a:pPr algn="just"/>
            <a:r>
              <a:rPr lang="en-GB" sz="2000" dirty="0">
                <a:latin typeface="Calibri" panose="020F0502020204030204" pitchFamily="34" charset="0"/>
                <a:cs typeface="Calibri" panose="020F0502020204030204" pitchFamily="34" charset="0"/>
              </a:rPr>
              <a:t>A blog is created using which the users can write their reviews.</a:t>
            </a:r>
          </a:p>
          <a:p>
            <a:pPr algn="just"/>
            <a:r>
              <a:rPr lang="en-GB" sz="2000" dirty="0">
                <a:latin typeface="Calibri" panose="020F0502020204030204" pitchFamily="34" charset="0"/>
                <a:cs typeface="Calibri" panose="020F0502020204030204" pitchFamily="34" charset="0"/>
              </a:rPr>
              <a:t>This will help us to increase our database and in turn get better results.</a:t>
            </a:r>
          </a:p>
          <a:p>
            <a:pPr algn="just"/>
            <a:endParaRPr lang="en-GB" sz="1800" dirty="0">
              <a:latin typeface="Calibri" panose="020F0502020204030204" pitchFamily="34" charset="0"/>
              <a:cs typeface="Calibri" panose="020F0502020204030204" pitchFamily="34" charset="0"/>
            </a:endParaRPr>
          </a:p>
          <a:p>
            <a:pPr marL="114300" indent="0" algn="just">
              <a:buNone/>
            </a:pPr>
            <a:r>
              <a:rPr lang="en-GB" sz="2400" b="1" u="sng" dirty="0">
                <a:latin typeface="Calibri" panose="020F0502020204030204" pitchFamily="34" charset="0"/>
                <a:cs typeface="Calibri" panose="020F0502020204030204" pitchFamily="34" charset="0"/>
              </a:rPr>
              <a:t>Req4 - Background of Webpage </a:t>
            </a:r>
            <a:r>
              <a:rPr lang="en-GB" sz="2400" b="1" dirty="0">
                <a:latin typeface="Calibri" panose="020F0502020204030204" pitchFamily="34" charset="0"/>
                <a:cs typeface="Calibri" panose="020F0502020204030204" pitchFamily="34" charset="0"/>
              </a:rPr>
              <a:t>:-</a:t>
            </a:r>
          </a:p>
          <a:p>
            <a:pPr algn="just"/>
            <a:r>
              <a:rPr lang="en-GB" sz="2000" dirty="0">
                <a:latin typeface="Calibri" panose="020F0502020204030204" pitchFamily="34" charset="0"/>
                <a:cs typeface="Calibri" panose="020F0502020204030204" pitchFamily="34" charset="0"/>
              </a:rPr>
              <a:t>The background of the webpage is garnered with the NMIT college picture.</a:t>
            </a:r>
            <a:endParaRPr lang="en-GB" sz="2000" b="1"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C75F85F-A452-429C-8B40-9D99789F25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237411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BFB5C-41AB-47EB-B934-2A01A9E5B8B0}"/>
              </a:ext>
            </a:extLst>
          </p:cNvPr>
          <p:cNvSpPr>
            <a:spLocks noGrp="1"/>
          </p:cNvSpPr>
          <p:nvPr>
            <p:ph type="body" idx="1"/>
          </p:nvPr>
        </p:nvSpPr>
        <p:spPr>
          <a:xfrm>
            <a:off x="628650" y="407964"/>
            <a:ext cx="7886700" cy="5196706"/>
          </a:xfrm>
        </p:spPr>
        <p:txBody>
          <a:bodyPr>
            <a:normAutofit/>
          </a:bodyPr>
          <a:lstStyle/>
          <a:p>
            <a:pPr marL="114300" indent="0" algn="just">
              <a:buNone/>
            </a:pPr>
            <a:r>
              <a:rPr lang="en-GB" sz="2400" b="1" u="sng" dirty="0"/>
              <a:t>Req5 - Trailer Video </a:t>
            </a:r>
            <a:r>
              <a:rPr lang="en-GB" sz="2400" b="1" dirty="0"/>
              <a:t>:-</a:t>
            </a:r>
          </a:p>
          <a:p>
            <a:pPr algn="just"/>
            <a:r>
              <a:rPr lang="en-GB" sz="2000" dirty="0"/>
              <a:t>A video is also added in the description of the movie where a user can see the trailer of the movie.</a:t>
            </a:r>
          </a:p>
          <a:p>
            <a:pPr algn="just"/>
            <a:r>
              <a:rPr lang="en-GB" sz="2000" dirty="0"/>
              <a:t>The user need not go elsewhere. to see the trailer of the movie.</a:t>
            </a:r>
          </a:p>
          <a:p>
            <a:pPr algn="just"/>
            <a:r>
              <a:rPr lang="en-GB" sz="2000" dirty="0"/>
              <a:t>The trailer will provide the required visual scenes of the movie</a:t>
            </a:r>
          </a:p>
          <a:p>
            <a:pPr algn="just"/>
            <a:endParaRPr lang="en-GB" sz="2000" dirty="0"/>
          </a:p>
          <a:p>
            <a:pPr marL="114300" indent="0" algn="just">
              <a:buNone/>
            </a:pPr>
            <a:r>
              <a:rPr lang="en-GB" sz="2400" b="1" u="sng" dirty="0"/>
              <a:t>Req6 - Heroku Cloud Platform </a:t>
            </a:r>
            <a:r>
              <a:rPr lang="en-GB" sz="2400" b="1" dirty="0"/>
              <a:t>:-</a:t>
            </a:r>
          </a:p>
          <a:p>
            <a:pPr algn="just"/>
            <a:r>
              <a:rPr lang="en-GB" sz="2000" dirty="0"/>
              <a:t>Our project is being deployed in the Heroku cloud platform for easy use and availability.</a:t>
            </a:r>
          </a:p>
          <a:p>
            <a:pPr algn="just"/>
            <a:r>
              <a:rPr lang="en-GB" sz="2000" dirty="0">
                <a:latin typeface="Calibri" panose="020F0502020204030204" pitchFamily="34" charset="0"/>
                <a:cs typeface="Calibri" panose="020F0502020204030204" pitchFamily="34" charset="0"/>
              </a:rPr>
              <a:t>Heroku </a:t>
            </a:r>
            <a:r>
              <a:rPr lang="en-GB" sz="2000" b="0" i="0" dirty="0">
                <a:solidFill>
                  <a:srgbClr val="202124"/>
                </a:solidFill>
                <a:effectLst/>
                <a:latin typeface="Calibri" panose="020F0502020204030204" pitchFamily="34" charset="0"/>
                <a:cs typeface="Calibri" panose="020F0502020204030204" pitchFamily="34" charset="0"/>
              </a:rPr>
              <a:t>is a container-based cloud Platform as a Service (PaaS). Developers </a:t>
            </a:r>
            <a:r>
              <a:rPr lang="en-GB" sz="2000" b="1" dirty="0">
                <a:solidFill>
                  <a:srgbClr val="202124"/>
                </a:solidFill>
                <a:latin typeface="Calibri" panose="020F0502020204030204" pitchFamily="34" charset="0"/>
                <a:cs typeface="Calibri" panose="020F0502020204030204" pitchFamily="34" charset="0"/>
              </a:rPr>
              <a:t>use Heroku</a:t>
            </a:r>
            <a:r>
              <a:rPr lang="en-GB" sz="2000" b="0" i="0" dirty="0">
                <a:solidFill>
                  <a:srgbClr val="202124"/>
                </a:solidFill>
                <a:effectLst/>
                <a:latin typeface="Calibri" panose="020F0502020204030204" pitchFamily="34" charset="0"/>
                <a:cs typeface="Calibri" panose="020F0502020204030204" pitchFamily="34" charset="0"/>
              </a:rPr>
              <a:t> to deploy, manage, and scale modern apps.</a:t>
            </a:r>
            <a:endParaRPr lang="en-GB"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1C0EF21-9D0A-4E3E-A945-B370657A9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1344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g7859f081c5_0_15"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2" name="Google Shape;252;g7859f081c5_0_15"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3" name="Google Shape;253;g7859f081c5_0_15"/>
          <p:cNvGraphicFramePr/>
          <p:nvPr>
            <p:extLst>
              <p:ext uri="{D42A27DB-BD31-4B8C-83A1-F6EECF244321}">
                <p14:modId xmlns:p14="http://schemas.microsoft.com/office/powerpoint/2010/main" val="2380726756"/>
              </p:ext>
            </p:extLst>
          </p:nvPr>
        </p:nvGraphicFramePr>
        <p:xfrm>
          <a:off x="403229" y="228600"/>
          <a:ext cx="8192133" cy="1497329"/>
        </p:xfrm>
        <a:graphic>
          <a:graphicData uri="http://schemas.openxmlformats.org/drawingml/2006/table">
            <a:tbl>
              <a:tblPr>
                <a:noFill/>
                <a:tableStyleId>{87934584-545A-4836-8CFC-0E41E69ADD2F}</a:tableStyleId>
              </a:tblPr>
              <a:tblGrid>
                <a:gridCol w="1144920">
                  <a:extLst>
                    <a:ext uri="{9D8B030D-6E8A-4147-A177-3AD203B41FA5}">
                      <a16:colId xmlns:a16="http://schemas.microsoft.com/office/drawing/2014/main" val="20000"/>
                    </a:ext>
                  </a:extLst>
                </a:gridCol>
                <a:gridCol w="6034971">
                  <a:extLst>
                    <a:ext uri="{9D8B030D-6E8A-4147-A177-3AD203B41FA5}">
                      <a16:colId xmlns:a16="http://schemas.microsoft.com/office/drawing/2014/main" val="20001"/>
                    </a:ext>
                  </a:extLst>
                </a:gridCol>
                <a:gridCol w="1012242">
                  <a:extLst>
                    <a:ext uri="{9D8B030D-6E8A-4147-A177-3AD203B41FA5}">
                      <a16:colId xmlns:a16="http://schemas.microsoft.com/office/drawing/2014/main" val="20002"/>
                    </a:ext>
                  </a:extLst>
                </a:gridCol>
              </a:tblGrid>
              <a:tr h="966314">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dirty="0" err="1">
                          <a:latin typeface="Cambria"/>
                          <a:ea typeface="Cambria"/>
                          <a:cs typeface="Cambria"/>
                          <a:sym typeface="Cambria"/>
                        </a:rPr>
                        <a:t>Nitte</a:t>
                      </a:r>
                      <a:r>
                        <a:rPr lang="en-US" sz="1800" b="1" u="none" strike="noStrike" cap="none" dirty="0">
                          <a:latin typeface="Cambria"/>
                          <a:ea typeface="Cambria"/>
                          <a:cs typeface="Cambria"/>
                          <a:sym typeface="Cambria"/>
                        </a:rPr>
                        <a:t>  Meenakshi Institute of Technology</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dirty="0">
                          <a:latin typeface="Cambria"/>
                          <a:ea typeface="Cambria"/>
                          <a:cs typeface="Cambria"/>
                          <a:sym typeface="Cambria"/>
                        </a:rPr>
                        <a:t>(AN AUTONOMOUS INSTITUTION AFFILIATED TO VISVESVARAYA TECHNOLOGICAL UNIVERSITY, BELGAUM)</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PB No. 6429, Yelahanka, Bangalore 560-064, Karnataka</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Telephone: 080- 22167800, 22167860, Fax: 080 - 22167805</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31015">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4" name="Google Shape;254;g7859f081c5_0_15"/>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255" name="Google Shape;255;g7859f081c5_0_1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18</a:t>
            </a:fld>
            <a:endParaRPr/>
          </a:p>
        </p:txBody>
      </p:sp>
      <p:sp>
        <p:nvSpPr>
          <p:cNvPr id="256" name="Google Shape;256;g7859f081c5_0_15"/>
          <p:cNvSpPr txBox="1"/>
          <p:nvPr/>
        </p:nvSpPr>
        <p:spPr>
          <a:xfrm>
            <a:off x="899100" y="1725925"/>
            <a:ext cx="7345800" cy="857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Design</a:t>
            </a:r>
          </a:p>
          <a:p>
            <a:pPr marL="0" marR="0" lvl="0" indent="0" algn="ctr" rtl="0">
              <a:lnSpc>
                <a:spcPct val="100000"/>
              </a:lnSpc>
              <a:spcBef>
                <a:spcPts val="0"/>
              </a:spcBef>
              <a:spcAft>
                <a:spcPts val="0"/>
              </a:spcAft>
              <a:buClr>
                <a:srgbClr val="000000"/>
              </a:buClr>
              <a:buSzPts val="2800"/>
              <a:buFont typeface="Arial"/>
              <a:buNone/>
            </a:pPr>
            <a:endParaRPr sz="2800" b="1" i="0" u="sng" strike="noStrike" cap="none" dirty="0">
              <a:solidFill>
                <a:srgbClr val="000000"/>
              </a:solidFill>
              <a:latin typeface="Calibri"/>
              <a:ea typeface="Calibri"/>
              <a:cs typeface="Calibri"/>
              <a:sym typeface="Calibri"/>
            </a:endParaRPr>
          </a:p>
        </p:txBody>
      </p:sp>
      <p:sp>
        <p:nvSpPr>
          <p:cNvPr id="10" name="TextBox 9">
            <a:extLst>
              <a:ext uri="{FF2B5EF4-FFF2-40B4-BE49-F238E27FC236}">
                <a16:creationId xmlns:a16="http://schemas.microsoft.com/office/drawing/2014/main" id="{D8C421CA-A58E-4338-AAAA-45B9CC3C3AA5}"/>
              </a:ext>
            </a:extLst>
          </p:cNvPr>
          <p:cNvSpPr txBox="1"/>
          <p:nvPr/>
        </p:nvSpPr>
        <p:spPr>
          <a:xfrm>
            <a:off x="3103086" y="6194925"/>
            <a:ext cx="2937828"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1400" b="1" u="sng" dirty="0">
                <a:latin typeface="Times New Roman" panose="02020603050405020304" pitchFamily="18" charset="0"/>
                <a:ea typeface="Calibri"/>
                <a:cs typeface="Times New Roman" panose="02020603050405020304" pitchFamily="18" charset="0"/>
                <a:sym typeface="Calibri"/>
              </a:rPr>
              <a:t>Figure 2</a:t>
            </a:r>
            <a:r>
              <a:rPr lang="en-US" sz="1400" b="1" dirty="0">
                <a:latin typeface="Times New Roman" panose="02020603050405020304" pitchFamily="18" charset="0"/>
                <a:ea typeface="Calibri"/>
                <a:cs typeface="Times New Roman" panose="02020603050405020304" pitchFamily="18" charset="0"/>
                <a:sym typeface="Calibri"/>
              </a:rPr>
              <a:t>: Architecture Diagram</a:t>
            </a:r>
            <a:endParaRPr lang="en-US" sz="1400" b="1"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6" name="Picture 5">
            <a:extLst>
              <a:ext uri="{FF2B5EF4-FFF2-40B4-BE49-F238E27FC236}">
                <a16:creationId xmlns:a16="http://schemas.microsoft.com/office/drawing/2014/main" id="{1622DCD9-45AB-46C8-B683-730CD0791BBF}"/>
              </a:ext>
            </a:extLst>
          </p:cNvPr>
          <p:cNvPicPr>
            <a:picLocks noChangeAspect="1"/>
          </p:cNvPicPr>
          <p:nvPr/>
        </p:nvPicPr>
        <p:blipFill>
          <a:blip r:embed="rId5"/>
          <a:stretch>
            <a:fillRect/>
          </a:stretch>
        </p:blipFill>
        <p:spPr>
          <a:xfrm>
            <a:off x="548638" y="2250831"/>
            <a:ext cx="7061984" cy="41055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74AB-CF70-4E36-B931-AF494AFCB4B1}"/>
              </a:ext>
            </a:extLst>
          </p:cNvPr>
          <p:cNvSpPr>
            <a:spLocks noGrp="1"/>
          </p:cNvSpPr>
          <p:nvPr>
            <p:ph type="title"/>
          </p:nvPr>
        </p:nvSpPr>
        <p:spPr>
          <a:xfrm>
            <a:off x="628650" y="1378634"/>
            <a:ext cx="7886700" cy="717452"/>
          </a:xfrm>
        </p:spPr>
        <p:txBody>
          <a:bodyPr>
            <a:normAutofit/>
          </a:bodyPr>
          <a:lstStyle/>
          <a:p>
            <a:r>
              <a:rPr lang="en-GB" sz="2400" b="1" dirty="0">
                <a:latin typeface="Times New Roman" panose="02020603050405020304" pitchFamily="18" charset="0"/>
                <a:cs typeface="Times New Roman" panose="02020603050405020304" pitchFamily="18" charset="0"/>
              </a:rPr>
              <a:t>        </a:t>
            </a:r>
            <a:r>
              <a:rPr lang="en-GB" sz="2400" b="1" u="sng" dirty="0">
                <a:latin typeface="Times New Roman" panose="02020603050405020304" pitchFamily="18" charset="0"/>
                <a:cs typeface="Times New Roman" panose="02020603050405020304" pitchFamily="18" charset="0"/>
              </a:rPr>
              <a:t>Data Flow Diagram</a:t>
            </a:r>
            <a:endParaRPr lang="en-IN" sz="2400" b="1"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76F961-9B08-4169-B27A-38BCA1EB65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11" name="Picture 10">
            <a:extLst>
              <a:ext uri="{FF2B5EF4-FFF2-40B4-BE49-F238E27FC236}">
                <a16:creationId xmlns:a16="http://schemas.microsoft.com/office/drawing/2014/main" id="{A9EA3F32-3B90-44A1-A8EB-F05190E8E7ED}"/>
              </a:ext>
            </a:extLst>
          </p:cNvPr>
          <p:cNvPicPr>
            <a:picLocks noChangeAspect="1"/>
          </p:cNvPicPr>
          <p:nvPr/>
        </p:nvPicPr>
        <p:blipFill>
          <a:blip r:embed="rId2"/>
          <a:stretch>
            <a:fillRect/>
          </a:stretch>
        </p:blipFill>
        <p:spPr>
          <a:xfrm>
            <a:off x="872197" y="264053"/>
            <a:ext cx="7272997" cy="1114581"/>
          </a:xfrm>
          <a:prstGeom prst="rect">
            <a:avLst/>
          </a:prstGeom>
        </p:spPr>
      </p:pic>
      <p:sp>
        <p:nvSpPr>
          <p:cNvPr id="12" name="TextBox 11">
            <a:extLst>
              <a:ext uri="{FF2B5EF4-FFF2-40B4-BE49-F238E27FC236}">
                <a16:creationId xmlns:a16="http://schemas.microsoft.com/office/drawing/2014/main" id="{C52B1AF5-D53F-4AAE-8445-39D20AA652C3}"/>
              </a:ext>
            </a:extLst>
          </p:cNvPr>
          <p:cNvSpPr txBox="1"/>
          <p:nvPr/>
        </p:nvSpPr>
        <p:spPr>
          <a:xfrm>
            <a:off x="1947478" y="5936566"/>
            <a:ext cx="5122433"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1400" b="1" u="sng" dirty="0">
                <a:latin typeface="Times New Roman" panose="02020603050405020304" pitchFamily="18" charset="0"/>
                <a:ea typeface="Calibri"/>
                <a:cs typeface="Times New Roman" panose="02020603050405020304" pitchFamily="18" charset="0"/>
                <a:sym typeface="Calibri"/>
              </a:rPr>
              <a:t>Figure 3</a:t>
            </a:r>
            <a:r>
              <a:rPr lang="en-US" sz="1400" b="1" dirty="0">
                <a:latin typeface="Times New Roman" panose="02020603050405020304" pitchFamily="18" charset="0"/>
                <a:ea typeface="Calibri"/>
                <a:cs typeface="Times New Roman" panose="02020603050405020304" pitchFamily="18" charset="0"/>
                <a:sym typeface="Calibri"/>
              </a:rPr>
              <a:t>: Data flow </a:t>
            </a:r>
            <a:r>
              <a:rPr lang="en-US" b="1" dirty="0">
                <a:latin typeface="Times New Roman" panose="02020603050405020304" pitchFamily="18" charset="0"/>
                <a:ea typeface="Calibri"/>
                <a:cs typeface="Times New Roman" panose="02020603050405020304" pitchFamily="18" charset="0"/>
                <a:sym typeface="Calibri"/>
              </a:rPr>
              <a:t>d</a:t>
            </a:r>
            <a:r>
              <a:rPr lang="en-US" sz="1400" b="1" dirty="0">
                <a:latin typeface="Times New Roman" panose="02020603050405020304" pitchFamily="18" charset="0"/>
                <a:ea typeface="Calibri"/>
                <a:cs typeface="Times New Roman" panose="02020603050405020304" pitchFamily="18" charset="0"/>
                <a:sym typeface="Calibri"/>
              </a:rPr>
              <a:t>iagram of movie recommendation system</a:t>
            </a:r>
            <a:endParaRPr lang="en-US" sz="1400" b="1"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5E8E78D6-0180-4CBD-87BD-91114079EF68}"/>
              </a:ext>
            </a:extLst>
          </p:cNvPr>
          <p:cNvPicPr>
            <a:picLocks noChangeAspect="1"/>
          </p:cNvPicPr>
          <p:nvPr/>
        </p:nvPicPr>
        <p:blipFill>
          <a:blip r:embed="rId3"/>
          <a:stretch>
            <a:fillRect/>
          </a:stretch>
        </p:blipFill>
        <p:spPr>
          <a:xfrm>
            <a:off x="872197" y="2247378"/>
            <a:ext cx="7272997" cy="3577179"/>
          </a:xfrm>
          <a:prstGeom prst="rect">
            <a:avLst/>
          </a:prstGeom>
        </p:spPr>
      </p:pic>
    </p:spTree>
    <p:extLst>
      <p:ext uri="{BB962C8B-B14F-4D97-AF65-F5344CB8AC3E}">
        <p14:creationId xmlns:p14="http://schemas.microsoft.com/office/powerpoint/2010/main" val="143049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ga79f350a23_0_1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04" name="Google Shape;104;ga79f350a23_0_16"/>
          <p:cNvSpPr txBox="1">
            <a:spLocks noGrp="1"/>
          </p:cNvSpPr>
          <p:nvPr>
            <p:ph type="title"/>
          </p:nvPr>
        </p:nvSpPr>
        <p:spPr>
          <a:xfrm>
            <a:off x="1600200" y="1651975"/>
            <a:ext cx="5638800" cy="48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Calibri"/>
              <a:buNone/>
            </a:pPr>
            <a:r>
              <a:rPr lang="en-US" sz="1800" b="1" dirty="0"/>
              <a:t>Overview</a:t>
            </a:r>
            <a:endParaRPr sz="1800" b="1" dirty="0"/>
          </a:p>
        </p:txBody>
      </p:sp>
      <p:pic>
        <p:nvPicPr>
          <p:cNvPr id="105" name="Google Shape;105;ga79f350a23_0_1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06" name="Google Shape;106;ga79f350a23_0_16"/>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07" name="Google Shape;107;ga79f350a23_0_16"/>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AY 2020-2021</a:t>
            </a:r>
            <a:endParaRPr b="1">
              <a:latin typeface="Times New Roman"/>
              <a:ea typeface="Times New Roman"/>
              <a:cs typeface="Times New Roman"/>
              <a:sym typeface="Times New Roman"/>
            </a:endParaRPr>
          </a:p>
        </p:txBody>
      </p:sp>
      <p:sp>
        <p:nvSpPr>
          <p:cNvPr id="108" name="Google Shape;108;ga79f350a23_0_1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b="1">
                <a:latin typeface="Times New Roman"/>
                <a:ea typeface="Times New Roman"/>
                <a:cs typeface="Times New Roman"/>
                <a:sym typeface="Times New Roman"/>
              </a:rPr>
              <a:t>2</a:t>
            </a:fld>
            <a:endParaRPr b="1">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B185D74B-FC1C-4D25-8D35-D5E13FD32077}"/>
              </a:ext>
            </a:extLst>
          </p:cNvPr>
          <p:cNvGraphicFramePr>
            <a:graphicFrameLocks noGrp="1"/>
          </p:cNvGraphicFramePr>
          <p:nvPr>
            <p:extLst>
              <p:ext uri="{D42A27DB-BD31-4B8C-83A1-F6EECF244321}">
                <p14:modId xmlns:p14="http://schemas.microsoft.com/office/powerpoint/2010/main" val="1969646545"/>
              </p:ext>
            </p:extLst>
          </p:nvPr>
        </p:nvGraphicFramePr>
        <p:xfrm>
          <a:off x="613040" y="2134975"/>
          <a:ext cx="6005474" cy="8960760"/>
        </p:xfrm>
        <a:graphic>
          <a:graphicData uri="http://schemas.openxmlformats.org/drawingml/2006/table">
            <a:tbl>
              <a:tblPr>
                <a:noFill/>
                <a:tableStyleId>{DE10A977-04E3-4302-89DB-5426B86DF735}</a:tableStyleId>
              </a:tblPr>
              <a:tblGrid>
                <a:gridCol w="6005474">
                  <a:extLst>
                    <a:ext uri="{9D8B030D-6E8A-4147-A177-3AD203B41FA5}">
                      <a16:colId xmlns:a16="http://schemas.microsoft.com/office/drawing/2014/main" val="2083420211"/>
                    </a:ext>
                  </a:extLst>
                </a:gridCol>
              </a:tblGrid>
              <a:tr h="299925">
                <a:tc>
                  <a:txBody>
                    <a:bodyPr/>
                    <a:lstStyle/>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Background</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Research Motivation</a:t>
                      </a:r>
                    </a:p>
                    <a:p>
                      <a:pPr marL="171450" marR="0" lvl="0" indent="-171450" algn="just"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GB" sz="2200" b="0" u="none" strike="noStrike" cap="none" dirty="0">
                          <a:latin typeface="Calibri" panose="020F0502020204030204" pitchFamily="34" charset="0"/>
                          <a:ea typeface="Times New Roman"/>
                          <a:cs typeface="Calibri" panose="020F0502020204030204" pitchFamily="34" charset="0"/>
                          <a:sym typeface="Times New Roman"/>
                        </a:rPr>
                        <a:t>Literature Survey</a:t>
                      </a:r>
                    </a:p>
                    <a:p>
                      <a:pPr marL="0" marR="0" lvl="0" indent="0" algn="just" rtl="0">
                        <a:lnSpc>
                          <a:spcPct val="100000"/>
                        </a:lnSpc>
                        <a:spcBef>
                          <a:spcPts val="0"/>
                        </a:spcBef>
                        <a:spcAft>
                          <a:spcPts val="0"/>
                        </a:spcAft>
                        <a:buClr>
                          <a:srgbClr val="000000"/>
                        </a:buClr>
                        <a:buSzPts val="900"/>
                        <a:buFont typeface="Arial" panose="020B0604020202020204" pitchFamily="34" charset="0"/>
                        <a:buNone/>
                      </a:pPr>
                      <a:r>
                        <a:rPr lang="en-GB" sz="2200" b="0" u="none" strike="noStrike" cap="none" dirty="0">
                          <a:latin typeface="Calibri" panose="020F0502020204030204" pitchFamily="34" charset="0"/>
                          <a:ea typeface="Times New Roman"/>
                          <a:cs typeface="Calibri" panose="020F0502020204030204" pitchFamily="34" charset="0"/>
                          <a:sym typeface="Times New Roman"/>
                        </a:rPr>
                        <a:t>.  Problem Statement</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Research Objective</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Requirements</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Incorporation of changes mentioned in phase 2</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Design</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Implementation</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Result</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Conclusion</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r>
                        <a:rPr lang="en-GB" sz="2200" b="0" u="none" strike="noStrike" cap="none" dirty="0">
                          <a:latin typeface="Calibri" panose="020F0502020204030204" pitchFamily="34" charset="0"/>
                          <a:ea typeface="Times New Roman"/>
                          <a:cs typeface="Calibri" panose="020F0502020204030204" pitchFamily="34" charset="0"/>
                          <a:sym typeface="Times New Roman"/>
                        </a:rPr>
                        <a:t>References</a:t>
                      </a: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lang="en-GB" sz="1200" b="1" u="none" strike="noStrike" cap="none" dirty="0">
                        <a:latin typeface="Calibri" panose="020F0502020204030204" pitchFamily="34" charset="0"/>
                        <a:ea typeface="Times New Roman"/>
                        <a:cs typeface="Calibri" panose="020F0502020204030204" pitchFamily="34" charset="0"/>
                        <a:sym typeface="Times New Roman"/>
                      </a:endParaRP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lang="en-GB" sz="1200" b="1" u="none" strike="noStrike" cap="none" dirty="0">
                        <a:latin typeface="Calibri" panose="020F0502020204030204" pitchFamily="34" charset="0"/>
                        <a:ea typeface="Times New Roman"/>
                        <a:cs typeface="Calibri" panose="020F0502020204030204" pitchFamily="34" charset="0"/>
                        <a:sym typeface="Times New Roman"/>
                      </a:endParaRP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lang="en-GB" sz="1200" b="1" u="none" strike="noStrike" cap="none" dirty="0">
                        <a:latin typeface="Calibri" panose="020F0502020204030204" pitchFamily="34" charset="0"/>
                        <a:ea typeface="Times New Roman"/>
                        <a:cs typeface="Calibri" panose="020F0502020204030204" pitchFamily="34" charset="0"/>
                        <a:sym typeface="Times New Roman"/>
                      </a:endParaRPr>
                    </a:p>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9548974"/>
                  </a:ext>
                </a:extLst>
              </a:tr>
              <a:tr h="299925">
                <a:tc>
                  <a:txBody>
                    <a:bodyPr/>
                    <a:lstStyle/>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677063379"/>
                  </a:ext>
                </a:extLst>
              </a:tr>
              <a:tr h="299925">
                <a:tc>
                  <a:txBody>
                    <a:bodyPr/>
                    <a:lstStyle/>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endParaRPr sz="1200" b="1"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547362897"/>
                  </a:ext>
                </a:extLst>
              </a:tr>
              <a:tr h="299925">
                <a:tc>
                  <a:txBody>
                    <a:bodyPr/>
                    <a:lstStyle/>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21397759"/>
                  </a:ext>
                </a:extLst>
              </a:tr>
              <a:tr h="299925">
                <a:tc>
                  <a:txBody>
                    <a:bodyPr/>
                    <a:lstStyle/>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74260015"/>
                  </a:ext>
                </a:extLst>
              </a:tr>
              <a:tr h="299925">
                <a:tc>
                  <a:txBody>
                    <a:bodyPr/>
                    <a:lstStyle/>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388818304"/>
                  </a:ext>
                </a:extLst>
              </a:tr>
              <a:tr h="364275">
                <a:tc>
                  <a:txBody>
                    <a:bodyPr/>
                    <a:lstStyle/>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58992916"/>
                  </a:ext>
                </a:extLst>
              </a:tr>
              <a:tr h="364275">
                <a:tc>
                  <a:txBody>
                    <a:bodyPr/>
                    <a:lstStyle/>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65760240"/>
                  </a:ext>
                </a:extLst>
              </a:tr>
              <a:tr h="364275">
                <a:tc>
                  <a:txBody>
                    <a:bodyPr/>
                    <a:lstStyle/>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122997644"/>
                  </a:ext>
                </a:extLst>
              </a:tr>
              <a:tr h="364275">
                <a:tc>
                  <a:txBody>
                    <a:bodyPr/>
                    <a:lstStyle/>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29593362"/>
                  </a:ext>
                </a:extLst>
              </a:tr>
              <a:tr h="364275">
                <a:tc>
                  <a:txBody>
                    <a:bodyPr/>
                    <a:lstStyle/>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385005411"/>
                  </a:ext>
                </a:extLst>
              </a:tr>
              <a:tr h="364275">
                <a:tc>
                  <a:txBody>
                    <a:bodyPr/>
                    <a:lstStyle/>
                    <a:p>
                      <a:pPr marL="171450" marR="0" lvl="0" indent="-171450" algn="just" rtl="0">
                        <a:lnSpc>
                          <a:spcPct val="100000"/>
                        </a:lnSpc>
                        <a:spcBef>
                          <a:spcPts val="0"/>
                        </a:spcBef>
                        <a:spcAft>
                          <a:spcPts val="0"/>
                        </a:spcAft>
                        <a:buClr>
                          <a:srgbClr val="000000"/>
                        </a:buClr>
                        <a:buSzPts val="900"/>
                        <a:buFont typeface="Arial" panose="020B0604020202020204" pitchFamily="34" charset="0"/>
                        <a:buChar char="•"/>
                      </a:pPr>
                      <a:endParaRPr sz="1200" b="1" u="none" strike="noStrike" cap="none" dirty="0">
                        <a:latin typeface="Calibri" panose="020F0502020204030204" pitchFamily="34" charset="0"/>
                        <a:ea typeface="Times New Roman"/>
                        <a:cs typeface="Calibri" panose="020F0502020204030204" pitchFamily="34" charset="0"/>
                        <a:sym typeface="Times New Roman"/>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8165003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g78608114a1_0_1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18" name="Google Shape;218;g78608114a1_0_1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19" name="Google Shape;219;g78608114a1_0_18"/>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20" name="Google Shape;220;g78608114a1_0_18"/>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221" name="Google Shape;221;g78608114a1_0_1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20</a:t>
            </a:fld>
            <a:endParaRPr/>
          </a:p>
        </p:txBody>
      </p:sp>
      <p:sp>
        <p:nvSpPr>
          <p:cNvPr id="222" name="Google Shape;222;g78608114a1_0_18"/>
          <p:cNvSpPr txBox="1"/>
          <p:nvPr/>
        </p:nvSpPr>
        <p:spPr>
          <a:xfrm>
            <a:off x="96449" y="1775460"/>
            <a:ext cx="8709925" cy="4664700"/>
          </a:xfrm>
          <a:prstGeom prst="rect">
            <a:avLst/>
          </a:prstGeom>
          <a:noFill/>
          <a:ln>
            <a:noFill/>
          </a:ln>
        </p:spPr>
        <p:txBody>
          <a:bodyPr spcFirstLastPara="1" wrap="square" lIns="91425" tIns="91425" rIns="91425" bIns="91425" anchor="t" anchorCtr="0">
            <a:noAutofit/>
          </a:bodyPr>
          <a:lstStyle/>
          <a:p>
            <a:pPr marL="171450" marR="0" lvl="0" indent="0" algn="ctr" rtl="0">
              <a:lnSpc>
                <a:spcPct val="80000"/>
              </a:lnSpc>
              <a:spcBef>
                <a:spcPts val="750"/>
              </a:spcBef>
              <a:spcAft>
                <a:spcPts val="0"/>
              </a:spcAft>
              <a:buClr>
                <a:srgbClr val="000000"/>
              </a:buClr>
              <a:buSzPts val="2842"/>
              <a:buFont typeface="Arial"/>
              <a:buNone/>
            </a:pPr>
            <a:r>
              <a:rPr lang="en-US" sz="2842" b="1" u="sng" dirty="0">
                <a:solidFill>
                  <a:schemeClr val="dk1"/>
                </a:solidFill>
                <a:latin typeface="Times New Roman"/>
                <a:ea typeface="Times New Roman"/>
                <a:cs typeface="Times New Roman"/>
                <a:sym typeface="Times New Roman"/>
              </a:rPr>
              <a:t>Implementation  </a:t>
            </a:r>
            <a:endParaRPr sz="2842" b="1" i="0" u="sng" strike="noStrike" cap="none" dirty="0">
              <a:solidFill>
                <a:schemeClr val="dk1"/>
              </a:solidFill>
              <a:latin typeface="Times New Roman"/>
              <a:ea typeface="Times New Roman"/>
              <a:cs typeface="Times New Roman"/>
              <a:sym typeface="Times New Roman"/>
            </a:endParaRPr>
          </a:p>
          <a:p>
            <a:pPr marL="800100" marR="0" lvl="0" indent="-342900" algn="just" rtl="0">
              <a:lnSpc>
                <a:spcPct val="80000"/>
              </a:lnSpc>
              <a:spcBef>
                <a:spcPts val="1200"/>
              </a:spcBef>
              <a:spcAft>
                <a:spcPts val="0"/>
              </a:spcAft>
              <a:buClr>
                <a:srgbClr val="000000"/>
              </a:buClr>
              <a:buSzPts val="2242"/>
              <a:buFont typeface="Arial" panose="020B0604020202020204" pitchFamily="34" charset="0"/>
              <a:buChar char="•"/>
            </a:pPr>
            <a:endParaRPr lang="en-GB" sz="2242" b="0" i="0" u="none" strike="noStrike" cap="none" dirty="0">
              <a:solidFill>
                <a:schemeClr val="dk1"/>
              </a:solidFill>
              <a:latin typeface="Calibri"/>
              <a:ea typeface="Calibri"/>
              <a:cs typeface="Calibri"/>
              <a:sym typeface="Calibri"/>
            </a:endParaRPr>
          </a:p>
          <a:p>
            <a:pPr marL="800100" marR="0" lvl="0" indent="-342900" algn="just" rtl="0">
              <a:lnSpc>
                <a:spcPct val="80000"/>
              </a:lnSpc>
              <a:spcBef>
                <a:spcPts val="1200"/>
              </a:spcBef>
              <a:spcAft>
                <a:spcPts val="0"/>
              </a:spcAft>
              <a:buClr>
                <a:srgbClr val="000000"/>
              </a:buClr>
              <a:buSzPts val="2242"/>
              <a:buFont typeface="Arial" panose="020B0604020202020204" pitchFamily="34" charset="0"/>
              <a:buChar char="•"/>
            </a:pPr>
            <a:r>
              <a:rPr lang="en-GB" sz="2242" b="0" i="0" u="none" strike="noStrike" cap="none" dirty="0">
                <a:solidFill>
                  <a:schemeClr val="dk1"/>
                </a:solidFill>
                <a:latin typeface="Calibri"/>
                <a:ea typeface="Calibri"/>
                <a:cs typeface="Calibri"/>
                <a:sym typeface="Calibri"/>
              </a:rPr>
              <a:t>We have successfully created a website with search engine which has  auto-complete functionality.</a:t>
            </a:r>
          </a:p>
          <a:p>
            <a:pPr marL="800100" marR="0" lvl="0" indent="-342900" algn="just" rtl="0">
              <a:lnSpc>
                <a:spcPct val="80000"/>
              </a:lnSpc>
              <a:spcBef>
                <a:spcPts val="1200"/>
              </a:spcBef>
              <a:spcAft>
                <a:spcPts val="0"/>
              </a:spcAft>
              <a:buClr>
                <a:srgbClr val="000000"/>
              </a:buClr>
              <a:buSzPts val="2242"/>
              <a:buFont typeface="Arial" panose="020B0604020202020204" pitchFamily="34" charset="0"/>
              <a:buChar char="•"/>
            </a:pPr>
            <a:r>
              <a:rPr lang="en-GB" sz="2242" dirty="0">
                <a:solidFill>
                  <a:schemeClr val="dk1"/>
                </a:solidFill>
                <a:latin typeface="Calibri"/>
                <a:ea typeface="Calibri"/>
                <a:cs typeface="Calibri"/>
                <a:sym typeface="Calibri"/>
              </a:rPr>
              <a:t>This system also incorporates movie cast, genre, rating, release date, runtime, status as well as the overview.</a:t>
            </a:r>
          </a:p>
          <a:p>
            <a:pPr marL="800100" marR="0" lvl="0" indent="-342900" algn="just" rtl="0">
              <a:lnSpc>
                <a:spcPct val="80000"/>
              </a:lnSpc>
              <a:spcBef>
                <a:spcPts val="1200"/>
              </a:spcBef>
              <a:spcAft>
                <a:spcPts val="0"/>
              </a:spcAft>
              <a:buClr>
                <a:srgbClr val="000000"/>
              </a:buClr>
              <a:buSzPts val="2242"/>
              <a:buFont typeface="Arial" panose="020B0604020202020204" pitchFamily="34" charset="0"/>
              <a:buChar char="•"/>
            </a:pPr>
            <a:r>
              <a:rPr lang="en-GB" sz="2242" dirty="0">
                <a:solidFill>
                  <a:schemeClr val="dk1"/>
                </a:solidFill>
                <a:latin typeface="Calibri"/>
                <a:ea typeface="Calibri"/>
                <a:cs typeface="Calibri"/>
                <a:sym typeface="Calibri"/>
              </a:rPr>
              <a:t>In order to increase the amount of available data we have collected and integrated database from TMDB which now results in a database containing all movies till 2020.</a:t>
            </a:r>
          </a:p>
          <a:p>
            <a:pPr marL="800100" marR="0" lvl="0" indent="-342900" algn="just" rtl="0">
              <a:lnSpc>
                <a:spcPct val="80000"/>
              </a:lnSpc>
              <a:spcBef>
                <a:spcPts val="1200"/>
              </a:spcBef>
              <a:spcAft>
                <a:spcPts val="0"/>
              </a:spcAft>
              <a:buClr>
                <a:srgbClr val="000000"/>
              </a:buClr>
              <a:buSzPts val="2242"/>
              <a:buFont typeface="Arial" panose="020B0604020202020204" pitchFamily="34" charset="0"/>
              <a:buChar char="•"/>
            </a:pPr>
            <a:r>
              <a:rPr lang="en-GB" sz="2242" b="0" i="0" u="none" strike="noStrike" cap="none" dirty="0">
                <a:solidFill>
                  <a:schemeClr val="dk1"/>
                </a:solidFill>
                <a:latin typeface="Calibri"/>
                <a:ea typeface="Calibri"/>
                <a:cs typeface="Calibri"/>
                <a:sym typeface="Calibri"/>
              </a:rPr>
              <a:t>User wil</a:t>
            </a:r>
            <a:r>
              <a:rPr lang="en-GB" sz="2242" dirty="0">
                <a:solidFill>
                  <a:schemeClr val="dk1"/>
                </a:solidFill>
                <a:latin typeface="Calibri"/>
                <a:ea typeface="Calibri"/>
                <a:cs typeface="Calibri"/>
                <a:sym typeface="Calibri"/>
              </a:rPr>
              <a:t>l get maximum information related to a movie along with their description and in any language they desire.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D9AC-1369-436F-B370-7EFFCCB02ECA}"/>
              </a:ext>
            </a:extLst>
          </p:cNvPr>
          <p:cNvSpPr>
            <a:spLocks noGrp="1"/>
          </p:cNvSpPr>
          <p:nvPr>
            <p:ph type="title"/>
          </p:nvPr>
        </p:nvSpPr>
        <p:spPr>
          <a:xfrm>
            <a:off x="628650" y="132897"/>
            <a:ext cx="7886700" cy="1325563"/>
          </a:xfrm>
        </p:spPr>
        <p:txBody>
          <a:bodyPr>
            <a:normAutofit/>
          </a:bodyPr>
          <a:lstStyle/>
          <a:p>
            <a:r>
              <a:rPr lang="en-GB" sz="4000" b="1" dirty="0"/>
              <a:t>Contd…</a:t>
            </a:r>
            <a:endParaRPr lang="en-IN" sz="4000" b="1" dirty="0"/>
          </a:p>
        </p:txBody>
      </p:sp>
      <p:sp>
        <p:nvSpPr>
          <p:cNvPr id="3" name="Text Placeholder 2">
            <a:extLst>
              <a:ext uri="{FF2B5EF4-FFF2-40B4-BE49-F238E27FC236}">
                <a16:creationId xmlns:a16="http://schemas.microsoft.com/office/drawing/2014/main" id="{D08D9A2D-850C-4D52-8A5D-4774D80EC578}"/>
              </a:ext>
            </a:extLst>
          </p:cNvPr>
          <p:cNvSpPr>
            <a:spLocks noGrp="1"/>
          </p:cNvSpPr>
          <p:nvPr>
            <p:ph type="body" idx="1"/>
          </p:nvPr>
        </p:nvSpPr>
        <p:spPr>
          <a:xfrm>
            <a:off x="377371" y="1458460"/>
            <a:ext cx="8137979" cy="4351338"/>
          </a:xfrm>
        </p:spPr>
        <p:txBody>
          <a:bodyPr>
            <a:normAutofit lnSpcReduction="10000"/>
          </a:bodyPr>
          <a:lstStyle/>
          <a:p>
            <a:pPr algn="just"/>
            <a:r>
              <a:rPr lang="en-GB" sz="2240" b="0" i="0" u="none" strike="noStrike" cap="none" dirty="0">
                <a:solidFill>
                  <a:schemeClr val="dk1"/>
                </a:solidFill>
                <a:latin typeface="Calibri" panose="020F0502020204030204" pitchFamily="34" charset="0"/>
                <a:cs typeface="Calibri" panose="020F0502020204030204" pitchFamily="34" charset="0"/>
                <a:sym typeface="Calibri"/>
              </a:rPr>
              <a:t>User will get a set of recommended movies according to their input.</a:t>
            </a:r>
          </a:p>
          <a:p>
            <a:pPr algn="just"/>
            <a:r>
              <a:rPr lang="en-GB" sz="2240" dirty="0">
                <a:latin typeface="Calibri" panose="020F0502020204030204" pitchFamily="34" charset="0"/>
                <a:cs typeface="Calibri" panose="020F0502020204030204" pitchFamily="34" charset="0"/>
              </a:rPr>
              <a:t>The background of the webpage is garnered with the NMIT college picture.</a:t>
            </a:r>
          </a:p>
          <a:p>
            <a:pPr algn="just"/>
            <a:r>
              <a:rPr lang="en-GB" sz="2240" dirty="0">
                <a:latin typeface="Calibri" panose="020F0502020204030204" pitchFamily="34" charset="0"/>
                <a:cs typeface="Calibri" panose="020F0502020204030204" pitchFamily="34" charset="0"/>
              </a:rPr>
              <a:t>Users can also add their own reviews of the movie in the blog which is created.</a:t>
            </a:r>
          </a:p>
          <a:p>
            <a:pPr algn="just"/>
            <a:r>
              <a:rPr lang="en-GB" sz="2240" dirty="0">
                <a:latin typeface="Calibri" panose="020F0502020204030204" pitchFamily="34" charset="0"/>
                <a:cs typeface="Calibri" panose="020F0502020204030204" pitchFamily="34" charset="0"/>
              </a:rPr>
              <a:t>The already existing comment reviews are classified into one word along with an emoji – either “Good” or “Bad” using Sentiment Analysis.</a:t>
            </a:r>
          </a:p>
          <a:p>
            <a:pPr algn="just" rtl="0">
              <a:spcBef>
                <a:spcPts val="0"/>
              </a:spcBef>
              <a:spcAft>
                <a:spcPts val="0"/>
              </a:spcAft>
            </a:pPr>
            <a:endParaRPr lang="en-GB" sz="2240" i="0" u="none" strike="noStrike" dirty="0">
              <a:solidFill>
                <a:srgbClr val="000000"/>
              </a:solidFill>
              <a:effectLst/>
              <a:latin typeface="Calibri" panose="020F0502020204030204" pitchFamily="34" charset="0"/>
              <a:cs typeface="Calibri" panose="020F0502020204030204" pitchFamily="34" charset="0"/>
            </a:endParaRPr>
          </a:p>
          <a:p>
            <a:pPr algn="just" rtl="0">
              <a:spcBef>
                <a:spcPts val="0"/>
              </a:spcBef>
              <a:spcAft>
                <a:spcPts val="0"/>
              </a:spcAft>
            </a:pPr>
            <a:r>
              <a:rPr lang="en-GB" sz="2240" i="0" u="none" strike="noStrike" dirty="0">
                <a:solidFill>
                  <a:srgbClr val="000000"/>
                </a:solidFill>
                <a:effectLst/>
                <a:latin typeface="Calibri" panose="020F0502020204030204" pitchFamily="34" charset="0"/>
                <a:cs typeface="Calibri" panose="020F0502020204030204" pitchFamily="34" charset="0"/>
              </a:rPr>
              <a:t>The primary job in sentimental analysis is to classify the polarity of a given review/text in a paragraph or sentence as whether the expressed feature of the sentence is positive, negative by using NLP and text analysis</a:t>
            </a:r>
            <a:r>
              <a:rPr lang="en-GB" sz="2400" i="0" u="none" strike="noStrike" dirty="0">
                <a:solidFill>
                  <a:srgbClr val="000000"/>
                </a:solidFill>
                <a:effectLst/>
                <a:latin typeface="Calibri" panose="020F0502020204030204" pitchFamily="34" charset="0"/>
                <a:cs typeface="Calibri" panose="020F0502020204030204" pitchFamily="34" charset="0"/>
              </a:rPr>
              <a:t>. </a:t>
            </a:r>
            <a:r>
              <a:rPr lang="en-GB" sz="2400" i="0" u="none" strike="noStrike" dirty="0">
                <a:solidFill>
                  <a:srgbClr val="202122"/>
                </a:solidFill>
                <a:effectLst/>
                <a:latin typeface="Calibri" panose="020F0502020204030204" pitchFamily="34" charset="0"/>
                <a:cs typeface="Calibri" panose="020F0502020204030204" pitchFamily="34" charset="0"/>
              </a:rPr>
              <a:t> </a:t>
            </a:r>
            <a:endParaRPr lang="en-GB" sz="2400" dirty="0">
              <a:effectLst/>
              <a:latin typeface="Calibri" panose="020F0502020204030204" pitchFamily="34" charset="0"/>
              <a:cs typeface="Calibri" panose="020F0502020204030204" pitchFamily="34" charset="0"/>
            </a:endParaRPr>
          </a:p>
          <a:p>
            <a:pPr algn="just"/>
            <a:endParaRPr lang="en-GB" sz="2240" dirty="0"/>
          </a:p>
          <a:p>
            <a:pPr algn="just"/>
            <a:endParaRPr lang="en-GB" sz="2240" dirty="0"/>
          </a:p>
          <a:p>
            <a:pPr algn="just"/>
            <a:endParaRPr lang="en-GB" sz="2240" dirty="0"/>
          </a:p>
          <a:p>
            <a:endParaRPr lang="en-GB" sz="2240" dirty="0"/>
          </a:p>
          <a:p>
            <a:endParaRPr lang="en-IN" sz="2240" dirty="0"/>
          </a:p>
        </p:txBody>
      </p:sp>
      <p:sp>
        <p:nvSpPr>
          <p:cNvPr id="4" name="Slide Number Placeholder 3">
            <a:extLst>
              <a:ext uri="{FF2B5EF4-FFF2-40B4-BE49-F238E27FC236}">
                <a16:creationId xmlns:a16="http://schemas.microsoft.com/office/drawing/2014/main" id="{C8E6CD2F-7267-433D-93B2-84419E34B6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77297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49FF-7986-4DAD-A810-0C40E4E18DD1}"/>
              </a:ext>
            </a:extLst>
          </p:cNvPr>
          <p:cNvSpPr>
            <a:spLocks noGrp="1"/>
          </p:cNvSpPr>
          <p:nvPr>
            <p:ph type="title"/>
          </p:nvPr>
        </p:nvSpPr>
        <p:spPr>
          <a:xfrm>
            <a:off x="530176" y="-252413"/>
            <a:ext cx="7886700" cy="1325563"/>
          </a:xfrm>
        </p:spPr>
        <p:txBody>
          <a:bodyPr>
            <a:normAutofit/>
          </a:bodyPr>
          <a:lstStyle/>
          <a:p>
            <a:r>
              <a:rPr lang="en-GB" sz="4000" b="1" dirty="0"/>
              <a:t>                          </a:t>
            </a:r>
            <a:r>
              <a:rPr lang="en-GB" sz="4000" b="1" u="sng" dirty="0"/>
              <a:t>Results</a:t>
            </a:r>
            <a:endParaRPr lang="en-IN" sz="4000" b="1" u="sng" dirty="0"/>
          </a:p>
        </p:txBody>
      </p:sp>
      <p:sp>
        <p:nvSpPr>
          <p:cNvPr id="3" name="Text Placeholder 2">
            <a:extLst>
              <a:ext uri="{FF2B5EF4-FFF2-40B4-BE49-F238E27FC236}">
                <a16:creationId xmlns:a16="http://schemas.microsoft.com/office/drawing/2014/main" id="{8774FE64-8011-4B71-A118-56B6DC336AEA}"/>
              </a:ext>
            </a:extLst>
          </p:cNvPr>
          <p:cNvSpPr>
            <a:spLocks noGrp="1"/>
          </p:cNvSpPr>
          <p:nvPr>
            <p:ph type="body" idx="1"/>
          </p:nvPr>
        </p:nvSpPr>
        <p:spPr>
          <a:xfrm>
            <a:off x="530176" y="1073150"/>
            <a:ext cx="7886700" cy="4351338"/>
          </a:xfrm>
        </p:spPr>
        <p:txBody>
          <a:bodyPr/>
          <a:lstStyle/>
          <a:p>
            <a:endParaRPr lang="en-IN" dirty="0"/>
          </a:p>
        </p:txBody>
      </p:sp>
      <p:sp>
        <p:nvSpPr>
          <p:cNvPr id="4" name="Slide Number Placeholder 3">
            <a:extLst>
              <a:ext uri="{FF2B5EF4-FFF2-40B4-BE49-F238E27FC236}">
                <a16:creationId xmlns:a16="http://schemas.microsoft.com/office/drawing/2014/main" id="{BDDC87E1-2BA4-46D6-86F7-132C8AE43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Picture 4">
            <a:extLst>
              <a:ext uri="{FF2B5EF4-FFF2-40B4-BE49-F238E27FC236}">
                <a16:creationId xmlns:a16="http://schemas.microsoft.com/office/drawing/2014/main" id="{BB163FFC-0B98-4239-B29E-F50C19349EF7}"/>
              </a:ext>
            </a:extLst>
          </p:cNvPr>
          <p:cNvPicPr>
            <a:picLocks noChangeAspect="1"/>
          </p:cNvPicPr>
          <p:nvPr/>
        </p:nvPicPr>
        <p:blipFill>
          <a:blip r:embed="rId2"/>
          <a:stretch>
            <a:fillRect/>
          </a:stretch>
        </p:blipFill>
        <p:spPr>
          <a:xfrm>
            <a:off x="182880" y="935501"/>
            <a:ext cx="8778240" cy="5226148"/>
          </a:xfrm>
          <a:prstGeom prst="rect">
            <a:avLst/>
          </a:prstGeom>
        </p:spPr>
      </p:pic>
      <p:sp>
        <p:nvSpPr>
          <p:cNvPr id="6" name="TextBox 5">
            <a:extLst>
              <a:ext uri="{FF2B5EF4-FFF2-40B4-BE49-F238E27FC236}">
                <a16:creationId xmlns:a16="http://schemas.microsoft.com/office/drawing/2014/main" id="{ECC6D5DB-AD0F-42CB-8893-335B1E59D245}"/>
              </a:ext>
            </a:extLst>
          </p:cNvPr>
          <p:cNvSpPr txBox="1"/>
          <p:nvPr/>
        </p:nvSpPr>
        <p:spPr>
          <a:xfrm>
            <a:off x="2328770" y="6357428"/>
            <a:ext cx="485222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1400" b="1" u="sng" dirty="0">
                <a:latin typeface="Times New Roman" panose="02020603050405020304" pitchFamily="18" charset="0"/>
                <a:ea typeface="Calibri"/>
                <a:cs typeface="Times New Roman" panose="02020603050405020304" pitchFamily="18" charset="0"/>
                <a:sym typeface="Calibri"/>
              </a:rPr>
              <a:t>Figure 4</a:t>
            </a:r>
            <a:r>
              <a:rPr lang="en-US" sz="1400" b="1" dirty="0">
                <a:latin typeface="Times New Roman" panose="02020603050405020304" pitchFamily="18" charset="0"/>
                <a:ea typeface="Calibri"/>
                <a:cs typeface="Times New Roman" panose="02020603050405020304" pitchFamily="18" charset="0"/>
                <a:sym typeface="Calibri"/>
              </a:rPr>
              <a:t>: </a:t>
            </a:r>
            <a:r>
              <a:rPr lang="en-US" b="1" dirty="0">
                <a:latin typeface="Times New Roman" panose="02020603050405020304" pitchFamily="18" charset="0"/>
                <a:ea typeface="Calibri"/>
                <a:cs typeface="Times New Roman" panose="02020603050405020304" pitchFamily="18" charset="0"/>
                <a:sym typeface="Calibri"/>
              </a:rPr>
              <a:t>Search bar with auto fill feature</a:t>
            </a:r>
            <a:endParaRPr lang="en-US" sz="1400" b="1"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14331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C2B9-AD96-481B-A24A-B61E9B4B44BE}"/>
              </a:ext>
            </a:extLst>
          </p:cNvPr>
          <p:cNvSpPr>
            <a:spLocks noGrp="1"/>
          </p:cNvSpPr>
          <p:nvPr>
            <p:ph type="title"/>
          </p:nvPr>
        </p:nvSpPr>
        <p:spPr>
          <a:xfrm>
            <a:off x="628650" y="-127243"/>
            <a:ext cx="7886700" cy="1325563"/>
          </a:xfrm>
        </p:spPr>
        <p:txBody>
          <a:bodyPr>
            <a:normAutofit/>
          </a:bodyPr>
          <a:lstStyle/>
          <a:p>
            <a:r>
              <a:rPr lang="en-IN" sz="4400" b="1" dirty="0"/>
              <a:t>            </a:t>
            </a:r>
          </a:p>
        </p:txBody>
      </p:sp>
      <p:sp>
        <p:nvSpPr>
          <p:cNvPr id="4" name="Slide Number Placeholder 3">
            <a:extLst>
              <a:ext uri="{FF2B5EF4-FFF2-40B4-BE49-F238E27FC236}">
                <a16:creationId xmlns:a16="http://schemas.microsoft.com/office/drawing/2014/main" id="{A0859EE6-95DE-4F2F-B6C7-F67325215B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9" name="TextBox 8">
            <a:extLst>
              <a:ext uri="{FF2B5EF4-FFF2-40B4-BE49-F238E27FC236}">
                <a16:creationId xmlns:a16="http://schemas.microsoft.com/office/drawing/2014/main" id="{17020ED1-F3A2-4A0D-B2D6-6BDF326646A5}"/>
              </a:ext>
            </a:extLst>
          </p:cNvPr>
          <p:cNvSpPr txBox="1"/>
          <p:nvPr/>
        </p:nvSpPr>
        <p:spPr>
          <a:xfrm>
            <a:off x="2116276" y="65019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1400" b="1" u="sng" dirty="0">
                <a:latin typeface="Times New Roman" panose="02020603050405020304" pitchFamily="18" charset="0"/>
                <a:ea typeface="Calibri"/>
                <a:cs typeface="Times New Roman" panose="02020603050405020304" pitchFamily="18" charset="0"/>
                <a:sym typeface="Calibri"/>
              </a:rPr>
              <a:t>Figure 6</a:t>
            </a:r>
            <a:r>
              <a:rPr lang="en-US" sz="1400" b="1" dirty="0">
                <a:latin typeface="Times New Roman" panose="02020603050405020304" pitchFamily="18" charset="0"/>
                <a:ea typeface="Calibri"/>
                <a:cs typeface="Times New Roman" panose="02020603050405020304" pitchFamily="18" charset="0"/>
                <a:sym typeface="Calibri"/>
              </a:rPr>
              <a:t>: </a:t>
            </a:r>
            <a:r>
              <a:rPr lang="en-US" b="1" dirty="0">
                <a:latin typeface="Times New Roman" panose="02020603050405020304" pitchFamily="18" charset="0"/>
                <a:ea typeface="Calibri"/>
                <a:cs typeface="Times New Roman" panose="02020603050405020304" pitchFamily="18" charset="0"/>
                <a:sym typeface="Calibri"/>
              </a:rPr>
              <a:t>Sentiment Analysis of reviews</a:t>
            </a:r>
            <a:endParaRPr lang="en-US" sz="1400" b="1"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6" name="Picture 5">
            <a:extLst>
              <a:ext uri="{FF2B5EF4-FFF2-40B4-BE49-F238E27FC236}">
                <a16:creationId xmlns:a16="http://schemas.microsoft.com/office/drawing/2014/main" id="{FAC5AF86-76D3-4BEA-B066-831DC2B6EF30}"/>
              </a:ext>
            </a:extLst>
          </p:cNvPr>
          <p:cNvPicPr>
            <a:picLocks noChangeAspect="1"/>
          </p:cNvPicPr>
          <p:nvPr/>
        </p:nvPicPr>
        <p:blipFill>
          <a:blip r:embed="rId2"/>
          <a:stretch>
            <a:fillRect/>
          </a:stretch>
        </p:blipFill>
        <p:spPr>
          <a:xfrm>
            <a:off x="175846" y="154974"/>
            <a:ext cx="8792307" cy="2869074"/>
          </a:xfrm>
          <a:prstGeom prst="rect">
            <a:avLst/>
          </a:prstGeom>
        </p:spPr>
      </p:pic>
      <p:sp>
        <p:nvSpPr>
          <p:cNvPr id="8" name="TextBox 7">
            <a:extLst>
              <a:ext uri="{FF2B5EF4-FFF2-40B4-BE49-F238E27FC236}">
                <a16:creationId xmlns:a16="http://schemas.microsoft.com/office/drawing/2014/main" id="{2FCEBE18-28B3-4D40-B6DE-E2A81060E119}"/>
              </a:ext>
            </a:extLst>
          </p:cNvPr>
          <p:cNvSpPr txBox="1"/>
          <p:nvPr/>
        </p:nvSpPr>
        <p:spPr>
          <a:xfrm>
            <a:off x="2116276" y="3092911"/>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1400" b="1" u="sng" dirty="0">
                <a:latin typeface="Times New Roman" panose="02020603050405020304" pitchFamily="18" charset="0"/>
                <a:ea typeface="Calibri"/>
                <a:cs typeface="Times New Roman" panose="02020603050405020304" pitchFamily="18" charset="0"/>
                <a:sym typeface="Calibri"/>
              </a:rPr>
              <a:t>Figure 5</a:t>
            </a:r>
            <a:r>
              <a:rPr lang="en-US" sz="1400" b="1" dirty="0">
                <a:latin typeface="Times New Roman" panose="02020603050405020304" pitchFamily="18" charset="0"/>
                <a:ea typeface="Calibri"/>
                <a:cs typeface="Times New Roman" panose="02020603050405020304" pitchFamily="18" charset="0"/>
                <a:sym typeface="Calibri"/>
              </a:rPr>
              <a:t>: </a:t>
            </a:r>
            <a:r>
              <a:rPr lang="en-US" b="1" dirty="0">
                <a:latin typeface="Times New Roman" panose="02020603050405020304" pitchFamily="18" charset="0"/>
                <a:ea typeface="Calibri"/>
                <a:cs typeface="Times New Roman" panose="02020603050405020304" pitchFamily="18" charset="0"/>
                <a:sym typeface="Calibri"/>
              </a:rPr>
              <a:t>Recommended Movies</a:t>
            </a:r>
            <a:r>
              <a:rPr lang="en-US" sz="1400" b="1" dirty="0">
                <a:latin typeface="Times New Roman" panose="02020603050405020304" pitchFamily="18" charset="0"/>
                <a:ea typeface="Calibri"/>
                <a:cs typeface="Times New Roman" panose="02020603050405020304" pitchFamily="18" charset="0"/>
                <a:sym typeface="Calibri"/>
              </a:rPr>
              <a:t> </a:t>
            </a:r>
            <a:endParaRPr lang="en-US" sz="1400" b="1"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10" name="Picture 9">
            <a:extLst>
              <a:ext uri="{FF2B5EF4-FFF2-40B4-BE49-F238E27FC236}">
                <a16:creationId xmlns:a16="http://schemas.microsoft.com/office/drawing/2014/main" id="{AA503DB5-9345-4D70-915B-59CD501BBF53}"/>
              </a:ext>
            </a:extLst>
          </p:cNvPr>
          <p:cNvPicPr>
            <a:picLocks noChangeAspect="1"/>
          </p:cNvPicPr>
          <p:nvPr/>
        </p:nvPicPr>
        <p:blipFill>
          <a:blip r:embed="rId3"/>
          <a:stretch>
            <a:fillRect/>
          </a:stretch>
        </p:blipFill>
        <p:spPr>
          <a:xfrm>
            <a:off x="175846" y="3400688"/>
            <a:ext cx="8792307" cy="3101238"/>
          </a:xfrm>
          <a:prstGeom prst="rect">
            <a:avLst/>
          </a:prstGeom>
        </p:spPr>
      </p:pic>
    </p:spTree>
    <p:extLst>
      <p:ext uri="{BB962C8B-B14F-4D97-AF65-F5344CB8AC3E}">
        <p14:creationId xmlns:p14="http://schemas.microsoft.com/office/powerpoint/2010/main" val="1001337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0F77-3AA5-494A-87EC-F2A90512B451}"/>
              </a:ext>
            </a:extLst>
          </p:cNvPr>
          <p:cNvSpPr>
            <a:spLocks noGrp="1"/>
          </p:cNvSpPr>
          <p:nvPr>
            <p:ph type="title"/>
          </p:nvPr>
        </p:nvSpPr>
        <p:spPr/>
        <p:txBody>
          <a:bodyPr/>
          <a:lstStyle/>
          <a:p>
            <a:r>
              <a:rPr lang="en-GB" dirty="0"/>
              <a:t>0</a:t>
            </a:r>
            <a:endParaRPr lang="en-IN" dirty="0"/>
          </a:p>
        </p:txBody>
      </p:sp>
      <p:sp>
        <p:nvSpPr>
          <p:cNvPr id="4" name="Slide Number Placeholder 3">
            <a:extLst>
              <a:ext uri="{FF2B5EF4-FFF2-40B4-BE49-F238E27FC236}">
                <a16:creationId xmlns:a16="http://schemas.microsoft.com/office/drawing/2014/main" id="{71119A74-EEA0-42F0-B1DA-FA702E71C0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6" name="Picture 5">
            <a:extLst>
              <a:ext uri="{FF2B5EF4-FFF2-40B4-BE49-F238E27FC236}">
                <a16:creationId xmlns:a16="http://schemas.microsoft.com/office/drawing/2014/main" id="{3A51D66E-0326-4545-B6C4-5B9E59D7E000}"/>
              </a:ext>
            </a:extLst>
          </p:cNvPr>
          <p:cNvPicPr>
            <a:picLocks noChangeAspect="1"/>
          </p:cNvPicPr>
          <p:nvPr/>
        </p:nvPicPr>
        <p:blipFill>
          <a:blip r:embed="rId2"/>
          <a:stretch>
            <a:fillRect/>
          </a:stretch>
        </p:blipFill>
        <p:spPr>
          <a:xfrm>
            <a:off x="168812" y="136524"/>
            <a:ext cx="8806376" cy="2865655"/>
          </a:xfrm>
          <a:prstGeom prst="rect">
            <a:avLst/>
          </a:prstGeom>
        </p:spPr>
      </p:pic>
      <p:sp>
        <p:nvSpPr>
          <p:cNvPr id="8" name="Text Placeholder 7">
            <a:extLst>
              <a:ext uri="{FF2B5EF4-FFF2-40B4-BE49-F238E27FC236}">
                <a16:creationId xmlns:a16="http://schemas.microsoft.com/office/drawing/2014/main" id="{78671CC1-2FF2-4D53-87A7-C455EECB55B9}"/>
              </a:ext>
            </a:extLst>
          </p:cNvPr>
          <p:cNvSpPr txBox="1">
            <a:spLocks noGrp="1"/>
          </p:cNvSpPr>
          <p:nvPr>
            <p:ph type="body" idx="1"/>
          </p:nvPr>
        </p:nvSpPr>
        <p:spPr>
          <a:xfrm>
            <a:off x="766983" y="3002179"/>
            <a:ext cx="7886700" cy="307736"/>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1400" b="1" u="sng" dirty="0">
                <a:latin typeface="Times New Roman" panose="02020603050405020304" pitchFamily="18" charset="0"/>
                <a:ea typeface="Calibri"/>
                <a:cs typeface="Times New Roman" panose="02020603050405020304" pitchFamily="18" charset="0"/>
                <a:sym typeface="Calibri"/>
              </a:rPr>
              <a:t>Figure 7</a:t>
            </a:r>
            <a:r>
              <a:rPr lang="en-US" sz="1400" b="1" dirty="0">
                <a:latin typeface="Times New Roman" panose="02020603050405020304" pitchFamily="18" charset="0"/>
                <a:ea typeface="Calibri"/>
                <a:cs typeface="Times New Roman" panose="02020603050405020304" pitchFamily="18" charset="0"/>
                <a:sym typeface="Calibri"/>
              </a:rPr>
              <a:t>: </a:t>
            </a:r>
            <a:r>
              <a:rPr lang="en-US" sz="1400" b="1" dirty="0">
                <a:latin typeface="Times New Roman" panose="02020603050405020304" pitchFamily="18" charset="0"/>
                <a:cs typeface="Times New Roman" panose="02020603050405020304" pitchFamily="18" charset="0"/>
              </a:rPr>
              <a:t>Top Cast of the movie</a:t>
            </a:r>
            <a:r>
              <a:rPr lang="en-US" sz="1400" b="1" dirty="0">
                <a:latin typeface="Times New Roman" panose="02020603050405020304" pitchFamily="18" charset="0"/>
                <a:ea typeface="Calibri"/>
                <a:cs typeface="Times New Roman" panose="02020603050405020304" pitchFamily="18" charset="0"/>
                <a:sym typeface="Calibri"/>
              </a:rPr>
              <a:t> </a:t>
            </a:r>
            <a:endParaRPr lang="en-US" sz="1400" b="1"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10" name="Picture 9">
            <a:extLst>
              <a:ext uri="{FF2B5EF4-FFF2-40B4-BE49-F238E27FC236}">
                <a16:creationId xmlns:a16="http://schemas.microsoft.com/office/drawing/2014/main" id="{166C8220-8AB1-4E32-89D0-213364FF78B8}"/>
              </a:ext>
            </a:extLst>
          </p:cNvPr>
          <p:cNvPicPr>
            <a:picLocks noChangeAspect="1"/>
          </p:cNvPicPr>
          <p:nvPr/>
        </p:nvPicPr>
        <p:blipFill>
          <a:blip r:embed="rId3"/>
          <a:stretch>
            <a:fillRect/>
          </a:stretch>
        </p:blipFill>
        <p:spPr>
          <a:xfrm>
            <a:off x="168812" y="3429000"/>
            <a:ext cx="8806376" cy="2927351"/>
          </a:xfrm>
          <a:prstGeom prst="rect">
            <a:avLst/>
          </a:prstGeom>
        </p:spPr>
      </p:pic>
      <p:sp>
        <p:nvSpPr>
          <p:cNvPr id="11" name="Text Placeholder 7">
            <a:extLst>
              <a:ext uri="{FF2B5EF4-FFF2-40B4-BE49-F238E27FC236}">
                <a16:creationId xmlns:a16="http://schemas.microsoft.com/office/drawing/2014/main" id="{4636DF30-D2E1-448A-8836-8EAC7962065B}"/>
              </a:ext>
            </a:extLst>
          </p:cNvPr>
          <p:cNvSpPr txBox="1">
            <a:spLocks/>
          </p:cNvSpPr>
          <p:nvPr/>
        </p:nvSpPr>
        <p:spPr>
          <a:xfrm>
            <a:off x="766983" y="6492874"/>
            <a:ext cx="7886700" cy="30773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0" indent="0" algn="ctr">
              <a:lnSpc>
                <a:spcPct val="100000"/>
              </a:lnSpc>
              <a:spcBef>
                <a:spcPts val="0"/>
              </a:spcBef>
              <a:buClr>
                <a:srgbClr val="000000"/>
              </a:buClr>
              <a:buSzPts val="2800"/>
              <a:buFont typeface="Arial"/>
              <a:buNone/>
            </a:pPr>
            <a:r>
              <a:rPr lang="en-US" sz="1400" b="1" u="sng" dirty="0">
                <a:latin typeface="Times New Roman" panose="02020603050405020304" pitchFamily="18" charset="0"/>
                <a:cs typeface="Times New Roman" panose="02020603050405020304" pitchFamily="18" charset="0"/>
              </a:rPr>
              <a:t>Figure 8</a:t>
            </a:r>
            <a:r>
              <a:rPr lang="en-US" sz="1400" b="1" dirty="0">
                <a:latin typeface="Times New Roman" panose="02020603050405020304" pitchFamily="18" charset="0"/>
                <a:cs typeface="Times New Roman" panose="02020603050405020304" pitchFamily="18" charset="0"/>
              </a:rPr>
              <a:t>: Content in regional language</a:t>
            </a:r>
            <a:endParaRPr lang="en-US" sz="1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77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gaf1382b0f7_1_0"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77" name="Google Shape;277;gaf1382b0f7_1_0"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gaf1382b0f7_1_0"/>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gaf1382b0f7_1_0"/>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280" name="Google Shape;280;gaf1382b0f7_1_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25</a:t>
            </a:fld>
            <a:endParaRPr/>
          </a:p>
        </p:txBody>
      </p:sp>
      <p:sp>
        <p:nvSpPr>
          <p:cNvPr id="281" name="Google Shape;281;gaf1382b0f7_1_0"/>
          <p:cNvSpPr txBox="1"/>
          <p:nvPr/>
        </p:nvSpPr>
        <p:spPr>
          <a:xfrm>
            <a:off x="73650" y="1850100"/>
            <a:ext cx="8996700" cy="4779300"/>
          </a:xfrm>
          <a:prstGeom prst="rect">
            <a:avLst/>
          </a:prstGeom>
          <a:noFill/>
          <a:ln>
            <a:noFill/>
          </a:ln>
        </p:spPr>
        <p:txBody>
          <a:bodyPr spcFirstLastPara="1" wrap="square" lIns="91425" tIns="91425" rIns="91425" bIns="91425" anchor="t" anchorCtr="0">
            <a:noAutofit/>
          </a:bodyPr>
          <a:lstStyle/>
          <a:p>
            <a:pPr marL="171450" marR="0" lvl="0" algn="ctr" rtl="0">
              <a:lnSpc>
                <a:spcPct val="80000"/>
              </a:lnSpc>
              <a:spcBef>
                <a:spcPts val="750"/>
              </a:spcBef>
              <a:spcAft>
                <a:spcPts val="0"/>
              </a:spcAft>
              <a:buClr>
                <a:srgbClr val="000000"/>
              </a:buClr>
              <a:buSzPts val="2842"/>
            </a:pPr>
            <a:r>
              <a:rPr lang="en-US" sz="2842" b="1" i="0" u="sng" strike="noStrike" cap="none" dirty="0">
                <a:solidFill>
                  <a:schemeClr val="dk1"/>
                </a:solidFill>
                <a:latin typeface="Times New Roman"/>
                <a:ea typeface="Times New Roman"/>
                <a:cs typeface="Times New Roman"/>
                <a:sym typeface="Times New Roman"/>
              </a:rPr>
              <a:t>Conclusion</a:t>
            </a:r>
            <a:r>
              <a:rPr lang="en-US" sz="2842" b="0" i="0" u="none" strike="noStrike" cap="none" dirty="0">
                <a:solidFill>
                  <a:schemeClr val="dk1"/>
                </a:solidFill>
                <a:latin typeface="Times New Roman"/>
                <a:ea typeface="Times New Roman"/>
                <a:cs typeface="Times New Roman"/>
                <a:sym typeface="Times New Roman"/>
              </a:rPr>
              <a:t> </a:t>
            </a:r>
          </a:p>
          <a:p>
            <a:pPr marL="457200" marR="0" lvl="0" indent="-285750" algn="just" rtl="0">
              <a:lnSpc>
                <a:spcPct val="80000"/>
              </a:lnSpc>
              <a:spcBef>
                <a:spcPts val="750"/>
              </a:spcBef>
              <a:spcAft>
                <a:spcPts val="0"/>
              </a:spcAft>
              <a:buClr>
                <a:schemeClr val="dk1"/>
              </a:buClr>
              <a:buSzPts val="1100"/>
              <a:buFont typeface="Arial" panose="020B0604020202020204" pitchFamily="34" charset="0"/>
              <a:buChar char="•"/>
            </a:pP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This recommendation system recommends different movies to users. </a:t>
            </a:r>
          </a:p>
          <a:p>
            <a:pPr marL="457200" marR="0" lvl="0" indent="-285750" algn="just" rtl="0">
              <a:lnSpc>
                <a:spcPct val="80000"/>
              </a:lnSpc>
              <a:spcBef>
                <a:spcPts val="750"/>
              </a:spcBef>
              <a:spcAft>
                <a:spcPts val="0"/>
              </a:spcAft>
              <a:buClr>
                <a:schemeClr val="dk1"/>
              </a:buClr>
              <a:buSzPts val="1100"/>
              <a:buFont typeface="Arial" panose="020B0604020202020204" pitchFamily="34" charset="0"/>
              <a:buChar char="•"/>
            </a:pPr>
            <a:r>
              <a:rPr lang="en-GB" sz="1800" dirty="0">
                <a:latin typeface="Calibri" panose="020F0502020204030204" pitchFamily="34" charset="0"/>
                <a:cs typeface="Calibri" panose="020F0502020204030204" pitchFamily="34" charset="0"/>
              </a:rPr>
              <a:t>For recommender system specifically, we found out that Cosine Similarity classifier is the best one among all the machine learning classifiers. </a:t>
            </a:r>
          </a:p>
          <a:p>
            <a:pPr marL="457200" marR="0" lvl="0" indent="-285750" algn="just" rtl="0">
              <a:lnSpc>
                <a:spcPct val="80000"/>
              </a:lnSpc>
              <a:spcBef>
                <a:spcPts val="750"/>
              </a:spcBef>
              <a:spcAft>
                <a:spcPts val="0"/>
              </a:spcAft>
              <a:buClr>
                <a:schemeClr val="dk1"/>
              </a:buClr>
              <a:buSzPts val="1100"/>
              <a:buFont typeface="Arial" panose="020B0604020202020204" pitchFamily="34" charset="0"/>
              <a:buChar char="•"/>
            </a:pP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We have created a web application that allows users to review the movies as well as recommends them appropriate movie based on their search input.</a:t>
            </a:r>
          </a:p>
          <a:p>
            <a:pPr marL="457200" marR="0" lvl="0" indent="-285750" algn="just" rtl="0">
              <a:lnSpc>
                <a:spcPct val="80000"/>
              </a:lnSpc>
              <a:spcBef>
                <a:spcPts val="750"/>
              </a:spcBef>
              <a:spcAft>
                <a:spcPts val="0"/>
              </a:spcAft>
              <a:buClr>
                <a:schemeClr val="dk1"/>
              </a:buClr>
              <a:buSzPts val="1100"/>
              <a:buFont typeface="Arial" panose="020B0604020202020204" pitchFamily="34" charset="0"/>
              <a:buChar char="•"/>
            </a:pPr>
            <a:r>
              <a:rPr lang="en-US" sz="18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Sentiment  Analysis of the reviews </a:t>
            </a: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demonstrates whole review in a single word with an emoji </a:t>
            </a:r>
            <a:r>
              <a:rPr lang="en-US" sz="1800" dirty="0" err="1">
                <a:solidFill>
                  <a:schemeClr val="dk1"/>
                </a:solidFill>
                <a:latin typeface="Calibri" panose="020F0502020204030204" pitchFamily="34" charset="0"/>
                <a:ea typeface="Times New Roman"/>
                <a:cs typeface="Calibri" panose="020F0502020204030204" pitchFamily="34" charset="0"/>
                <a:sym typeface="Times New Roman"/>
              </a:rPr>
              <a:t>i.e</a:t>
            </a: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 either “Good” or “Bad. This helps user save their precious time instead of reading the whole review.</a:t>
            </a:r>
            <a:endParaRPr sz="18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a:p>
            <a:pPr marL="457200" marR="0" lvl="0" indent="-285750" algn="just" rtl="0">
              <a:lnSpc>
                <a:spcPct val="80000"/>
              </a:lnSpc>
              <a:spcBef>
                <a:spcPts val="750"/>
              </a:spcBef>
              <a:spcAft>
                <a:spcPts val="0"/>
              </a:spcAft>
              <a:buClr>
                <a:schemeClr val="dk1"/>
              </a:buClr>
              <a:buSzPts val="1100"/>
              <a:buFont typeface="Arial" panose="020B0604020202020204" pitchFamily="34" charset="0"/>
              <a:buChar char="•"/>
            </a:pP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Movie Recommendation systems proved themselves to be a best solution for addressing problem of the information overload.</a:t>
            </a:r>
          </a:p>
          <a:p>
            <a:pPr marL="457200" marR="0" lvl="0" indent="-285750" algn="just" rtl="0">
              <a:lnSpc>
                <a:spcPct val="80000"/>
              </a:lnSpc>
              <a:spcBef>
                <a:spcPts val="750"/>
              </a:spcBef>
              <a:spcAft>
                <a:spcPts val="0"/>
              </a:spcAft>
              <a:buClr>
                <a:schemeClr val="dk1"/>
              </a:buClr>
              <a:buSzPts val="1100"/>
              <a:buFont typeface="Arial" panose="020B0604020202020204" pitchFamily="34" charset="0"/>
              <a:buChar char="•"/>
            </a:pP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Future work will focus on enhancement of the existing methods and algorithms used so that the recommendation systems predictions and recommendations quality can be improved.</a:t>
            </a:r>
          </a:p>
          <a:p>
            <a:pPr marL="514350" marR="0" lvl="0" indent="-342900" algn="l" rtl="0">
              <a:lnSpc>
                <a:spcPct val="80000"/>
              </a:lnSpc>
              <a:spcBef>
                <a:spcPts val="750"/>
              </a:spcBef>
              <a:spcAft>
                <a:spcPts val="0"/>
              </a:spcAft>
              <a:buClr>
                <a:schemeClr val="dk1"/>
              </a:buClr>
              <a:buSzPts val="1100"/>
              <a:buFont typeface="Arial" panose="020B0604020202020204" pitchFamily="34" charset="0"/>
              <a:buChar char="•"/>
            </a:pPr>
            <a:endParaRPr sz="2242" b="0" i="0" u="none" strike="noStrike" cap="none" dirty="0">
              <a:solidFill>
                <a:schemeClr val="dk1"/>
              </a:solidFill>
              <a:latin typeface="Times New Roman"/>
              <a:ea typeface="Times New Roman"/>
              <a:cs typeface="Times New Roman"/>
              <a:sym typeface="Times New Roman"/>
            </a:endParaRPr>
          </a:p>
          <a:p>
            <a:pPr marL="514350" marR="0" lvl="0" indent="-342900" algn="l" rtl="0">
              <a:lnSpc>
                <a:spcPct val="80000"/>
              </a:lnSpc>
              <a:spcBef>
                <a:spcPts val="750"/>
              </a:spcBef>
              <a:spcAft>
                <a:spcPts val="0"/>
              </a:spcAft>
              <a:buClr>
                <a:srgbClr val="000000"/>
              </a:buClr>
              <a:buSzPts val="2242"/>
              <a:buFont typeface="Arial" panose="020B0604020202020204" pitchFamily="34" charset="0"/>
              <a:buChar char="•"/>
            </a:pPr>
            <a:endParaRPr sz="2242" b="0" i="0" u="none" strike="noStrike" cap="none" dirty="0">
              <a:solidFill>
                <a:schemeClr val="dk1"/>
              </a:solidFill>
              <a:latin typeface="Times New Roman"/>
              <a:ea typeface="Times New Roman"/>
              <a:cs typeface="Times New Roman"/>
              <a:sym typeface="Times New Roman"/>
            </a:endParaRPr>
          </a:p>
          <a:p>
            <a:pPr marL="514350" marR="0" lvl="0" indent="-342900" algn="l" rtl="0">
              <a:lnSpc>
                <a:spcPct val="80000"/>
              </a:lnSpc>
              <a:spcBef>
                <a:spcPts val="0"/>
              </a:spcBef>
              <a:spcAft>
                <a:spcPts val="0"/>
              </a:spcAft>
              <a:buClr>
                <a:srgbClr val="000000"/>
              </a:buClr>
              <a:buSzPts val="2242"/>
              <a:buFont typeface="Arial" panose="020B0604020202020204" pitchFamily="34" charset="0"/>
              <a:buChar char="•"/>
            </a:pPr>
            <a:endParaRPr sz="2242"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g7859f081c5_2_15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88" name="Google Shape;288;g7859f081c5_2_15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89" name="Google Shape;289;g7859f081c5_2_157"/>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90" name="Google Shape;290;g7859f081c5_2_15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291" name="Google Shape;291;g7859f081c5_2_15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26</a:t>
            </a:fld>
            <a:endParaRPr/>
          </a:p>
        </p:txBody>
      </p:sp>
      <p:sp>
        <p:nvSpPr>
          <p:cNvPr id="292" name="Google Shape;292;g7859f081c5_2_157"/>
          <p:cNvSpPr txBox="1"/>
          <p:nvPr/>
        </p:nvSpPr>
        <p:spPr>
          <a:xfrm>
            <a:off x="145143" y="1849524"/>
            <a:ext cx="8922382" cy="4841561"/>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rgbClr val="000000"/>
              </a:buClr>
              <a:buSzPts val="2800"/>
              <a:buFont typeface="Arial"/>
              <a:buNone/>
            </a:pPr>
            <a:r>
              <a:rPr lang="en-US" sz="2800" b="1" i="0" u="sng" strike="noStrike" cap="none" dirty="0">
                <a:solidFill>
                  <a:schemeClr val="dk1"/>
                </a:solidFill>
                <a:latin typeface="Times New Roman"/>
                <a:ea typeface="Times New Roman"/>
                <a:cs typeface="Times New Roman"/>
                <a:sym typeface="Times New Roman"/>
              </a:rPr>
              <a:t>References</a:t>
            </a:r>
            <a:endParaRPr sz="2800" b="1" i="0" u="sng" strike="noStrike" cap="none" dirty="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Clr>
                <a:schemeClr val="dk1"/>
              </a:buClr>
              <a:buSzPts val="11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1800"/>
              <a:buFont typeface="Arial"/>
              <a:buNone/>
            </a:pPr>
            <a:endParaRPr lang="en-US" sz="18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algn="just">
              <a:lnSpc>
                <a:spcPct val="80000"/>
              </a:lnSpc>
              <a:buClr>
                <a:schemeClr val="dk1"/>
              </a:buClr>
              <a:buSzPts val="1800"/>
            </a:pPr>
            <a:r>
              <a:rPr lang="en-GB" sz="1800" dirty="0">
                <a:solidFill>
                  <a:schemeClr val="dk1"/>
                </a:solidFill>
                <a:latin typeface="Calibri" panose="020F0502020204030204" pitchFamily="34" charset="0"/>
                <a:ea typeface="Times New Roman"/>
                <a:cs typeface="Calibri" panose="020F0502020204030204" pitchFamily="34" charset="0"/>
                <a:sym typeface="Times New Roman"/>
              </a:rPr>
              <a:t>[1]</a:t>
            </a:r>
            <a:r>
              <a:rPr lang="en-GB" sz="1800" dirty="0" err="1">
                <a:solidFill>
                  <a:schemeClr val="dk1"/>
                </a:solidFill>
                <a:latin typeface="Calibri" panose="020F0502020204030204" pitchFamily="34" charset="0"/>
                <a:ea typeface="Times New Roman"/>
                <a:cs typeface="Calibri" panose="020F0502020204030204" pitchFamily="34" charset="0"/>
                <a:sym typeface="Times New Roman"/>
              </a:rPr>
              <a:t>Muppana</a:t>
            </a:r>
            <a:r>
              <a:rPr lang="en-GB" sz="1800" dirty="0">
                <a:solidFill>
                  <a:schemeClr val="dk1"/>
                </a:solidFill>
                <a:latin typeface="Calibri" panose="020F0502020204030204" pitchFamily="34" charset="0"/>
                <a:ea typeface="Times New Roman"/>
                <a:cs typeface="Calibri" panose="020F0502020204030204" pitchFamily="34" charset="0"/>
                <a:sym typeface="Times New Roman"/>
              </a:rPr>
              <a:t> Mahesh Reddy ,</a:t>
            </a:r>
            <a:r>
              <a:rPr lang="en-GB" sz="1800" dirty="0" err="1">
                <a:solidFill>
                  <a:schemeClr val="dk1"/>
                </a:solidFill>
                <a:latin typeface="Calibri" panose="020F0502020204030204" pitchFamily="34" charset="0"/>
                <a:ea typeface="Times New Roman"/>
                <a:cs typeface="Calibri" panose="020F0502020204030204" pitchFamily="34" charset="0"/>
                <a:sym typeface="Times New Roman"/>
              </a:rPr>
              <a:t>Sujithra</a:t>
            </a:r>
            <a:r>
              <a:rPr lang="en-GB" sz="1800" dirty="0">
                <a:solidFill>
                  <a:schemeClr val="dk1"/>
                </a:solidFill>
                <a:latin typeface="Calibri" panose="020F0502020204030204" pitchFamily="34" charset="0"/>
                <a:ea typeface="Times New Roman"/>
                <a:cs typeface="Calibri" panose="020F0502020204030204" pitchFamily="34" charset="0"/>
                <a:sym typeface="Times New Roman"/>
              </a:rPr>
              <a:t> and </a:t>
            </a:r>
            <a:r>
              <a:rPr lang="en-GB" sz="1800" dirty="0" err="1">
                <a:solidFill>
                  <a:schemeClr val="dk1"/>
                </a:solidFill>
                <a:latin typeface="Calibri" panose="020F0502020204030204" pitchFamily="34" charset="0"/>
                <a:ea typeface="Times New Roman"/>
                <a:cs typeface="Calibri" panose="020F0502020204030204" pitchFamily="34" charset="0"/>
                <a:sym typeface="Times New Roman"/>
              </a:rPr>
              <a:t>Dr.</a:t>
            </a:r>
            <a:r>
              <a:rPr lang="en-GB" sz="1800" dirty="0">
                <a:solidFill>
                  <a:schemeClr val="dk1"/>
                </a:solidFill>
                <a:latin typeface="Calibri" panose="020F0502020204030204" pitchFamily="34" charset="0"/>
                <a:ea typeface="Times New Roman"/>
                <a:cs typeface="Calibri" panose="020F0502020204030204" pitchFamily="34" charset="0"/>
                <a:sym typeface="Times New Roman"/>
              </a:rPr>
              <a:t> B. </a:t>
            </a:r>
            <a:r>
              <a:rPr lang="en-GB" sz="1800" dirty="0" err="1">
                <a:solidFill>
                  <a:schemeClr val="dk1"/>
                </a:solidFill>
                <a:latin typeface="Calibri" panose="020F0502020204030204" pitchFamily="34" charset="0"/>
                <a:ea typeface="Times New Roman"/>
                <a:cs typeface="Calibri" panose="020F0502020204030204" pitchFamily="34" charset="0"/>
                <a:sym typeface="Times New Roman"/>
              </a:rPr>
              <a:t>Surendiran</a:t>
            </a:r>
            <a:r>
              <a:rPr lang="en-GB" sz="1800" dirty="0">
                <a:solidFill>
                  <a:schemeClr val="dk1"/>
                </a:solidFill>
                <a:latin typeface="Calibri" panose="020F0502020204030204" pitchFamily="34" charset="0"/>
                <a:ea typeface="Times New Roman"/>
                <a:cs typeface="Calibri" panose="020F0502020204030204" pitchFamily="34" charset="0"/>
                <a:sym typeface="Times New Roman"/>
              </a:rPr>
              <a:t> “Analysis of Movie Recommendation Systems  with and without considering the low rated movies” 2020 International Conference on Emerging Trends in Information Technology and Engineering (</a:t>
            </a:r>
            <a:r>
              <a:rPr lang="en-GB" sz="1800" dirty="0" err="1">
                <a:solidFill>
                  <a:schemeClr val="dk1"/>
                </a:solidFill>
                <a:latin typeface="Calibri" panose="020F0502020204030204" pitchFamily="34" charset="0"/>
                <a:ea typeface="Times New Roman"/>
                <a:cs typeface="Calibri" panose="020F0502020204030204" pitchFamily="34" charset="0"/>
                <a:sym typeface="Times New Roman"/>
              </a:rPr>
              <a:t>ic</a:t>
            </a:r>
            <a:r>
              <a:rPr lang="en-GB" sz="1800" dirty="0">
                <a:solidFill>
                  <a:schemeClr val="dk1"/>
                </a:solidFill>
                <a:latin typeface="Calibri" panose="020F0502020204030204" pitchFamily="34" charset="0"/>
                <a:ea typeface="Times New Roman"/>
                <a:cs typeface="Calibri" panose="020F0502020204030204" pitchFamily="34" charset="0"/>
                <a:sym typeface="Times New Roman"/>
              </a:rPr>
              <a:t>-ETITE)</a:t>
            </a:r>
          </a:p>
          <a:p>
            <a:pPr algn="just">
              <a:lnSpc>
                <a:spcPct val="80000"/>
              </a:lnSpc>
              <a:buClr>
                <a:schemeClr val="dk1"/>
              </a:buClr>
              <a:buSzPts val="1800"/>
            </a:pPr>
            <a:endParaRPr lang="en-GB" sz="1800" dirty="0">
              <a:solidFill>
                <a:schemeClr val="dk1"/>
              </a:solidFill>
              <a:latin typeface="Calibri" panose="020F0502020204030204" pitchFamily="34" charset="0"/>
              <a:ea typeface="Times New Roman"/>
              <a:cs typeface="Calibri" panose="020F0502020204030204" pitchFamily="34" charset="0"/>
              <a:sym typeface="Times New Roman"/>
            </a:endParaRPr>
          </a:p>
          <a:p>
            <a:pPr algn="just"/>
            <a:r>
              <a:rPr lang="en-GB" sz="1800" dirty="0">
                <a:solidFill>
                  <a:schemeClr val="dk1"/>
                </a:solidFill>
                <a:latin typeface="Calibri" panose="020F0502020204030204" pitchFamily="34" charset="0"/>
                <a:ea typeface="Times New Roman"/>
                <a:cs typeface="Calibri" panose="020F0502020204030204" pitchFamily="34" charset="0"/>
                <a:sym typeface="Times New Roman"/>
              </a:rPr>
              <a:t>[2] </a:t>
            </a:r>
            <a:r>
              <a:rPr lang="en-IN" sz="1800" dirty="0">
                <a:solidFill>
                  <a:schemeClr val="tx1"/>
                </a:solidFill>
                <a:latin typeface="Calibri" panose="020F0502020204030204" pitchFamily="34" charset="0"/>
                <a:cs typeface="Calibri" panose="020F0502020204030204" pitchFamily="34" charset="0"/>
              </a:rPr>
              <a:t>P.P </a:t>
            </a:r>
            <a:r>
              <a:rPr lang="en-IN" sz="1800" dirty="0" err="1">
                <a:solidFill>
                  <a:schemeClr val="tx1"/>
                </a:solidFill>
                <a:latin typeface="Calibri" panose="020F0502020204030204" pitchFamily="34" charset="0"/>
                <a:cs typeface="Calibri" panose="020F0502020204030204" pitchFamily="34" charset="0"/>
              </a:rPr>
              <a:t>Gokul</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B</a:t>
            </a:r>
            <a:r>
              <a:rPr lang="en-IN" sz="1800" dirty="0">
                <a:solidFill>
                  <a:schemeClr val="tx1"/>
                </a:solidFill>
                <a:latin typeface="Calibri" panose="020F0502020204030204" pitchFamily="34" charset="0"/>
                <a:cs typeface="Calibri" panose="020F0502020204030204" pitchFamily="34" charset="0"/>
              </a:rPr>
              <a:t> K </a:t>
            </a:r>
            <a:r>
              <a:rPr lang="en-IN" sz="1800" dirty="0" err="1">
                <a:solidFill>
                  <a:schemeClr val="tx1"/>
                </a:solidFill>
                <a:latin typeface="Calibri" panose="020F0502020204030204" pitchFamily="34" charset="0"/>
                <a:cs typeface="Calibri" panose="020F0502020204030204" pitchFamily="34" charset="0"/>
              </a:rPr>
              <a:t>Akhil</a:t>
            </a:r>
            <a:r>
              <a:rPr lang="en-IN" sz="1800" dirty="0" err="1">
                <a:solidFill>
                  <a:schemeClr val="tx1"/>
                </a:solidFill>
                <a:effectLst/>
                <a:latin typeface="Calibri" panose="020F0502020204030204" pitchFamily="34" charset="0"/>
                <a:cs typeface="Calibri" panose="020F0502020204030204" pitchFamily="34" charset="0"/>
              </a:rPr>
              <a:t>;</a:t>
            </a:r>
            <a:r>
              <a:rPr lang="en-IN" sz="1800" u="none" strike="noStrike" dirty="0" err="1">
                <a:solidFill>
                  <a:schemeClr val="tx1"/>
                </a:solidFill>
                <a:effectLst/>
                <a:latin typeface="Calibri" panose="020F0502020204030204" pitchFamily="34" charset="0"/>
                <a:cs typeface="Calibri" panose="020F0502020204030204" pitchFamily="34" charset="0"/>
              </a:rPr>
              <a:t>Kumar</a:t>
            </a:r>
            <a:r>
              <a:rPr lang="en-IN" sz="1800" u="none" strike="noStrike" dirty="0">
                <a:solidFill>
                  <a:schemeClr val="tx1"/>
                </a:solidFill>
                <a:effectLst/>
                <a:latin typeface="Calibri" panose="020F0502020204030204" pitchFamily="34" charset="0"/>
                <a:cs typeface="Calibri" panose="020F0502020204030204" pitchFamily="34" charset="0"/>
              </a:rPr>
              <a:t> K. M Shiva,”</a:t>
            </a:r>
            <a:r>
              <a:rPr lang="en-GB" sz="1800" i="0" dirty="0">
                <a:solidFill>
                  <a:schemeClr val="tx1"/>
                </a:solidFill>
                <a:effectLst/>
                <a:latin typeface="Calibri" panose="020F0502020204030204" pitchFamily="34" charset="0"/>
                <a:cs typeface="Calibri" panose="020F0502020204030204" pitchFamily="34" charset="0"/>
              </a:rPr>
              <a:t> Sentence similarity detection in Malayalam language using cosine similarity”</a:t>
            </a:r>
            <a:r>
              <a:rPr lang="en-IN" sz="1800" i="0" dirty="0">
                <a:solidFill>
                  <a:schemeClr val="tx1"/>
                </a:solidFill>
                <a:latin typeface="Calibri" panose="020F0502020204030204" pitchFamily="34" charset="0"/>
                <a:cs typeface="Calibri" panose="020F0502020204030204" pitchFamily="34" charset="0"/>
              </a:rPr>
              <a:t> </a:t>
            </a:r>
            <a:r>
              <a:rPr lang="en-IN" sz="1800" dirty="0">
                <a:solidFill>
                  <a:schemeClr val="tx1"/>
                </a:solidFill>
                <a:latin typeface="Calibri" panose="020F0502020204030204" pitchFamily="34" charset="0"/>
                <a:cs typeface="Calibri" panose="020F0502020204030204" pitchFamily="34" charset="0"/>
              </a:rPr>
              <a:t>2017 2nd IEEE International Conference on Recent Trends in Electronics, Information &amp; Communication Technology (RTEICT)</a:t>
            </a:r>
          </a:p>
          <a:p>
            <a:pPr algn="just"/>
            <a:endParaRPr lang="en-IN" sz="1800" i="0" dirty="0">
              <a:solidFill>
                <a:schemeClr val="tx1"/>
              </a:solidFill>
              <a:effectLst/>
              <a:latin typeface="Calibri" panose="020F0502020204030204" pitchFamily="34" charset="0"/>
              <a:cs typeface="Calibri" panose="020F0502020204030204" pitchFamily="34" charset="0"/>
            </a:endParaRPr>
          </a:p>
          <a:p>
            <a:r>
              <a:rPr lang="en-IN" sz="1800" dirty="0">
                <a:solidFill>
                  <a:schemeClr val="tx1"/>
                </a:solidFill>
                <a:latin typeface="Calibri" panose="020F0502020204030204" pitchFamily="34" charset="0"/>
                <a:cs typeface="Calibri" panose="020F0502020204030204" pitchFamily="34" charset="0"/>
              </a:rPr>
              <a:t>[3] </a:t>
            </a:r>
            <a:r>
              <a:rPr lang="en-GB" sz="1800" dirty="0" err="1">
                <a:solidFill>
                  <a:schemeClr val="tx1"/>
                </a:solidFill>
                <a:latin typeface="Calibri" panose="020F0502020204030204" pitchFamily="34" charset="0"/>
                <a:cs typeface="Calibri" panose="020F0502020204030204" pitchFamily="34" charset="0"/>
              </a:rPr>
              <a:t>Swe</a:t>
            </a:r>
            <a:r>
              <a:rPr lang="en-GB" sz="1800" dirty="0">
                <a:solidFill>
                  <a:schemeClr val="tx1"/>
                </a:solidFill>
                <a:latin typeface="Calibri" panose="020F0502020204030204" pitchFamily="34" charset="0"/>
                <a:cs typeface="Calibri" panose="020F0502020204030204" pitchFamily="34" charset="0"/>
              </a:rPr>
              <a:t> </a:t>
            </a:r>
            <a:r>
              <a:rPr lang="en-GB" sz="1800" dirty="0" err="1">
                <a:solidFill>
                  <a:schemeClr val="tx1"/>
                </a:solidFill>
                <a:latin typeface="Calibri" panose="020F0502020204030204" pitchFamily="34" charset="0"/>
                <a:cs typeface="Calibri" panose="020F0502020204030204" pitchFamily="34" charset="0"/>
              </a:rPr>
              <a:t>Swe</a:t>
            </a:r>
            <a:r>
              <a:rPr lang="en-GB" sz="1800" dirty="0">
                <a:solidFill>
                  <a:schemeClr val="tx1"/>
                </a:solidFill>
                <a:latin typeface="Calibri" panose="020F0502020204030204" pitchFamily="34" charset="0"/>
                <a:cs typeface="Calibri" panose="020F0502020204030204" pitchFamily="34" charset="0"/>
              </a:rPr>
              <a:t> Nyein,”</a:t>
            </a:r>
            <a:r>
              <a:rPr lang="en-IN" sz="1800" dirty="0">
                <a:solidFill>
                  <a:schemeClr val="tx1"/>
                </a:solidFill>
                <a:latin typeface="Calibri" panose="020F0502020204030204" pitchFamily="34" charset="0"/>
                <a:cs typeface="Calibri" panose="020F0502020204030204" pitchFamily="34" charset="0"/>
              </a:rPr>
              <a:t> </a:t>
            </a:r>
            <a:r>
              <a:rPr lang="en-GB" sz="1800" dirty="0">
                <a:solidFill>
                  <a:schemeClr val="tx1"/>
                </a:solidFill>
                <a:latin typeface="Calibri" panose="020F0502020204030204" pitchFamily="34" charset="0"/>
                <a:cs typeface="Calibri" panose="020F0502020204030204" pitchFamily="34" charset="0"/>
              </a:rPr>
              <a:t>Mining contents in Web page using cosine similarity” 2011 3rd International Conference on Computer Research and Development</a:t>
            </a:r>
          </a:p>
          <a:p>
            <a:endParaRPr lang="en-GB" sz="1800" i="0" dirty="0">
              <a:solidFill>
                <a:schemeClr val="tx1"/>
              </a:solidFill>
              <a:effectLst/>
              <a:latin typeface="Calibri" panose="020F0502020204030204" pitchFamily="34" charset="0"/>
              <a:cs typeface="Calibri" panose="020F0502020204030204" pitchFamily="34" charset="0"/>
            </a:endParaRPr>
          </a:p>
          <a:p>
            <a:r>
              <a:rPr lang="en-GB" sz="1800" dirty="0">
                <a:solidFill>
                  <a:schemeClr val="tx1"/>
                </a:solidFill>
                <a:latin typeface="Calibri" panose="020F0502020204030204" pitchFamily="34" charset="0"/>
                <a:cs typeface="Calibri" panose="020F0502020204030204" pitchFamily="34" charset="0"/>
              </a:rPr>
              <a:t>[4] </a:t>
            </a:r>
            <a:r>
              <a:rPr lang="en-IN" sz="1800" dirty="0">
                <a:solidFill>
                  <a:schemeClr val="tx1"/>
                </a:solidFill>
                <a:latin typeface="Calibri" panose="020F0502020204030204" pitchFamily="34" charset="0"/>
                <a:cs typeface="Calibri" panose="020F0502020204030204" pitchFamily="34" charset="0"/>
              </a:rPr>
              <a:t>Md. Tayeb </a:t>
            </a:r>
            <a:r>
              <a:rPr lang="en-IN" sz="1800" dirty="0" err="1">
                <a:solidFill>
                  <a:schemeClr val="tx1"/>
                </a:solidFill>
                <a:latin typeface="Calibri" panose="020F0502020204030204" pitchFamily="34" charset="0"/>
                <a:cs typeface="Calibri" panose="020F0502020204030204" pitchFamily="34" charset="0"/>
              </a:rPr>
              <a:t>Himel</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Mohammed</a:t>
            </a:r>
            <a:r>
              <a:rPr lang="en-IN" sz="1800" dirty="0">
                <a:solidFill>
                  <a:schemeClr val="tx1"/>
                </a:solidFill>
                <a:latin typeface="Calibri" panose="020F0502020204030204" pitchFamily="34" charset="0"/>
                <a:cs typeface="Calibri" panose="020F0502020204030204" pitchFamily="34" charset="0"/>
              </a:rPr>
              <a:t> Nazim </a:t>
            </a:r>
            <a:r>
              <a:rPr lang="en-IN" sz="1800" dirty="0" err="1">
                <a:solidFill>
                  <a:schemeClr val="tx1"/>
                </a:solidFill>
                <a:latin typeface="Calibri" panose="020F0502020204030204" pitchFamily="34" charset="0"/>
                <a:cs typeface="Calibri" panose="020F0502020204030204" pitchFamily="34" charset="0"/>
              </a:rPr>
              <a:t>Uddin</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Mohammad</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Arif</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Hossain</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Yeong</a:t>
            </a:r>
            <a:r>
              <a:rPr lang="en-IN" sz="1800" dirty="0">
                <a:solidFill>
                  <a:schemeClr val="tx1"/>
                </a:solidFill>
                <a:latin typeface="Calibri" panose="020F0502020204030204" pitchFamily="34" charset="0"/>
                <a:cs typeface="Calibri" panose="020F0502020204030204" pitchFamily="34" charset="0"/>
              </a:rPr>
              <a:t> Min Jang,</a:t>
            </a:r>
            <a:r>
              <a:rPr lang="en-GB" sz="1800" dirty="0">
                <a:solidFill>
                  <a:schemeClr val="tx1"/>
                </a:solidFill>
                <a:latin typeface="Calibri" panose="020F0502020204030204" pitchFamily="34" charset="0"/>
                <a:cs typeface="Calibri" panose="020F0502020204030204" pitchFamily="34" charset="0"/>
              </a:rPr>
              <a:t> “</a:t>
            </a:r>
            <a:r>
              <a:rPr lang="en-IN" sz="1800" dirty="0">
                <a:solidFill>
                  <a:schemeClr val="tx1"/>
                </a:solidFill>
                <a:latin typeface="Calibri" panose="020F0502020204030204" pitchFamily="34" charset="0"/>
                <a:cs typeface="Calibri" panose="020F0502020204030204" pitchFamily="34" charset="0"/>
              </a:rPr>
              <a:t>Weight based movie recommendation system using K-means algorithm” 2017 International Conference on Information and Communication Technology Convergence (ICTC)</a:t>
            </a:r>
            <a:endParaRPr lang="en-IN" sz="1800" i="0" dirty="0">
              <a:solidFill>
                <a:schemeClr val="tx1"/>
              </a:solidFill>
              <a:effectLst/>
              <a:latin typeface="Calibri" panose="020F0502020204030204" pitchFamily="34" charset="0"/>
              <a:cs typeface="Calibri" panose="020F0502020204030204" pitchFamily="34" charset="0"/>
            </a:endParaRPr>
          </a:p>
          <a:p>
            <a:endParaRPr lang="en-GB" sz="1800" i="0" dirty="0">
              <a:solidFill>
                <a:schemeClr val="tx1"/>
              </a:solidFill>
              <a:effectLst/>
              <a:latin typeface="Calibri" panose="020F0502020204030204" pitchFamily="34" charset="0"/>
              <a:cs typeface="Calibri" panose="020F0502020204030204" pitchFamily="34" charset="0"/>
            </a:endParaRPr>
          </a:p>
          <a:p>
            <a:pPr algn="just"/>
            <a:endParaRPr lang="en-IN" sz="1800" i="0" dirty="0">
              <a:solidFill>
                <a:schemeClr val="tx1"/>
              </a:solidFill>
              <a:effectLst/>
              <a:latin typeface="Calibri" panose="020F0502020204030204" pitchFamily="34" charset="0"/>
              <a:cs typeface="Calibri" panose="020F0502020204030204" pitchFamily="34" charset="0"/>
            </a:endParaRPr>
          </a:p>
          <a:p>
            <a:pPr algn="just">
              <a:lnSpc>
                <a:spcPct val="80000"/>
              </a:lnSpc>
              <a:buClr>
                <a:schemeClr val="dk1"/>
              </a:buClr>
              <a:buSzPts val="1800"/>
            </a:pPr>
            <a:endParaRPr lang="en-GB" sz="1800" dirty="0">
              <a:solidFill>
                <a:schemeClr val="tx1"/>
              </a:solidFill>
              <a:latin typeface="Calibri" panose="020F0502020204030204" pitchFamily="34" charset="0"/>
              <a:ea typeface="Times New Roman"/>
              <a:cs typeface="Calibri" panose="020F0502020204030204" pitchFamily="34" charset="0"/>
              <a:sym typeface="Times New Roman"/>
            </a:endParaRPr>
          </a:p>
          <a:p>
            <a:pPr marL="0" lvl="0" indent="0" algn="just" rtl="0">
              <a:lnSpc>
                <a:spcPct val="80000"/>
              </a:lnSpc>
              <a:spcBef>
                <a:spcPts val="0"/>
              </a:spcBef>
              <a:spcAft>
                <a:spcPts val="0"/>
              </a:spcAft>
              <a:buClr>
                <a:schemeClr val="dk1"/>
              </a:buClr>
              <a:buSzPts val="1800"/>
              <a:buFont typeface="Arial"/>
              <a:buNone/>
            </a:pPr>
            <a:endParaRPr sz="17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1800"/>
              <a:buFont typeface="Arial"/>
              <a:buNone/>
            </a:pPr>
            <a:endParaRPr sz="17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1800"/>
              <a:buFont typeface="Arial"/>
              <a:buNone/>
            </a:pPr>
            <a:endParaRPr sz="1700" dirty="0">
              <a:solidFill>
                <a:schemeClr val="dk1"/>
              </a:solidFill>
              <a:highlight>
                <a:srgbClr val="FFFFFF"/>
              </a:highlight>
              <a:latin typeface="Times New Roman"/>
              <a:ea typeface="Times New Roman"/>
              <a:cs typeface="Times New Roman"/>
              <a:sym typeface="Times New Roman"/>
            </a:endParaRPr>
          </a:p>
          <a:p>
            <a:pPr marL="0" marR="0" lvl="0" indent="0" algn="just" rtl="0">
              <a:lnSpc>
                <a:spcPct val="80000"/>
              </a:lnSpc>
              <a:spcBef>
                <a:spcPts val="0"/>
              </a:spcBef>
              <a:spcAft>
                <a:spcPts val="0"/>
              </a:spcAft>
              <a:buClr>
                <a:srgbClr val="000000"/>
              </a:buClr>
              <a:buSzPts val="1800"/>
              <a:buFont typeface="Arial"/>
              <a:buNone/>
            </a:pPr>
            <a:endParaRPr sz="1700" dirty="0">
              <a:highlight>
                <a:srgbClr val="FFFFFF"/>
              </a:highlight>
              <a:latin typeface="Times New Roman"/>
              <a:ea typeface="Times New Roman"/>
              <a:cs typeface="Times New Roman"/>
              <a:sym typeface="Times New Roman"/>
            </a:endParaRPr>
          </a:p>
          <a:p>
            <a:pPr marL="0" marR="0" lvl="0" indent="0" algn="just" rtl="0">
              <a:lnSpc>
                <a:spcPct val="80000"/>
              </a:lnSpc>
              <a:spcBef>
                <a:spcPts val="0"/>
              </a:spcBef>
              <a:spcAft>
                <a:spcPts val="0"/>
              </a:spcAft>
              <a:buClr>
                <a:srgbClr val="000000"/>
              </a:buClr>
              <a:buSzPts val="1800"/>
              <a:buFont typeface="Arial"/>
              <a:buNone/>
            </a:pPr>
            <a:endParaRPr sz="1700" dirty="0">
              <a:highlight>
                <a:srgbClr val="FFFFFF"/>
              </a:highlight>
              <a:latin typeface="Times New Roman"/>
              <a:ea typeface="Times New Roman"/>
              <a:cs typeface="Times New Roman"/>
              <a:sym typeface="Times New Roman"/>
            </a:endParaRPr>
          </a:p>
          <a:p>
            <a:pPr marL="0" marR="0" lvl="0" indent="0" algn="just" rtl="0">
              <a:lnSpc>
                <a:spcPct val="80000"/>
              </a:lnSpc>
              <a:spcBef>
                <a:spcPts val="0"/>
              </a:spcBef>
              <a:spcAft>
                <a:spcPts val="0"/>
              </a:spcAft>
              <a:buClr>
                <a:srgbClr val="000000"/>
              </a:buClr>
              <a:buSzPts val="1800"/>
              <a:buFont typeface="Arial"/>
              <a:buNone/>
            </a:pPr>
            <a:endParaRPr sz="1700" dirty="0">
              <a:solidFill>
                <a:srgbClr val="FFFF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gaf0ad72933_0_5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99" name="Google Shape;299;gaf0ad72933_0_5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300" name="Google Shape;300;gaf0ad72933_0_52"/>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dirty="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301" name="Google Shape;301;gaf0ad72933_0_5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302" name="Google Shape;302;gaf0ad72933_0_5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27</a:t>
            </a:fld>
            <a:endParaRPr/>
          </a:p>
        </p:txBody>
      </p:sp>
      <p:sp>
        <p:nvSpPr>
          <p:cNvPr id="303" name="Google Shape;303;gaf0ad72933_0_52"/>
          <p:cNvSpPr txBox="1"/>
          <p:nvPr/>
        </p:nvSpPr>
        <p:spPr>
          <a:xfrm>
            <a:off x="73650" y="1850100"/>
            <a:ext cx="8996700" cy="4779300"/>
          </a:xfrm>
          <a:prstGeom prst="rect">
            <a:avLst/>
          </a:prstGeom>
          <a:noFill/>
          <a:ln>
            <a:noFill/>
          </a:ln>
        </p:spPr>
        <p:txBody>
          <a:bodyPr spcFirstLastPara="1" wrap="square" lIns="91425" tIns="91425" rIns="91425" bIns="91425" anchor="t" anchorCtr="0">
            <a:noAutofit/>
          </a:bodyPr>
          <a:lstStyle/>
          <a:p>
            <a:pPr marL="0" marR="0" lvl="0" indent="0" algn="just" rtl="0">
              <a:lnSpc>
                <a:spcPct val="80000"/>
              </a:lnSpc>
              <a:spcBef>
                <a:spcPts val="0"/>
              </a:spcBef>
              <a:spcAft>
                <a:spcPts val="0"/>
              </a:spcAft>
              <a:buClr>
                <a:srgbClr val="000000"/>
              </a:buClr>
              <a:buSzPts val="1600"/>
              <a:buFont typeface="Arial"/>
              <a:buNone/>
            </a:pPr>
            <a:endParaRPr sz="1800" dirty="0">
              <a:solidFill>
                <a:schemeClr val="dk1"/>
              </a:solidFill>
              <a:latin typeface="Calibri" panose="020F0502020204030204" pitchFamily="34" charset="0"/>
              <a:ea typeface="Times New Roman"/>
              <a:cs typeface="Calibri" panose="020F0502020204030204" pitchFamily="34" charset="0"/>
              <a:sym typeface="Times New Roman"/>
            </a:endParaRPr>
          </a:p>
          <a:p>
            <a:pPr marL="0" marR="0" lvl="0" indent="0" algn="just" rtl="0">
              <a:lnSpc>
                <a:spcPct val="80000"/>
              </a:lnSpc>
              <a:spcBef>
                <a:spcPts val="0"/>
              </a:spcBef>
              <a:spcAft>
                <a:spcPts val="0"/>
              </a:spcAft>
              <a:buClr>
                <a:srgbClr val="000000"/>
              </a:buClr>
              <a:buSzPts val="1600"/>
              <a:buFont typeface="Arial"/>
              <a:buNone/>
            </a:pP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[5]Jeffrey and </a:t>
            </a:r>
            <a:r>
              <a:rPr lang="en-US" sz="1800" dirty="0" err="1">
                <a:solidFill>
                  <a:schemeClr val="dk1"/>
                </a:solidFill>
                <a:latin typeface="Calibri" panose="020F0502020204030204" pitchFamily="34" charset="0"/>
                <a:ea typeface="Times New Roman"/>
                <a:cs typeface="Calibri" panose="020F0502020204030204" pitchFamily="34" charset="0"/>
                <a:sym typeface="Times New Roman"/>
              </a:rPr>
              <a:t>Yiu</a:t>
            </a: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-Kai Ng “Movie Recommendations Using the Deep Learning Approach” 2018 IEEE International Conference on Information Reuse and Integration for Data Science</a:t>
            </a:r>
          </a:p>
          <a:p>
            <a:pPr marL="0" marR="0" lvl="0" indent="0" algn="just" rtl="0">
              <a:lnSpc>
                <a:spcPct val="80000"/>
              </a:lnSpc>
              <a:spcBef>
                <a:spcPts val="0"/>
              </a:spcBef>
              <a:spcAft>
                <a:spcPts val="0"/>
              </a:spcAft>
              <a:buClr>
                <a:srgbClr val="000000"/>
              </a:buClr>
              <a:buSzPts val="1600"/>
              <a:buFont typeface="Arial"/>
              <a:buNone/>
            </a:pPr>
            <a:endParaRPr lang="en-US" sz="1800" dirty="0">
              <a:solidFill>
                <a:schemeClr val="dk1"/>
              </a:solidFill>
              <a:latin typeface="Calibri" panose="020F0502020204030204" pitchFamily="34" charset="0"/>
              <a:ea typeface="Times New Roman"/>
              <a:cs typeface="Calibri" panose="020F0502020204030204" pitchFamily="34" charset="0"/>
              <a:sym typeface="Times New Roman"/>
            </a:endParaRPr>
          </a:p>
          <a:p>
            <a:pPr algn="just">
              <a:lnSpc>
                <a:spcPct val="80000"/>
              </a:lnSpc>
              <a:buSzPts val="1600"/>
            </a:pPr>
            <a:r>
              <a:rPr lang="en-IN" sz="1800" dirty="0">
                <a:effectLst/>
                <a:latin typeface="Calibri" panose="020F0502020204030204" pitchFamily="34" charset="0"/>
                <a:ea typeface="Calibri" panose="020F0502020204030204" pitchFamily="34" charset="0"/>
                <a:cs typeface="Calibri" panose="020F0502020204030204" pitchFamily="34" charset="0"/>
              </a:rPr>
              <a:t>[6] Munoz-</a:t>
            </a:r>
            <a:r>
              <a:rPr lang="en-IN" sz="1800" dirty="0" err="1">
                <a:effectLst/>
                <a:latin typeface="Calibri" panose="020F0502020204030204" pitchFamily="34" charset="0"/>
                <a:ea typeface="Calibri" panose="020F0502020204030204" pitchFamily="34" charset="0"/>
                <a:cs typeface="Calibri" panose="020F0502020204030204" pitchFamily="34" charset="0"/>
              </a:rPr>
              <a:t>Organero</a:t>
            </a:r>
            <a:r>
              <a:rPr lang="en-IN" sz="1800" dirty="0">
                <a:effectLst/>
                <a:latin typeface="Calibri" panose="020F0502020204030204" pitchFamily="34" charset="0"/>
                <a:ea typeface="Calibri" panose="020F0502020204030204" pitchFamily="34" charset="0"/>
                <a:cs typeface="Calibri" panose="020F0502020204030204" pitchFamily="34" charset="0"/>
              </a:rPr>
              <a:t>, Mario, Gustavo A. </a:t>
            </a:r>
            <a:r>
              <a:rPr lang="en-IN" sz="1800" dirty="0" err="1">
                <a:effectLst/>
                <a:latin typeface="Calibri" panose="020F0502020204030204" pitchFamily="34" charset="0"/>
                <a:ea typeface="Calibri" panose="020F0502020204030204" pitchFamily="34" charset="0"/>
                <a:cs typeface="Calibri" panose="020F0502020204030204" pitchFamily="34" charset="0"/>
              </a:rPr>
              <a:t>Ramíez</a:t>
            </a:r>
            <a:r>
              <a:rPr lang="en-IN" sz="1800" dirty="0">
                <a:effectLst/>
                <a:latin typeface="Calibri" panose="020F0502020204030204" pitchFamily="34" charset="0"/>
                <a:ea typeface="Calibri" panose="020F0502020204030204" pitchFamily="34" charset="0"/>
                <a:cs typeface="Calibri" panose="020F0502020204030204" pitchFamily="34" charset="0"/>
              </a:rPr>
              <a:t>-González, Pedro J. Munoz-Merino, and Carlos Delgado </a:t>
            </a:r>
            <a:r>
              <a:rPr lang="en-IN" sz="1800" dirty="0" err="1">
                <a:effectLst/>
                <a:latin typeface="Calibri" panose="020F0502020204030204" pitchFamily="34" charset="0"/>
                <a:ea typeface="Calibri" panose="020F0502020204030204" pitchFamily="34" charset="0"/>
                <a:cs typeface="Calibri" panose="020F0502020204030204" pitchFamily="34" charset="0"/>
              </a:rPr>
              <a:t>Kloos</a:t>
            </a:r>
            <a:r>
              <a:rPr lang="en-IN" sz="1800" dirty="0">
                <a:effectLst/>
                <a:latin typeface="Calibri" panose="020F0502020204030204" pitchFamily="34" charset="0"/>
                <a:ea typeface="Calibri" panose="020F0502020204030204" pitchFamily="34" charset="0"/>
                <a:cs typeface="Calibri" panose="020F0502020204030204" pitchFamily="34" charset="0"/>
              </a:rPr>
              <a:t>. "A Collaborative Recommender System Based on </a:t>
            </a:r>
            <a:r>
              <a:rPr lang="en-IN" sz="1800" dirty="0" err="1">
                <a:effectLst/>
                <a:latin typeface="Calibri" panose="020F0502020204030204" pitchFamily="34" charset="0"/>
                <a:ea typeface="Calibri" panose="020F0502020204030204" pitchFamily="34" charset="0"/>
                <a:cs typeface="Calibri" panose="020F0502020204030204" pitchFamily="34" charset="0"/>
              </a:rPr>
              <a:t>SpaceTime</a:t>
            </a:r>
            <a:r>
              <a:rPr lang="en-IN" sz="1800" dirty="0">
                <a:effectLst/>
                <a:latin typeface="Calibri" panose="020F0502020204030204" pitchFamily="34" charset="0"/>
                <a:ea typeface="Calibri" panose="020F0502020204030204" pitchFamily="34" charset="0"/>
                <a:cs typeface="Calibri" panose="020F0502020204030204" pitchFamily="34" charset="0"/>
              </a:rPr>
              <a:t> Similarities", IEEE Pervasive Computing, 2010. </a:t>
            </a:r>
          </a:p>
          <a:p>
            <a:pPr algn="just">
              <a:lnSpc>
                <a:spcPct val="80000"/>
              </a:lnSpc>
              <a:buSzPts val="1600"/>
            </a:pPr>
            <a:endParaRPr lang="en-IN" sz="1800" dirty="0">
              <a:latin typeface="Calibri" panose="020F0502020204030204" pitchFamily="34" charset="0"/>
              <a:ea typeface="Calibri" panose="020F0502020204030204" pitchFamily="34" charset="0"/>
              <a:cs typeface="Calibri" panose="020F0502020204030204" pitchFamily="34" charset="0"/>
            </a:endParaRPr>
          </a:p>
          <a:p>
            <a:pPr algn="just">
              <a:lnSpc>
                <a:spcPct val="80000"/>
              </a:lnSpc>
              <a:buSzPts val="1600"/>
            </a:pPr>
            <a:r>
              <a:rPr lang="en-IN" sz="1800" dirty="0">
                <a:effectLst/>
                <a:latin typeface="Calibri" panose="020F0502020204030204" pitchFamily="34" charset="0"/>
                <a:ea typeface="Calibri" panose="020F0502020204030204" pitchFamily="34" charset="0"/>
                <a:cs typeface="Calibri" panose="020F0502020204030204" pitchFamily="34" charset="0"/>
              </a:rPr>
              <a:t>[7] Sudhanshu Kumar; </a:t>
            </a:r>
            <a:r>
              <a:rPr lang="en-IN" sz="1800" dirty="0" err="1">
                <a:effectLst/>
                <a:latin typeface="Calibri" panose="020F0502020204030204" pitchFamily="34" charset="0"/>
                <a:ea typeface="Calibri" panose="020F0502020204030204" pitchFamily="34" charset="0"/>
                <a:cs typeface="Calibri" panose="020F0502020204030204" pitchFamily="34" charset="0"/>
              </a:rPr>
              <a:t>Kanjar</a:t>
            </a:r>
            <a:r>
              <a:rPr lang="en-IN" sz="1800" dirty="0">
                <a:effectLst/>
                <a:latin typeface="Calibri" panose="020F0502020204030204" pitchFamily="34" charset="0"/>
                <a:ea typeface="Calibri" panose="020F0502020204030204" pitchFamily="34" charset="0"/>
                <a:cs typeface="Calibri" panose="020F0502020204030204" pitchFamily="34" charset="0"/>
              </a:rPr>
              <a:t> De; </a:t>
            </a:r>
            <a:r>
              <a:rPr lang="en-IN" sz="1800" dirty="0" err="1">
                <a:effectLst/>
                <a:latin typeface="Calibri" panose="020F0502020204030204" pitchFamily="34" charset="0"/>
                <a:ea typeface="Calibri" panose="020F0502020204030204" pitchFamily="34" charset="0"/>
                <a:cs typeface="Calibri" panose="020F0502020204030204" pitchFamily="34" charset="0"/>
              </a:rPr>
              <a:t>Partha</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Pratim</a:t>
            </a:r>
            <a:r>
              <a:rPr lang="en-IN" sz="1800" dirty="0">
                <a:effectLst/>
                <a:latin typeface="Calibri" panose="020F0502020204030204" pitchFamily="34" charset="0"/>
                <a:ea typeface="Calibri" panose="020F0502020204030204" pitchFamily="34" charset="0"/>
                <a:cs typeface="Calibri" panose="020F0502020204030204" pitchFamily="34" charset="0"/>
              </a:rPr>
              <a:t> Roy, “Movie Recommendation System Using Sentiment Analysis From Microblogging Data Authors”, IEEE Transactions on Computational Social Systems.</a:t>
            </a:r>
          </a:p>
          <a:p>
            <a:pPr algn="just">
              <a:lnSpc>
                <a:spcPct val="80000"/>
              </a:lnSpc>
              <a:buSzPts val="1600"/>
            </a:pPr>
            <a:endParaRPr lang="en-IN" sz="1800" dirty="0">
              <a:latin typeface="Calibri" panose="020F0502020204030204" pitchFamily="34" charset="0"/>
              <a:ea typeface="Calibri" panose="020F0502020204030204" pitchFamily="34" charset="0"/>
              <a:cs typeface="Calibri" panose="020F0502020204030204" pitchFamily="34" charset="0"/>
            </a:endParaRPr>
          </a:p>
          <a:p>
            <a:pPr algn="just">
              <a:lnSpc>
                <a:spcPct val="80000"/>
              </a:lnSpc>
              <a:buSzPts val="1600"/>
            </a:pPr>
            <a:r>
              <a:rPr lang="en-IN" sz="1800" dirty="0">
                <a:effectLst/>
                <a:latin typeface="Calibri" panose="020F0502020204030204" pitchFamily="34" charset="0"/>
                <a:ea typeface="Calibri" panose="020F0502020204030204" pitchFamily="34" charset="0"/>
                <a:cs typeface="Calibri" panose="020F0502020204030204" pitchFamily="34" charset="0"/>
              </a:rPr>
              <a:t>[8] Gurinder </a:t>
            </a:r>
            <a:r>
              <a:rPr lang="en-IN" sz="1800" dirty="0" err="1">
                <a:effectLst/>
                <a:latin typeface="Calibri" panose="020F0502020204030204" pitchFamily="34" charset="0"/>
                <a:ea typeface="Calibri" panose="020F0502020204030204" pitchFamily="34" charset="0"/>
                <a:cs typeface="Calibri" panose="020F0502020204030204" pitchFamily="34" charset="0"/>
              </a:rPr>
              <a:t>Singh;Bhawna</a:t>
            </a:r>
            <a:r>
              <a:rPr lang="en-IN" sz="1800" dirty="0">
                <a:effectLst/>
                <a:latin typeface="Calibri" panose="020F0502020204030204" pitchFamily="34" charset="0"/>
                <a:ea typeface="Calibri" panose="020F0502020204030204" pitchFamily="34" charset="0"/>
                <a:cs typeface="Calibri" panose="020F0502020204030204" pitchFamily="34" charset="0"/>
              </a:rPr>
              <a:t> Kumar; </a:t>
            </a:r>
            <a:r>
              <a:rPr lang="en-IN" sz="1800" dirty="0" err="1">
                <a:effectLst/>
                <a:latin typeface="Calibri" panose="020F0502020204030204" pitchFamily="34" charset="0"/>
                <a:ea typeface="Calibri" panose="020F0502020204030204" pitchFamily="34" charset="0"/>
                <a:cs typeface="Calibri" panose="020F0502020204030204" pitchFamily="34" charset="0"/>
              </a:rPr>
              <a:t>Loveleen</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Gaur;Akriti</a:t>
            </a:r>
            <a:r>
              <a:rPr lang="en-IN" sz="1800" dirty="0">
                <a:effectLst/>
                <a:latin typeface="Calibri" panose="020F0502020204030204" pitchFamily="34" charset="0"/>
                <a:ea typeface="Calibri" panose="020F0502020204030204" pitchFamily="34" charset="0"/>
                <a:cs typeface="Calibri" panose="020F0502020204030204" pitchFamily="34" charset="0"/>
              </a:rPr>
              <a:t> Tyagi,” Comparison between Multinomial and Bernoulli Naïve Bayes for Text Classification”,2019 International Conference on Automation, Computational and Technology Management (ICACTM).</a:t>
            </a:r>
          </a:p>
          <a:p>
            <a:pPr algn="just">
              <a:lnSpc>
                <a:spcPct val="80000"/>
              </a:lnSpc>
              <a:buSzPts val="1600"/>
            </a:pPr>
            <a:endParaRPr lang="en-IN" sz="1800" dirty="0">
              <a:latin typeface="Calibri" panose="020F0502020204030204" pitchFamily="34" charset="0"/>
              <a:ea typeface="Calibri" panose="020F0502020204030204" pitchFamily="34" charset="0"/>
              <a:cs typeface="Calibri" panose="020F0502020204030204" pitchFamily="34" charset="0"/>
            </a:endParaRPr>
          </a:p>
          <a:p>
            <a:pPr algn="just">
              <a:lnSpc>
                <a:spcPct val="80000"/>
              </a:lnSpc>
              <a:buSzPts val="1600"/>
            </a:pPr>
            <a:r>
              <a:rPr lang="en-IN" sz="1800" dirty="0">
                <a:effectLst/>
                <a:latin typeface="Calibri" panose="020F0502020204030204" pitchFamily="34" charset="0"/>
                <a:ea typeface="Calibri" panose="020F0502020204030204" pitchFamily="34" charset="0"/>
                <a:cs typeface="Calibri" panose="020F0502020204030204" pitchFamily="34" charset="0"/>
              </a:rPr>
              <a:t>[9] Nimish Kapoor; Saurav Vishal; </a:t>
            </a:r>
            <a:r>
              <a:rPr lang="en-IN" sz="1800" dirty="0" err="1">
                <a:effectLst/>
                <a:latin typeface="Calibri" panose="020F0502020204030204" pitchFamily="34" charset="0"/>
                <a:ea typeface="Calibri" panose="020F0502020204030204" pitchFamily="34" charset="0"/>
                <a:cs typeface="Calibri" panose="020F0502020204030204" pitchFamily="34" charset="0"/>
              </a:rPr>
              <a:t>Krishnaveni</a:t>
            </a:r>
            <a:r>
              <a:rPr lang="en-IN" sz="1800" dirty="0">
                <a:effectLst/>
                <a:latin typeface="Calibri" panose="020F0502020204030204" pitchFamily="34" charset="0"/>
                <a:ea typeface="Calibri" panose="020F0502020204030204" pitchFamily="34" charset="0"/>
                <a:cs typeface="Calibri" panose="020F0502020204030204" pitchFamily="34" charset="0"/>
              </a:rPr>
              <a:t>. K. S., “Movie Recommendation System Using NLP Tools”, 2020 5th International Conference on Communication and Electronics Systems (ICCES)</a:t>
            </a:r>
          </a:p>
          <a:p>
            <a:pPr algn="just">
              <a:lnSpc>
                <a:spcPct val="80000"/>
              </a:lnSpc>
              <a:buSzPts val="1600"/>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80000"/>
              </a:lnSpc>
              <a:buSzPts val="1600"/>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80000"/>
              </a:lnSpc>
              <a:buSzPts val="1600"/>
            </a:pPr>
            <a:endParaRPr lang="en-IN" sz="1800" dirty="0">
              <a:effectLst/>
              <a:latin typeface="Times New Roman" panose="02020603050405020304" pitchFamily="18" charset="0"/>
              <a:ea typeface="Calibri" panose="020F0502020204030204" pitchFamily="34" charset="0"/>
            </a:endParaRPr>
          </a:p>
          <a:p>
            <a:pPr algn="just">
              <a:lnSpc>
                <a:spcPct val="80000"/>
              </a:lnSpc>
              <a:buSzPts val="1600"/>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80000"/>
              </a:lnSpc>
              <a:buSzPts val="1600"/>
            </a:pPr>
            <a:endParaRPr lang="en-IN" sz="1800" dirty="0">
              <a:latin typeface="Times New Roman" panose="02020603050405020304" pitchFamily="18" charset="0"/>
              <a:ea typeface="Calibri" panose="020F0502020204030204" pitchFamily="34" charset="0"/>
            </a:endParaRPr>
          </a:p>
          <a:p>
            <a:pPr algn="just">
              <a:lnSpc>
                <a:spcPct val="80000"/>
              </a:lnSpc>
              <a:buSzPts val="1600"/>
            </a:pPr>
            <a:endParaRPr lang="en-IN" sz="1800" dirty="0">
              <a:effectLst/>
              <a:latin typeface="Times New Roman" panose="02020603050405020304" pitchFamily="18" charset="0"/>
              <a:ea typeface="Calibri" panose="020F0502020204030204" pitchFamily="34" charset="0"/>
            </a:endParaRPr>
          </a:p>
          <a:p>
            <a:pPr marL="0" marR="0" lvl="0" indent="0" algn="just" rtl="0">
              <a:lnSpc>
                <a:spcPct val="80000"/>
              </a:lnSpc>
              <a:spcBef>
                <a:spcPts val="0"/>
              </a:spcBef>
              <a:spcAft>
                <a:spcPts val="0"/>
              </a:spcAft>
              <a:buClr>
                <a:srgbClr val="000000"/>
              </a:buClr>
              <a:buSzPts val="1600"/>
              <a:buFont typeface="Arial"/>
              <a:buNone/>
            </a:pPr>
            <a:endParaRPr sz="17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374358-B1D1-440C-9ED4-35BD76066F44}"/>
              </a:ext>
            </a:extLst>
          </p:cNvPr>
          <p:cNvSpPr>
            <a:spLocks noGrp="1"/>
          </p:cNvSpPr>
          <p:nvPr>
            <p:ph type="body" idx="1"/>
          </p:nvPr>
        </p:nvSpPr>
        <p:spPr>
          <a:xfrm>
            <a:off x="239151" y="348517"/>
            <a:ext cx="8665698" cy="5461440"/>
          </a:xfrm>
        </p:spPr>
        <p:txBody>
          <a:bodyPr>
            <a:noAutofit/>
          </a:bodyPr>
          <a:lstStyle/>
          <a:p>
            <a:pPr marL="114300" indent="0" algn="jus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IN" sz="1800" dirty="0">
                <a:effectLst/>
                <a:latin typeface="Calibri" panose="020F0502020204030204" pitchFamily="34" charset="0"/>
                <a:ea typeface="Calibri" panose="020F0502020204030204" pitchFamily="34" charset="0"/>
                <a:cs typeface="Calibri" panose="020F0502020204030204" pitchFamily="34" charset="0"/>
              </a:rPr>
              <a:t>[10] K Sai Madhu; B Chakradhar Reddy; CH </a:t>
            </a:r>
            <a:r>
              <a:rPr lang="en-IN" sz="1800" dirty="0" err="1">
                <a:effectLst/>
                <a:latin typeface="Calibri" panose="020F0502020204030204" pitchFamily="34" charset="0"/>
                <a:ea typeface="Calibri" panose="020F0502020204030204" pitchFamily="34" charset="0"/>
                <a:cs typeface="Calibri" panose="020F0502020204030204" pitchFamily="34" charset="0"/>
              </a:rPr>
              <a:t>Damarukanadhan</a:t>
            </a:r>
            <a:r>
              <a:rPr lang="en-IN" sz="1800" dirty="0">
                <a:effectLst/>
                <a:latin typeface="Calibri" panose="020F0502020204030204" pitchFamily="34" charset="0"/>
                <a:ea typeface="Calibri" panose="020F0502020204030204" pitchFamily="34" charset="0"/>
                <a:cs typeface="Calibri" panose="020F0502020204030204" pitchFamily="34" charset="0"/>
              </a:rPr>
              <a:t>; M </a:t>
            </a:r>
            <a:r>
              <a:rPr lang="en-IN" sz="1800" dirty="0" err="1">
                <a:effectLst/>
                <a:latin typeface="Calibri" panose="020F0502020204030204" pitchFamily="34" charset="0"/>
                <a:ea typeface="Calibri" panose="020F0502020204030204" pitchFamily="34" charset="0"/>
                <a:cs typeface="Calibri" panose="020F0502020204030204" pitchFamily="34" charset="0"/>
              </a:rPr>
              <a:t>Polireddy</a:t>
            </a:r>
            <a:r>
              <a:rPr lang="en-IN" sz="1800" dirty="0">
                <a:effectLst/>
                <a:latin typeface="Calibri" panose="020F0502020204030204" pitchFamily="34" charset="0"/>
                <a:ea typeface="Calibri" panose="020F0502020204030204" pitchFamily="34" charset="0"/>
                <a:cs typeface="Calibri" panose="020F0502020204030204" pitchFamily="34" charset="0"/>
              </a:rPr>
              <a:t>; N Ravinder,” ] Real Time Sentimental Analysis on Twitter”, 2021 6th International Conference on Inventive Computation Technologies (ICICT).</a:t>
            </a:r>
          </a:p>
          <a:p>
            <a:pPr marL="114300" indent="0" algn="jus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IN" sz="1800" dirty="0">
                <a:effectLst/>
                <a:latin typeface="Calibri" panose="020F0502020204030204" pitchFamily="34" charset="0"/>
                <a:ea typeface="Calibri" panose="020F0502020204030204" pitchFamily="34" charset="0"/>
                <a:cs typeface="Calibri" panose="020F0502020204030204" pitchFamily="34" charset="0"/>
              </a:rPr>
              <a:t>[11] K. S. </a:t>
            </a:r>
            <a:r>
              <a:rPr lang="en-IN" sz="1800" dirty="0" err="1">
                <a:effectLst/>
                <a:latin typeface="Calibri" panose="020F0502020204030204" pitchFamily="34" charset="0"/>
                <a:ea typeface="Calibri" panose="020F0502020204030204" pitchFamily="34" charset="0"/>
                <a:cs typeface="Calibri" panose="020F0502020204030204" pitchFamily="34" charset="0"/>
              </a:rPr>
              <a:t>Krishnaveni</a:t>
            </a:r>
            <a:r>
              <a:rPr lang="en-IN" sz="1800" dirty="0">
                <a:effectLst/>
                <a:latin typeface="Calibri" panose="020F0502020204030204" pitchFamily="34" charset="0"/>
                <a:ea typeface="Calibri" panose="020F0502020204030204" pitchFamily="34" charset="0"/>
                <a:cs typeface="Calibri" panose="020F0502020204030204" pitchFamily="34" charset="0"/>
              </a:rPr>
              <a:t>; Rohit R Pai; Vignesh </a:t>
            </a:r>
            <a:r>
              <a:rPr lang="en-IN" sz="1800" dirty="0" err="1">
                <a:effectLst/>
                <a:latin typeface="Calibri" panose="020F0502020204030204" pitchFamily="34" charset="0"/>
                <a:ea typeface="Calibri" panose="020F0502020204030204" pitchFamily="34" charset="0"/>
                <a:cs typeface="Calibri" panose="020F0502020204030204" pitchFamily="34" charset="0"/>
              </a:rPr>
              <a:t>Iyer</a:t>
            </a:r>
            <a:r>
              <a:rPr lang="en-IN" sz="1800" dirty="0">
                <a:effectLst/>
                <a:latin typeface="Calibri" panose="020F0502020204030204" pitchFamily="34" charset="0"/>
                <a:ea typeface="Calibri" panose="020F0502020204030204" pitchFamily="34" charset="0"/>
                <a:cs typeface="Calibri" panose="020F0502020204030204" pitchFamily="34" charset="0"/>
              </a:rPr>
              <a:t>,” Faculty rating system based on student feedback using sentimental analysis”, 2017 International Conference on Advances in Computing, Communications and Informatics (ICACCI) </a:t>
            </a:r>
          </a:p>
          <a:p>
            <a:pPr marL="114300" indent="0" algn="jus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IN" sz="1800" dirty="0">
                <a:effectLst/>
                <a:latin typeface="Calibri" panose="020F0502020204030204" pitchFamily="34" charset="0"/>
                <a:ea typeface="Calibri" panose="020F0502020204030204" pitchFamily="34" charset="0"/>
                <a:cs typeface="Calibri" panose="020F0502020204030204" pitchFamily="34" charset="0"/>
              </a:rPr>
              <a:t>[12] Feng </a:t>
            </a:r>
            <a:r>
              <a:rPr lang="en-IN" sz="1800" dirty="0" err="1">
                <a:effectLst/>
                <a:latin typeface="Calibri" panose="020F0502020204030204" pitchFamily="34" charset="0"/>
                <a:ea typeface="Calibri" panose="020F0502020204030204" pitchFamily="34" charset="0"/>
                <a:cs typeface="Calibri" panose="020F0502020204030204" pitchFamily="34" charset="0"/>
              </a:rPr>
              <a:t>Liu;Wei-Wei</a:t>
            </a:r>
            <a:r>
              <a:rPr lang="en-IN" sz="1800" dirty="0">
                <a:effectLst/>
                <a:latin typeface="Calibri" panose="020F0502020204030204" pitchFamily="34" charset="0"/>
                <a:ea typeface="Calibri" panose="020F0502020204030204" pitchFamily="34" charset="0"/>
                <a:cs typeface="Calibri" panose="020F0502020204030204" pitchFamily="34" charset="0"/>
              </a:rPr>
              <a:t> Guo,” Research on House Recommendation Model Based on Cosine Similarity in Deep Learning Mode in Grid Environment”, 2019 International Conference on Virtual Reality and Intelligent Systems (ICVRIS).</a:t>
            </a:r>
          </a:p>
          <a:p>
            <a:pPr marL="114300" indent="0" algn="jus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IN" sz="1800" dirty="0">
                <a:effectLst/>
                <a:latin typeface="Calibri" panose="020F0502020204030204" pitchFamily="34" charset="0"/>
                <a:ea typeface="Calibri" panose="020F0502020204030204" pitchFamily="34" charset="0"/>
                <a:cs typeface="Calibri" panose="020F0502020204030204" pitchFamily="34" charset="0"/>
              </a:rPr>
              <a:t>[13] Prabha PM </a:t>
            </a:r>
            <a:r>
              <a:rPr lang="en-IN" sz="1800" dirty="0" err="1">
                <a:effectLst/>
                <a:latin typeface="Calibri" panose="020F0502020204030204" pitchFamily="34" charset="0"/>
                <a:ea typeface="Calibri" panose="020F0502020204030204" pitchFamily="34" charset="0"/>
                <a:cs typeface="Calibri" panose="020F0502020204030204" pitchFamily="34" charset="0"/>
              </a:rPr>
              <a:t>Surya;Lakshmi</a:t>
            </a:r>
            <a:r>
              <a:rPr lang="en-IN" sz="1800" dirty="0">
                <a:effectLst/>
                <a:latin typeface="Calibri" panose="020F0502020204030204" pitchFamily="34" charset="0"/>
                <a:ea typeface="Calibri" panose="020F0502020204030204" pitchFamily="34" charset="0"/>
                <a:cs typeface="Calibri" panose="020F0502020204030204" pitchFamily="34" charset="0"/>
              </a:rPr>
              <a:t> V Seetha; B </a:t>
            </a:r>
            <a:r>
              <a:rPr lang="en-IN" sz="1800" dirty="0" err="1">
                <a:effectLst/>
                <a:latin typeface="Calibri" panose="020F0502020204030204" pitchFamily="34" charset="0"/>
                <a:ea typeface="Calibri" panose="020F0502020204030204" pitchFamily="34" charset="0"/>
                <a:cs typeface="Calibri" panose="020F0502020204030204" pitchFamily="34" charset="0"/>
              </a:rPr>
              <a:t>Subbulakshmi</a:t>
            </a:r>
            <a:r>
              <a:rPr lang="en-IN" sz="1800" dirty="0">
                <a:effectLst/>
                <a:latin typeface="Calibri" panose="020F0502020204030204" pitchFamily="34" charset="0"/>
                <a:ea typeface="Calibri" panose="020F0502020204030204" pitchFamily="34" charset="0"/>
                <a:cs typeface="Calibri" panose="020F0502020204030204" pitchFamily="34" charset="0"/>
              </a:rPr>
              <a:t>,” Analysis of user emotions and opinion using Multinomial Naïve Bayes Classifier”, 2019 3rd International conference on Electronics, Communication and Aerospace Technology (ICECA).</a:t>
            </a:r>
          </a:p>
          <a:p>
            <a:pPr marL="114300" indent="0" algn="jus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IN" sz="1800" dirty="0">
                <a:effectLst/>
                <a:latin typeface="Calibri" panose="020F0502020204030204" pitchFamily="34" charset="0"/>
                <a:ea typeface="Calibri" panose="020F0502020204030204" pitchFamily="34" charset="0"/>
                <a:cs typeface="Calibri" panose="020F0502020204030204" pitchFamily="34" charset="0"/>
              </a:rPr>
              <a:t>[14] K Sai Madhu; B Chakradhar Reddy; CH </a:t>
            </a:r>
            <a:r>
              <a:rPr lang="en-IN" sz="1800" dirty="0" err="1">
                <a:effectLst/>
                <a:latin typeface="Calibri" panose="020F0502020204030204" pitchFamily="34" charset="0"/>
                <a:ea typeface="Calibri" panose="020F0502020204030204" pitchFamily="34" charset="0"/>
                <a:cs typeface="Calibri" panose="020F0502020204030204" pitchFamily="34" charset="0"/>
              </a:rPr>
              <a:t>Damarukanadhan</a:t>
            </a:r>
            <a:r>
              <a:rPr lang="en-IN" sz="1800" dirty="0">
                <a:effectLst/>
                <a:latin typeface="Calibri" panose="020F0502020204030204" pitchFamily="34" charset="0"/>
                <a:ea typeface="Calibri" panose="020F0502020204030204" pitchFamily="34" charset="0"/>
                <a:cs typeface="Calibri" panose="020F0502020204030204" pitchFamily="34" charset="0"/>
              </a:rPr>
              <a:t>; M </a:t>
            </a:r>
            <a:r>
              <a:rPr lang="en-IN" sz="1800" dirty="0" err="1">
                <a:effectLst/>
                <a:latin typeface="Calibri" panose="020F0502020204030204" pitchFamily="34" charset="0"/>
                <a:ea typeface="Calibri" panose="020F0502020204030204" pitchFamily="34" charset="0"/>
                <a:cs typeface="Calibri" panose="020F0502020204030204" pitchFamily="34" charset="0"/>
              </a:rPr>
              <a:t>Polireddy</a:t>
            </a:r>
            <a:r>
              <a:rPr lang="en-IN" sz="1800" dirty="0">
                <a:effectLst/>
                <a:latin typeface="Calibri" panose="020F0502020204030204" pitchFamily="34" charset="0"/>
                <a:ea typeface="Calibri" panose="020F0502020204030204" pitchFamily="34" charset="0"/>
                <a:cs typeface="Calibri" panose="020F0502020204030204" pitchFamily="34" charset="0"/>
              </a:rPr>
              <a:t>; N Ravinder,” ] Real Time Sentimental Analysis on Twitter”, 2021 6th International Conference on Inventive Computation Technologies (ICICT).</a:t>
            </a:r>
          </a:p>
          <a:p>
            <a:pPr marL="114300" indent="0" algn="jus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DC4F0DE-18AC-4B18-9D7F-B02B87044D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917574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5A1A4A-E14A-4264-A183-70829139E8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4" name="TextBox 3">
            <a:extLst>
              <a:ext uri="{FF2B5EF4-FFF2-40B4-BE49-F238E27FC236}">
                <a16:creationId xmlns:a16="http://schemas.microsoft.com/office/drawing/2014/main" id="{91A213CF-3071-4279-8D3D-162B41018DC0}"/>
              </a:ext>
            </a:extLst>
          </p:cNvPr>
          <p:cNvSpPr txBox="1"/>
          <p:nvPr/>
        </p:nvSpPr>
        <p:spPr>
          <a:xfrm>
            <a:off x="515256" y="1245160"/>
            <a:ext cx="8113487" cy="4124206"/>
          </a:xfrm>
          <a:prstGeom prst="rect">
            <a:avLst/>
          </a:prstGeom>
          <a:noFill/>
        </p:spPr>
        <p:txBody>
          <a:bodyPr wrap="square">
            <a:spAutoFit/>
          </a:bodyPr>
          <a:lstStyle/>
          <a:p>
            <a:r>
              <a:rPr lang="en-IN" dirty="0">
                <a:solidFill>
                  <a:schemeClr val="tx1"/>
                </a:solidFill>
                <a:latin typeface="Arial" panose="020B0604020202020204" pitchFamily="34" charset="0"/>
              </a:rPr>
              <a:t>[</a:t>
            </a:r>
            <a:r>
              <a:rPr lang="en-IN" sz="1800" dirty="0">
                <a:solidFill>
                  <a:schemeClr val="tx1"/>
                </a:solidFill>
                <a:latin typeface="Calibri" panose="020F0502020204030204" pitchFamily="34" charset="0"/>
                <a:cs typeface="Calibri" panose="020F0502020204030204" pitchFamily="34" charset="0"/>
              </a:rPr>
              <a:t>15] Noor </a:t>
            </a:r>
            <a:r>
              <a:rPr lang="en-IN" sz="1800" dirty="0" err="1">
                <a:solidFill>
                  <a:schemeClr val="tx1"/>
                </a:solidFill>
                <a:latin typeface="Calibri" panose="020F0502020204030204" pitchFamily="34" charset="0"/>
                <a:cs typeface="Calibri" panose="020F0502020204030204" pitchFamily="34" charset="0"/>
              </a:rPr>
              <a:t>Ifada</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Triyani</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Fatchur</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Rahman</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Mochammad</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Kautsar</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Sophan</a:t>
            </a:r>
            <a:r>
              <a:rPr lang="en-IN" sz="1800" dirty="0">
                <a:solidFill>
                  <a:schemeClr val="tx1"/>
                </a:solidFill>
                <a:latin typeface="Calibri" panose="020F0502020204030204" pitchFamily="34" charset="0"/>
                <a:cs typeface="Calibri" panose="020F0502020204030204" pitchFamily="34" charset="0"/>
              </a:rPr>
              <a:t>,” Comparing Collaborative Filtering and Hybrid based Approaches for Movie Recommendation”, 2020 6th Information Technology International Seminar (ITIS</a:t>
            </a:r>
            <a:r>
              <a:rPr lang="en-IN" dirty="0">
                <a:solidFill>
                  <a:schemeClr val="tx1"/>
                </a:solidFill>
                <a:latin typeface="Arial" panose="020B0604020202020204" pitchFamily="34" charset="0"/>
              </a:rPr>
              <a:t>)</a:t>
            </a:r>
          </a:p>
          <a:p>
            <a:endParaRPr lang="en-IN" i="0" dirty="0">
              <a:solidFill>
                <a:schemeClr val="tx1"/>
              </a:solidFill>
              <a:effectLst/>
              <a:latin typeface="Arial" panose="020B0604020202020204" pitchFamily="34" charset="0"/>
            </a:endParaRPr>
          </a:p>
          <a:p>
            <a:pPr algn="l"/>
            <a:r>
              <a:rPr lang="en-IN" sz="1800" dirty="0">
                <a:solidFill>
                  <a:schemeClr val="tx1"/>
                </a:solidFill>
                <a:latin typeface="Calibri" panose="020F0502020204030204" pitchFamily="34" charset="0"/>
                <a:cs typeface="Calibri" panose="020F0502020204030204" pitchFamily="34" charset="0"/>
              </a:rPr>
              <a:t>[16</a:t>
            </a:r>
            <a:r>
              <a:rPr lang="en-IN" sz="1800" dirty="0">
                <a:solidFill>
                  <a:srgbClr val="333333"/>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Rujhan</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Singla</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Saamarth</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Gupta</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Anirudh</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Gupta</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Dinesh</a:t>
            </a:r>
            <a:r>
              <a:rPr lang="en-IN" sz="1800" dirty="0">
                <a:solidFill>
                  <a:schemeClr val="tx1"/>
                </a:solidFill>
                <a:latin typeface="Calibri" panose="020F0502020204030204" pitchFamily="34" charset="0"/>
                <a:cs typeface="Calibri" panose="020F0502020204030204" pitchFamily="34" charset="0"/>
              </a:rPr>
              <a:t> Kumar Vishwakarma,” ] FLEX: A Content Based Movie Recommender”, 2020 International Conference for Emerging Technology (INCET)</a:t>
            </a:r>
          </a:p>
          <a:p>
            <a:pPr algn="l"/>
            <a:endParaRPr lang="en-IN" sz="1800" dirty="0">
              <a:solidFill>
                <a:schemeClr val="tx1"/>
              </a:solidFill>
              <a:latin typeface="Calibri" panose="020F0502020204030204" pitchFamily="34" charset="0"/>
              <a:cs typeface="Calibri" panose="020F0502020204030204" pitchFamily="34" charset="0"/>
            </a:endParaRPr>
          </a:p>
          <a:p>
            <a:r>
              <a:rPr lang="en-IN" sz="1800" dirty="0">
                <a:solidFill>
                  <a:schemeClr val="tx1"/>
                </a:solidFill>
                <a:latin typeface="Calibri" panose="020F0502020204030204" pitchFamily="34" charset="0"/>
                <a:cs typeface="Calibri" panose="020F0502020204030204" pitchFamily="34" charset="0"/>
              </a:rPr>
              <a:t>[17] Gaurav </a:t>
            </a:r>
            <a:r>
              <a:rPr lang="en-IN" sz="1800" dirty="0" err="1">
                <a:solidFill>
                  <a:schemeClr val="tx1"/>
                </a:solidFill>
                <a:latin typeface="Calibri" panose="020F0502020204030204" pitchFamily="34" charset="0"/>
                <a:cs typeface="Calibri" panose="020F0502020204030204" pitchFamily="34" charset="0"/>
              </a:rPr>
              <a:t>Jariwala</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Harshit</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Agarwal</a:t>
            </a:r>
            <a:r>
              <a:rPr lang="en-IN" sz="1800" dirty="0" err="1">
                <a:solidFill>
                  <a:schemeClr val="tx1"/>
                </a:solidFill>
                <a:effectLst/>
                <a:latin typeface="Calibri" panose="020F0502020204030204" pitchFamily="34" charset="0"/>
                <a:cs typeface="Calibri" panose="020F0502020204030204" pitchFamily="34" charset="0"/>
              </a:rPr>
              <a:t>;</a:t>
            </a:r>
            <a:r>
              <a:rPr lang="en-IN" sz="1800" dirty="0" err="1">
                <a:solidFill>
                  <a:schemeClr val="tx1"/>
                </a:solidFill>
                <a:latin typeface="Calibri" panose="020F0502020204030204" pitchFamily="34" charset="0"/>
                <a:cs typeface="Calibri" panose="020F0502020204030204" pitchFamily="34" charset="0"/>
              </a:rPr>
              <a:t>Vrai</a:t>
            </a:r>
            <a:r>
              <a:rPr lang="en-IN" sz="1800" dirty="0">
                <a:solidFill>
                  <a:schemeClr val="tx1"/>
                </a:solidFill>
                <a:latin typeface="Calibri" panose="020F0502020204030204" pitchFamily="34" charset="0"/>
                <a:cs typeface="Calibri" panose="020F0502020204030204" pitchFamily="34" charset="0"/>
              </a:rPr>
              <a:t> Jadhav,” Sentimental Analysis of News Headlines for Stock Market”, 2020 IEEE International Conference for Innovation in Technology (INOCON)</a:t>
            </a:r>
            <a:endParaRPr lang="en-IN" sz="1800" i="0" dirty="0">
              <a:solidFill>
                <a:schemeClr val="tx1"/>
              </a:solidFill>
              <a:effectLst/>
              <a:latin typeface="Calibri" panose="020F0502020204030204" pitchFamily="34" charset="0"/>
              <a:cs typeface="Calibri" panose="020F0502020204030204" pitchFamily="34" charset="0"/>
            </a:endParaRPr>
          </a:p>
          <a:p>
            <a:pPr algn="l"/>
            <a:endParaRPr lang="en-IN" sz="1800" dirty="0">
              <a:solidFill>
                <a:schemeClr val="tx1"/>
              </a:solidFill>
              <a:latin typeface="Calibri" panose="020F0502020204030204" pitchFamily="34" charset="0"/>
              <a:cs typeface="Calibri" panose="020F0502020204030204" pitchFamily="34" charset="0"/>
            </a:endParaRPr>
          </a:p>
          <a:p>
            <a:pPr algn="l"/>
            <a:endParaRPr lang="en-IN" sz="1800" i="0" dirty="0">
              <a:solidFill>
                <a:schemeClr val="tx1"/>
              </a:solidFill>
              <a:effectLst/>
              <a:latin typeface="Calibri" panose="020F0502020204030204" pitchFamily="34" charset="0"/>
              <a:cs typeface="Calibri" panose="020F0502020204030204" pitchFamily="34" charset="0"/>
            </a:endParaRPr>
          </a:p>
          <a:p>
            <a:pPr algn="l"/>
            <a:endParaRPr lang="en-IN" sz="1800" i="0" dirty="0">
              <a:solidFill>
                <a:schemeClr val="tx1"/>
              </a:solidFill>
              <a:effectLst/>
              <a:latin typeface="Calibri" panose="020F0502020204030204" pitchFamily="34" charset="0"/>
              <a:cs typeface="Calibri" panose="020F0502020204030204" pitchFamily="34" charset="0"/>
            </a:endParaRPr>
          </a:p>
          <a:p>
            <a:endParaRPr lang="en-IN"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088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g7859f081c5_2_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116" name="Google Shape;116;g7859f081c5_2_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17" name="Google Shape;117;g7859f081c5_2_32"/>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dirty="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18" name="Google Shape;118;g7859f081c5_2_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119" name="Google Shape;119;g7859f081c5_2_32"/>
          <p:cNvSpPr txBox="1">
            <a:spLocks noGrp="1"/>
          </p:cNvSpPr>
          <p:nvPr>
            <p:ph type="sldNum" idx="12"/>
          </p:nvPr>
        </p:nvSpPr>
        <p:spPr>
          <a:xfrm>
            <a:off x="648843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120" name="Google Shape;120;g7859f081c5_2_32"/>
          <p:cNvSpPr txBox="1"/>
          <p:nvPr/>
        </p:nvSpPr>
        <p:spPr>
          <a:xfrm>
            <a:off x="14068" y="1763672"/>
            <a:ext cx="9017390" cy="5094327"/>
          </a:xfrm>
          <a:prstGeom prst="rect">
            <a:avLst/>
          </a:prstGeom>
          <a:noFill/>
          <a:ln>
            <a:noFill/>
          </a:ln>
        </p:spPr>
        <p:txBody>
          <a:bodyPr spcFirstLastPara="1" wrap="square" lIns="91425" tIns="91425" rIns="91425" bIns="91425" anchor="t" anchorCtr="0">
            <a:noAutofit/>
          </a:bodyPr>
          <a:lstStyle/>
          <a:p>
            <a:pPr marL="171450" marR="0" lvl="0" indent="0" algn="ctr" rtl="0">
              <a:lnSpc>
                <a:spcPct val="80000"/>
              </a:lnSpc>
              <a:spcBef>
                <a:spcPts val="0"/>
              </a:spcBef>
              <a:spcAft>
                <a:spcPts val="0"/>
              </a:spcAft>
              <a:buClr>
                <a:srgbClr val="000000"/>
              </a:buClr>
              <a:buSzPts val="2842"/>
              <a:buFont typeface="Arial"/>
              <a:buNone/>
            </a:pPr>
            <a:r>
              <a:rPr lang="en-US" sz="2842" b="1" i="0" u="sng" strike="noStrike" cap="none" dirty="0">
                <a:solidFill>
                  <a:schemeClr val="dk1"/>
                </a:solidFill>
                <a:latin typeface="Times New Roman"/>
                <a:ea typeface="Times New Roman"/>
                <a:cs typeface="Times New Roman"/>
                <a:sym typeface="Times New Roman"/>
              </a:rPr>
              <a:t>Background</a:t>
            </a:r>
            <a:endParaRPr sz="2842" b="1" i="0" u="sng" strike="noStrike" cap="none" dirty="0">
              <a:solidFill>
                <a:schemeClr val="dk1"/>
              </a:solidFill>
              <a:latin typeface="Times New Roman"/>
              <a:ea typeface="Times New Roman"/>
              <a:cs typeface="Times New Roman"/>
              <a:sym typeface="Times New Roman"/>
            </a:endParaRPr>
          </a:p>
          <a:p>
            <a:pPr marL="171450" marR="0" lvl="0" indent="0" algn="ctr" rtl="0">
              <a:lnSpc>
                <a:spcPct val="80000"/>
              </a:lnSpc>
              <a:spcBef>
                <a:spcPts val="0"/>
              </a:spcBef>
              <a:spcAft>
                <a:spcPts val="0"/>
              </a:spcAft>
              <a:buClr>
                <a:srgbClr val="000000"/>
              </a:buClr>
              <a:buSzPts val="2842"/>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457200" lvl="0" indent="-336550" algn="just" rtl="0">
              <a:lnSpc>
                <a:spcPct val="89800"/>
              </a:lnSpc>
              <a:spcBef>
                <a:spcPts val="0"/>
              </a:spcBef>
              <a:spcAft>
                <a:spcPts val="0"/>
              </a:spcAft>
              <a:buClr>
                <a:schemeClr val="dk1"/>
              </a:buClr>
              <a:buSzPts val="1700"/>
              <a:buFont typeface="Times New Roman"/>
              <a:buChar char="●"/>
            </a:pPr>
            <a:r>
              <a:rPr lang="en-US" sz="2000" dirty="0">
                <a:solidFill>
                  <a:schemeClr val="dk1"/>
                </a:solidFill>
                <a:highlight>
                  <a:schemeClr val="lt1"/>
                </a:highlight>
                <a:latin typeface="Calibri" panose="020F0502020204030204" pitchFamily="34" charset="0"/>
                <a:ea typeface="Times New Roman"/>
                <a:cs typeface="Calibri" panose="020F0502020204030204" pitchFamily="34" charset="0"/>
                <a:sym typeface="Times New Roman"/>
              </a:rPr>
              <a:t>Movie recommendation system is one of the top research areas, currently. Due to the impact of high internet speeds, multimedia has become one of the best entertainments.</a:t>
            </a:r>
          </a:p>
          <a:p>
            <a:pPr marL="120650" lvl="0" algn="just" rtl="0">
              <a:lnSpc>
                <a:spcPct val="89800"/>
              </a:lnSpc>
              <a:spcBef>
                <a:spcPts val="0"/>
              </a:spcBef>
              <a:spcAft>
                <a:spcPts val="0"/>
              </a:spcAft>
              <a:buClr>
                <a:schemeClr val="dk1"/>
              </a:buClr>
              <a:buSzPts val="1700"/>
            </a:pP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89800"/>
              </a:lnSpc>
              <a:spcBef>
                <a:spcPts val="0"/>
              </a:spcBef>
              <a:spcAft>
                <a:spcPts val="0"/>
              </a:spcAft>
              <a:buClr>
                <a:schemeClr val="dk1"/>
              </a:buClr>
              <a:buSzPts val="1700"/>
              <a:buFont typeface="Times New Roman"/>
              <a:buChar char="●"/>
            </a:pPr>
            <a:r>
              <a:rPr lang="en-US" sz="2000" dirty="0">
                <a:solidFill>
                  <a:schemeClr val="dk1"/>
                </a:solidFill>
                <a:highlight>
                  <a:schemeClr val="lt1"/>
                </a:highlight>
                <a:latin typeface="Calibri" panose="020F0502020204030204" pitchFamily="34" charset="0"/>
                <a:ea typeface="Times New Roman"/>
                <a:cs typeface="Calibri" panose="020F0502020204030204" pitchFamily="34" charset="0"/>
                <a:sym typeface="Times New Roman"/>
              </a:rPr>
              <a:t>With the rapid development of Internet technology today's society has entered the era of Web 2, information overload has become a reality</a:t>
            </a:r>
          </a:p>
          <a:p>
            <a:pPr marL="457200" lvl="0" indent="-336550" algn="just" rtl="0">
              <a:lnSpc>
                <a:spcPct val="89800"/>
              </a:lnSpc>
              <a:spcBef>
                <a:spcPts val="0"/>
              </a:spcBef>
              <a:spcAft>
                <a:spcPts val="0"/>
              </a:spcAft>
              <a:buClr>
                <a:schemeClr val="dk1"/>
              </a:buClr>
              <a:buSzPts val="1700"/>
              <a:buFont typeface="Times New Roman"/>
              <a:buChar char="●"/>
            </a:pP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89800"/>
              </a:lnSpc>
              <a:spcBef>
                <a:spcPts val="0"/>
              </a:spcBef>
              <a:spcAft>
                <a:spcPts val="0"/>
              </a:spcAft>
              <a:buClr>
                <a:schemeClr val="dk1"/>
              </a:buClr>
              <a:buSzPts val="1700"/>
              <a:buFont typeface="Times New Roman"/>
              <a:buChar char="●"/>
            </a:pPr>
            <a:r>
              <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Movie streaming services are increasingly used by consumers to enjoy video content.</a:t>
            </a:r>
          </a:p>
          <a:p>
            <a:pPr marL="457200" lvl="0" indent="-336550" algn="just" rtl="0">
              <a:lnSpc>
                <a:spcPct val="89800"/>
              </a:lnSpc>
              <a:spcBef>
                <a:spcPts val="0"/>
              </a:spcBef>
              <a:spcAft>
                <a:spcPts val="0"/>
              </a:spcAft>
              <a:buClr>
                <a:schemeClr val="dk1"/>
              </a:buClr>
              <a:buSzPts val="1700"/>
              <a:buFont typeface="Times New Roman"/>
              <a:buChar char="●"/>
            </a:pPr>
            <a:endPar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89800"/>
              </a:lnSpc>
              <a:spcBef>
                <a:spcPts val="0"/>
              </a:spcBef>
              <a:spcAft>
                <a:spcPts val="0"/>
              </a:spcAft>
              <a:buClr>
                <a:schemeClr val="dk1"/>
              </a:buClr>
              <a:buSzPts val="1700"/>
              <a:buFont typeface="Times New Roman"/>
              <a:buChar char="●"/>
            </a:pPr>
            <a:r>
              <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 For example, in 2017 Netflix subscribers collectively watched more than 140 million hours per day and Netflix surpassed $11 billion in revenue in 2017.</a:t>
            </a:r>
          </a:p>
          <a:p>
            <a:pPr marL="457200" lvl="0" indent="-336550" algn="just" rtl="0">
              <a:lnSpc>
                <a:spcPct val="89800"/>
              </a:lnSpc>
              <a:spcBef>
                <a:spcPts val="0"/>
              </a:spcBef>
              <a:spcAft>
                <a:spcPts val="0"/>
              </a:spcAft>
              <a:buClr>
                <a:schemeClr val="dk1"/>
              </a:buClr>
              <a:buSzPts val="1700"/>
              <a:buFont typeface="Times New Roman"/>
              <a:buChar char="●"/>
            </a:pP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89800"/>
              </a:lnSpc>
              <a:spcBef>
                <a:spcPts val="0"/>
              </a:spcBef>
              <a:spcAft>
                <a:spcPts val="0"/>
              </a:spcAft>
              <a:buClr>
                <a:schemeClr val="dk1"/>
              </a:buClr>
              <a:buSzPts val="1700"/>
              <a:buFont typeface="Times New Roman"/>
              <a:buChar char="●"/>
            </a:pPr>
            <a:r>
              <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Movie is one of the main spiritual entertainment, also has the problem of information overload.</a:t>
            </a:r>
          </a:p>
          <a:p>
            <a:pPr marL="120650" lvl="0" algn="just" rtl="0">
              <a:lnSpc>
                <a:spcPct val="89800"/>
              </a:lnSpc>
              <a:spcBef>
                <a:spcPts val="0"/>
              </a:spcBef>
              <a:spcAft>
                <a:spcPts val="0"/>
              </a:spcAft>
              <a:buClr>
                <a:schemeClr val="dk1"/>
              </a:buClr>
              <a:buSzPts val="1700"/>
            </a:pPr>
            <a:r>
              <a:rPr lang="en-US" sz="2000" dirty="0">
                <a:solidFill>
                  <a:schemeClr val="dk1"/>
                </a:solidFill>
                <a:highlight>
                  <a:srgbClr val="FFFFFF"/>
                </a:highlight>
                <a:latin typeface="Times New Roman"/>
                <a:ea typeface="Times New Roman"/>
                <a:cs typeface="Times New Roman"/>
                <a:sym typeface="Times New Roman"/>
              </a:rPr>
              <a:t> </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just" rtl="0">
              <a:lnSpc>
                <a:spcPct val="89800"/>
              </a:lnSpc>
              <a:spcBef>
                <a:spcPts val="0"/>
              </a:spcBef>
              <a:spcAft>
                <a:spcPts val="0"/>
              </a:spcAft>
              <a:buNone/>
            </a:pPr>
            <a:endParaRPr sz="17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89800"/>
              </a:lnSpc>
              <a:spcBef>
                <a:spcPts val="0"/>
              </a:spcBef>
              <a:spcAft>
                <a:spcPts val="0"/>
              </a:spcAft>
              <a:buNone/>
            </a:pPr>
            <a:endParaRPr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gaf0ad72933_0_2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310" name="Google Shape;310;gaf0ad72933_0_2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311" name="Google Shape;311;gaf0ad72933_0_27"/>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a:latin typeface="Cambria"/>
                          <a:ea typeface="Cambria"/>
                          <a:cs typeface="Cambria"/>
                          <a:sym typeface="Cambria"/>
                        </a:rPr>
                        <a:t>Department of Computer Science and Engineering</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312" name="Google Shape;312;gaf0ad72933_0_2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313" name="Google Shape;313;gaf0ad72933_0_2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30</a:t>
            </a:fld>
            <a:endParaRPr/>
          </a:p>
        </p:txBody>
      </p:sp>
      <p:sp>
        <p:nvSpPr>
          <p:cNvPr id="314" name="Google Shape;314;gaf0ad72933_0_27"/>
          <p:cNvSpPr txBox="1"/>
          <p:nvPr/>
        </p:nvSpPr>
        <p:spPr>
          <a:xfrm>
            <a:off x="403225" y="1849525"/>
            <a:ext cx="8418900" cy="4664700"/>
          </a:xfrm>
          <a:prstGeom prst="rect">
            <a:avLst/>
          </a:prstGeom>
          <a:noFill/>
          <a:ln>
            <a:noFill/>
          </a:ln>
        </p:spPr>
        <p:txBody>
          <a:bodyPr spcFirstLastPara="1" wrap="square" lIns="91425" tIns="91425" rIns="91425" bIns="91425" anchor="t" anchorCtr="0">
            <a:noAutofit/>
          </a:bodyPr>
          <a:lstStyle/>
          <a:p>
            <a:pPr marL="457200" marR="0" lvl="0" indent="0" algn="ctr" rtl="0">
              <a:lnSpc>
                <a:spcPct val="80000"/>
              </a:lnSpc>
              <a:spcBef>
                <a:spcPts val="0"/>
              </a:spcBef>
              <a:spcAft>
                <a:spcPts val="0"/>
              </a:spcAft>
              <a:buClr>
                <a:srgbClr val="000000"/>
              </a:buClr>
              <a:buSzPts val="3442"/>
              <a:buFont typeface="Arial"/>
              <a:buNone/>
            </a:pPr>
            <a:endParaRPr sz="3441" b="0" i="0" u="none" strike="noStrike" cap="none" dirty="0">
              <a:solidFill>
                <a:schemeClr val="dk1"/>
              </a:solidFill>
              <a:latin typeface="Calibri"/>
              <a:ea typeface="Calibri"/>
              <a:cs typeface="Calibri"/>
              <a:sym typeface="Calibri"/>
            </a:endParaRPr>
          </a:p>
          <a:p>
            <a:pPr marL="457200" marR="0" lvl="0" indent="0" algn="ctr" rtl="0">
              <a:lnSpc>
                <a:spcPct val="80000"/>
              </a:lnSpc>
              <a:spcBef>
                <a:spcPts val="0"/>
              </a:spcBef>
              <a:spcAft>
                <a:spcPts val="0"/>
              </a:spcAft>
              <a:buClr>
                <a:srgbClr val="000000"/>
              </a:buClr>
              <a:buSzPts val="3442"/>
              <a:buFont typeface="Arial"/>
              <a:buNone/>
            </a:pPr>
            <a:endParaRPr sz="3441" b="0" i="0" u="none" strike="noStrike" cap="none" dirty="0">
              <a:solidFill>
                <a:schemeClr val="dk1"/>
              </a:solidFill>
              <a:latin typeface="Calibri"/>
              <a:ea typeface="Calibri"/>
              <a:cs typeface="Calibri"/>
              <a:sym typeface="Calibri"/>
            </a:endParaRPr>
          </a:p>
          <a:p>
            <a:pPr marL="457200" marR="0" lvl="0" indent="0" algn="ctr" rtl="0">
              <a:lnSpc>
                <a:spcPct val="80000"/>
              </a:lnSpc>
              <a:spcBef>
                <a:spcPts val="0"/>
              </a:spcBef>
              <a:spcAft>
                <a:spcPts val="0"/>
              </a:spcAft>
              <a:buClr>
                <a:srgbClr val="000000"/>
              </a:buClr>
              <a:buSzPts val="3442"/>
              <a:buFont typeface="Arial"/>
              <a:buNone/>
            </a:pPr>
            <a:endParaRPr sz="3441" b="0" i="0" u="none" strike="noStrike" cap="none" dirty="0">
              <a:solidFill>
                <a:schemeClr val="dk1"/>
              </a:solidFill>
              <a:latin typeface="Calibri"/>
              <a:ea typeface="Calibri"/>
              <a:cs typeface="Calibri"/>
              <a:sym typeface="Calibri"/>
            </a:endParaRPr>
          </a:p>
          <a:p>
            <a:pPr marL="457200" marR="0" lvl="0" indent="0" algn="ctr" rtl="0">
              <a:lnSpc>
                <a:spcPct val="80000"/>
              </a:lnSpc>
              <a:spcBef>
                <a:spcPts val="0"/>
              </a:spcBef>
              <a:spcAft>
                <a:spcPts val="0"/>
              </a:spcAft>
              <a:buClr>
                <a:srgbClr val="000000"/>
              </a:buClr>
              <a:buSzPts val="3441"/>
              <a:buFont typeface="Arial"/>
              <a:buNone/>
            </a:pPr>
            <a:endParaRPr lang="en-US" sz="3441" dirty="0">
              <a:solidFill>
                <a:schemeClr val="dk1"/>
              </a:solidFill>
              <a:latin typeface="Calibri"/>
              <a:ea typeface="Calibri"/>
              <a:cs typeface="Calibri"/>
              <a:sym typeface="Calibri"/>
            </a:endParaRPr>
          </a:p>
          <a:p>
            <a:pPr marL="457200" marR="0" lvl="0" indent="0" algn="ctr" rtl="0">
              <a:lnSpc>
                <a:spcPct val="80000"/>
              </a:lnSpc>
              <a:spcBef>
                <a:spcPts val="0"/>
              </a:spcBef>
              <a:spcAft>
                <a:spcPts val="0"/>
              </a:spcAft>
              <a:buClr>
                <a:srgbClr val="000000"/>
              </a:buClr>
              <a:buSzPts val="3441"/>
              <a:buFont typeface="Arial"/>
              <a:buNone/>
            </a:pPr>
            <a:r>
              <a:rPr lang="en-US" sz="8000" b="1" i="0" u="none" strike="noStrike" cap="none" dirty="0">
                <a:solidFill>
                  <a:schemeClr val="dk1"/>
                </a:solidFill>
                <a:latin typeface="Calibri"/>
                <a:ea typeface="Calibri"/>
                <a:cs typeface="Calibri"/>
                <a:sym typeface="Calibri"/>
              </a:rPr>
              <a:t>THANK YOU</a:t>
            </a:r>
            <a:endParaRPr sz="8000" b="1" i="0" u="none" strike="noStrike" cap="none" dirty="0">
              <a:solidFill>
                <a:schemeClr val="dk1"/>
              </a:solidFill>
              <a:latin typeface="Calibri"/>
              <a:ea typeface="Calibri"/>
              <a:cs typeface="Calibri"/>
              <a:sym typeface="Calibri"/>
            </a:endParaRPr>
          </a:p>
          <a:p>
            <a:pPr marL="171450" marR="0" lvl="0" indent="0" algn="ctr" rtl="0">
              <a:lnSpc>
                <a:spcPct val="80000"/>
              </a:lnSpc>
              <a:spcBef>
                <a:spcPts val="0"/>
              </a:spcBef>
              <a:spcAft>
                <a:spcPts val="0"/>
              </a:spcAft>
              <a:buClr>
                <a:schemeClr val="dk1"/>
              </a:buClr>
              <a:buSzPts val="1100"/>
              <a:buFont typeface="Arial"/>
              <a:buNone/>
            </a:pPr>
            <a:endParaRPr sz="3841" b="0" i="0" u="none" strike="noStrike" cap="none" dirty="0">
              <a:solidFill>
                <a:schemeClr val="dk1"/>
              </a:solidFill>
              <a:latin typeface="Calibri"/>
              <a:ea typeface="Calibri"/>
              <a:cs typeface="Calibri"/>
              <a:sym typeface="Calibri"/>
            </a:endParaRPr>
          </a:p>
          <a:p>
            <a:pPr marL="171450" marR="0" lvl="0" indent="0" algn="ctr" rtl="0">
              <a:lnSpc>
                <a:spcPct val="80000"/>
              </a:lnSpc>
              <a:spcBef>
                <a:spcPts val="0"/>
              </a:spcBef>
              <a:spcAft>
                <a:spcPts val="0"/>
              </a:spcAft>
              <a:buClr>
                <a:srgbClr val="000000"/>
              </a:buClr>
              <a:buSzPts val="3442"/>
              <a:buFont typeface="Arial"/>
              <a:buNone/>
            </a:pPr>
            <a:endParaRPr sz="3441"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78608114a1_0_4"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127" name="Google Shape;127;g78608114a1_0_4"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28" name="Google Shape;128;g78608114a1_0_4"/>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a:latin typeface="Cambria"/>
                          <a:ea typeface="Cambria"/>
                          <a:cs typeface="Cambria"/>
                          <a:sym typeface="Cambria"/>
                        </a:rPr>
                        <a:t>Department of Computer Science and Engineering</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29" name="Google Shape;129;g78608114a1_0_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130" name="Google Shape;130;g78608114a1_0_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sp>
        <p:nvSpPr>
          <p:cNvPr id="131" name="Google Shape;131;g78608114a1_0_4"/>
          <p:cNvSpPr txBox="1"/>
          <p:nvPr/>
        </p:nvSpPr>
        <p:spPr>
          <a:xfrm>
            <a:off x="403225" y="1804425"/>
            <a:ext cx="8418900" cy="4664700"/>
          </a:xfrm>
          <a:prstGeom prst="rect">
            <a:avLst/>
          </a:prstGeom>
          <a:noFill/>
          <a:ln>
            <a:noFill/>
          </a:ln>
        </p:spPr>
        <p:txBody>
          <a:bodyPr spcFirstLastPara="1" wrap="square" lIns="91425" tIns="91425" rIns="91425" bIns="91425" anchor="t" anchorCtr="0">
            <a:noAutofit/>
          </a:bodyPr>
          <a:lstStyle/>
          <a:p>
            <a:pPr marL="171450" marR="0" lvl="0" indent="0" algn="ctr" rtl="0">
              <a:lnSpc>
                <a:spcPct val="80000"/>
              </a:lnSpc>
              <a:spcBef>
                <a:spcPts val="0"/>
              </a:spcBef>
              <a:spcAft>
                <a:spcPts val="0"/>
              </a:spcAft>
              <a:buClr>
                <a:srgbClr val="000000"/>
              </a:buClr>
              <a:buSzPts val="2842"/>
              <a:buFont typeface="Arial"/>
              <a:buNone/>
            </a:pPr>
            <a:r>
              <a:rPr lang="en-US" sz="2842" b="1" i="0" u="sng" strike="noStrike" cap="none" dirty="0">
                <a:solidFill>
                  <a:schemeClr val="dk1"/>
                </a:solidFill>
                <a:latin typeface="Times New Roman"/>
                <a:ea typeface="Times New Roman"/>
                <a:cs typeface="Times New Roman"/>
                <a:sym typeface="Times New Roman"/>
              </a:rPr>
              <a:t>Background Contd.</a:t>
            </a:r>
            <a:endParaRPr sz="2842" b="1" i="0" u="sng" strike="noStrike" cap="none" dirty="0">
              <a:solidFill>
                <a:schemeClr val="dk1"/>
              </a:solidFill>
              <a:latin typeface="Times New Roman"/>
              <a:ea typeface="Times New Roman"/>
              <a:cs typeface="Times New Roman"/>
              <a:sym typeface="Times New Roman"/>
            </a:endParaRPr>
          </a:p>
          <a:p>
            <a:pPr marL="0" lvl="0" indent="0" algn="just" rtl="0">
              <a:lnSpc>
                <a:spcPct val="89800"/>
              </a:lnSpc>
              <a:spcBef>
                <a:spcPts val="0"/>
              </a:spcBef>
              <a:spcAft>
                <a:spcPts val="0"/>
              </a:spcAft>
              <a:buNone/>
            </a:pPr>
            <a:endParaRPr sz="2000" dirty="0">
              <a:solidFill>
                <a:schemeClr val="dk1"/>
              </a:solidFill>
              <a:highlight>
                <a:schemeClr val="lt1"/>
              </a:highlight>
              <a:latin typeface="Times New Roman"/>
              <a:ea typeface="Times New Roman"/>
              <a:cs typeface="Times New Roman"/>
              <a:sym typeface="Times New Roman"/>
            </a:endParaRPr>
          </a:p>
          <a:p>
            <a:pPr marL="457200" lvl="0" indent="-336550" algn="just" rtl="0">
              <a:lnSpc>
                <a:spcPct val="89800"/>
              </a:lnSpc>
              <a:spcBef>
                <a:spcPts val="0"/>
              </a:spcBef>
              <a:spcAft>
                <a:spcPts val="0"/>
              </a:spcAft>
              <a:buClr>
                <a:schemeClr val="dk1"/>
              </a:buClr>
              <a:buSzPts val="1700"/>
              <a:buFont typeface="Times New Roman"/>
              <a:buChar char="●"/>
            </a:pPr>
            <a:r>
              <a:rPr lang="en-US" sz="2000" dirty="0">
                <a:solidFill>
                  <a:schemeClr val="dk1"/>
                </a:solidFill>
                <a:highlight>
                  <a:schemeClr val="lt1"/>
                </a:highlight>
                <a:latin typeface="Calibri" panose="020F0502020204030204" pitchFamily="34" charset="0"/>
                <a:ea typeface="Times New Roman"/>
                <a:cs typeface="Calibri" panose="020F0502020204030204" pitchFamily="34" charset="0"/>
                <a:sym typeface="Times New Roman"/>
              </a:rPr>
              <a:t>The proposed work deals with the introduction of various concepts related to recommendation system.</a:t>
            </a:r>
          </a:p>
          <a:p>
            <a:pPr marL="120650" lvl="0" algn="just" rtl="0">
              <a:lnSpc>
                <a:spcPct val="89800"/>
              </a:lnSpc>
              <a:spcBef>
                <a:spcPts val="0"/>
              </a:spcBef>
              <a:spcAft>
                <a:spcPts val="0"/>
              </a:spcAft>
              <a:buClr>
                <a:schemeClr val="dk1"/>
              </a:buClr>
              <a:buSzPts val="1700"/>
            </a:pPr>
            <a:endPar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89800"/>
              </a:lnSpc>
              <a:spcBef>
                <a:spcPts val="0"/>
              </a:spcBef>
              <a:spcAft>
                <a:spcPts val="0"/>
              </a:spcAft>
              <a:buClr>
                <a:schemeClr val="dk1"/>
              </a:buClr>
              <a:buSzPts val="1700"/>
              <a:buFont typeface="Times New Roman"/>
              <a:buChar char="●"/>
            </a:pPr>
            <a:r>
              <a:rPr lang="en-GB" sz="2000" dirty="0">
                <a:latin typeface="Calibri" panose="020F0502020204030204" pitchFamily="34" charset="0"/>
                <a:cs typeface="Calibri" panose="020F0502020204030204" pitchFamily="34" charset="0"/>
              </a:rPr>
              <a:t>The mission of Recommender System is to provide win-win situation for both customers and content providers.</a:t>
            </a: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g7859f081c5_3_10"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138" name="Google Shape;138;g7859f081c5_3_10"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39" name="Google Shape;139;g7859f081c5_3_10"/>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a:latin typeface="Cambria"/>
                          <a:ea typeface="Cambria"/>
                          <a:cs typeface="Cambria"/>
                          <a:sym typeface="Cambria"/>
                        </a:rPr>
                        <a:t>Department of Computer Science and Engineering</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40" name="Google Shape;140;g7859f081c5_3_10"/>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141" name="Google Shape;141;g7859f081c5_3_1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sp>
        <p:nvSpPr>
          <p:cNvPr id="142" name="Google Shape;142;g7859f081c5_3_10"/>
          <p:cNvSpPr txBox="1"/>
          <p:nvPr/>
        </p:nvSpPr>
        <p:spPr>
          <a:xfrm>
            <a:off x="-145144" y="1746288"/>
            <a:ext cx="9289143" cy="5008475"/>
          </a:xfrm>
          <a:prstGeom prst="rect">
            <a:avLst/>
          </a:prstGeom>
          <a:noFill/>
          <a:ln>
            <a:noFill/>
          </a:ln>
        </p:spPr>
        <p:txBody>
          <a:bodyPr spcFirstLastPara="1" wrap="square" lIns="91425" tIns="91425" rIns="91425" bIns="91425" anchor="t" anchorCtr="0">
            <a:noAutofit/>
          </a:bodyPr>
          <a:lstStyle/>
          <a:p>
            <a:pPr marL="171450" marR="0" lvl="0" indent="0" algn="ctr" rtl="0">
              <a:lnSpc>
                <a:spcPct val="80000"/>
              </a:lnSpc>
              <a:spcBef>
                <a:spcPts val="0"/>
              </a:spcBef>
              <a:spcAft>
                <a:spcPts val="0"/>
              </a:spcAft>
              <a:buClr>
                <a:schemeClr val="dk1"/>
              </a:buClr>
              <a:buSzPts val="1100"/>
              <a:buFont typeface="Arial"/>
              <a:buNone/>
            </a:pPr>
            <a:r>
              <a:rPr lang="en-US" sz="2842" b="1" i="0" u="sng" strike="noStrike" cap="none" dirty="0">
                <a:solidFill>
                  <a:schemeClr val="dk1"/>
                </a:solidFill>
                <a:latin typeface="Calibri"/>
                <a:ea typeface="Calibri"/>
                <a:cs typeface="Calibri"/>
                <a:sym typeface="Calibri"/>
              </a:rPr>
              <a:t>Research motivation </a:t>
            </a:r>
            <a:endParaRPr sz="2842" b="1" i="0" u="sng" strike="noStrike" cap="none" dirty="0">
              <a:solidFill>
                <a:schemeClr val="dk1"/>
              </a:solidFill>
              <a:latin typeface="Calibri"/>
              <a:ea typeface="Calibri"/>
              <a:cs typeface="Calibri"/>
              <a:sym typeface="Calibri"/>
            </a:endParaRPr>
          </a:p>
          <a:p>
            <a:pPr marL="171450" marR="0" lvl="0" indent="0" algn="ctr" rtl="0">
              <a:lnSpc>
                <a:spcPct val="80000"/>
              </a:lnSpc>
              <a:spcBef>
                <a:spcPts val="0"/>
              </a:spcBef>
              <a:spcAft>
                <a:spcPts val="0"/>
              </a:spcAft>
              <a:buClr>
                <a:schemeClr val="dk1"/>
              </a:buClr>
              <a:buSzPts val="11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457200" lvl="0" indent="-336550" algn="just" rtl="0">
              <a:lnSpc>
                <a:spcPct val="89800"/>
              </a:lnSpc>
              <a:spcBef>
                <a:spcPts val="0"/>
              </a:spcBef>
              <a:spcAft>
                <a:spcPts val="0"/>
              </a:spcAft>
              <a:buClr>
                <a:schemeClr val="dk1"/>
              </a:buClr>
              <a:buSzPts val="1700"/>
              <a:buFont typeface="Times New Roman"/>
              <a:buChar char="•"/>
            </a:pPr>
            <a:r>
              <a:rPr lang="en-US" sz="2000" dirty="0">
                <a:solidFill>
                  <a:schemeClr val="dk1"/>
                </a:solidFill>
                <a:highlight>
                  <a:schemeClr val="lt1"/>
                </a:highlight>
                <a:latin typeface="Calibri" panose="020F0502020204030204" pitchFamily="34" charset="0"/>
                <a:ea typeface="Times New Roman"/>
                <a:cs typeface="Calibri" panose="020F0502020204030204" pitchFamily="34" charset="0"/>
                <a:sym typeface="Times New Roman"/>
              </a:rPr>
              <a:t>In this hustling world, entertainment is a necessity for each one of us to refresh our mood and energy.</a:t>
            </a: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115000"/>
              </a:lnSpc>
              <a:spcBef>
                <a:spcPts val="0"/>
              </a:spcBef>
              <a:spcAft>
                <a:spcPts val="0"/>
              </a:spcAft>
              <a:buClr>
                <a:schemeClr val="dk1"/>
              </a:buClr>
              <a:buSzPts val="1700"/>
              <a:buFont typeface="Times New Roman"/>
              <a:buChar char="•"/>
            </a:pPr>
            <a:r>
              <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Recommendation systems are getting increasingly important in today’s extraordinarily busy world.</a:t>
            </a: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115000"/>
              </a:lnSpc>
              <a:spcBef>
                <a:spcPts val="0"/>
              </a:spcBef>
              <a:spcAft>
                <a:spcPts val="0"/>
              </a:spcAft>
              <a:buClr>
                <a:schemeClr val="dk1"/>
              </a:buClr>
              <a:buSzPts val="1700"/>
              <a:buFont typeface="Times New Roman"/>
              <a:buChar char="•"/>
            </a:pPr>
            <a:r>
              <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People are always short on time with the myriad duties they need to accomplish within the restrained 24 hours.</a:t>
            </a: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115000"/>
              </a:lnSpc>
              <a:spcBef>
                <a:spcPts val="0"/>
              </a:spcBef>
              <a:spcAft>
                <a:spcPts val="0"/>
              </a:spcAft>
              <a:buClr>
                <a:schemeClr val="dk1"/>
              </a:buClr>
              <a:buSzPts val="1700"/>
              <a:buFont typeface="Times New Roman"/>
              <a:buChar char="•"/>
            </a:pPr>
            <a:r>
              <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The reason for a recommendation system essentially is to look for content  that would be thrilling and exciting to an individual.</a:t>
            </a: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115000"/>
              </a:lnSpc>
              <a:spcBef>
                <a:spcPts val="0"/>
              </a:spcBef>
              <a:spcAft>
                <a:spcPts val="0"/>
              </a:spcAft>
              <a:buClr>
                <a:schemeClr val="dk1"/>
              </a:buClr>
              <a:buSzPts val="1700"/>
              <a:buFont typeface="Times New Roman"/>
              <a:buChar char="•"/>
            </a:pPr>
            <a:r>
              <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Moreover, it includes a number of things to create customized lists of  beneficial and exciting content unique to every user/individual.</a:t>
            </a: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marR="0" lvl="0" indent="-336550" algn="just" rtl="0">
              <a:lnSpc>
                <a:spcPct val="115000"/>
              </a:lnSpc>
              <a:spcBef>
                <a:spcPts val="0"/>
              </a:spcBef>
              <a:spcAft>
                <a:spcPts val="0"/>
              </a:spcAft>
              <a:buClr>
                <a:schemeClr val="dk1"/>
              </a:buClr>
              <a:buSzPts val="1700"/>
              <a:buFont typeface="Times New Roman"/>
              <a:buChar char="•"/>
            </a:pPr>
            <a:r>
              <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Therefore, the movie recommendation System are vital as they help users</a:t>
            </a: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lnSpc>
                <a:spcPct val="115000"/>
              </a:lnSpc>
              <a:spcBef>
                <a:spcPts val="0"/>
              </a:spcBef>
              <a:spcAft>
                <a:spcPts val="0"/>
              </a:spcAft>
              <a:buNone/>
            </a:pPr>
            <a:r>
              <a:rPr lang="en-US"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        make the right choices without having to dissipate their cognitive resources.</a:t>
            </a:r>
            <a:endParaRPr sz="2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marR="0" lvl="0" indent="0" algn="l" rtl="0">
              <a:lnSpc>
                <a:spcPct val="80000"/>
              </a:lnSpc>
              <a:spcBef>
                <a:spcPts val="0"/>
              </a:spcBef>
              <a:spcAft>
                <a:spcPts val="0"/>
              </a:spcAft>
              <a:buClr>
                <a:srgbClr val="000000"/>
              </a:buClr>
              <a:buSzPts val="2842"/>
              <a:buFont typeface="Arial"/>
              <a:buNone/>
            </a:pPr>
            <a:endParaRPr sz="2000" dirty="0">
              <a:solidFill>
                <a:schemeClr val="dk1"/>
              </a:solidFill>
              <a:latin typeface="Times New Roman"/>
              <a:ea typeface="Times New Roman"/>
              <a:cs typeface="Times New Roman"/>
              <a:sym typeface="Times New Roman"/>
            </a:endParaRPr>
          </a:p>
          <a:p>
            <a:pPr marL="171450" marR="0" lvl="0" indent="0" algn="l" rtl="0">
              <a:lnSpc>
                <a:spcPct val="80000"/>
              </a:lnSpc>
              <a:spcBef>
                <a:spcPts val="0"/>
              </a:spcBef>
              <a:spcAft>
                <a:spcPts val="0"/>
              </a:spcAft>
              <a:buClr>
                <a:schemeClr val="dk1"/>
              </a:buClr>
              <a:buSzPts val="1100"/>
              <a:buFont typeface="Arial"/>
              <a:buNone/>
            </a:pPr>
            <a:endParaRPr sz="2000" i="0" u="none" strike="noStrike" cap="none" dirty="0">
              <a:solidFill>
                <a:schemeClr val="dk1"/>
              </a:solidFill>
              <a:latin typeface="Times New Roman"/>
              <a:ea typeface="Times New Roman"/>
              <a:cs typeface="Times New Roman"/>
              <a:sym typeface="Times New Roman"/>
            </a:endParaRPr>
          </a:p>
          <a:p>
            <a:pPr marL="171450" marR="0" lvl="0" indent="0" algn="l" rtl="0">
              <a:lnSpc>
                <a:spcPct val="80000"/>
              </a:lnSpc>
              <a:spcBef>
                <a:spcPts val="0"/>
              </a:spcBef>
              <a:spcAft>
                <a:spcPts val="0"/>
              </a:spcAft>
              <a:buClr>
                <a:srgbClr val="000000"/>
              </a:buClr>
              <a:buSzPts val="2242"/>
              <a:buFont typeface="Arial"/>
              <a:buNone/>
            </a:pPr>
            <a:endParaRPr sz="2242"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g7859f081c5_2_14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171" name="Google Shape;171;g7859f081c5_2_14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72" name="Google Shape;172;g7859f081c5_2_147"/>
          <p:cNvGraphicFramePr/>
          <p:nvPr>
            <p:extLst>
              <p:ext uri="{D42A27DB-BD31-4B8C-83A1-F6EECF244321}">
                <p14:modId xmlns:p14="http://schemas.microsoft.com/office/powerpoint/2010/main" val="1155429600"/>
              </p:ext>
            </p:extLst>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dirty="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dirty="0" err="1">
                          <a:latin typeface="Cambria"/>
                          <a:ea typeface="Cambria"/>
                          <a:cs typeface="Cambria"/>
                          <a:sym typeface="Cambria"/>
                        </a:rPr>
                        <a:t>Nitte</a:t>
                      </a:r>
                      <a:r>
                        <a:rPr lang="en-US" sz="1800" b="1" u="none" strike="noStrike" cap="none" dirty="0">
                          <a:latin typeface="Cambria"/>
                          <a:ea typeface="Cambria"/>
                          <a:cs typeface="Cambria"/>
                          <a:sym typeface="Cambria"/>
                        </a:rPr>
                        <a:t>  Meenakshi Institute of Technology</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dirty="0">
                          <a:latin typeface="Cambria"/>
                          <a:ea typeface="Cambria"/>
                          <a:cs typeface="Cambria"/>
                          <a:sym typeface="Cambria"/>
                        </a:rPr>
                        <a:t>(AN AUTONOMOUS INSTITUTION AFFILIATED TO VISVESVARAYA TECHNOLOGICAL UNIVERSITY, BELGAUM)</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PB No. 6429, Yelahanka, Bangalore 560-064, Karnataka</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Telephone: 080- 22167800, 22167860, Fax: 080 - 22167805</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73" name="Google Shape;173;g7859f081c5_2_14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174" name="Google Shape;174;g7859f081c5_2_14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6</a:t>
            </a:fld>
            <a:endParaRPr/>
          </a:p>
        </p:txBody>
      </p:sp>
      <p:sp>
        <p:nvSpPr>
          <p:cNvPr id="2" name="TextBox 1">
            <a:extLst>
              <a:ext uri="{FF2B5EF4-FFF2-40B4-BE49-F238E27FC236}">
                <a16:creationId xmlns:a16="http://schemas.microsoft.com/office/drawing/2014/main" id="{EE21146F-F522-4C9D-8B53-060DFAC8ECF9}"/>
              </a:ext>
            </a:extLst>
          </p:cNvPr>
          <p:cNvSpPr txBox="1"/>
          <p:nvPr/>
        </p:nvSpPr>
        <p:spPr>
          <a:xfrm>
            <a:off x="2558868" y="1725930"/>
            <a:ext cx="3899081" cy="445635"/>
          </a:xfrm>
          <a:prstGeom prst="rect">
            <a:avLst/>
          </a:prstGeom>
          <a:noFill/>
        </p:spPr>
        <p:txBody>
          <a:bodyPr wrap="square" rtlCol="0">
            <a:spAutoFit/>
          </a:bodyPr>
          <a:lstStyle/>
          <a:p>
            <a:pPr marL="0" marR="0" lvl="0" indent="0" algn="ctr" rtl="0">
              <a:lnSpc>
                <a:spcPct val="80000"/>
              </a:lnSpc>
              <a:spcBef>
                <a:spcPts val="0"/>
              </a:spcBef>
              <a:spcAft>
                <a:spcPts val="0"/>
              </a:spcAft>
              <a:buClr>
                <a:srgbClr val="000000"/>
              </a:buClr>
              <a:buSzPts val="2800"/>
              <a:buFont typeface="Arial"/>
              <a:buNone/>
            </a:pPr>
            <a:r>
              <a:rPr lang="en-US" sz="2800" b="1" i="0" u="sng" strike="noStrike" cap="none" dirty="0">
                <a:solidFill>
                  <a:schemeClr val="dk1"/>
                </a:solidFill>
                <a:latin typeface="Calibri"/>
                <a:ea typeface="Calibri"/>
                <a:cs typeface="Calibri"/>
                <a:sym typeface="Calibri"/>
              </a:rPr>
              <a:t>Literature Survey</a:t>
            </a:r>
          </a:p>
        </p:txBody>
      </p:sp>
      <p:graphicFrame>
        <p:nvGraphicFramePr>
          <p:cNvPr id="3" name="Table 3">
            <a:extLst>
              <a:ext uri="{FF2B5EF4-FFF2-40B4-BE49-F238E27FC236}">
                <a16:creationId xmlns:a16="http://schemas.microsoft.com/office/drawing/2014/main" id="{6AC75C0A-669F-4B76-AC98-8474C9FB3ABD}"/>
              </a:ext>
            </a:extLst>
          </p:cNvPr>
          <p:cNvGraphicFramePr>
            <a:graphicFrameLocks noGrp="1"/>
          </p:cNvGraphicFramePr>
          <p:nvPr>
            <p:extLst>
              <p:ext uri="{D42A27DB-BD31-4B8C-83A1-F6EECF244321}">
                <p14:modId xmlns:p14="http://schemas.microsoft.com/office/powerpoint/2010/main" val="367333654"/>
              </p:ext>
            </p:extLst>
          </p:nvPr>
        </p:nvGraphicFramePr>
        <p:xfrm>
          <a:off x="403228" y="2171565"/>
          <a:ext cx="8479515" cy="4726176"/>
        </p:xfrm>
        <a:graphic>
          <a:graphicData uri="http://schemas.openxmlformats.org/drawingml/2006/table">
            <a:tbl>
              <a:tblPr firstRow="1" bandRow="1">
                <a:tableStyleId>{87934584-545A-4836-8CFC-0E41E69ADD2F}</a:tableStyleId>
              </a:tblPr>
              <a:tblGrid>
                <a:gridCol w="834730">
                  <a:extLst>
                    <a:ext uri="{9D8B030D-6E8A-4147-A177-3AD203B41FA5}">
                      <a16:colId xmlns:a16="http://schemas.microsoft.com/office/drawing/2014/main" val="1205350011"/>
                    </a:ext>
                  </a:extLst>
                </a:gridCol>
                <a:gridCol w="2775024">
                  <a:extLst>
                    <a:ext uri="{9D8B030D-6E8A-4147-A177-3AD203B41FA5}">
                      <a16:colId xmlns:a16="http://schemas.microsoft.com/office/drawing/2014/main" val="683632217"/>
                    </a:ext>
                  </a:extLst>
                </a:gridCol>
                <a:gridCol w="3428131">
                  <a:extLst>
                    <a:ext uri="{9D8B030D-6E8A-4147-A177-3AD203B41FA5}">
                      <a16:colId xmlns:a16="http://schemas.microsoft.com/office/drawing/2014/main" val="1125475888"/>
                    </a:ext>
                  </a:extLst>
                </a:gridCol>
                <a:gridCol w="1441630">
                  <a:extLst>
                    <a:ext uri="{9D8B030D-6E8A-4147-A177-3AD203B41FA5}">
                      <a16:colId xmlns:a16="http://schemas.microsoft.com/office/drawing/2014/main" val="859506262"/>
                    </a:ext>
                  </a:extLst>
                </a:gridCol>
              </a:tblGrid>
              <a:tr h="550416">
                <a:tc>
                  <a:txBody>
                    <a:bodyPr/>
                    <a:lstStyle/>
                    <a:p>
                      <a:pPr algn="ctr"/>
                      <a:r>
                        <a:rPr lang="en-GB" sz="1800" b="1" dirty="0">
                          <a:latin typeface="Calibri" panose="020F0502020204030204" pitchFamily="34" charset="0"/>
                          <a:cs typeface="Calibri" panose="020F0502020204030204" pitchFamily="34" charset="0"/>
                        </a:rPr>
                        <a:t>SL.NO</a:t>
                      </a:r>
                      <a:endParaRPr lang="en-IN" sz="1800" b="1" dirty="0">
                        <a:latin typeface="Calibri" panose="020F0502020204030204" pitchFamily="34" charset="0"/>
                        <a:cs typeface="Calibri" panose="020F0502020204030204" pitchFamily="34" charset="0"/>
                      </a:endParaRPr>
                    </a:p>
                  </a:txBody>
                  <a:tcPr/>
                </a:tc>
                <a:tc>
                  <a:txBody>
                    <a:bodyPr/>
                    <a:lstStyle/>
                    <a:p>
                      <a:pPr algn="ctr"/>
                      <a:r>
                        <a:rPr lang="en-GB" sz="1800" b="1" dirty="0">
                          <a:latin typeface="Calibri" panose="020F0502020204030204" pitchFamily="34" charset="0"/>
                          <a:cs typeface="Calibri" panose="020F0502020204030204" pitchFamily="34" charset="0"/>
                        </a:rPr>
                        <a:t>Method </a:t>
                      </a:r>
                      <a:endParaRPr lang="en-IN" sz="1800" b="1" dirty="0">
                        <a:latin typeface="Calibri" panose="020F0502020204030204" pitchFamily="34" charset="0"/>
                        <a:cs typeface="Calibri" panose="020F0502020204030204" pitchFamily="34" charset="0"/>
                      </a:endParaRPr>
                    </a:p>
                  </a:txBody>
                  <a:tcPr/>
                </a:tc>
                <a:tc>
                  <a:txBody>
                    <a:bodyPr/>
                    <a:lstStyle/>
                    <a:p>
                      <a:pPr algn="ctr"/>
                      <a:r>
                        <a:rPr lang="en-GB" sz="1800" b="1" dirty="0">
                          <a:latin typeface="Calibri" panose="020F0502020204030204" pitchFamily="34" charset="0"/>
                          <a:cs typeface="Calibri" panose="020F0502020204030204" pitchFamily="34" charset="0"/>
                        </a:rPr>
                        <a:t>Description</a:t>
                      </a:r>
                      <a:endParaRPr lang="en-IN" sz="1800" b="1" dirty="0">
                        <a:latin typeface="Calibri" panose="020F0502020204030204" pitchFamily="34" charset="0"/>
                        <a:cs typeface="Calibri" panose="020F0502020204030204" pitchFamily="34" charset="0"/>
                      </a:endParaRPr>
                    </a:p>
                  </a:txBody>
                  <a:tcPr/>
                </a:tc>
                <a:tc>
                  <a:txBody>
                    <a:bodyPr/>
                    <a:lstStyle/>
                    <a:p>
                      <a:pPr algn="ctr"/>
                      <a:r>
                        <a:rPr lang="en-GB" sz="1800" b="1" dirty="0">
                          <a:latin typeface="Calibri" panose="020F0502020204030204" pitchFamily="34" charset="0"/>
                          <a:cs typeface="Calibri" panose="020F0502020204030204" pitchFamily="34" charset="0"/>
                        </a:rPr>
                        <a:t>References</a:t>
                      </a:r>
                      <a:endParaRPr lang="en-IN" sz="18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58500557"/>
                  </a:ext>
                </a:extLst>
              </a:tr>
              <a:tr h="830116">
                <a:tc>
                  <a:txBody>
                    <a:bodyPr/>
                    <a:lstStyle/>
                    <a:p>
                      <a:pPr algn="ctr"/>
                      <a:r>
                        <a:rPr lang="en-GB" sz="1600" dirty="0">
                          <a:latin typeface="Calibri" panose="020F0502020204030204" pitchFamily="34" charset="0"/>
                          <a:cs typeface="Calibri" panose="020F0502020204030204" pitchFamily="34" charset="0"/>
                        </a:rPr>
                        <a:t>1.</a:t>
                      </a:r>
                      <a:endParaRPr lang="en-IN" sz="1600" dirty="0">
                        <a:latin typeface="Calibri" panose="020F0502020204030204" pitchFamily="34" charset="0"/>
                        <a:cs typeface="Calibri" panose="020F0502020204030204" pitchFamily="34" charset="0"/>
                      </a:endParaRPr>
                    </a:p>
                  </a:txBody>
                  <a:tcPr/>
                </a:tc>
                <a:tc>
                  <a:txBody>
                    <a:bodyPr/>
                    <a:lstStyle/>
                    <a:p>
                      <a:r>
                        <a:rPr lang="en-GB" sz="1600" dirty="0">
                          <a:latin typeface="Calibri" panose="020F0502020204030204" pitchFamily="34" charset="0"/>
                          <a:cs typeface="Calibri" panose="020F0502020204030204" pitchFamily="34" charset="0"/>
                        </a:rPr>
                        <a:t>Collaborative Filtering</a:t>
                      </a:r>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Recommendation system  is to provide prediction of the different items in which a user would be interested in based on their preferences. </a:t>
                      </a:r>
                      <a:endParaRPr lang="en-IN" sz="1600" dirty="0">
                        <a:latin typeface="Calibri" panose="020F0502020204030204" pitchFamily="34" charset="0"/>
                        <a:cs typeface="Calibri" panose="020F0502020204030204" pitchFamily="34" charset="0"/>
                      </a:endParaRPr>
                    </a:p>
                  </a:txBody>
                  <a:tcPr/>
                </a:tc>
                <a:tc>
                  <a:txBody>
                    <a:bodyPr/>
                    <a:lstStyle/>
                    <a:p>
                      <a:r>
                        <a:rPr lang="en-IN"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Mukesh Kumar </a:t>
                      </a:r>
                      <a:r>
                        <a:rPr lang="en-IN" sz="16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Kharita</a:t>
                      </a:r>
                      <a:r>
                        <a:rPr lang="en-IN" sz="1600" u="none" strike="noStrike">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IN" sz="1600">
                          <a:solidFill>
                            <a:schemeClr val="tx1"/>
                          </a:solidFill>
                          <a:latin typeface="Calibri" panose="020F0502020204030204" pitchFamily="34" charset="0"/>
                          <a:ea typeface="Times New Roman" panose="02020603050405020304" pitchFamily="18" charset="0"/>
                          <a:cs typeface="Calibri" panose="020F0502020204030204" pitchFamily="34" charset="0"/>
                        </a:rPr>
                        <a:t>Atul </a:t>
                      </a:r>
                      <a:r>
                        <a:rPr lang="en-IN"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Kumar</a:t>
                      </a:r>
                      <a:r>
                        <a:rPr lang="en-IN"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Pardeep Singh</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50367683"/>
                  </a:ext>
                </a:extLst>
              </a:tr>
              <a:tr h="1205007">
                <a:tc>
                  <a:txBody>
                    <a:bodyPr/>
                    <a:lstStyle/>
                    <a:p>
                      <a:pPr algn="ctr"/>
                      <a:r>
                        <a:rPr lang="en-GB" sz="1600" dirty="0">
                          <a:latin typeface="Calibri" panose="020F0502020204030204" pitchFamily="34" charset="0"/>
                          <a:cs typeface="Calibri" panose="020F0502020204030204" pitchFamily="34" charset="0"/>
                        </a:rPr>
                        <a:t>2.</a:t>
                      </a:r>
                      <a:endParaRPr lang="en-IN" sz="1600" dirty="0">
                        <a:latin typeface="Calibri" panose="020F0502020204030204" pitchFamily="34" charset="0"/>
                        <a:cs typeface="Calibri" panose="020F0502020204030204" pitchFamily="34" charset="0"/>
                      </a:endParaRPr>
                    </a:p>
                  </a:txBody>
                  <a:tcPr/>
                </a:tc>
                <a:tc>
                  <a:txBody>
                    <a:bodyPr/>
                    <a:lstStyle/>
                    <a:p>
                      <a:r>
                        <a:rPr lang="en-GB" sz="1600" dirty="0">
                          <a:latin typeface="Calibri" panose="020F0502020204030204" pitchFamily="34" charset="0"/>
                          <a:cs typeface="Calibri" panose="020F0502020204030204" pitchFamily="34" charset="0"/>
                        </a:rPr>
                        <a:t>Multinomial Naïve Bayes</a:t>
                      </a:r>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The input dataset consists of a compilation of a number of tweets which expresses the thoughts of various people about different election candidates who compete in the election. </a:t>
                      </a:r>
                      <a:endParaRPr lang="en-IN" sz="1600" dirty="0">
                        <a:latin typeface="Calibri" panose="020F0502020204030204" pitchFamily="34" charset="0"/>
                        <a:cs typeface="Calibri" panose="020F0502020204030204" pitchFamily="34" charset="0"/>
                      </a:endParaRPr>
                    </a:p>
                  </a:txBody>
                  <a:tcPr/>
                </a:tc>
                <a:tc>
                  <a:txBody>
                    <a:bodyPr/>
                    <a:lstStyle/>
                    <a:p>
                      <a:r>
                        <a:rPr lang="en-IN" sz="1600" dirty="0">
                          <a:solidFill>
                            <a:schemeClr val="tx1"/>
                          </a:solidFill>
                          <a:latin typeface="Calibri" panose="020F0502020204030204" pitchFamily="34" charset="0"/>
                          <a:cs typeface="Calibri" panose="020F0502020204030204" pitchFamily="34" charset="0"/>
                        </a:rPr>
                        <a:t>Prabha PM Surya Lakshmi V Seetha</a:t>
                      </a:r>
                      <a:r>
                        <a:rPr lang="en-IN" sz="1600" i="0" dirty="0">
                          <a:solidFill>
                            <a:schemeClr val="tx1"/>
                          </a:solidFill>
                          <a:effectLst/>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B </a:t>
                      </a:r>
                      <a:r>
                        <a:rPr lang="en-IN" sz="1600" dirty="0" err="1">
                          <a:solidFill>
                            <a:schemeClr val="tx1"/>
                          </a:solidFill>
                          <a:latin typeface="Calibri" panose="020F0502020204030204" pitchFamily="34" charset="0"/>
                          <a:cs typeface="Calibri" panose="020F0502020204030204" pitchFamily="34" charset="0"/>
                        </a:rPr>
                        <a:t>Subbulakshmi</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80992509"/>
                  </a:ext>
                </a:extLst>
              </a:tr>
              <a:tr h="1205007">
                <a:tc>
                  <a:txBody>
                    <a:bodyPr/>
                    <a:lstStyle/>
                    <a:p>
                      <a:pPr algn="ctr"/>
                      <a:r>
                        <a:rPr lang="en-GB" sz="1600" dirty="0">
                          <a:latin typeface="Calibri" panose="020F0502020204030204" pitchFamily="34" charset="0"/>
                          <a:cs typeface="Calibri" panose="020F0502020204030204" pitchFamily="34" charset="0"/>
                        </a:rPr>
                        <a:t>3.</a:t>
                      </a:r>
                      <a:endParaRPr lang="en-IN" sz="1600" dirty="0">
                        <a:latin typeface="Calibri" panose="020F0502020204030204" pitchFamily="34" charset="0"/>
                        <a:cs typeface="Calibri" panose="020F0502020204030204" pitchFamily="34" charset="0"/>
                      </a:endParaRPr>
                    </a:p>
                  </a:txBody>
                  <a:tcPr/>
                </a:tc>
                <a:tc>
                  <a:txBody>
                    <a:bodyPr/>
                    <a:lstStyle/>
                    <a:p>
                      <a:r>
                        <a:rPr lang="en-GB" sz="1600" dirty="0">
                          <a:latin typeface="Calibri" panose="020F0502020204030204" pitchFamily="34" charset="0"/>
                          <a:cs typeface="Calibri" panose="020F0502020204030204" pitchFamily="34" charset="0"/>
                        </a:rPr>
                        <a:t>Semi-Supervised learning approaches</a:t>
                      </a:r>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The recommendation system or recommendation engine, considered here in paper, that help a person in identifying significant and possible services or products of interest based on the preferences given by him/her.</a:t>
                      </a:r>
                      <a:endParaRPr lang="en-IN" sz="1600" dirty="0">
                        <a:latin typeface="Calibri" panose="020F0502020204030204" pitchFamily="34" charset="0"/>
                        <a:cs typeface="Calibri" panose="020F0502020204030204" pitchFamily="34" charset="0"/>
                      </a:endParaRPr>
                    </a:p>
                  </a:txBody>
                  <a:tcPr/>
                </a:tc>
                <a:tc>
                  <a:txBody>
                    <a:bodyPr/>
                    <a:lstStyle/>
                    <a:p>
                      <a:r>
                        <a:rPr lang="en-IN" sz="1600" dirty="0">
                          <a:solidFill>
                            <a:schemeClr val="tx1"/>
                          </a:solidFill>
                          <a:latin typeface="Calibri" panose="020F0502020204030204" pitchFamily="34" charset="0"/>
                          <a:cs typeface="Calibri" panose="020F0502020204030204" pitchFamily="34" charset="0"/>
                        </a:rPr>
                        <a:t>Sushmita  Roy</a:t>
                      </a:r>
                      <a:r>
                        <a:rPr lang="en-IN" sz="1600" b="0" i="0" dirty="0">
                          <a:solidFill>
                            <a:schemeClr val="tx1"/>
                          </a:solidFill>
                          <a:effectLst/>
                          <a:latin typeface="Calibri" panose="020F0502020204030204" pitchFamily="34" charset="0"/>
                          <a:cs typeface="Calibri" panose="020F0502020204030204" pitchFamily="34" charset="0"/>
                        </a:rPr>
                        <a:t>; </a:t>
                      </a:r>
                      <a:r>
                        <a:rPr lang="en-IN" sz="1600" dirty="0" err="1">
                          <a:solidFill>
                            <a:schemeClr val="tx1"/>
                          </a:solidFill>
                          <a:latin typeface="Calibri" panose="020F0502020204030204" pitchFamily="34" charset="0"/>
                          <a:cs typeface="Calibri" panose="020F0502020204030204" pitchFamily="34" charset="0"/>
                        </a:rPr>
                        <a:t>Mahendra</a:t>
                      </a:r>
                      <a:r>
                        <a:rPr lang="en-IN" sz="1600" dirty="0">
                          <a:solidFill>
                            <a:schemeClr val="tx1"/>
                          </a:solidFill>
                          <a:latin typeface="Calibri" panose="020F0502020204030204" pitchFamily="34" charset="0"/>
                          <a:cs typeface="Calibri" panose="020F0502020204030204" pitchFamily="34" charset="0"/>
                        </a:rPr>
                        <a:t> Sharma</a:t>
                      </a:r>
                      <a:r>
                        <a:rPr lang="en-IN" sz="1600" b="0" i="0" dirty="0">
                          <a:solidFill>
                            <a:schemeClr val="tx1"/>
                          </a:solidFill>
                          <a:effectLst/>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Santosh Kumar Singh.</a:t>
                      </a:r>
                      <a:r>
                        <a:rPr lang="en-GB" sz="1600" dirty="0">
                          <a:solidFill>
                            <a:srgbClr val="0563C1"/>
                          </a:solidFill>
                          <a:latin typeface="Calibri" panose="020F0502020204030204" pitchFamily="34" charset="0"/>
                          <a:cs typeface="Calibri" panose="020F0502020204030204" pitchFamily="34" charset="0"/>
                        </a:rPr>
                        <a:t> </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4397935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756AB2-1296-4291-86D0-923A583D97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5" name="Table 5">
            <a:extLst>
              <a:ext uri="{FF2B5EF4-FFF2-40B4-BE49-F238E27FC236}">
                <a16:creationId xmlns:a16="http://schemas.microsoft.com/office/drawing/2014/main" id="{2458473E-65B7-4B77-8AF3-D87CAEE9EE27}"/>
              </a:ext>
            </a:extLst>
          </p:cNvPr>
          <p:cNvGraphicFramePr>
            <a:graphicFrameLocks noGrp="1"/>
          </p:cNvGraphicFramePr>
          <p:nvPr>
            <p:extLst>
              <p:ext uri="{D42A27DB-BD31-4B8C-83A1-F6EECF244321}">
                <p14:modId xmlns:p14="http://schemas.microsoft.com/office/powerpoint/2010/main" val="2384407757"/>
              </p:ext>
            </p:extLst>
          </p:nvPr>
        </p:nvGraphicFramePr>
        <p:xfrm>
          <a:off x="224972" y="152400"/>
          <a:ext cx="8694056" cy="6705600"/>
        </p:xfrm>
        <a:graphic>
          <a:graphicData uri="http://schemas.openxmlformats.org/drawingml/2006/table">
            <a:tbl>
              <a:tblPr firstRow="1" bandRow="1">
                <a:tableStyleId>{87934584-545A-4836-8CFC-0E41E69ADD2F}</a:tableStyleId>
              </a:tblPr>
              <a:tblGrid>
                <a:gridCol w="894079">
                  <a:extLst>
                    <a:ext uri="{9D8B030D-6E8A-4147-A177-3AD203B41FA5}">
                      <a16:colId xmlns:a16="http://schemas.microsoft.com/office/drawing/2014/main" val="3694571144"/>
                    </a:ext>
                  </a:extLst>
                </a:gridCol>
                <a:gridCol w="2625783">
                  <a:extLst>
                    <a:ext uri="{9D8B030D-6E8A-4147-A177-3AD203B41FA5}">
                      <a16:colId xmlns:a16="http://schemas.microsoft.com/office/drawing/2014/main" val="615865439"/>
                    </a:ext>
                  </a:extLst>
                </a:gridCol>
                <a:gridCol w="3777984">
                  <a:extLst>
                    <a:ext uri="{9D8B030D-6E8A-4147-A177-3AD203B41FA5}">
                      <a16:colId xmlns:a16="http://schemas.microsoft.com/office/drawing/2014/main" val="3483648625"/>
                    </a:ext>
                  </a:extLst>
                </a:gridCol>
                <a:gridCol w="1396210">
                  <a:extLst>
                    <a:ext uri="{9D8B030D-6E8A-4147-A177-3AD203B41FA5}">
                      <a16:colId xmlns:a16="http://schemas.microsoft.com/office/drawing/2014/main" val="1586158792"/>
                    </a:ext>
                  </a:extLst>
                </a:gridCol>
              </a:tblGrid>
              <a:tr h="1364873">
                <a:tc>
                  <a:txBody>
                    <a:bodyPr/>
                    <a:lstStyle/>
                    <a:p>
                      <a:pPr algn="ctr"/>
                      <a:r>
                        <a:rPr lang="en-GB" sz="1600" dirty="0">
                          <a:latin typeface="Calibri" panose="020F0502020204030204" pitchFamily="34" charset="0"/>
                          <a:cs typeface="Calibri" panose="020F0502020204030204" pitchFamily="34" charset="0"/>
                        </a:rPr>
                        <a:t>4.</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Calibri" panose="020F0502020204030204" pitchFamily="34" charset="0"/>
                          <a:cs typeface="Calibri" panose="020F0502020204030204" pitchFamily="34" charset="0"/>
                        </a:rPr>
                        <a:t>Support Vector Machine </a:t>
                      </a:r>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 A Sentiment analysis system is built based on the TMDB dataset and used SVM to predict positive negative sentiment from the user's movie review and then movies are rated based on the sentiment analysis and scoring of the reviews.</a:t>
                      </a:r>
                      <a:endParaRPr lang="en-IN" sz="1600" dirty="0">
                        <a:latin typeface="Calibri" panose="020F0502020204030204" pitchFamily="34" charset="0"/>
                        <a:cs typeface="Calibri" panose="020F0502020204030204" pitchFamily="34" charset="0"/>
                      </a:endParaRPr>
                    </a:p>
                  </a:txBody>
                  <a:tcPr/>
                </a:tc>
                <a:tc>
                  <a:txBody>
                    <a:bodyPr/>
                    <a:lstStyle/>
                    <a:p>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Nimish Kapoor; Saurav Vishal; </a:t>
                      </a:r>
                      <a:r>
                        <a:rPr kumimoji="0" lang="en-US" altLang="en-US" sz="16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Krishnaveni</a:t>
                      </a:r>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K.S</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64776555"/>
                  </a:ext>
                </a:extLst>
              </a:tr>
              <a:tr h="1364873">
                <a:tc>
                  <a:txBody>
                    <a:bodyPr/>
                    <a:lstStyle/>
                    <a:p>
                      <a:pPr algn="ctr"/>
                      <a:r>
                        <a:rPr lang="en-GB" sz="1600" dirty="0">
                          <a:latin typeface="Calibri" panose="020F0502020204030204" pitchFamily="34" charset="0"/>
                          <a:cs typeface="Calibri" panose="020F0502020204030204" pitchFamily="34" charset="0"/>
                        </a:rPr>
                        <a:t>5.</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Calibri" panose="020F0502020204030204" pitchFamily="34" charset="0"/>
                          <a:cs typeface="Calibri" panose="020F0502020204030204" pitchFamily="34" charset="0"/>
                        </a:rPr>
                        <a:t>Multinomial and Bernoulli Naïve Bayes</a:t>
                      </a:r>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 Prediction of whether the sentiment of the news article is positive or negative using the two popular approaches of Naïve Bayes Text Categorization i.e. Multivariate Bernoulli Naïve Bayes Classification and Multinomial Naïve Bayes Classification.</a:t>
                      </a:r>
                      <a:endParaRPr lang="en-IN" sz="1600" dirty="0">
                        <a:latin typeface="Calibri" panose="020F0502020204030204" pitchFamily="34" charset="0"/>
                        <a:cs typeface="Calibri" panose="020F0502020204030204" pitchFamily="34" charset="0"/>
                      </a:endParaRPr>
                    </a:p>
                  </a:txBody>
                  <a:tcPr/>
                </a:tc>
                <a:tc>
                  <a:txBody>
                    <a:bodyPr/>
                    <a:lstStyle/>
                    <a:p>
                      <a:r>
                        <a:rPr lang="en-IN" sz="1600" dirty="0">
                          <a:solidFill>
                            <a:schemeClr val="tx1"/>
                          </a:solidFill>
                          <a:latin typeface="Calibri" panose="020F0502020204030204" pitchFamily="34" charset="0"/>
                          <a:cs typeface="Calibri" panose="020F0502020204030204" pitchFamily="34" charset="0"/>
                        </a:rPr>
                        <a:t>Gurinder Singh</a:t>
                      </a:r>
                      <a:r>
                        <a:rPr lang="en-IN" sz="1600" i="0" dirty="0">
                          <a:solidFill>
                            <a:schemeClr val="tx1"/>
                          </a:solidFill>
                          <a:effectLst/>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Bhawna Kumar</a:t>
                      </a:r>
                      <a:r>
                        <a:rPr lang="en-IN" sz="1600" i="0" dirty="0">
                          <a:solidFill>
                            <a:schemeClr val="tx1"/>
                          </a:solidFill>
                          <a:effectLst/>
                          <a:latin typeface="Calibri" panose="020F0502020204030204" pitchFamily="34" charset="0"/>
                          <a:cs typeface="Calibri" panose="020F0502020204030204" pitchFamily="34" charset="0"/>
                        </a:rPr>
                        <a:t>; </a:t>
                      </a:r>
                      <a:r>
                        <a:rPr lang="en-IN" sz="1600" dirty="0" err="1">
                          <a:solidFill>
                            <a:schemeClr val="tx1"/>
                          </a:solidFill>
                          <a:latin typeface="Calibri" panose="020F0502020204030204" pitchFamily="34" charset="0"/>
                          <a:cs typeface="Calibri" panose="020F0502020204030204" pitchFamily="34" charset="0"/>
                        </a:rPr>
                        <a:t>Loveleen</a:t>
                      </a:r>
                      <a:r>
                        <a:rPr lang="en-IN" sz="1600" dirty="0">
                          <a:solidFill>
                            <a:schemeClr val="tx1"/>
                          </a:solidFill>
                          <a:latin typeface="Calibri" panose="020F0502020204030204" pitchFamily="34" charset="0"/>
                          <a:cs typeface="Calibri" panose="020F0502020204030204" pitchFamily="34" charset="0"/>
                        </a:rPr>
                        <a:t> Gaur</a:t>
                      </a:r>
                      <a:r>
                        <a:rPr lang="en-IN" sz="1600" i="0" dirty="0">
                          <a:solidFill>
                            <a:schemeClr val="tx1"/>
                          </a:solidFill>
                          <a:effectLst/>
                          <a:latin typeface="Calibri" panose="020F0502020204030204" pitchFamily="34" charset="0"/>
                          <a:cs typeface="Calibri" panose="020F0502020204030204" pitchFamily="34" charset="0"/>
                        </a:rPr>
                        <a:t>; </a:t>
                      </a:r>
                      <a:r>
                        <a:rPr lang="en-IN" sz="1600" dirty="0" err="1">
                          <a:solidFill>
                            <a:schemeClr val="tx1"/>
                          </a:solidFill>
                          <a:latin typeface="Calibri" panose="020F0502020204030204" pitchFamily="34" charset="0"/>
                          <a:cs typeface="Calibri" panose="020F0502020204030204" pitchFamily="34" charset="0"/>
                        </a:rPr>
                        <a:t>Akriti</a:t>
                      </a:r>
                      <a:r>
                        <a:rPr lang="en-IN" sz="1600" dirty="0">
                          <a:solidFill>
                            <a:schemeClr val="tx1"/>
                          </a:solidFill>
                          <a:latin typeface="Calibri" panose="020F0502020204030204" pitchFamily="34" charset="0"/>
                          <a:cs typeface="Calibri" panose="020F0502020204030204" pitchFamily="34" charset="0"/>
                        </a:rPr>
                        <a:t> Tyagi</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95794310"/>
                  </a:ext>
                </a:extLst>
              </a:tr>
              <a:tr h="1364873">
                <a:tc>
                  <a:txBody>
                    <a:bodyPr/>
                    <a:lstStyle/>
                    <a:p>
                      <a:pPr algn="ctr"/>
                      <a:r>
                        <a:rPr lang="en-GB" sz="1600" dirty="0">
                          <a:latin typeface="Calibri" panose="020F0502020204030204" pitchFamily="34" charset="0"/>
                          <a:cs typeface="Calibri" panose="020F0502020204030204" pitchFamily="34" charset="0"/>
                        </a:rPr>
                        <a:t>6.</a:t>
                      </a:r>
                      <a:endParaRPr lang="en-IN" sz="1600" dirty="0">
                        <a:latin typeface="Calibri" panose="020F0502020204030204" pitchFamily="34" charset="0"/>
                        <a:cs typeface="Calibri" panose="020F0502020204030204" pitchFamily="34" charset="0"/>
                      </a:endParaRPr>
                    </a:p>
                  </a:txBody>
                  <a:tcPr/>
                </a:tc>
                <a:tc>
                  <a:txBody>
                    <a:bodyPr/>
                    <a:lstStyle/>
                    <a:p>
                      <a:r>
                        <a:rPr lang="en-IN"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K-Means and TF-IDF </a:t>
                      </a:r>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Here a cluster or group which is a set of tweets that are created by different users on the Twitter website were developed and intimated to the user about the </a:t>
                      </a:r>
                      <a:r>
                        <a:rPr lang="en-GB" sz="1600" b="0" i="0" u="none" strike="noStrike" cap="none" dirty="0" err="1">
                          <a:solidFill>
                            <a:srgbClr val="000000"/>
                          </a:solidFill>
                          <a:effectLst/>
                          <a:latin typeface="Calibri" panose="020F0502020204030204" pitchFamily="34" charset="0"/>
                          <a:ea typeface="Arial"/>
                          <a:cs typeface="Calibri" panose="020F0502020204030204" pitchFamily="34" charset="0"/>
                          <a:sym typeface="Arial"/>
                        </a:rPr>
                        <a:t>behavior</a:t>
                      </a:r>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 which is mainly focusing on sentimental analysis.</a:t>
                      </a:r>
                      <a:endParaRPr lang="en-IN" sz="1600" dirty="0">
                        <a:latin typeface="Calibri" panose="020F0502020204030204" pitchFamily="34" charset="0"/>
                        <a:cs typeface="Calibri" panose="020F0502020204030204" pitchFamily="34" charset="0"/>
                      </a:endParaRPr>
                    </a:p>
                  </a:txBody>
                  <a:tcPr/>
                </a:tc>
                <a:tc>
                  <a:txBody>
                    <a:bodyPr/>
                    <a:lstStyle/>
                    <a:p>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K Sai Madhu; B Chakradhar Reddy; CH </a:t>
                      </a:r>
                      <a:r>
                        <a:rPr kumimoji="0" lang="en-US" altLang="en-US" sz="16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Damarukanadhan</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30695698"/>
                  </a:ext>
                </a:extLst>
              </a:tr>
              <a:tr h="1793068">
                <a:tc>
                  <a:txBody>
                    <a:bodyPr/>
                    <a:lstStyle/>
                    <a:p>
                      <a:pPr algn="ctr"/>
                      <a:r>
                        <a:rPr lang="en-GB" sz="1600" dirty="0">
                          <a:latin typeface="Calibri" panose="020F0502020204030204" pitchFamily="34" charset="0"/>
                          <a:cs typeface="Calibri" panose="020F0502020204030204" pitchFamily="34" charset="0"/>
                        </a:rPr>
                        <a:t>7.</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Calibri" panose="020F0502020204030204" pitchFamily="34" charset="0"/>
                          <a:cs typeface="Calibri" panose="020F0502020204030204" pitchFamily="34" charset="0"/>
                        </a:rPr>
                        <a:t>Cosine Similarity</a:t>
                      </a:r>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An algorithm is proposed that extract the main content from the web documents. The algorithm based on Content Structure Tree (CST). Firstly, the proposed system use HTML Parser to construct DOM  tree from which construct CST which can easily separate the main content blocks from the other blocks.</a:t>
                      </a:r>
                      <a:endParaRPr lang="en-IN" sz="1600" dirty="0">
                        <a:latin typeface="Calibri" panose="020F0502020204030204" pitchFamily="34" charset="0"/>
                        <a:cs typeface="Calibri" panose="020F0502020204030204" pitchFamily="34" charset="0"/>
                      </a:endParaRPr>
                    </a:p>
                  </a:txBody>
                  <a:tcPr/>
                </a:tc>
                <a:tc>
                  <a:txBody>
                    <a:bodyPr/>
                    <a:lstStyle/>
                    <a:p>
                      <a:r>
                        <a:rPr lang="en-IN" sz="1600" b="0" i="0" u="none" strike="noStrike" cap="none" dirty="0" err="1">
                          <a:solidFill>
                            <a:srgbClr val="000000"/>
                          </a:solidFill>
                          <a:effectLst/>
                          <a:latin typeface="Calibri" panose="020F0502020204030204" pitchFamily="34" charset="0"/>
                          <a:ea typeface="Arial"/>
                          <a:cs typeface="Calibri" panose="020F0502020204030204" pitchFamily="34" charset="0"/>
                          <a:sym typeface="Arial"/>
                        </a:rPr>
                        <a:t>Swe</a:t>
                      </a:r>
                      <a:r>
                        <a:rPr lang="en-IN"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 </a:t>
                      </a:r>
                      <a:r>
                        <a:rPr lang="en-IN" sz="1600" b="0" i="0" u="none" strike="noStrike" cap="none" dirty="0" err="1">
                          <a:solidFill>
                            <a:srgbClr val="000000"/>
                          </a:solidFill>
                          <a:effectLst/>
                          <a:latin typeface="Calibri" panose="020F0502020204030204" pitchFamily="34" charset="0"/>
                          <a:ea typeface="Arial"/>
                          <a:cs typeface="Calibri" panose="020F0502020204030204" pitchFamily="34" charset="0"/>
                          <a:sym typeface="Arial"/>
                        </a:rPr>
                        <a:t>Swe</a:t>
                      </a:r>
                      <a:r>
                        <a:rPr lang="en-IN"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 Nyein.</a:t>
                      </a:r>
                    </a:p>
                    <a:p>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9184779"/>
                  </a:ext>
                </a:extLst>
              </a:tr>
            </a:tbl>
          </a:graphicData>
        </a:graphic>
      </p:graphicFrame>
    </p:spTree>
    <p:extLst>
      <p:ext uri="{BB962C8B-B14F-4D97-AF65-F5344CB8AC3E}">
        <p14:creationId xmlns:p14="http://schemas.microsoft.com/office/powerpoint/2010/main" val="339898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gaf0ad72933_0_41"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182" name="Google Shape;182;gaf0ad72933_0_41"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83" name="Google Shape;183;gaf0ad72933_0_41"/>
          <p:cNvGraphicFramePr/>
          <p:nvPr>
            <p:extLst>
              <p:ext uri="{D42A27DB-BD31-4B8C-83A1-F6EECF244321}">
                <p14:modId xmlns:p14="http://schemas.microsoft.com/office/powerpoint/2010/main" val="1340951190"/>
              </p:ext>
            </p:extLst>
          </p:nvPr>
        </p:nvGraphicFramePr>
        <p:xfrm>
          <a:off x="403228" y="278130"/>
          <a:ext cx="8207375" cy="136017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dirty="0" err="1">
                          <a:latin typeface="Cambria"/>
                          <a:ea typeface="Cambria"/>
                          <a:cs typeface="Cambria"/>
                          <a:sym typeface="Cambria"/>
                        </a:rPr>
                        <a:t>Nitte</a:t>
                      </a:r>
                      <a:r>
                        <a:rPr lang="en-US" sz="1800" b="1" u="none" strike="noStrike" cap="none" dirty="0">
                          <a:latin typeface="Cambria"/>
                          <a:ea typeface="Cambria"/>
                          <a:cs typeface="Cambria"/>
                          <a:sym typeface="Cambria"/>
                        </a:rPr>
                        <a:t>  Meenakshi Institute of Technology</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dirty="0">
                          <a:latin typeface="Cambria"/>
                          <a:ea typeface="Cambria"/>
                          <a:cs typeface="Cambria"/>
                          <a:sym typeface="Cambria"/>
                        </a:rPr>
                        <a:t>(AN AUTONOMOUS INSTITUTION AFFILIATED TO VISVESVARAYA TECHNOLOGICAL UNIVERSITY, BELGAUM)</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PB No. 6429, Yelahanka, Bangalore 560-064, Karnataka</a:t>
                      </a:r>
                      <a:endParaRPr sz="1100" u="none" strike="noStrike" cap="none" dirty="0">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dirty="0">
                          <a:latin typeface="Cambria"/>
                          <a:ea typeface="Cambria"/>
                          <a:cs typeface="Cambria"/>
                          <a:sym typeface="Cambria"/>
                        </a:rPr>
                        <a:t>Telephone: 080- 22167800, 22167860, Fax: 080 - 22167805</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2582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dirty="0">
                          <a:latin typeface="Cambria"/>
                          <a:ea typeface="Cambria"/>
                          <a:cs typeface="Cambria"/>
                          <a:sym typeface="Cambria"/>
                        </a:rPr>
                        <a:t>Department of Computer Science and Engineering</a:t>
                      </a:r>
                      <a:endParaRPr sz="1100" u="none" strike="noStrike" cap="none"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84" name="Google Shape;184;gaf0ad72933_0_41"/>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185" name="Google Shape;185;gaf0ad72933_0_4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8</a:t>
            </a:fld>
            <a:endParaRPr/>
          </a:p>
        </p:txBody>
      </p:sp>
      <p:graphicFrame>
        <p:nvGraphicFramePr>
          <p:cNvPr id="9" name="Table 3">
            <a:extLst>
              <a:ext uri="{FF2B5EF4-FFF2-40B4-BE49-F238E27FC236}">
                <a16:creationId xmlns:a16="http://schemas.microsoft.com/office/drawing/2014/main" id="{0BD94AE8-C659-49B7-A939-38E89A77FE1C}"/>
              </a:ext>
            </a:extLst>
          </p:cNvPr>
          <p:cNvGraphicFramePr>
            <a:graphicFrameLocks noGrp="1"/>
          </p:cNvGraphicFramePr>
          <p:nvPr>
            <p:extLst>
              <p:ext uri="{D42A27DB-BD31-4B8C-83A1-F6EECF244321}">
                <p14:modId xmlns:p14="http://schemas.microsoft.com/office/powerpoint/2010/main" val="3616903614"/>
              </p:ext>
            </p:extLst>
          </p:nvPr>
        </p:nvGraphicFramePr>
        <p:xfrm>
          <a:off x="479428" y="2069733"/>
          <a:ext cx="8207376" cy="4419600"/>
        </p:xfrm>
        <a:graphic>
          <a:graphicData uri="http://schemas.openxmlformats.org/drawingml/2006/table">
            <a:tbl>
              <a:tblPr firstRow="1" bandRow="1">
                <a:tableStyleId>{87934584-545A-4836-8CFC-0E41E69ADD2F}</a:tableStyleId>
              </a:tblPr>
              <a:tblGrid>
                <a:gridCol w="911228">
                  <a:extLst>
                    <a:ext uri="{9D8B030D-6E8A-4147-A177-3AD203B41FA5}">
                      <a16:colId xmlns:a16="http://schemas.microsoft.com/office/drawing/2014/main" val="2328945930"/>
                    </a:ext>
                  </a:extLst>
                </a:gridCol>
                <a:gridCol w="2417290">
                  <a:extLst>
                    <a:ext uri="{9D8B030D-6E8A-4147-A177-3AD203B41FA5}">
                      <a16:colId xmlns:a16="http://schemas.microsoft.com/office/drawing/2014/main" val="683632217"/>
                    </a:ext>
                  </a:extLst>
                </a:gridCol>
                <a:gridCol w="3245164">
                  <a:extLst>
                    <a:ext uri="{9D8B030D-6E8A-4147-A177-3AD203B41FA5}">
                      <a16:colId xmlns:a16="http://schemas.microsoft.com/office/drawing/2014/main" val="1125475888"/>
                    </a:ext>
                  </a:extLst>
                </a:gridCol>
                <a:gridCol w="1633694">
                  <a:extLst>
                    <a:ext uri="{9D8B030D-6E8A-4147-A177-3AD203B41FA5}">
                      <a16:colId xmlns:a16="http://schemas.microsoft.com/office/drawing/2014/main" val="859506262"/>
                    </a:ext>
                  </a:extLst>
                </a:gridCol>
              </a:tblGrid>
              <a:tr h="427450">
                <a:tc>
                  <a:txBody>
                    <a:bodyPr/>
                    <a:lstStyle/>
                    <a:p>
                      <a:pPr algn="ctr"/>
                      <a:r>
                        <a:rPr lang="en-GB" sz="1600" dirty="0">
                          <a:latin typeface="Calibri" panose="020F0502020204030204" pitchFamily="34" charset="0"/>
                          <a:cs typeface="Calibri" panose="020F0502020204030204" pitchFamily="34" charset="0"/>
                        </a:rPr>
                        <a:t>8.</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Calibri" panose="020F0502020204030204" pitchFamily="34" charset="0"/>
                          <a:cs typeface="Calibri" panose="020F0502020204030204" pitchFamily="34" charset="0"/>
                        </a:rPr>
                        <a:t>Hybrid filtering</a:t>
                      </a:r>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 The purpose to use movie tweets is to understand the current trends, public sentiment, and user response of the movie. Experiments conducted on the public database have yielded promising results.</a:t>
                      </a:r>
                      <a:endParaRPr lang="en-IN" sz="1600" dirty="0">
                        <a:latin typeface="Calibri" panose="020F0502020204030204" pitchFamily="34" charset="0"/>
                        <a:cs typeface="Calibri" panose="020F0502020204030204" pitchFamily="34" charset="0"/>
                      </a:endParaRPr>
                    </a:p>
                  </a:txBody>
                  <a:tcPr/>
                </a:tc>
                <a:tc>
                  <a:txBody>
                    <a:bodyPr/>
                    <a:lstStyle/>
                    <a:p>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Sudhanshu Kumar; </a:t>
                      </a:r>
                      <a:r>
                        <a:rPr kumimoji="0" lang="en-US" altLang="en-US" sz="16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Kanjar</a:t>
                      </a:r>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De; </a:t>
                      </a:r>
                      <a:r>
                        <a:rPr kumimoji="0" lang="en-US" altLang="en-US" sz="16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Partha</a:t>
                      </a:r>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sz="16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Pratim</a:t>
                      </a:r>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Roy.</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80992509"/>
                  </a:ext>
                </a:extLst>
              </a:tr>
              <a:tr h="507349">
                <a:tc>
                  <a:txBody>
                    <a:bodyPr/>
                    <a:lstStyle/>
                    <a:p>
                      <a:pPr algn="ctr"/>
                      <a:r>
                        <a:rPr lang="en-GB" sz="1600" dirty="0">
                          <a:latin typeface="Calibri" panose="020F0502020204030204" pitchFamily="34" charset="0"/>
                          <a:cs typeface="Calibri" panose="020F0502020204030204" pitchFamily="34" charset="0"/>
                        </a:rPr>
                        <a:t>9.</a:t>
                      </a:r>
                      <a:endParaRPr lang="en-IN" sz="1600" dirty="0">
                        <a:latin typeface="Calibri" panose="020F0502020204030204" pitchFamily="34" charset="0"/>
                        <a:cs typeface="Calibri" panose="020F0502020204030204" pitchFamily="34" charset="0"/>
                      </a:endParaRPr>
                    </a:p>
                  </a:txBody>
                  <a:tcPr/>
                </a:tc>
                <a:tc>
                  <a:txBody>
                    <a:bodyPr/>
                    <a:lstStyle/>
                    <a:p>
                      <a:r>
                        <a:rPr lang="en-GB" sz="1600" dirty="0">
                          <a:latin typeface="Calibri" panose="020F0502020204030204" pitchFamily="34" charset="0"/>
                          <a:cs typeface="Calibri" panose="020F0502020204030204" pitchFamily="34" charset="0"/>
                        </a:rPr>
                        <a:t>Naïve Bayes</a:t>
                      </a:r>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We have used few learning algorithms to effectively rate the faculty belonging to an educational institute on the basis of feedback submitted by the students.</a:t>
                      </a:r>
                      <a:endParaRPr lang="en-IN" sz="1600" dirty="0">
                        <a:latin typeface="Calibri" panose="020F0502020204030204" pitchFamily="34" charset="0"/>
                        <a:cs typeface="Calibri" panose="020F0502020204030204" pitchFamily="34" charset="0"/>
                      </a:endParaRPr>
                    </a:p>
                  </a:txBody>
                  <a:tcPr/>
                </a:tc>
                <a:tc>
                  <a:txBody>
                    <a:bodyPr/>
                    <a:lstStyle/>
                    <a:p>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K. S. </a:t>
                      </a:r>
                      <a:r>
                        <a:rPr kumimoji="0" lang="en-US" altLang="en-US" sz="16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Krishnaveni</a:t>
                      </a:r>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Rohit R Pai; Vignesh </a:t>
                      </a:r>
                      <a:r>
                        <a:rPr kumimoji="0" lang="en-US" altLang="en-US" sz="16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Iyer</a:t>
                      </a:r>
                      <a:r>
                        <a:rPr kumimoji="0" lang="en-US" alt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43979358"/>
                  </a:ext>
                </a:extLst>
              </a:tr>
              <a:tr h="507349">
                <a:tc>
                  <a:txBody>
                    <a:bodyPr/>
                    <a:lstStyle/>
                    <a:p>
                      <a:pPr algn="ctr"/>
                      <a:r>
                        <a:rPr lang="en-GB" sz="1600" dirty="0">
                          <a:latin typeface="Calibri" panose="020F0502020204030204" pitchFamily="34" charset="0"/>
                          <a:cs typeface="Calibri" panose="020F0502020204030204" pitchFamily="34" charset="0"/>
                        </a:rPr>
                        <a:t>10.</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latin typeface="Calibri" panose="020F0502020204030204" pitchFamily="34" charset="0"/>
                          <a:cs typeface="Calibri" panose="020F0502020204030204" pitchFamily="34" charset="0"/>
                        </a:rPr>
                        <a:t>Deep learning method</a:t>
                      </a:r>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txBody>
                  <a:tcPr/>
                </a:tc>
                <a:tc>
                  <a:txBody>
                    <a:bodyPr/>
                    <a:lstStyle/>
                    <a:p>
                      <a:r>
                        <a:rPr lang="en-GB" sz="1600" b="0" i="0" u="none" strike="noStrike" cap="none" dirty="0">
                          <a:solidFill>
                            <a:srgbClr val="000000"/>
                          </a:solidFill>
                          <a:effectLst/>
                          <a:latin typeface="Calibri" panose="020F0502020204030204" pitchFamily="34" charset="0"/>
                          <a:ea typeface="Arial"/>
                          <a:cs typeface="Calibri" panose="020F0502020204030204" pitchFamily="34" charset="0"/>
                          <a:sym typeface="Arial"/>
                        </a:rPr>
                        <a:t> we propose a deep learning approach based on autoencoders to produce a collaborative filtering system which predicts movie ratings for a user based on a large database of ratings from other users.</a:t>
                      </a:r>
                      <a:endParaRPr lang="en-IN" sz="1600" dirty="0">
                        <a:latin typeface="Calibri" panose="020F0502020204030204" pitchFamily="34" charset="0"/>
                        <a:cs typeface="Calibri" panose="020F0502020204030204" pitchFamily="34" charset="0"/>
                      </a:endParaRPr>
                    </a:p>
                  </a:txBody>
                  <a:tcPr/>
                </a:tc>
                <a:tc>
                  <a:txBody>
                    <a:bodyPr/>
                    <a:lstStyle/>
                    <a:p>
                      <a:r>
                        <a:rPr lang="en-IN" sz="1600" dirty="0">
                          <a:solidFill>
                            <a:schemeClr val="tx1"/>
                          </a:solidFill>
                          <a:latin typeface="Calibri" panose="020F0502020204030204" pitchFamily="34" charset="0"/>
                          <a:cs typeface="Calibri" panose="020F0502020204030204" pitchFamily="34" charset="0"/>
                        </a:rPr>
                        <a:t>Jeffrey Lund </a:t>
                      </a:r>
                      <a:r>
                        <a:rPr lang="en-IN" sz="1600" dirty="0">
                          <a:solidFill>
                            <a:schemeClr val="tx1"/>
                          </a:solidFill>
                          <a:effectLst/>
                          <a:latin typeface="Calibri" panose="020F0502020204030204" pitchFamily="34" charset="0"/>
                          <a:cs typeface="Calibri" panose="020F0502020204030204" pitchFamily="34" charset="0"/>
                        </a:rPr>
                        <a:t>;</a:t>
                      </a:r>
                      <a:r>
                        <a:rPr lang="en-IN" sz="1600" dirty="0" err="1">
                          <a:solidFill>
                            <a:schemeClr val="tx1"/>
                          </a:solidFill>
                          <a:latin typeface="Calibri" panose="020F0502020204030204" pitchFamily="34" charset="0"/>
                          <a:cs typeface="Calibri" panose="020F0502020204030204" pitchFamily="34" charset="0"/>
                        </a:rPr>
                        <a:t>Yiu</a:t>
                      </a:r>
                      <a:r>
                        <a:rPr lang="en-IN" sz="1600" dirty="0">
                          <a:solidFill>
                            <a:schemeClr val="tx1"/>
                          </a:solidFill>
                          <a:latin typeface="Calibri" panose="020F0502020204030204" pitchFamily="34" charset="0"/>
                          <a:cs typeface="Calibri" panose="020F0502020204030204" pitchFamily="34" charset="0"/>
                        </a:rPr>
                        <a:t>-Kai Ng. </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6600686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7859f081c5_5_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160" name="Google Shape;160;g7859f081c5_5_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61" name="Google Shape;161;g7859f081c5_5_8"/>
          <p:cNvGraphicFramePr/>
          <p:nvPr/>
        </p:nvGraphicFramePr>
        <p:xfrm>
          <a:off x="403228" y="278130"/>
          <a:ext cx="8207375" cy="1447800"/>
        </p:xfrm>
        <a:graphic>
          <a:graphicData uri="http://schemas.openxmlformats.org/drawingml/2006/table">
            <a:tbl>
              <a:tblPr>
                <a:noFill/>
                <a:tableStyleId>{87934584-545A-4836-8CFC-0E41E69ADD2F}</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700"/>
                        <a:buFont typeface="Arial"/>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800"/>
                        <a:buFont typeface="Arial"/>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50"/>
                        <a:buFont typeface="Arial"/>
                        <a:buNone/>
                      </a:pPr>
                      <a:endParaRPr sz="1350" u="none" strike="noStrike" cap="none"/>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Clr>
                          <a:srgbClr val="000000"/>
                        </a:buClr>
                        <a:buSzPts val="1700"/>
                        <a:buFont typeface="Arial"/>
                        <a:buNone/>
                      </a:pPr>
                      <a:r>
                        <a:rPr lang="en-US" sz="1700" b="1" u="none" strike="noStrike" cap="none">
                          <a:latin typeface="Cambria"/>
                          <a:ea typeface="Cambria"/>
                          <a:cs typeface="Cambria"/>
                          <a:sym typeface="Cambria"/>
                        </a:rPr>
                        <a:t>Department of Computer Science and Engineering</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62" name="Google Shape;162;g7859f081c5_5_8"/>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AY 2020-2021</a:t>
            </a:r>
            <a:endParaRPr/>
          </a:p>
        </p:txBody>
      </p:sp>
      <p:sp>
        <p:nvSpPr>
          <p:cNvPr id="163" name="Google Shape;163;g7859f081c5_5_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9</a:t>
            </a:fld>
            <a:endParaRPr/>
          </a:p>
        </p:txBody>
      </p:sp>
      <p:sp>
        <p:nvSpPr>
          <p:cNvPr id="164" name="Google Shape;164;g7859f081c5_5_8"/>
          <p:cNvSpPr txBox="1"/>
          <p:nvPr/>
        </p:nvSpPr>
        <p:spPr>
          <a:xfrm>
            <a:off x="403228" y="1629417"/>
            <a:ext cx="8418900" cy="4609200"/>
          </a:xfrm>
          <a:prstGeom prst="rect">
            <a:avLst/>
          </a:prstGeom>
          <a:noFill/>
          <a:ln>
            <a:noFill/>
          </a:ln>
        </p:spPr>
        <p:txBody>
          <a:bodyPr spcFirstLastPara="1" wrap="square" lIns="91425" tIns="91425" rIns="91425" bIns="91425" anchor="t" anchorCtr="0">
            <a:noAutofit/>
          </a:bodyPr>
          <a:lstStyle/>
          <a:p>
            <a:pPr marL="171450" marR="0" lvl="0" indent="0" algn="ctr" rtl="0">
              <a:lnSpc>
                <a:spcPct val="80000"/>
              </a:lnSpc>
              <a:spcBef>
                <a:spcPts val="750"/>
              </a:spcBef>
              <a:spcAft>
                <a:spcPts val="0"/>
              </a:spcAft>
              <a:buClr>
                <a:srgbClr val="000000"/>
              </a:buClr>
              <a:buSzPts val="2800"/>
              <a:buFont typeface="Arial"/>
              <a:buNone/>
            </a:pPr>
            <a:r>
              <a:rPr lang="en-US" sz="28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Research objectives</a:t>
            </a:r>
            <a:endParaRPr sz="24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marR="0" lvl="0" indent="-336550" algn="just" rtl="0">
              <a:lnSpc>
                <a:spcPct val="115000"/>
              </a:lnSpc>
              <a:spcBef>
                <a:spcPts val="0"/>
              </a:spcBef>
              <a:spcAft>
                <a:spcPts val="0"/>
              </a:spcAft>
              <a:buClr>
                <a:schemeClr val="dk1"/>
              </a:buClr>
              <a:buSzPts val="1700"/>
              <a:buFont typeface="Times New Roman"/>
              <a:buChar char="●"/>
            </a:pPr>
            <a:endPar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36550" algn="just" rtl="0">
              <a:lnSpc>
                <a:spcPct val="115000"/>
              </a:lnSpc>
              <a:spcBef>
                <a:spcPts val="0"/>
              </a:spcBef>
              <a:spcAft>
                <a:spcPts val="0"/>
              </a:spcAft>
              <a:buClr>
                <a:schemeClr val="dk1"/>
              </a:buClr>
              <a:buSzPts val="1700"/>
              <a:buFont typeface="Times New Roman"/>
              <a:buChar char="●"/>
            </a:pPr>
            <a:r>
              <a:rPr lang="en-US" sz="20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To develop a movie recommendation system with the improved efficiency to recommend the movie better than the existing model.	</a:t>
            </a:r>
            <a:endParaRPr sz="20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115000"/>
              </a:lnSpc>
              <a:spcBef>
                <a:spcPts val="0"/>
              </a:spcBef>
              <a:spcAft>
                <a:spcPts val="0"/>
              </a:spcAft>
              <a:buClr>
                <a:schemeClr val="dk1"/>
              </a:buClr>
              <a:buSzPts val="1700"/>
              <a:buFont typeface="Times New Roman"/>
              <a:buChar char="●"/>
            </a:pPr>
            <a:r>
              <a:rPr lang="en-US" sz="2000" dirty="0">
                <a:solidFill>
                  <a:schemeClr val="dk1"/>
                </a:solidFill>
                <a:latin typeface="Calibri" panose="020F0502020204030204" pitchFamily="34" charset="0"/>
                <a:ea typeface="Times New Roman"/>
                <a:cs typeface="Calibri" panose="020F0502020204030204" pitchFamily="34" charset="0"/>
                <a:sym typeface="Times New Roman"/>
              </a:rPr>
              <a:t>To design a movie recommendation system that provide a mechanism to assist users in classifying users with similar interests.</a:t>
            </a:r>
            <a:endParaRPr sz="2000" dirty="0">
              <a:solidFill>
                <a:schemeClr val="dk1"/>
              </a:solidFill>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115000"/>
              </a:lnSpc>
              <a:spcBef>
                <a:spcPts val="0"/>
              </a:spcBef>
              <a:spcAft>
                <a:spcPts val="0"/>
              </a:spcAft>
              <a:buClr>
                <a:schemeClr val="dk1"/>
              </a:buClr>
              <a:buSzPts val="1700"/>
              <a:buFont typeface="Times New Roman"/>
              <a:buChar char="●"/>
            </a:pPr>
            <a:r>
              <a:rPr lang="en-US" sz="2000" dirty="0">
                <a:solidFill>
                  <a:schemeClr val="dk1"/>
                </a:solidFill>
                <a:latin typeface="Calibri" panose="020F0502020204030204" pitchFamily="34" charset="0"/>
                <a:ea typeface="Times New Roman"/>
                <a:cs typeface="Calibri" panose="020F0502020204030204" pitchFamily="34" charset="0"/>
                <a:sym typeface="Times New Roman"/>
              </a:rPr>
              <a:t>Implementation of movie recommendation system using sentimental analysis to classify the reviews and recommend movies. </a:t>
            </a:r>
            <a:endParaRPr sz="2000" dirty="0">
              <a:solidFill>
                <a:schemeClr val="dk1"/>
              </a:solidFill>
              <a:latin typeface="Calibri" panose="020F0502020204030204" pitchFamily="34" charset="0"/>
              <a:ea typeface="Times New Roman"/>
              <a:cs typeface="Calibri" panose="020F0502020204030204" pitchFamily="34" charset="0"/>
              <a:sym typeface="Times New Roman"/>
            </a:endParaRPr>
          </a:p>
          <a:p>
            <a:pPr marL="457200" lvl="0" indent="-336550" algn="just" rtl="0">
              <a:lnSpc>
                <a:spcPct val="115000"/>
              </a:lnSpc>
              <a:spcBef>
                <a:spcPts val="0"/>
              </a:spcBef>
              <a:spcAft>
                <a:spcPts val="0"/>
              </a:spcAft>
              <a:buClr>
                <a:schemeClr val="dk1"/>
              </a:buClr>
              <a:buSzPts val="1700"/>
              <a:buFont typeface="Times New Roman"/>
              <a:buChar char="●"/>
            </a:pPr>
            <a:r>
              <a:rPr lang="en-US" sz="2000" dirty="0">
                <a:solidFill>
                  <a:schemeClr val="dk1"/>
                </a:solidFill>
                <a:latin typeface="Calibri" panose="020F0502020204030204" pitchFamily="34" charset="0"/>
                <a:ea typeface="Times New Roman"/>
                <a:cs typeface="Calibri" panose="020F0502020204030204" pitchFamily="34" charset="0"/>
                <a:sym typeface="Times New Roman"/>
              </a:rPr>
              <a:t>Analysis of the performance of the proposed movie recommendation system using standard performance metrics.</a:t>
            </a:r>
            <a:endParaRPr sz="2000" dirty="0">
              <a:solidFill>
                <a:schemeClr val="dk1"/>
              </a:solidFill>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3035</TotalTime>
  <Words>3376</Words>
  <Application>Microsoft Office PowerPoint</Application>
  <PresentationFormat>On-screen Show (4:3)</PresentationFormat>
  <Paragraphs>426</Paragraphs>
  <Slides>30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vt:lpstr>
      <vt:lpstr>Noto Sans Symbols</vt:lpstr>
      <vt:lpstr>Times New Roman</vt:lpstr>
      <vt:lpstr>Office Theme</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Functional Requirements</vt:lpstr>
      <vt:lpstr>PowerPoint Presentation</vt:lpstr>
      <vt:lpstr>Incorporation of changes mentioned in phase 2</vt:lpstr>
      <vt:lpstr>PowerPoint Presentation</vt:lpstr>
      <vt:lpstr>   </vt:lpstr>
      <vt:lpstr>PowerPoint Presentation</vt:lpstr>
      <vt:lpstr>PowerPoint Presentation</vt:lpstr>
      <vt:lpstr>        Data Flow Diagram</vt:lpstr>
      <vt:lpstr>PowerPoint Presentation</vt:lpstr>
      <vt:lpstr>Contd…</vt:lpstr>
      <vt:lpstr>                          Results</vt:lpstr>
      <vt:lpstr>            </vt:lpstr>
      <vt:lpstr>0</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 VDT</cp:lastModifiedBy>
  <cp:revision>88</cp:revision>
  <dcterms:created xsi:type="dcterms:W3CDTF">2006-08-16T00:00:00Z</dcterms:created>
  <dcterms:modified xsi:type="dcterms:W3CDTF">2021-06-11T06:13:19Z</dcterms:modified>
</cp:coreProperties>
</file>