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18"/>
  </p:notesMasterIdLst>
  <p:handoutMasterIdLst>
    <p:handoutMasterId r:id="rId19"/>
  </p:handoutMasterIdLst>
  <p:sldIdLst>
    <p:sldId id="256" r:id="rId5"/>
    <p:sldId id="263" r:id="rId6"/>
    <p:sldId id="264" r:id="rId7"/>
    <p:sldId id="265" r:id="rId8"/>
    <p:sldId id="266" r:id="rId9"/>
    <p:sldId id="273" r:id="rId10"/>
    <p:sldId id="274"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7" autoAdjust="0"/>
    <p:restoredTop sz="94660"/>
  </p:normalViewPr>
  <p:slideViewPr>
    <p:cSldViewPr snapToGrid="0">
      <p:cViewPr>
        <p:scale>
          <a:sx n="74" d="100"/>
          <a:sy n="74" d="100"/>
        </p:scale>
        <p:origin x="164" y="5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3F7F5-5A95-4297-9DFF-361B4704DECE}"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9AEE3BD5-FECB-400C-B8A8-AB9E9551DBFF}">
      <dgm:prSet/>
      <dgm:spPr/>
      <dgm:t>
        <a:bodyPr/>
        <a:lstStyle/>
        <a:p>
          <a:r>
            <a:rPr lang="en-US" b="1"/>
            <a:t>1. Loaded the food inspections dataset into a Spark DataFrame from a CSV file</a:t>
          </a:r>
          <a:r>
            <a:rPr lang="en-US"/>
            <a:t>:</a:t>
          </a:r>
        </a:p>
      </dgm:t>
    </dgm:pt>
    <dgm:pt modelId="{EE12AE6A-1F22-4728-9A47-0AA7FC2F665C}" type="parTrans" cxnId="{5B368670-8CB5-4766-9AD5-AE1A9FD8876C}">
      <dgm:prSet/>
      <dgm:spPr/>
      <dgm:t>
        <a:bodyPr/>
        <a:lstStyle/>
        <a:p>
          <a:endParaRPr lang="en-US"/>
        </a:p>
      </dgm:t>
    </dgm:pt>
    <dgm:pt modelId="{7EC98968-B084-4E46-B78A-14FA40B41626}" type="sibTrans" cxnId="{5B368670-8CB5-4766-9AD5-AE1A9FD8876C}">
      <dgm:prSet/>
      <dgm:spPr/>
      <dgm:t>
        <a:bodyPr/>
        <a:lstStyle/>
        <a:p>
          <a:endParaRPr lang="en-US"/>
        </a:p>
      </dgm:t>
    </dgm:pt>
    <dgm:pt modelId="{9B6036A6-7C90-4F12-BB97-79ACB5A92FBE}">
      <dgm:prSet/>
      <dgm:spPr/>
      <dgm:t>
        <a:bodyPr/>
        <a:lstStyle/>
        <a:p>
          <a:r>
            <a:rPr lang="en-US" dirty="0"/>
            <a:t>Utilized </a:t>
          </a:r>
          <a:r>
            <a:rPr lang="en-US" dirty="0" err="1"/>
            <a:t>PySpark’s</a:t>
          </a:r>
          <a:r>
            <a:rPr lang="en-US" dirty="0"/>
            <a:t> </a:t>
          </a:r>
          <a:r>
            <a:rPr lang="en-US" dirty="0" err="1"/>
            <a:t>read.csv</a:t>
          </a:r>
          <a:r>
            <a:rPr lang="en-US" dirty="0"/>
            <a:t> method to efficiently import the data, specifying parameters such as header=True and </a:t>
          </a:r>
          <a:r>
            <a:rPr lang="en-US" dirty="0" err="1"/>
            <a:t>inferSchema</a:t>
          </a:r>
          <a:r>
            <a:rPr lang="en-US" dirty="0"/>
            <a:t>=True to ensure the header was correctly recognized and data types were inferred.</a:t>
          </a:r>
        </a:p>
      </dgm:t>
    </dgm:pt>
    <dgm:pt modelId="{8CAE40ED-235D-409E-AEF0-CC5E2893AD91}" type="parTrans" cxnId="{2DF31C3F-ADA0-4C93-9D42-EC70AAA21D66}">
      <dgm:prSet/>
      <dgm:spPr/>
      <dgm:t>
        <a:bodyPr/>
        <a:lstStyle/>
        <a:p>
          <a:endParaRPr lang="en-US"/>
        </a:p>
      </dgm:t>
    </dgm:pt>
    <dgm:pt modelId="{4DEE9EB6-ADB3-4020-A4D3-5D9F7E023F75}" type="sibTrans" cxnId="{2DF31C3F-ADA0-4C93-9D42-EC70AAA21D66}">
      <dgm:prSet/>
      <dgm:spPr/>
      <dgm:t>
        <a:bodyPr/>
        <a:lstStyle/>
        <a:p>
          <a:endParaRPr lang="en-US"/>
        </a:p>
      </dgm:t>
    </dgm:pt>
    <dgm:pt modelId="{A7FEBCD1-546B-444B-826A-7ABDB469539B}">
      <dgm:prSet/>
      <dgm:spPr/>
      <dgm:t>
        <a:bodyPr/>
        <a:lstStyle/>
        <a:p>
          <a:r>
            <a:rPr lang="en-US" b="1" dirty="0"/>
            <a:t>2. Verified data integrity through an initial check</a:t>
          </a:r>
          <a:r>
            <a:rPr lang="en-US" dirty="0"/>
            <a:t>:</a:t>
          </a:r>
        </a:p>
      </dgm:t>
    </dgm:pt>
    <dgm:pt modelId="{5FC344A5-2805-4864-8E7F-3E17643EE672}" type="parTrans" cxnId="{DF2FB5FD-7A71-496C-AE8C-326754003B04}">
      <dgm:prSet/>
      <dgm:spPr/>
      <dgm:t>
        <a:bodyPr/>
        <a:lstStyle/>
        <a:p>
          <a:endParaRPr lang="en-US"/>
        </a:p>
      </dgm:t>
    </dgm:pt>
    <dgm:pt modelId="{00463984-BB27-483B-BA93-F26BAE8F26E1}" type="sibTrans" cxnId="{DF2FB5FD-7A71-496C-AE8C-326754003B04}">
      <dgm:prSet/>
      <dgm:spPr/>
      <dgm:t>
        <a:bodyPr/>
        <a:lstStyle/>
        <a:p>
          <a:endParaRPr lang="en-US"/>
        </a:p>
      </dgm:t>
    </dgm:pt>
    <dgm:pt modelId="{8E20E186-8F28-4961-B89C-2777828C9E42}">
      <dgm:prSet/>
      <dgm:spPr/>
      <dgm:t>
        <a:bodyPr/>
        <a:lstStyle/>
        <a:p>
          <a:r>
            <a:rPr lang="en-US" dirty="0"/>
            <a:t>Performed a basic inspection using methods like show() to view a few rows and count() to determine the number of records.</a:t>
          </a:r>
        </a:p>
      </dgm:t>
    </dgm:pt>
    <dgm:pt modelId="{600D9C83-4B1D-46B5-9750-AF0FBA5D1520}" type="parTrans" cxnId="{0D7C8643-00DE-42C0-8BF2-E08A7E91FD21}">
      <dgm:prSet/>
      <dgm:spPr/>
      <dgm:t>
        <a:bodyPr/>
        <a:lstStyle/>
        <a:p>
          <a:endParaRPr lang="en-US"/>
        </a:p>
      </dgm:t>
    </dgm:pt>
    <dgm:pt modelId="{143EB2D8-0D79-48E6-8E9E-BA2CA60CA70C}" type="sibTrans" cxnId="{0D7C8643-00DE-42C0-8BF2-E08A7E91FD21}">
      <dgm:prSet/>
      <dgm:spPr/>
      <dgm:t>
        <a:bodyPr/>
        <a:lstStyle/>
        <a:p>
          <a:endParaRPr lang="en-US"/>
        </a:p>
      </dgm:t>
    </dgm:pt>
    <dgm:pt modelId="{D57861FE-7021-4E60-890A-A780450D7760}">
      <dgm:prSet/>
      <dgm:spPr/>
      <dgm:t>
        <a:bodyPr/>
        <a:lstStyle/>
        <a:p>
          <a:r>
            <a:rPr lang="en-US"/>
            <a:t>This step ensured that the dataset was loaded completely without missing or misaligned data entries.</a:t>
          </a:r>
        </a:p>
      </dgm:t>
    </dgm:pt>
    <dgm:pt modelId="{6B80B567-C255-44C4-83EF-F0A53B56D1EA}" type="parTrans" cxnId="{3EDA5B3A-B3B7-450E-92EB-C61E1BE4FB96}">
      <dgm:prSet/>
      <dgm:spPr/>
      <dgm:t>
        <a:bodyPr/>
        <a:lstStyle/>
        <a:p>
          <a:endParaRPr lang="en-US"/>
        </a:p>
      </dgm:t>
    </dgm:pt>
    <dgm:pt modelId="{48C2F641-8883-4BB9-880C-B77064378806}" type="sibTrans" cxnId="{3EDA5B3A-B3B7-450E-92EB-C61E1BE4FB96}">
      <dgm:prSet/>
      <dgm:spPr/>
      <dgm:t>
        <a:bodyPr/>
        <a:lstStyle/>
        <a:p>
          <a:endParaRPr lang="en-US"/>
        </a:p>
      </dgm:t>
    </dgm:pt>
    <dgm:pt modelId="{2C525A65-71FD-401A-8C93-70B6A824BA89}">
      <dgm:prSet/>
      <dgm:spPr/>
      <dgm:t>
        <a:bodyPr/>
        <a:lstStyle/>
        <a:p>
          <a:r>
            <a:rPr lang="en-US" b="1" dirty="0"/>
            <a:t>3. Examined the data schema to understand structure and identify columns needing transformation</a:t>
          </a:r>
          <a:r>
            <a:rPr lang="en-US" dirty="0"/>
            <a:t>:</a:t>
          </a:r>
        </a:p>
      </dgm:t>
    </dgm:pt>
    <dgm:pt modelId="{ED1807C1-3B39-40BF-95D6-6A0619C381DE}" type="parTrans" cxnId="{8386DB4F-81EC-4FAA-9EBE-C726A0BAE33A}">
      <dgm:prSet/>
      <dgm:spPr/>
      <dgm:t>
        <a:bodyPr/>
        <a:lstStyle/>
        <a:p>
          <a:endParaRPr lang="en-US"/>
        </a:p>
      </dgm:t>
    </dgm:pt>
    <dgm:pt modelId="{67C8DB5A-6801-4EC4-9875-EA9749F76502}" type="sibTrans" cxnId="{8386DB4F-81EC-4FAA-9EBE-C726A0BAE33A}">
      <dgm:prSet/>
      <dgm:spPr/>
      <dgm:t>
        <a:bodyPr/>
        <a:lstStyle/>
        <a:p>
          <a:endParaRPr lang="en-US"/>
        </a:p>
      </dgm:t>
    </dgm:pt>
    <dgm:pt modelId="{985D6531-8520-4173-BECA-1F4E90374560}">
      <dgm:prSet/>
      <dgm:spPr/>
      <dgm:t>
        <a:bodyPr/>
        <a:lstStyle/>
        <a:p>
          <a:r>
            <a:rPr lang="en-US"/>
            <a:t>Used printSchema() to review each column’s data type.</a:t>
          </a:r>
        </a:p>
      </dgm:t>
    </dgm:pt>
    <dgm:pt modelId="{FFC4F375-F157-4482-861A-234C4AC0F88C}" type="parTrans" cxnId="{6D41539F-5DA4-43A2-9861-2CD438B5C778}">
      <dgm:prSet/>
      <dgm:spPr/>
      <dgm:t>
        <a:bodyPr/>
        <a:lstStyle/>
        <a:p>
          <a:endParaRPr lang="en-US"/>
        </a:p>
      </dgm:t>
    </dgm:pt>
    <dgm:pt modelId="{6B731977-6D70-4090-B404-FC2D21714E01}" type="sibTrans" cxnId="{6D41539F-5DA4-43A2-9861-2CD438B5C778}">
      <dgm:prSet/>
      <dgm:spPr/>
      <dgm:t>
        <a:bodyPr/>
        <a:lstStyle/>
        <a:p>
          <a:endParaRPr lang="en-US"/>
        </a:p>
      </dgm:t>
    </dgm:pt>
    <dgm:pt modelId="{97C0C544-B7CF-4DBF-A016-49565A9A17C0}">
      <dgm:prSet/>
      <dgm:spPr/>
      <dgm:t>
        <a:bodyPr/>
        <a:lstStyle/>
        <a:p>
          <a:r>
            <a:rPr lang="en-US" dirty="0"/>
            <a:t>Identified columns such as Inspection Date that needed conversion to a date format and categorical columns that required encoding for analysis.</a:t>
          </a:r>
        </a:p>
      </dgm:t>
    </dgm:pt>
    <dgm:pt modelId="{B03EE8E1-D4A2-4AA9-86F8-1487BAB4CFDE}" type="parTrans" cxnId="{1778D7C9-D544-4B8E-9EA5-98EFED6E83DD}">
      <dgm:prSet/>
      <dgm:spPr/>
      <dgm:t>
        <a:bodyPr/>
        <a:lstStyle/>
        <a:p>
          <a:endParaRPr lang="en-US"/>
        </a:p>
      </dgm:t>
    </dgm:pt>
    <dgm:pt modelId="{CED88D5D-CF4E-43AF-B68B-563A7D0299DA}" type="sibTrans" cxnId="{1778D7C9-D544-4B8E-9EA5-98EFED6E83DD}">
      <dgm:prSet/>
      <dgm:spPr/>
      <dgm:t>
        <a:bodyPr/>
        <a:lstStyle/>
        <a:p>
          <a:endParaRPr lang="en-US"/>
        </a:p>
      </dgm:t>
    </dgm:pt>
    <dgm:pt modelId="{FE7BE074-1DBE-41F4-A5C1-77A33CE71A71}" type="pres">
      <dgm:prSet presAssocID="{F393F7F5-5A95-4297-9DFF-361B4704DECE}" presName="Name0" presStyleCnt="0">
        <dgm:presLayoutVars>
          <dgm:dir/>
          <dgm:resizeHandles val="exact"/>
        </dgm:presLayoutVars>
      </dgm:prSet>
      <dgm:spPr/>
    </dgm:pt>
    <dgm:pt modelId="{8721E887-7749-4091-BED8-812541147701}" type="pres">
      <dgm:prSet presAssocID="{9AEE3BD5-FECB-400C-B8A8-AB9E9551DBFF}" presName="node" presStyleLbl="node1" presStyleIdx="0" presStyleCnt="8">
        <dgm:presLayoutVars>
          <dgm:bulletEnabled val="1"/>
        </dgm:presLayoutVars>
      </dgm:prSet>
      <dgm:spPr/>
    </dgm:pt>
    <dgm:pt modelId="{817FA253-5339-4826-A15F-83B62CFBCC0A}" type="pres">
      <dgm:prSet presAssocID="{7EC98968-B084-4E46-B78A-14FA40B41626}" presName="sibTrans" presStyleLbl="sibTrans1D1" presStyleIdx="0" presStyleCnt="7"/>
      <dgm:spPr/>
    </dgm:pt>
    <dgm:pt modelId="{F1020588-2C11-40BC-9DAD-57F4D8A3A29D}" type="pres">
      <dgm:prSet presAssocID="{7EC98968-B084-4E46-B78A-14FA40B41626}" presName="connectorText" presStyleLbl="sibTrans1D1" presStyleIdx="0" presStyleCnt="7"/>
      <dgm:spPr/>
    </dgm:pt>
    <dgm:pt modelId="{2C7D98C5-A19F-4D4C-B7A0-B9E1B58362B6}" type="pres">
      <dgm:prSet presAssocID="{9B6036A6-7C90-4F12-BB97-79ACB5A92FBE}" presName="node" presStyleLbl="node1" presStyleIdx="1" presStyleCnt="8" custScaleY="181316">
        <dgm:presLayoutVars>
          <dgm:bulletEnabled val="1"/>
        </dgm:presLayoutVars>
      </dgm:prSet>
      <dgm:spPr/>
    </dgm:pt>
    <dgm:pt modelId="{BAE70CCB-FD8E-4607-BBE4-8B4378EA31D4}" type="pres">
      <dgm:prSet presAssocID="{4DEE9EB6-ADB3-4020-A4D3-5D9F7E023F75}" presName="sibTrans" presStyleLbl="sibTrans1D1" presStyleIdx="1" presStyleCnt="7"/>
      <dgm:spPr/>
    </dgm:pt>
    <dgm:pt modelId="{3CF453C0-1264-4FB1-95B9-50C1FC2764ED}" type="pres">
      <dgm:prSet presAssocID="{4DEE9EB6-ADB3-4020-A4D3-5D9F7E023F75}" presName="connectorText" presStyleLbl="sibTrans1D1" presStyleIdx="1" presStyleCnt="7"/>
      <dgm:spPr/>
    </dgm:pt>
    <dgm:pt modelId="{ADC43D08-12E7-429C-92D0-B481FC6265B3}" type="pres">
      <dgm:prSet presAssocID="{A7FEBCD1-546B-444B-826A-7ABDB469539B}" presName="node" presStyleLbl="node1" presStyleIdx="2" presStyleCnt="8">
        <dgm:presLayoutVars>
          <dgm:bulletEnabled val="1"/>
        </dgm:presLayoutVars>
      </dgm:prSet>
      <dgm:spPr/>
    </dgm:pt>
    <dgm:pt modelId="{6784D649-9367-438A-B3CB-381DF94E69B8}" type="pres">
      <dgm:prSet presAssocID="{00463984-BB27-483B-BA93-F26BAE8F26E1}" presName="sibTrans" presStyleLbl="sibTrans1D1" presStyleIdx="2" presStyleCnt="7"/>
      <dgm:spPr/>
    </dgm:pt>
    <dgm:pt modelId="{0F993482-A61B-4348-8FD7-6FE1B2AB90B6}" type="pres">
      <dgm:prSet presAssocID="{00463984-BB27-483B-BA93-F26BAE8F26E1}" presName="connectorText" presStyleLbl="sibTrans1D1" presStyleIdx="2" presStyleCnt="7"/>
      <dgm:spPr/>
    </dgm:pt>
    <dgm:pt modelId="{A3C44371-4DA0-4872-ABBA-77D4B5B69A06}" type="pres">
      <dgm:prSet presAssocID="{8E20E186-8F28-4961-B89C-2777828C9E42}" presName="node" presStyleLbl="node1" presStyleIdx="3" presStyleCnt="8" custScaleY="177017">
        <dgm:presLayoutVars>
          <dgm:bulletEnabled val="1"/>
        </dgm:presLayoutVars>
      </dgm:prSet>
      <dgm:spPr/>
    </dgm:pt>
    <dgm:pt modelId="{D4E5031A-3395-4632-B71B-C55DC38D2F1D}" type="pres">
      <dgm:prSet presAssocID="{143EB2D8-0D79-48E6-8E9E-BA2CA60CA70C}" presName="sibTrans" presStyleLbl="sibTrans1D1" presStyleIdx="3" presStyleCnt="7"/>
      <dgm:spPr/>
    </dgm:pt>
    <dgm:pt modelId="{51D67732-E7AC-4258-B206-2D6C3DFDB040}" type="pres">
      <dgm:prSet presAssocID="{143EB2D8-0D79-48E6-8E9E-BA2CA60CA70C}" presName="connectorText" presStyleLbl="sibTrans1D1" presStyleIdx="3" presStyleCnt="7"/>
      <dgm:spPr/>
    </dgm:pt>
    <dgm:pt modelId="{79EA9557-EFC0-4070-B57C-BBD38ED753A5}" type="pres">
      <dgm:prSet presAssocID="{D57861FE-7021-4E60-890A-A780450D7760}" presName="node" presStyleLbl="node1" presStyleIdx="4" presStyleCnt="8">
        <dgm:presLayoutVars>
          <dgm:bulletEnabled val="1"/>
        </dgm:presLayoutVars>
      </dgm:prSet>
      <dgm:spPr/>
    </dgm:pt>
    <dgm:pt modelId="{D781FBF0-44DB-43E6-9C30-AC383F194806}" type="pres">
      <dgm:prSet presAssocID="{48C2F641-8883-4BB9-880C-B77064378806}" presName="sibTrans" presStyleLbl="sibTrans1D1" presStyleIdx="4" presStyleCnt="7"/>
      <dgm:spPr/>
    </dgm:pt>
    <dgm:pt modelId="{BA09ECE0-8151-418C-879F-0306236469EE}" type="pres">
      <dgm:prSet presAssocID="{48C2F641-8883-4BB9-880C-B77064378806}" presName="connectorText" presStyleLbl="sibTrans1D1" presStyleIdx="4" presStyleCnt="7"/>
      <dgm:spPr/>
    </dgm:pt>
    <dgm:pt modelId="{6299577F-F6A1-4B19-B0D2-6742B4BA46DE}" type="pres">
      <dgm:prSet presAssocID="{2C525A65-71FD-401A-8C93-70B6A824BA89}" presName="node" presStyleLbl="node1" presStyleIdx="5" presStyleCnt="8" custScaleY="220588">
        <dgm:presLayoutVars>
          <dgm:bulletEnabled val="1"/>
        </dgm:presLayoutVars>
      </dgm:prSet>
      <dgm:spPr/>
    </dgm:pt>
    <dgm:pt modelId="{E189CECF-2CF0-497C-8766-5A3BE3894D90}" type="pres">
      <dgm:prSet presAssocID="{67C8DB5A-6801-4EC4-9875-EA9749F76502}" presName="sibTrans" presStyleLbl="sibTrans1D1" presStyleIdx="5" presStyleCnt="7"/>
      <dgm:spPr/>
    </dgm:pt>
    <dgm:pt modelId="{FD25556C-EE35-4F2F-8182-38095CADE131}" type="pres">
      <dgm:prSet presAssocID="{67C8DB5A-6801-4EC4-9875-EA9749F76502}" presName="connectorText" presStyleLbl="sibTrans1D1" presStyleIdx="5" presStyleCnt="7"/>
      <dgm:spPr/>
    </dgm:pt>
    <dgm:pt modelId="{2F04FDDC-EFD5-41AF-A67E-7BFB0409E6A7}" type="pres">
      <dgm:prSet presAssocID="{985D6531-8520-4173-BECA-1F4E90374560}" presName="node" presStyleLbl="node1" presStyleIdx="6" presStyleCnt="8">
        <dgm:presLayoutVars>
          <dgm:bulletEnabled val="1"/>
        </dgm:presLayoutVars>
      </dgm:prSet>
      <dgm:spPr/>
    </dgm:pt>
    <dgm:pt modelId="{7C66C795-885F-47B8-A1C9-DB912EE1A2C6}" type="pres">
      <dgm:prSet presAssocID="{6B731977-6D70-4090-B404-FC2D21714E01}" presName="sibTrans" presStyleLbl="sibTrans1D1" presStyleIdx="6" presStyleCnt="7"/>
      <dgm:spPr/>
    </dgm:pt>
    <dgm:pt modelId="{EEAA1DE7-0310-45B4-9CEC-9B2E7C2EF2FF}" type="pres">
      <dgm:prSet presAssocID="{6B731977-6D70-4090-B404-FC2D21714E01}" presName="connectorText" presStyleLbl="sibTrans1D1" presStyleIdx="6" presStyleCnt="7"/>
      <dgm:spPr/>
    </dgm:pt>
    <dgm:pt modelId="{9C59F9B6-DD31-4A60-9808-CE42AB6D62AD}" type="pres">
      <dgm:prSet presAssocID="{97C0C544-B7CF-4DBF-A016-49565A9A17C0}" presName="node" presStyleLbl="node1" presStyleIdx="7" presStyleCnt="8" custScaleY="299162">
        <dgm:presLayoutVars>
          <dgm:bulletEnabled val="1"/>
        </dgm:presLayoutVars>
      </dgm:prSet>
      <dgm:spPr/>
    </dgm:pt>
  </dgm:ptLst>
  <dgm:cxnLst>
    <dgm:cxn modelId="{F9EABB02-F561-4D6E-A2F7-C9D4C11FF904}" type="presOf" srcId="{D57861FE-7021-4E60-890A-A780450D7760}" destId="{79EA9557-EFC0-4070-B57C-BBD38ED753A5}" srcOrd="0" destOrd="0" presId="urn:microsoft.com/office/officeart/2016/7/layout/RepeatingBendingProcessNew"/>
    <dgm:cxn modelId="{55EFF909-2209-4F4F-91B4-1B5C3F132D88}" type="presOf" srcId="{4DEE9EB6-ADB3-4020-A4D3-5D9F7E023F75}" destId="{3CF453C0-1264-4FB1-95B9-50C1FC2764ED}" srcOrd="1" destOrd="0" presId="urn:microsoft.com/office/officeart/2016/7/layout/RepeatingBendingProcessNew"/>
    <dgm:cxn modelId="{8E15AF15-AB97-4AF8-A6E9-367B6426BEFE}" type="presOf" srcId="{00463984-BB27-483B-BA93-F26BAE8F26E1}" destId="{6784D649-9367-438A-B3CB-381DF94E69B8}" srcOrd="0" destOrd="0" presId="urn:microsoft.com/office/officeart/2016/7/layout/RepeatingBendingProcessNew"/>
    <dgm:cxn modelId="{B08E791D-E7CB-445D-B739-E6CE8C6EB45B}" type="presOf" srcId="{F393F7F5-5A95-4297-9DFF-361B4704DECE}" destId="{FE7BE074-1DBE-41F4-A5C1-77A33CE71A71}" srcOrd="0" destOrd="0" presId="urn:microsoft.com/office/officeart/2016/7/layout/RepeatingBendingProcessNew"/>
    <dgm:cxn modelId="{37AF7728-D048-406D-B124-648F980C0A91}" type="presOf" srcId="{4DEE9EB6-ADB3-4020-A4D3-5D9F7E023F75}" destId="{BAE70CCB-FD8E-4607-BBE4-8B4378EA31D4}" srcOrd="0" destOrd="0" presId="urn:microsoft.com/office/officeart/2016/7/layout/RepeatingBendingProcessNew"/>
    <dgm:cxn modelId="{C8406A2E-5D94-43BB-BDBE-A99D6468BABC}" type="presOf" srcId="{48C2F641-8883-4BB9-880C-B77064378806}" destId="{BA09ECE0-8151-418C-879F-0306236469EE}" srcOrd="1" destOrd="0" presId="urn:microsoft.com/office/officeart/2016/7/layout/RepeatingBendingProcessNew"/>
    <dgm:cxn modelId="{4E52CE33-C98B-43AE-9F92-A3C220F340D4}" type="presOf" srcId="{985D6531-8520-4173-BECA-1F4E90374560}" destId="{2F04FDDC-EFD5-41AF-A67E-7BFB0409E6A7}" srcOrd="0" destOrd="0" presId="urn:microsoft.com/office/officeart/2016/7/layout/RepeatingBendingProcessNew"/>
    <dgm:cxn modelId="{3EDA5B3A-B3B7-450E-92EB-C61E1BE4FB96}" srcId="{F393F7F5-5A95-4297-9DFF-361B4704DECE}" destId="{D57861FE-7021-4E60-890A-A780450D7760}" srcOrd="4" destOrd="0" parTransId="{6B80B567-C255-44C4-83EF-F0A53B56D1EA}" sibTransId="{48C2F641-8883-4BB9-880C-B77064378806}"/>
    <dgm:cxn modelId="{2DF31C3F-ADA0-4C93-9D42-EC70AAA21D66}" srcId="{F393F7F5-5A95-4297-9DFF-361B4704DECE}" destId="{9B6036A6-7C90-4F12-BB97-79ACB5A92FBE}" srcOrd="1" destOrd="0" parTransId="{8CAE40ED-235D-409E-AEF0-CC5E2893AD91}" sibTransId="{4DEE9EB6-ADB3-4020-A4D3-5D9F7E023F75}"/>
    <dgm:cxn modelId="{F4CE9261-8F8A-4B44-81BB-D232428412C3}" type="presOf" srcId="{7EC98968-B084-4E46-B78A-14FA40B41626}" destId="{F1020588-2C11-40BC-9DAD-57F4D8A3A29D}" srcOrd="1" destOrd="0" presId="urn:microsoft.com/office/officeart/2016/7/layout/RepeatingBendingProcessNew"/>
    <dgm:cxn modelId="{0D7C8643-00DE-42C0-8BF2-E08A7E91FD21}" srcId="{F393F7F5-5A95-4297-9DFF-361B4704DECE}" destId="{8E20E186-8F28-4961-B89C-2777828C9E42}" srcOrd="3" destOrd="0" parTransId="{600D9C83-4B1D-46B5-9750-AF0FBA5D1520}" sibTransId="{143EB2D8-0D79-48E6-8E9E-BA2CA60CA70C}"/>
    <dgm:cxn modelId="{64FE6169-1B3A-44BF-9DA0-DFB154F6909A}" type="presOf" srcId="{143EB2D8-0D79-48E6-8E9E-BA2CA60CA70C}" destId="{D4E5031A-3395-4632-B71B-C55DC38D2F1D}" srcOrd="0" destOrd="0" presId="urn:microsoft.com/office/officeart/2016/7/layout/RepeatingBendingProcessNew"/>
    <dgm:cxn modelId="{76ED554B-F8A3-4DB3-B1E8-E62EAF338987}" type="presOf" srcId="{67C8DB5A-6801-4EC4-9875-EA9749F76502}" destId="{E189CECF-2CF0-497C-8766-5A3BE3894D90}" srcOrd="0" destOrd="0" presId="urn:microsoft.com/office/officeart/2016/7/layout/RepeatingBendingProcessNew"/>
    <dgm:cxn modelId="{A208594C-1BC0-4626-A606-6E8949C38457}" type="presOf" srcId="{A7FEBCD1-546B-444B-826A-7ABDB469539B}" destId="{ADC43D08-12E7-429C-92D0-B481FC6265B3}" srcOrd="0" destOrd="0" presId="urn:microsoft.com/office/officeart/2016/7/layout/RepeatingBendingProcessNew"/>
    <dgm:cxn modelId="{8386DB4F-81EC-4FAA-9EBE-C726A0BAE33A}" srcId="{F393F7F5-5A95-4297-9DFF-361B4704DECE}" destId="{2C525A65-71FD-401A-8C93-70B6A824BA89}" srcOrd="5" destOrd="0" parTransId="{ED1807C1-3B39-40BF-95D6-6A0619C381DE}" sibTransId="{67C8DB5A-6801-4EC4-9875-EA9749F76502}"/>
    <dgm:cxn modelId="{5B368670-8CB5-4766-9AD5-AE1A9FD8876C}" srcId="{F393F7F5-5A95-4297-9DFF-361B4704DECE}" destId="{9AEE3BD5-FECB-400C-B8A8-AB9E9551DBFF}" srcOrd="0" destOrd="0" parTransId="{EE12AE6A-1F22-4728-9A47-0AA7FC2F665C}" sibTransId="{7EC98968-B084-4E46-B78A-14FA40B41626}"/>
    <dgm:cxn modelId="{45102051-134F-4E8E-82C2-6800B7C815C9}" type="presOf" srcId="{67C8DB5A-6801-4EC4-9875-EA9749F76502}" destId="{FD25556C-EE35-4F2F-8182-38095CADE131}" srcOrd="1" destOrd="0" presId="urn:microsoft.com/office/officeart/2016/7/layout/RepeatingBendingProcessNew"/>
    <dgm:cxn modelId="{66694A80-A002-4E9C-9318-B06AEB693F13}" type="presOf" srcId="{9AEE3BD5-FECB-400C-B8A8-AB9E9551DBFF}" destId="{8721E887-7749-4091-BED8-812541147701}" srcOrd="0" destOrd="0" presId="urn:microsoft.com/office/officeart/2016/7/layout/RepeatingBendingProcessNew"/>
    <dgm:cxn modelId="{BE8D5681-EF0F-4EB7-BB46-EF385AB4309A}" type="presOf" srcId="{48C2F641-8883-4BB9-880C-B77064378806}" destId="{D781FBF0-44DB-43E6-9C30-AC383F194806}" srcOrd="0" destOrd="0" presId="urn:microsoft.com/office/officeart/2016/7/layout/RepeatingBendingProcessNew"/>
    <dgm:cxn modelId="{F51C1682-A3CC-4F1C-AC59-A5A9F6DF9E88}" type="presOf" srcId="{143EB2D8-0D79-48E6-8E9E-BA2CA60CA70C}" destId="{51D67732-E7AC-4258-B206-2D6C3DFDB040}" srcOrd="1" destOrd="0" presId="urn:microsoft.com/office/officeart/2016/7/layout/RepeatingBendingProcessNew"/>
    <dgm:cxn modelId="{5748CA90-7212-44E9-B58B-3FC2AA84E742}" type="presOf" srcId="{9B6036A6-7C90-4F12-BB97-79ACB5A92FBE}" destId="{2C7D98C5-A19F-4D4C-B7A0-B9E1B58362B6}" srcOrd="0" destOrd="0" presId="urn:microsoft.com/office/officeart/2016/7/layout/RepeatingBendingProcessNew"/>
    <dgm:cxn modelId="{3DCD2096-EC89-4FFA-8536-3311F431D890}" type="presOf" srcId="{2C525A65-71FD-401A-8C93-70B6A824BA89}" destId="{6299577F-F6A1-4B19-B0D2-6742B4BA46DE}" srcOrd="0" destOrd="0" presId="urn:microsoft.com/office/officeart/2016/7/layout/RepeatingBendingProcessNew"/>
    <dgm:cxn modelId="{6D41539F-5DA4-43A2-9861-2CD438B5C778}" srcId="{F393F7F5-5A95-4297-9DFF-361B4704DECE}" destId="{985D6531-8520-4173-BECA-1F4E90374560}" srcOrd="6" destOrd="0" parTransId="{FFC4F375-F157-4482-861A-234C4AC0F88C}" sibTransId="{6B731977-6D70-4090-B404-FC2D21714E01}"/>
    <dgm:cxn modelId="{ACBA78A6-B1FD-489A-8950-3BBFD06203B1}" type="presOf" srcId="{7EC98968-B084-4E46-B78A-14FA40B41626}" destId="{817FA253-5339-4826-A15F-83B62CFBCC0A}" srcOrd="0" destOrd="0" presId="urn:microsoft.com/office/officeart/2016/7/layout/RepeatingBendingProcessNew"/>
    <dgm:cxn modelId="{150940C8-6767-4184-BA6F-EEACC348E215}" type="presOf" srcId="{6B731977-6D70-4090-B404-FC2D21714E01}" destId="{EEAA1DE7-0310-45B4-9CEC-9B2E7C2EF2FF}" srcOrd="1" destOrd="0" presId="urn:microsoft.com/office/officeart/2016/7/layout/RepeatingBendingProcessNew"/>
    <dgm:cxn modelId="{1778D7C9-D544-4B8E-9EA5-98EFED6E83DD}" srcId="{F393F7F5-5A95-4297-9DFF-361B4704DECE}" destId="{97C0C544-B7CF-4DBF-A016-49565A9A17C0}" srcOrd="7" destOrd="0" parTransId="{B03EE8E1-D4A2-4AA9-86F8-1487BAB4CFDE}" sibTransId="{CED88D5D-CF4E-43AF-B68B-563A7D0299DA}"/>
    <dgm:cxn modelId="{6F50AED0-F55B-424A-B61D-7C097A5CCDE3}" type="presOf" srcId="{00463984-BB27-483B-BA93-F26BAE8F26E1}" destId="{0F993482-A61B-4348-8FD7-6FE1B2AB90B6}" srcOrd="1" destOrd="0" presId="urn:microsoft.com/office/officeart/2016/7/layout/RepeatingBendingProcessNew"/>
    <dgm:cxn modelId="{A8DBFFE1-FC1B-4FBA-A351-6BF72442678E}" type="presOf" srcId="{97C0C544-B7CF-4DBF-A016-49565A9A17C0}" destId="{9C59F9B6-DD31-4A60-9808-CE42AB6D62AD}" srcOrd="0" destOrd="0" presId="urn:microsoft.com/office/officeart/2016/7/layout/RepeatingBendingProcessNew"/>
    <dgm:cxn modelId="{236113EE-CD63-47A4-97E4-085247C352A6}" type="presOf" srcId="{6B731977-6D70-4090-B404-FC2D21714E01}" destId="{7C66C795-885F-47B8-A1C9-DB912EE1A2C6}" srcOrd="0" destOrd="0" presId="urn:microsoft.com/office/officeart/2016/7/layout/RepeatingBendingProcessNew"/>
    <dgm:cxn modelId="{DF2FB5FD-7A71-496C-AE8C-326754003B04}" srcId="{F393F7F5-5A95-4297-9DFF-361B4704DECE}" destId="{A7FEBCD1-546B-444B-826A-7ABDB469539B}" srcOrd="2" destOrd="0" parTransId="{5FC344A5-2805-4864-8E7F-3E17643EE672}" sibTransId="{00463984-BB27-483B-BA93-F26BAE8F26E1}"/>
    <dgm:cxn modelId="{78C34AFF-5888-45A4-84E3-7EB9A2E610CD}" type="presOf" srcId="{8E20E186-8F28-4961-B89C-2777828C9E42}" destId="{A3C44371-4DA0-4872-ABBA-77D4B5B69A06}" srcOrd="0" destOrd="0" presId="urn:microsoft.com/office/officeart/2016/7/layout/RepeatingBendingProcessNew"/>
    <dgm:cxn modelId="{E4C61178-117B-4A51-B07F-4B7AEE3F7A64}" type="presParOf" srcId="{FE7BE074-1DBE-41F4-A5C1-77A33CE71A71}" destId="{8721E887-7749-4091-BED8-812541147701}" srcOrd="0" destOrd="0" presId="urn:microsoft.com/office/officeart/2016/7/layout/RepeatingBendingProcessNew"/>
    <dgm:cxn modelId="{AA109F31-4A7B-4A02-9268-3C6AE9B39998}" type="presParOf" srcId="{FE7BE074-1DBE-41F4-A5C1-77A33CE71A71}" destId="{817FA253-5339-4826-A15F-83B62CFBCC0A}" srcOrd="1" destOrd="0" presId="urn:microsoft.com/office/officeart/2016/7/layout/RepeatingBendingProcessNew"/>
    <dgm:cxn modelId="{3FCDD509-55D4-404A-A6B0-8756A5FAE1D3}" type="presParOf" srcId="{817FA253-5339-4826-A15F-83B62CFBCC0A}" destId="{F1020588-2C11-40BC-9DAD-57F4D8A3A29D}" srcOrd="0" destOrd="0" presId="urn:microsoft.com/office/officeart/2016/7/layout/RepeatingBendingProcessNew"/>
    <dgm:cxn modelId="{D8300D45-9BA4-4B5A-92E2-49EE53613A15}" type="presParOf" srcId="{FE7BE074-1DBE-41F4-A5C1-77A33CE71A71}" destId="{2C7D98C5-A19F-4D4C-B7A0-B9E1B58362B6}" srcOrd="2" destOrd="0" presId="urn:microsoft.com/office/officeart/2016/7/layout/RepeatingBendingProcessNew"/>
    <dgm:cxn modelId="{3982997A-169A-42D2-A203-13F5F623552E}" type="presParOf" srcId="{FE7BE074-1DBE-41F4-A5C1-77A33CE71A71}" destId="{BAE70CCB-FD8E-4607-BBE4-8B4378EA31D4}" srcOrd="3" destOrd="0" presId="urn:microsoft.com/office/officeart/2016/7/layout/RepeatingBendingProcessNew"/>
    <dgm:cxn modelId="{2D8B0763-F3A5-4FDB-9020-4FAB2C1BC838}" type="presParOf" srcId="{BAE70CCB-FD8E-4607-BBE4-8B4378EA31D4}" destId="{3CF453C0-1264-4FB1-95B9-50C1FC2764ED}" srcOrd="0" destOrd="0" presId="urn:microsoft.com/office/officeart/2016/7/layout/RepeatingBendingProcessNew"/>
    <dgm:cxn modelId="{E4A0BF78-61A7-478D-BA12-AADCE94EFBFA}" type="presParOf" srcId="{FE7BE074-1DBE-41F4-A5C1-77A33CE71A71}" destId="{ADC43D08-12E7-429C-92D0-B481FC6265B3}" srcOrd="4" destOrd="0" presId="urn:microsoft.com/office/officeart/2016/7/layout/RepeatingBendingProcessNew"/>
    <dgm:cxn modelId="{2626EC1E-CC41-4DE2-9E75-C751156BB06B}" type="presParOf" srcId="{FE7BE074-1DBE-41F4-A5C1-77A33CE71A71}" destId="{6784D649-9367-438A-B3CB-381DF94E69B8}" srcOrd="5" destOrd="0" presId="urn:microsoft.com/office/officeart/2016/7/layout/RepeatingBendingProcessNew"/>
    <dgm:cxn modelId="{1041F06A-F3CE-4EBC-BBCE-A9A3930B0E2D}" type="presParOf" srcId="{6784D649-9367-438A-B3CB-381DF94E69B8}" destId="{0F993482-A61B-4348-8FD7-6FE1B2AB90B6}" srcOrd="0" destOrd="0" presId="urn:microsoft.com/office/officeart/2016/7/layout/RepeatingBendingProcessNew"/>
    <dgm:cxn modelId="{C6C221DA-3EDE-479A-806D-B31EA4A83ECD}" type="presParOf" srcId="{FE7BE074-1DBE-41F4-A5C1-77A33CE71A71}" destId="{A3C44371-4DA0-4872-ABBA-77D4B5B69A06}" srcOrd="6" destOrd="0" presId="urn:microsoft.com/office/officeart/2016/7/layout/RepeatingBendingProcessNew"/>
    <dgm:cxn modelId="{73D02452-9771-4242-9FF7-09E162FCF1A8}" type="presParOf" srcId="{FE7BE074-1DBE-41F4-A5C1-77A33CE71A71}" destId="{D4E5031A-3395-4632-B71B-C55DC38D2F1D}" srcOrd="7" destOrd="0" presId="urn:microsoft.com/office/officeart/2016/7/layout/RepeatingBendingProcessNew"/>
    <dgm:cxn modelId="{61ECA969-9AA1-4446-A8C9-42E713487D64}" type="presParOf" srcId="{D4E5031A-3395-4632-B71B-C55DC38D2F1D}" destId="{51D67732-E7AC-4258-B206-2D6C3DFDB040}" srcOrd="0" destOrd="0" presId="urn:microsoft.com/office/officeart/2016/7/layout/RepeatingBendingProcessNew"/>
    <dgm:cxn modelId="{31F265A1-2E6D-49DA-9CE4-47D86912B8A1}" type="presParOf" srcId="{FE7BE074-1DBE-41F4-A5C1-77A33CE71A71}" destId="{79EA9557-EFC0-4070-B57C-BBD38ED753A5}" srcOrd="8" destOrd="0" presId="urn:microsoft.com/office/officeart/2016/7/layout/RepeatingBendingProcessNew"/>
    <dgm:cxn modelId="{9F3C4404-5431-4788-BB61-8686910D4F1A}" type="presParOf" srcId="{FE7BE074-1DBE-41F4-A5C1-77A33CE71A71}" destId="{D781FBF0-44DB-43E6-9C30-AC383F194806}" srcOrd="9" destOrd="0" presId="urn:microsoft.com/office/officeart/2016/7/layout/RepeatingBendingProcessNew"/>
    <dgm:cxn modelId="{5B10A3E8-1915-4BFA-8679-E50108BDD2E6}" type="presParOf" srcId="{D781FBF0-44DB-43E6-9C30-AC383F194806}" destId="{BA09ECE0-8151-418C-879F-0306236469EE}" srcOrd="0" destOrd="0" presId="urn:microsoft.com/office/officeart/2016/7/layout/RepeatingBendingProcessNew"/>
    <dgm:cxn modelId="{3DEA78BE-CE65-407F-97DB-E67368FAF7A7}" type="presParOf" srcId="{FE7BE074-1DBE-41F4-A5C1-77A33CE71A71}" destId="{6299577F-F6A1-4B19-B0D2-6742B4BA46DE}" srcOrd="10" destOrd="0" presId="urn:microsoft.com/office/officeart/2016/7/layout/RepeatingBendingProcessNew"/>
    <dgm:cxn modelId="{A795E918-014A-48B6-8A62-81CC8F0D12F7}" type="presParOf" srcId="{FE7BE074-1DBE-41F4-A5C1-77A33CE71A71}" destId="{E189CECF-2CF0-497C-8766-5A3BE3894D90}" srcOrd="11" destOrd="0" presId="urn:microsoft.com/office/officeart/2016/7/layout/RepeatingBendingProcessNew"/>
    <dgm:cxn modelId="{6BA4E3A9-BB22-4B55-9A2D-CBEEA8507CEE}" type="presParOf" srcId="{E189CECF-2CF0-497C-8766-5A3BE3894D90}" destId="{FD25556C-EE35-4F2F-8182-38095CADE131}" srcOrd="0" destOrd="0" presId="urn:microsoft.com/office/officeart/2016/7/layout/RepeatingBendingProcessNew"/>
    <dgm:cxn modelId="{AD46272F-D115-4992-B3F7-16698FEB3139}" type="presParOf" srcId="{FE7BE074-1DBE-41F4-A5C1-77A33CE71A71}" destId="{2F04FDDC-EFD5-41AF-A67E-7BFB0409E6A7}" srcOrd="12" destOrd="0" presId="urn:microsoft.com/office/officeart/2016/7/layout/RepeatingBendingProcessNew"/>
    <dgm:cxn modelId="{B591C7F2-85F2-4A58-941D-BC1D34C2D2B3}" type="presParOf" srcId="{FE7BE074-1DBE-41F4-A5C1-77A33CE71A71}" destId="{7C66C795-885F-47B8-A1C9-DB912EE1A2C6}" srcOrd="13" destOrd="0" presId="urn:microsoft.com/office/officeart/2016/7/layout/RepeatingBendingProcessNew"/>
    <dgm:cxn modelId="{128D3483-DEBE-444E-BAA8-AAA8D13E32AE}" type="presParOf" srcId="{7C66C795-885F-47B8-A1C9-DB912EE1A2C6}" destId="{EEAA1DE7-0310-45B4-9CEC-9B2E7C2EF2FF}" srcOrd="0" destOrd="0" presId="urn:microsoft.com/office/officeart/2016/7/layout/RepeatingBendingProcessNew"/>
    <dgm:cxn modelId="{5A8EAFAE-C9B9-4559-A5CD-D173B5230E0A}" type="presParOf" srcId="{FE7BE074-1DBE-41F4-A5C1-77A33CE71A71}" destId="{9C59F9B6-DD31-4A60-9808-CE42AB6D62AD}"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51879F-CBEA-4FFF-B647-E355064B42AE}"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3448D30-62F3-49A1-81D4-3D682A5CE93D}">
      <dgm:prSet/>
      <dgm:spPr/>
      <dgm:t>
        <a:bodyPr/>
        <a:lstStyle/>
        <a:p>
          <a:pPr>
            <a:lnSpc>
              <a:spcPct val="100000"/>
            </a:lnSpc>
            <a:defRPr b="1"/>
          </a:pPr>
          <a:r>
            <a:rPr lang="en-US" b="1"/>
            <a:t>Extracted and Categorized Risk Levels</a:t>
          </a:r>
          <a:r>
            <a:rPr lang="en-US"/>
            <a:t>:</a:t>
          </a:r>
        </a:p>
      </dgm:t>
    </dgm:pt>
    <dgm:pt modelId="{96B947F3-CEF4-4E0C-AD0B-21A64FF6AFB5}" type="parTrans" cxnId="{5EDE1374-C880-4FDA-8D5A-5CC0DA71A148}">
      <dgm:prSet/>
      <dgm:spPr/>
      <dgm:t>
        <a:bodyPr/>
        <a:lstStyle/>
        <a:p>
          <a:endParaRPr lang="en-US"/>
        </a:p>
      </dgm:t>
    </dgm:pt>
    <dgm:pt modelId="{5ECC0BCF-25B1-4EBC-8BB5-9FB7EE703385}" type="sibTrans" cxnId="{5EDE1374-C880-4FDA-8D5A-5CC0DA71A148}">
      <dgm:prSet/>
      <dgm:spPr/>
      <dgm:t>
        <a:bodyPr/>
        <a:lstStyle/>
        <a:p>
          <a:endParaRPr lang="en-US"/>
        </a:p>
      </dgm:t>
    </dgm:pt>
    <dgm:pt modelId="{1D79E2E0-8A10-434E-AFA9-AFB6CD1FB56E}">
      <dgm:prSet custT="1"/>
      <dgm:spPr/>
      <dgm:t>
        <a:bodyPr/>
        <a:lstStyle/>
        <a:p>
          <a:pPr>
            <a:lnSpc>
              <a:spcPct val="100000"/>
            </a:lnSpc>
          </a:pPr>
          <a:r>
            <a:rPr lang="en-US" sz="1400" dirty="0"/>
            <a:t>Used regular expressions to extract risk levels (Low, Medium, High) from the Risk column.</a:t>
          </a:r>
        </a:p>
      </dgm:t>
    </dgm:pt>
    <dgm:pt modelId="{248948EF-1771-478B-8DDC-687489EED2F2}" type="parTrans" cxnId="{48419DCE-D693-4219-8927-197D0D3AC299}">
      <dgm:prSet/>
      <dgm:spPr/>
      <dgm:t>
        <a:bodyPr/>
        <a:lstStyle/>
        <a:p>
          <a:endParaRPr lang="en-US"/>
        </a:p>
      </dgm:t>
    </dgm:pt>
    <dgm:pt modelId="{9A1F62FE-8137-4D57-B06A-F0FAA359421B}" type="sibTrans" cxnId="{48419DCE-D693-4219-8927-197D0D3AC299}">
      <dgm:prSet/>
      <dgm:spPr/>
      <dgm:t>
        <a:bodyPr/>
        <a:lstStyle/>
        <a:p>
          <a:endParaRPr lang="en-US"/>
        </a:p>
      </dgm:t>
    </dgm:pt>
    <dgm:pt modelId="{CC80BB87-31F2-4FE5-97AD-B7A41077A26C}">
      <dgm:prSet custT="1"/>
      <dgm:spPr/>
      <dgm:t>
        <a:bodyPr/>
        <a:lstStyle/>
        <a:p>
          <a:pPr>
            <a:lnSpc>
              <a:spcPct val="100000"/>
            </a:lnSpc>
          </a:pPr>
          <a:r>
            <a:rPr lang="en-US" sz="1400" dirty="0"/>
            <a:t>This transformation made it easier to categorize and analyze the severity of potential food safety risks for each establishment.</a:t>
          </a:r>
        </a:p>
      </dgm:t>
    </dgm:pt>
    <dgm:pt modelId="{67714BF0-4E95-473E-8776-8652617EB490}" type="parTrans" cxnId="{87F55B28-85A3-4FDA-B50B-8247B3A17506}">
      <dgm:prSet/>
      <dgm:spPr/>
      <dgm:t>
        <a:bodyPr/>
        <a:lstStyle/>
        <a:p>
          <a:endParaRPr lang="en-US"/>
        </a:p>
      </dgm:t>
    </dgm:pt>
    <dgm:pt modelId="{E6599D80-0E3B-4AD9-9926-C813FD6E6B4B}" type="sibTrans" cxnId="{87F55B28-85A3-4FDA-B50B-8247B3A17506}">
      <dgm:prSet/>
      <dgm:spPr/>
      <dgm:t>
        <a:bodyPr/>
        <a:lstStyle/>
        <a:p>
          <a:endParaRPr lang="en-US"/>
        </a:p>
      </dgm:t>
    </dgm:pt>
    <dgm:pt modelId="{C5590BA3-2C6D-46CA-8EBD-4F1204B291A3}">
      <dgm:prSet/>
      <dgm:spPr/>
      <dgm:t>
        <a:bodyPr/>
        <a:lstStyle/>
        <a:p>
          <a:pPr>
            <a:lnSpc>
              <a:spcPct val="100000"/>
            </a:lnSpc>
            <a:defRPr b="1"/>
          </a:pPr>
          <a:r>
            <a:rPr lang="en-US" b="1"/>
            <a:t>Encoded Inspection Results</a:t>
          </a:r>
          <a:r>
            <a:rPr lang="en-US"/>
            <a:t>:</a:t>
          </a:r>
        </a:p>
      </dgm:t>
    </dgm:pt>
    <dgm:pt modelId="{728C8B72-7878-4B7D-9B84-52252C2A5BA8}" type="parTrans" cxnId="{D5F8E6AC-D2D0-40EC-B951-4921567E73D7}">
      <dgm:prSet/>
      <dgm:spPr/>
      <dgm:t>
        <a:bodyPr/>
        <a:lstStyle/>
        <a:p>
          <a:endParaRPr lang="en-US"/>
        </a:p>
      </dgm:t>
    </dgm:pt>
    <dgm:pt modelId="{4F171BC5-45A1-424F-9C07-44D4862F9601}" type="sibTrans" cxnId="{D5F8E6AC-D2D0-40EC-B951-4921567E73D7}">
      <dgm:prSet/>
      <dgm:spPr/>
      <dgm:t>
        <a:bodyPr/>
        <a:lstStyle/>
        <a:p>
          <a:endParaRPr lang="en-US"/>
        </a:p>
      </dgm:t>
    </dgm:pt>
    <dgm:pt modelId="{1EA3887E-8A7A-436F-A4CC-82AC3C2E2B90}">
      <dgm:prSet custT="1"/>
      <dgm:spPr/>
      <dgm:t>
        <a:bodyPr/>
        <a:lstStyle/>
        <a:p>
          <a:pPr>
            <a:lnSpc>
              <a:spcPct val="100000"/>
            </a:lnSpc>
          </a:pPr>
          <a:r>
            <a:rPr lang="en-US" sz="1400" dirty="0"/>
            <a:t>Transformed the </a:t>
          </a:r>
          <a:r>
            <a:rPr lang="en-US" sz="1400" dirty="0" err="1"/>
            <a:t>Inspection_Result</a:t>
          </a:r>
          <a:r>
            <a:rPr lang="en-US" sz="1400" dirty="0"/>
            <a:t> column by encoding the outcomes into binary values:</a:t>
          </a:r>
        </a:p>
      </dgm:t>
    </dgm:pt>
    <dgm:pt modelId="{386CE977-230E-4789-93EE-55D696F75D4A}" type="parTrans" cxnId="{B844A46E-0600-4BDA-9F4E-25BD0F0180B1}">
      <dgm:prSet/>
      <dgm:spPr/>
      <dgm:t>
        <a:bodyPr/>
        <a:lstStyle/>
        <a:p>
          <a:endParaRPr lang="en-US"/>
        </a:p>
      </dgm:t>
    </dgm:pt>
    <dgm:pt modelId="{BB885702-1E51-4953-A928-819CA1219EF0}" type="sibTrans" cxnId="{B844A46E-0600-4BDA-9F4E-25BD0F0180B1}">
      <dgm:prSet/>
      <dgm:spPr/>
      <dgm:t>
        <a:bodyPr/>
        <a:lstStyle/>
        <a:p>
          <a:endParaRPr lang="en-US"/>
        </a:p>
      </dgm:t>
    </dgm:pt>
    <dgm:pt modelId="{512556AB-70B3-4A23-865F-C0322B0430B6}">
      <dgm:prSet custT="1"/>
      <dgm:spPr/>
      <dgm:t>
        <a:bodyPr/>
        <a:lstStyle/>
        <a:p>
          <a:r>
            <a:rPr lang="en-US" sz="1400" dirty="0"/>
            <a:t>'Pass' as </a:t>
          </a:r>
          <a:r>
            <a:rPr lang="en-US" sz="1400" b="1" dirty="0"/>
            <a:t>1</a:t>
          </a:r>
          <a:endParaRPr lang="en-US" sz="1400" dirty="0"/>
        </a:p>
      </dgm:t>
    </dgm:pt>
    <dgm:pt modelId="{04B410AF-210C-467F-8CEE-1D15FD9C180F}" type="parTrans" cxnId="{6AC7F404-874D-4B47-A6E8-80B68259E116}">
      <dgm:prSet/>
      <dgm:spPr/>
      <dgm:t>
        <a:bodyPr/>
        <a:lstStyle/>
        <a:p>
          <a:endParaRPr lang="en-US"/>
        </a:p>
      </dgm:t>
    </dgm:pt>
    <dgm:pt modelId="{D1952662-6828-45CF-963E-EF1B3E0E8D13}" type="sibTrans" cxnId="{6AC7F404-874D-4B47-A6E8-80B68259E116}">
      <dgm:prSet/>
      <dgm:spPr/>
      <dgm:t>
        <a:bodyPr/>
        <a:lstStyle/>
        <a:p>
          <a:endParaRPr lang="en-US"/>
        </a:p>
      </dgm:t>
    </dgm:pt>
    <dgm:pt modelId="{ABCCE3C6-87E1-4008-AD5D-74E7CB599413}">
      <dgm:prSet custT="1"/>
      <dgm:spPr/>
      <dgm:t>
        <a:bodyPr/>
        <a:lstStyle/>
        <a:p>
          <a:r>
            <a:rPr lang="en-US" sz="1400" dirty="0"/>
            <a:t>'Fail' as </a:t>
          </a:r>
          <a:r>
            <a:rPr lang="en-US" sz="1400" b="1" dirty="0"/>
            <a:t>0</a:t>
          </a:r>
          <a:endParaRPr lang="en-US" sz="1400" dirty="0"/>
        </a:p>
      </dgm:t>
    </dgm:pt>
    <dgm:pt modelId="{23999FCE-3640-4CAB-9C04-D3DFCD9A2AEC}" type="parTrans" cxnId="{5E2DBCEF-D2EC-43F0-A1EC-B0708B1E6BE6}">
      <dgm:prSet/>
      <dgm:spPr/>
      <dgm:t>
        <a:bodyPr/>
        <a:lstStyle/>
        <a:p>
          <a:endParaRPr lang="en-US"/>
        </a:p>
      </dgm:t>
    </dgm:pt>
    <dgm:pt modelId="{A0F42C03-BAC9-4E29-911E-903797B99E6D}" type="sibTrans" cxnId="{5E2DBCEF-D2EC-43F0-A1EC-B0708B1E6BE6}">
      <dgm:prSet/>
      <dgm:spPr/>
      <dgm:t>
        <a:bodyPr/>
        <a:lstStyle/>
        <a:p>
          <a:endParaRPr lang="en-US"/>
        </a:p>
      </dgm:t>
    </dgm:pt>
    <dgm:pt modelId="{9400D61D-01D1-4347-9C44-D421ABCFD2C5}">
      <dgm:prSet custT="1"/>
      <dgm:spPr/>
      <dgm:t>
        <a:bodyPr/>
        <a:lstStyle/>
        <a:p>
          <a:pPr>
            <a:lnSpc>
              <a:spcPct val="100000"/>
            </a:lnSpc>
          </a:pPr>
          <a:r>
            <a:rPr lang="en-US" sz="1400" dirty="0"/>
            <a:t>This simplification streamlined the analysis and improved the efficiency of data processing.</a:t>
          </a:r>
        </a:p>
      </dgm:t>
    </dgm:pt>
    <dgm:pt modelId="{A310CB78-7260-4FDA-90F9-F3FAB588E912}" type="parTrans" cxnId="{DBCF018F-51DE-43CD-AEB3-1272A99A92EE}">
      <dgm:prSet/>
      <dgm:spPr/>
      <dgm:t>
        <a:bodyPr/>
        <a:lstStyle/>
        <a:p>
          <a:endParaRPr lang="en-US"/>
        </a:p>
      </dgm:t>
    </dgm:pt>
    <dgm:pt modelId="{B90245C4-9D7B-4318-B97D-F3A0E980599A}" type="sibTrans" cxnId="{DBCF018F-51DE-43CD-AEB3-1272A99A92EE}">
      <dgm:prSet/>
      <dgm:spPr/>
      <dgm:t>
        <a:bodyPr/>
        <a:lstStyle/>
        <a:p>
          <a:endParaRPr lang="en-US"/>
        </a:p>
      </dgm:t>
    </dgm:pt>
    <dgm:pt modelId="{A605A11F-F39D-4079-AB4C-6D71E555E648}">
      <dgm:prSet/>
      <dgm:spPr/>
      <dgm:t>
        <a:bodyPr/>
        <a:lstStyle/>
        <a:p>
          <a:pPr>
            <a:lnSpc>
              <a:spcPct val="100000"/>
            </a:lnSpc>
            <a:defRPr b="1"/>
          </a:pPr>
          <a:r>
            <a:rPr lang="en-US" b="1"/>
            <a:t>Dropped Irrelevant Columns</a:t>
          </a:r>
          <a:r>
            <a:rPr lang="en-US"/>
            <a:t>:</a:t>
          </a:r>
        </a:p>
      </dgm:t>
    </dgm:pt>
    <dgm:pt modelId="{0C8F27A7-2EC7-4625-8976-725D0ABB4743}" type="parTrans" cxnId="{D033F612-FEE0-4256-9FE0-E6064AF25E09}">
      <dgm:prSet/>
      <dgm:spPr/>
      <dgm:t>
        <a:bodyPr/>
        <a:lstStyle/>
        <a:p>
          <a:endParaRPr lang="en-US"/>
        </a:p>
      </dgm:t>
    </dgm:pt>
    <dgm:pt modelId="{B3FC97A2-40E1-4E9A-AFBC-6D00AE7EDCD2}" type="sibTrans" cxnId="{D033F612-FEE0-4256-9FE0-E6064AF25E09}">
      <dgm:prSet/>
      <dgm:spPr/>
      <dgm:t>
        <a:bodyPr/>
        <a:lstStyle/>
        <a:p>
          <a:endParaRPr lang="en-US"/>
        </a:p>
      </dgm:t>
    </dgm:pt>
    <dgm:pt modelId="{3F224C0F-7E82-415A-A897-38B556E043E7}">
      <dgm:prSet custT="1"/>
      <dgm:spPr/>
      <dgm:t>
        <a:bodyPr/>
        <a:lstStyle/>
        <a:p>
          <a:pPr>
            <a:lnSpc>
              <a:spcPct val="100000"/>
            </a:lnSpc>
          </a:pPr>
          <a:r>
            <a:rPr lang="en-US" sz="1400" dirty="0"/>
            <a:t>Removed unnecessary columns from the dataset that were not essential for the analysis.</a:t>
          </a:r>
        </a:p>
      </dgm:t>
    </dgm:pt>
    <dgm:pt modelId="{0DA0E866-DC60-4134-A2B9-0B514098A5F9}" type="parTrans" cxnId="{30DE065D-9E77-4D49-87F0-3EAB1A1E7C48}">
      <dgm:prSet/>
      <dgm:spPr/>
      <dgm:t>
        <a:bodyPr/>
        <a:lstStyle/>
        <a:p>
          <a:endParaRPr lang="en-US"/>
        </a:p>
      </dgm:t>
    </dgm:pt>
    <dgm:pt modelId="{C7FE38F0-2136-42E6-81E3-BF67884DAE83}" type="sibTrans" cxnId="{30DE065D-9E77-4D49-87F0-3EAB1A1E7C48}">
      <dgm:prSet/>
      <dgm:spPr/>
      <dgm:t>
        <a:bodyPr/>
        <a:lstStyle/>
        <a:p>
          <a:endParaRPr lang="en-US"/>
        </a:p>
      </dgm:t>
    </dgm:pt>
    <dgm:pt modelId="{1C0FD621-3AD2-4C41-930D-D39FF675BCAD}">
      <dgm:prSet custT="1"/>
      <dgm:spPr/>
      <dgm:t>
        <a:bodyPr/>
        <a:lstStyle/>
        <a:p>
          <a:pPr>
            <a:lnSpc>
              <a:spcPct val="100000"/>
            </a:lnSpc>
          </a:pPr>
          <a:r>
            <a:rPr lang="en-US" sz="1400" dirty="0"/>
            <a:t>This step helped optimize the dataset, reducing complexity and making subsequent analysis more manageable.</a:t>
          </a:r>
        </a:p>
      </dgm:t>
    </dgm:pt>
    <dgm:pt modelId="{BA901DAC-83E8-4AAF-83B2-4D4E6124C791}" type="parTrans" cxnId="{DD4F95F6-A51A-4D91-89F8-84B2BB774A38}">
      <dgm:prSet/>
      <dgm:spPr/>
      <dgm:t>
        <a:bodyPr/>
        <a:lstStyle/>
        <a:p>
          <a:endParaRPr lang="en-US"/>
        </a:p>
      </dgm:t>
    </dgm:pt>
    <dgm:pt modelId="{F4235852-AC7F-45A0-BF5B-93850C65CFB9}" type="sibTrans" cxnId="{DD4F95F6-A51A-4D91-89F8-84B2BB774A38}">
      <dgm:prSet/>
      <dgm:spPr/>
      <dgm:t>
        <a:bodyPr/>
        <a:lstStyle/>
        <a:p>
          <a:endParaRPr lang="en-US"/>
        </a:p>
      </dgm:t>
    </dgm:pt>
    <dgm:pt modelId="{888BAC1B-2468-44F0-97EE-CF27E9D2A82A}" type="pres">
      <dgm:prSet presAssocID="{BD51879F-CBEA-4FFF-B647-E355064B42AE}" presName="root" presStyleCnt="0">
        <dgm:presLayoutVars>
          <dgm:dir/>
          <dgm:resizeHandles val="exact"/>
        </dgm:presLayoutVars>
      </dgm:prSet>
      <dgm:spPr/>
    </dgm:pt>
    <dgm:pt modelId="{16FAEECD-01F4-46C6-ADDA-04BFA4C3AD55}" type="pres">
      <dgm:prSet presAssocID="{D3448D30-62F3-49A1-81D4-3D682A5CE93D}" presName="compNode" presStyleCnt="0"/>
      <dgm:spPr/>
    </dgm:pt>
    <dgm:pt modelId="{EE5CFD83-3C92-444C-9E3D-D110A549CAC0}" type="pres">
      <dgm:prSet presAssocID="{D3448D30-62F3-49A1-81D4-3D682A5CE9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1E700AAC-305A-4A1E-A90C-898E2EDE926A}" type="pres">
      <dgm:prSet presAssocID="{D3448D30-62F3-49A1-81D4-3D682A5CE93D}" presName="iconSpace" presStyleCnt="0"/>
      <dgm:spPr/>
    </dgm:pt>
    <dgm:pt modelId="{0F7E44C7-6C6C-43FA-97AC-34247D971ED3}" type="pres">
      <dgm:prSet presAssocID="{D3448D30-62F3-49A1-81D4-3D682A5CE93D}" presName="parTx" presStyleLbl="revTx" presStyleIdx="0" presStyleCnt="6">
        <dgm:presLayoutVars>
          <dgm:chMax val="0"/>
          <dgm:chPref val="0"/>
        </dgm:presLayoutVars>
      </dgm:prSet>
      <dgm:spPr/>
    </dgm:pt>
    <dgm:pt modelId="{C409DD91-26C1-49B1-9767-6C3858D56FD2}" type="pres">
      <dgm:prSet presAssocID="{D3448D30-62F3-49A1-81D4-3D682A5CE93D}" presName="txSpace" presStyleCnt="0"/>
      <dgm:spPr/>
    </dgm:pt>
    <dgm:pt modelId="{F4385EE1-B46C-4D41-A960-3B748190E453}" type="pres">
      <dgm:prSet presAssocID="{D3448D30-62F3-49A1-81D4-3D682A5CE93D}" presName="desTx" presStyleLbl="revTx" presStyleIdx="1" presStyleCnt="6">
        <dgm:presLayoutVars/>
      </dgm:prSet>
      <dgm:spPr/>
    </dgm:pt>
    <dgm:pt modelId="{94922B6C-C361-4D1B-B854-BB7F22CA30E2}" type="pres">
      <dgm:prSet presAssocID="{5ECC0BCF-25B1-4EBC-8BB5-9FB7EE703385}" presName="sibTrans" presStyleCnt="0"/>
      <dgm:spPr/>
    </dgm:pt>
    <dgm:pt modelId="{DD50A730-6F8D-4E45-879A-61D19BFDF5BC}" type="pres">
      <dgm:prSet presAssocID="{C5590BA3-2C6D-46CA-8EBD-4F1204B291A3}" presName="compNode" presStyleCnt="0"/>
      <dgm:spPr/>
    </dgm:pt>
    <dgm:pt modelId="{2ECE0CA8-4E46-42C3-B697-F192095D5908}" type="pres">
      <dgm:prSet presAssocID="{C5590BA3-2C6D-46CA-8EBD-4F1204B291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3656616C-E4DB-4F5A-9628-333CD5E8CC6F}" type="pres">
      <dgm:prSet presAssocID="{C5590BA3-2C6D-46CA-8EBD-4F1204B291A3}" presName="iconSpace" presStyleCnt="0"/>
      <dgm:spPr/>
    </dgm:pt>
    <dgm:pt modelId="{EE0DE5C8-E526-47D0-9FA1-FA975D24362A}" type="pres">
      <dgm:prSet presAssocID="{C5590BA3-2C6D-46CA-8EBD-4F1204B291A3}" presName="parTx" presStyleLbl="revTx" presStyleIdx="2" presStyleCnt="6">
        <dgm:presLayoutVars>
          <dgm:chMax val="0"/>
          <dgm:chPref val="0"/>
        </dgm:presLayoutVars>
      </dgm:prSet>
      <dgm:spPr/>
    </dgm:pt>
    <dgm:pt modelId="{13B5BB11-37B7-47F3-9074-2DE72CE65577}" type="pres">
      <dgm:prSet presAssocID="{C5590BA3-2C6D-46CA-8EBD-4F1204B291A3}" presName="txSpace" presStyleCnt="0"/>
      <dgm:spPr/>
    </dgm:pt>
    <dgm:pt modelId="{70F46BDE-E028-4CCA-B9B0-A30E760E2151}" type="pres">
      <dgm:prSet presAssocID="{C5590BA3-2C6D-46CA-8EBD-4F1204B291A3}" presName="desTx" presStyleLbl="revTx" presStyleIdx="3" presStyleCnt="6">
        <dgm:presLayoutVars/>
      </dgm:prSet>
      <dgm:spPr/>
    </dgm:pt>
    <dgm:pt modelId="{644991DF-A94E-48F8-A02C-7FCA1E6EA5FA}" type="pres">
      <dgm:prSet presAssocID="{4F171BC5-45A1-424F-9C07-44D4862F9601}" presName="sibTrans" presStyleCnt="0"/>
      <dgm:spPr/>
    </dgm:pt>
    <dgm:pt modelId="{77FB788E-EB9A-4317-BB9F-2A55116C30C8}" type="pres">
      <dgm:prSet presAssocID="{A605A11F-F39D-4079-AB4C-6D71E555E648}" presName="compNode" presStyleCnt="0"/>
      <dgm:spPr/>
    </dgm:pt>
    <dgm:pt modelId="{B03790B6-45C7-46AB-86A2-5E49592014B6}" type="pres">
      <dgm:prSet presAssocID="{A605A11F-F39D-4079-AB4C-6D71E555E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6049D91-6508-4A2E-9F0C-FBFBD4F3EC23}" type="pres">
      <dgm:prSet presAssocID="{A605A11F-F39D-4079-AB4C-6D71E555E648}" presName="iconSpace" presStyleCnt="0"/>
      <dgm:spPr/>
    </dgm:pt>
    <dgm:pt modelId="{C1BF5B3C-08B2-4471-AC60-59A60F62A217}" type="pres">
      <dgm:prSet presAssocID="{A605A11F-F39D-4079-AB4C-6D71E555E648}" presName="parTx" presStyleLbl="revTx" presStyleIdx="4" presStyleCnt="6">
        <dgm:presLayoutVars>
          <dgm:chMax val="0"/>
          <dgm:chPref val="0"/>
        </dgm:presLayoutVars>
      </dgm:prSet>
      <dgm:spPr/>
    </dgm:pt>
    <dgm:pt modelId="{E31CC5B8-774C-4C51-A7AD-56BAD4D836C5}" type="pres">
      <dgm:prSet presAssocID="{A605A11F-F39D-4079-AB4C-6D71E555E648}" presName="txSpace" presStyleCnt="0"/>
      <dgm:spPr/>
    </dgm:pt>
    <dgm:pt modelId="{7F4E9393-E302-45D1-94BA-7D1CC6B98A2D}" type="pres">
      <dgm:prSet presAssocID="{A605A11F-F39D-4079-AB4C-6D71E555E648}" presName="desTx" presStyleLbl="revTx" presStyleIdx="5" presStyleCnt="6">
        <dgm:presLayoutVars/>
      </dgm:prSet>
      <dgm:spPr/>
    </dgm:pt>
  </dgm:ptLst>
  <dgm:cxnLst>
    <dgm:cxn modelId="{6AC7F404-874D-4B47-A6E8-80B68259E116}" srcId="{1EA3887E-8A7A-436F-A4CC-82AC3C2E2B90}" destId="{512556AB-70B3-4A23-865F-C0322B0430B6}" srcOrd="0" destOrd="0" parTransId="{04B410AF-210C-467F-8CEE-1D15FD9C180F}" sibTransId="{D1952662-6828-45CF-963E-EF1B3E0E8D13}"/>
    <dgm:cxn modelId="{A071140F-943D-4CCE-9574-A21CA3C5C74D}" type="presOf" srcId="{ABCCE3C6-87E1-4008-AD5D-74E7CB599413}" destId="{70F46BDE-E028-4CCA-B9B0-A30E760E2151}" srcOrd="0" destOrd="2" presId="urn:microsoft.com/office/officeart/2018/5/layout/CenteredIconLabelDescriptionList"/>
    <dgm:cxn modelId="{D033F612-FEE0-4256-9FE0-E6064AF25E09}" srcId="{BD51879F-CBEA-4FFF-B647-E355064B42AE}" destId="{A605A11F-F39D-4079-AB4C-6D71E555E648}" srcOrd="2" destOrd="0" parTransId="{0C8F27A7-2EC7-4625-8976-725D0ABB4743}" sibTransId="{B3FC97A2-40E1-4E9A-AFBC-6D00AE7EDCD2}"/>
    <dgm:cxn modelId="{87F55B28-85A3-4FDA-B50B-8247B3A17506}" srcId="{D3448D30-62F3-49A1-81D4-3D682A5CE93D}" destId="{CC80BB87-31F2-4FE5-97AD-B7A41077A26C}" srcOrd="1" destOrd="0" parTransId="{67714BF0-4E95-473E-8776-8652617EB490}" sibTransId="{E6599D80-0E3B-4AD9-9926-C813FD6E6B4B}"/>
    <dgm:cxn modelId="{B307302C-5D00-440A-B24D-0D460DD55795}" type="presOf" srcId="{A605A11F-F39D-4079-AB4C-6D71E555E648}" destId="{C1BF5B3C-08B2-4471-AC60-59A60F62A217}" srcOrd="0" destOrd="0" presId="urn:microsoft.com/office/officeart/2018/5/layout/CenteredIconLabelDescriptionList"/>
    <dgm:cxn modelId="{30DE065D-9E77-4D49-87F0-3EAB1A1E7C48}" srcId="{A605A11F-F39D-4079-AB4C-6D71E555E648}" destId="{3F224C0F-7E82-415A-A897-38B556E043E7}" srcOrd="0" destOrd="0" parTransId="{0DA0E866-DC60-4134-A2B9-0B514098A5F9}" sibTransId="{C7FE38F0-2136-42E6-81E3-BF67884DAE83}"/>
    <dgm:cxn modelId="{BE252046-0F71-4D16-A9E5-8132D2F67F83}" type="presOf" srcId="{C5590BA3-2C6D-46CA-8EBD-4F1204B291A3}" destId="{EE0DE5C8-E526-47D0-9FA1-FA975D24362A}" srcOrd="0" destOrd="0" presId="urn:microsoft.com/office/officeart/2018/5/layout/CenteredIconLabelDescriptionList"/>
    <dgm:cxn modelId="{B844A46E-0600-4BDA-9F4E-25BD0F0180B1}" srcId="{C5590BA3-2C6D-46CA-8EBD-4F1204B291A3}" destId="{1EA3887E-8A7A-436F-A4CC-82AC3C2E2B90}" srcOrd="0" destOrd="0" parTransId="{386CE977-230E-4789-93EE-55D696F75D4A}" sibTransId="{BB885702-1E51-4953-A928-819CA1219EF0}"/>
    <dgm:cxn modelId="{5EDE1374-C880-4FDA-8D5A-5CC0DA71A148}" srcId="{BD51879F-CBEA-4FFF-B647-E355064B42AE}" destId="{D3448D30-62F3-49A1-81D4-3D682A5CE93D}" srcOrd="0" destOrd="0" parTransId="{96B947F3-CEF4-4E0C-AD0B-21A64FF6AFB5}" sibTransId="{5ECC0BCF-25B1-4EBC-8BB5-9FB7EE703385}"/>
    <dgm:cxn modelId="{B40E2575-DD53-4AA4-B706-1D9AEF5F51CB}" type="presOf" srcId="{512556AB-70B3-4A23-865F-C0322B0430B6}" destId="{70F46BDE-E028-4CCA-B9B0-A30E760E2151}" srcOrd="0" destOrd="1" presId="urn:microsoft.com/office/officeart/2018/5/layout/CenteredIconLabelDescriptionList"/>
    <dgm:cxn modelId="{31260D89-606D-4D4B-A0DD-220437999D31}" type="presOf" srcId="{1D79E2E0-8A10-434E-AFA9-AFB6CD1FB56E}" destId="{F4385EE1-B46C-4D41-A960-3B748190E453}" srcOrd="0" destOrd="0" presId="urn:microsoft.com/office/officeart/2018/5/layout/CenteredIconLabelDescriptionList"/>
    <dgm:cxn modelId="{B865E68E-84B5-42BB-AB94-0D670152108D}" type="presOf" srcId="{3F224C0F-7E82-415A-A897-38B556E043E7}" destId="{7F4E9393-E302-45D1-94BA-7D1CC6B98A2D}" srcOrd="0" destOrd="0" presId="urn:microsoft.com/office/officeart/2018/5/layout/CenteredIconLabelDescriptionList"/>
    <dgm:cxn modelId="{DBCF018F-51DE-43CD-AEB3-1272A99A92EE}" srcId="{C5590BA3-2C6D-46CA-8EBD-4F1204B291A3}" destId="{9400D61D-01D1-4347-9C44-D421ABCFD2C5}" srcOrd="1" destOrd="0" parTransId="{A310CB78-7260-4FDA-90F9-F3FAB588E912}" sibTransId="{B90245C4-9D7B-4318-B97D-F3A0E980599A}"/>
    <dgm:cxn modelId="{26E5A99C-8C21-4D1C-9A43-4821C519B630}" type="presOf" srcId="{BD51879F-CBEA-4FFF-B647-E355064B42AE}" destId="{888BAC1B-2468-44F0-97EE-CF27E9D2A82A}" srcOrd="0" destOrd="0" presId="urn:microsoft.com/office/officeart/2018/5/layout/CenteredIconLabelDescriptionList"/>
    <dgm:cxn modelId="{B221C69C-4817-4754-8AD3-D6E989472C94}" type="presOf" srcId="{CC80BB87-31F2-4FE5-97AD-B7A41077A26C}" destId="{F4385EE1-B46C-4D41-A960-3B748190E453}" srcOrd="0" destOrd="1" presId="urn:microsoft.com/office/officeart/2018/5/layout/CenteredIconLabelDescriptionList"/>
    <dgm:cxn modelId="{B3E9AC9E-CD38-4B08-9A12-108B2C829327}" type="presOf" srcId="{9400D61D-01D1-4347-9C44-D421ABCFD2C5}" destId="{70F46BDE-E028-4CCA-B9B0-A30E760E2151}" srcOrd="0" destOrd="3" presId="urn:microsoft.com/office/officeart/2018/5/layout/CenteredIconLabelDescriptionList"/>
    <dgm:cxn modelId="{D5F8E6AC-D2D0-40EC-B951-4921567E73D7}" srcId="{BD51879F-CBEA-4FFF-B647-E355064B42AE}" destId="{C5590BA3-2C6D-46CA-8EBD-4F1204B291A3}" srcOrd="1" destOrd="0" parTransId="{728C8B72-7878-4B7D-9B84-52252C2A5BA8}" sibTransId="{4F171BC5-45A1-424F-9C07-44D4862F9601}"/>
    <dgm:cxn modelId="{9586EDB8-AFCB-49C3-AB7E-0B59D0475663}" type="presOf" srcId="{D3448D30-62F3-49A1-81D4-3D682A5CE93D}" destId="{0F7E44C7-6C6C-43FA-97AC-34247D971ED3}" srcOrd="0" destOrd="0" presId="urn:microsoft.com/office/officeart/2018/5/layout/CenteredIconLabelDescriptionList"/>
    <dgm:cxn modelId="{D02813CD-9FF2-433E-B31B-86B01FE6C88D}" type="presOf" srcId="{1C0FD621-3AD2-4C41-930D-D39FF675BCAD}" destId="{7F4E9393-E302-45D1-94BA-7D1CC6B98A2D}" srcOrd="0" destOrd="1" presId="urn:microsoft.com/office/officeart/2018/5/layout/CenteredIconLabelDescriptionList"/>
    <dgm:cxn modelId="{48419DCE-D693-4219-8927-197D0D3AC299}" srcId="{D3448D30-62F3-49A1-81D4-3D682A5CE93D}" destId="{1D79E2E0-8A10-434E-AFA9-AFB6CD1FB56E}" srcOrd="0" destOrd="0" parTransId="{248948EF-1771-478B-8DDC-687489EED2F2}" sibTransId="{9A1F62FE-8137-4D57-B06A-F0FAA359421B}"/>
    <dgm:cxn modelId="{448C94DE-D6BD-4021-8F2E-AE21E0E5A145}" type="presOf" srcId="{1EA3887E-8A7A-436F-A4CC-82AC3C2E2B90}" destId="{70F46BDE-E028-4CCA-B9B0-A30E760E2151}" srcOrd="0" destOrd="0" presId="urn:microsoft.com/office/officeart/2018/5/layout/CenteredIconLabelDescriptionList"/>
    <dgm:cxn modelId="{5E2DBCEF-D2EC-43F0-A1EC-B0708B1E6BE6}" srcId="{1EA3887E-8A7A-436F-A4CC-82AC3C2E2B90}" destId="{ABCCE3C6-87E1-4008-AD5D-74E7CB599413}" srcOrd="1" destOrd="0" parTransId="{23999FCE-3640-4CAB-9C04-D3DFCD9A2AEC}" sibTransId="{A0F42C03-BAC9-4E29-911E-903797B99E6D}"/>
    <dgm:cxn modelId="{DD4F95F6-A51A-4D91-89F8-84B2BB774A38}" srcId="{A605A11F-F39D-4079-AB4C-6D71E555E648}" destId="{1C0FD621-3AD2-4C41-930D-D39FF675BCAD}" srcOrd="1" destOrd="0" parTransId="{BA901DAC-83E8-4AAF-83B2-4D4E6124C791}" sibTransId="{F4235852-AC7F-45A0-BF5B-93850C65CFB9}"/>
    <dgm:cxn modelId="{58D7C37B-B130-4D05-A1FF-05EA41E22618}" type="presParOf" srcId="{888BAC1B-2468-44F0-97EE-CF27E9D2A82A}" destId="{16FAEECD-01F4-46C6-ADDA-04BFA4C3AD55}" srcOrd="0" destOrd="0" presId="urn:microsoft.com/office/officeart/2018/5/layout/CenteredIconLabelDescriptionList"/>
    <dgm:cxn modelId="{BD7DD056-5E23-49D8-A075-F27AD1B354E4}" type="presParOf" srcId="{16FAEECD-01F4-46C6-ADDA-04BFA4C3AD55}" destId="{EE5CFD83-3C92-444C-9E3D-D110A549CAC0}" srcOrd="0" destOrd="0" presId="urn:microsoft.com/office/officeart/2018/5/layout/CenteredIconLabelDescriptionList"/>
    <dgm:cxn modelId="{990287BD-C173-4D53-B545-0D04D02B4FF6}" type="presParOf" srcId="{16FAEECD-01F4-46C6-ADDA-04BFA4C3AD55}" destId="{1E700AAC-305A-4A1E-A90C-898E2EDE926A}" srcOrd="1" destOrd="0" presId="urn:microsoft.com/office/officeart/2018/5/layout/CenteredIconLabelDescriptionList"/>
    <dgm:cxn modelId="{0FAFF23F-E616-416D-804A-149C5FCC2A39}" type="presParOf" srcId="{16FAEECD-01F4-46C6-ADDA-04BFA4C3AD55}" destId="{0F7E44C7-6C6C-43FA-97AC-34247D971ED3}" srcOrd="2" destOrd="0" presId="urn:microsoft.com/office/officeart/2018/5/layout/CenteredIconLabelDescriptionList"/>
    <dgm:cxn modelId="{C57F1F4C-9005-45AE-9954-53DB133DE39E}" type="presParOf" srcId="{16FAEECD-01F4-46C6-ADDA-04BFA4C3AD55}" destId="{C409DD91-26C1-49B1-9767-6C3858D56FD2}" srcOrd="3" destOrd="0" presId="urn:microsoft.com/office/officeart/2018/5/layout/CenteredIconLabelDescriptionList"/>
    <dgm:cxn modelId="{B65A96BA-4643-48E0-811C-D09CE769D0F6}" type="presParOf" srcId="{16FAEECD-01F4-46C6-ADDA-04BFA4C3AD55}" destId="{F4385EE1-B46C-4D41-A960-3B748190E453}" srcOrd="4" destOrd="0" presId="urn:microsoft.com/office/officeart/2018/5/layout/CenteredIconLabelDescriptionList"/>
    <dgm:cxn modelId="{E74C4858-5C84-44C2-B5BB-5B0192B4CAA6}" type="presParOf" srcId="{888BAC1B-2468-44F0-97EE-CF27E9D2A82A}" destId="{94922B6C-C361-4D1B-B854-BB7F22CA30E2}" srcOrd="1" destOrd="0" presId="urn:microsoft.com/office/officeart/2018/5/layout/CenteredIconLabelDescriptionList"/>
    <dgm:cxn modelId="{819A7B28-237B-42F2-BBE0-597238EE2828}" type="presParOf" srcId="{888BAC1B-2468-44F0-97EE-CF27E9D2A82A}" destId="{DD50A730-6F8D-4E45-879A-61D19BFDF5BC}" srcOrd="2" destOrd="0" presId="urn:microsoft.com/office/officeart/2018/5/layout/CenteredIconLabelDescriptionList"/>
    <dgm:cxn modelId="{3CEF8F95-D29B-4B48-ABF8-05BB450A3F91}" type="presParOf" srcId="{DD50A730-6F8D-4E45-879A-61D19BFDF5BC}" destId="{2ECE0CA8-4E46-42C3-B697-F192095D5908}" srcOrd="0" destOrd="0" presId="urn:microsoft.com/office/officeart/2018/5/layout/CenteredIconLabelDescriptionList"/>
    <dgm:cxn modelId="{BFA7A633-9A4D-4FC9-86D3-C54BF48BD360}" type="presParOf" srcId="{DD50A730-6F8D-4E45-879A-61D19BFDF5BC}" destId="{3656616C-E4DB-4F5A-9628-333CD5E8CC6F}" srcOrd="1" destOrd="0" presId="urn:microsoft.com/office/officeart/2018/5/layout/CenteredIconLabelDescriptionList"/>
    <dgm:cxn modelId="{2ED20616-9F54-467C-97CD-F7715F993C62}" type="presParOf" srcId="{DD50A730-6F8D-4E45-879A-61D19BFDF5BC}" destId="{EE0DE5C8-E526-47D0-9FA1-FA975D24362A}" srcOrd="2" destOrd="0" presId="urn:microsoft.com/office/officeart/2018/5/layout/CenteredIconLabelDescriptionList"/>
    <dgm:cxn modelId="{1DBD1B17-3569-40DA-84AE-E075DF39B90E}" type="presParOf" srcId="{DD50A730-6F8D-4E45-879A-61D19BFDF5BC}" destId="{13B5BB11-37B7-47F3-9074-2DE72CE65577}" srcOrd="3" destOrd="0" presId="urn:microsoft.com/office/officeart/2018/5/layout/CenteredIconLabelDescriptionList"/>
    <dgm:cxn modelId="{3D77AB35-CCCC-45CC-A76D-0B618204D67C}" type="presParOf" srcId="{DD50A730-6F8D-4E45-879A-61D19BFDF5BC}" destId="{70F46BDE-E028-4CCA-B9B0-A30E760E2151}" srcOrd="4" destOrd="0" presId="urn:microsoft.com/office/officeart/2018/5/layout/CenteredIconLabelDescriptionList"/>
    <dgm:cxn modelId="{AC688B0A-AA5C-4273-A6BF-767369B240F0}" type="presParOf" srcId="{888BAC1B-2468-44F0-97EE-CF27E9D2A82A}" destId="{644991DF-A94E-48F8-A02C-7FCA1E6EA5FA}" srcOrd="3" destOrd="0" presId="urn:microsoft.com/office/officeart/2018/5/layout/CenteredIconLabelDescriptionList"/>
    <dgm:cxn modelId="{D93AF07E-0C6C-4E4A-B6C8-F35A0AD41555}" type="presParOf" srcId="{888BAC1B-2468-44F0-97EE-CF27E9D2A82A}" destId="{77FB788E-EB9A-4317-BB9F-2A55116C30C8}" srcOrd="4" destOrd="0" presId="urn:microsoft.com/office/officeart/2018/5/layout/CenteredIconLabelDescriptionList"/>
    <dgm:cxn modelId="{E955E595-E70A-48CB-AE6B-02C31A403840}" type="presParOf" srcId="{77FB788E-EB9A-4317-BB9F-2A55116C30C8}" destId="{B03790B6-45C7-46AB-86A2-5E49592014B6}" srcOrd="0" destOrd="0" presId="urn:microsoft.com/office/officeart/2018/5/layout/CenteredIconLabelDescriptionList"/>
    <dgm:cxn modelId="{E4D8102C-72B0-45B2-9B74-9078CFE49F79}" type="presParOf" srcId="{77FB788E-EB9A-4317-BB9F-2A55116C30C8}" destId="{A6049D91-6508-4A2E-9F0C-FBFBD4F3EC23}" srcOrd="1" destOrd="0" presId="urn:microsoft.com/office/officeart/2018/5/layout/CenteredIconLabelDescriptionList"/>
    <dgm:cxn modelId="{E7AC531F-7CDB-465B-88BF-7ECE1B59B202}" type="presParOf" srcId="{77FB788E-EB9A-4317-BB9F-2A55116C30C8}" destId="{C1BF5B3C-08B2-4471-AC60-59A60F62A217}" srcOrd="2" destOrd="0" presId="urn:microsoft.com/office/officeart/2018/5/layout/CenteredIconLabelDescriptionList"/>
    <dgm:cxn modelId="{77356670-2F01-4E66-94C0-F520CEF14E18}" type="presParOf" srcId="{77FB788E-EB9A-4317-BB9F-2A55116C30C8}" destId="{E31CC5B8-774C-4C51-A7AD-56BAD4D836C5}" srcOrd="3" destOrd="0" presId="urn:microsoft.com/office/officeart/2018/5/layout/CenteredIconLabelDescriptionList"/>
    <dgm:cxn modelId="{56D8ED6D-641D-4FD1-A501-ED4D17ABE318}" type="presParOf" srcId="{77FB788E-EB9A-4317-BB9F-2A55116C30C8}" destId="{7F4E9393-E302-45D1-94BA-7D1CC6B98A2D}"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FA253-5339-4826-A15F-83B62CFBCC0A}">
      <dsp:nvSpPr>
        <dsp:cNvPr id="0" name=""/>
        <dsp:cNvSpPr/>
      </dsp:nvSpPr>
      <dsp:spPr>
        <a:xfrm>
          <a:off x="2181116" y="821204"/>
          <a:ext cx="333894" cy="91440"/>
        </a:xfrm>
        <a:custGeom>
          <a:avLst/>
          <a:gdLst/>
          <a:ahLst/>
          <a:cxnLst/>
          <a:rect l="0" t="0" r="0" b="0"/>
          <a:pathLst>
            <a:path>
              <a:moveTo>
                <a:pt x="0" y="45720"/>
              </a:moveTo>
              <a:lnTo>
                <a:pt x="3338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8951" y="865099"/>
        <a:ext cx="18224" cy="3648"/>
      </dsp:txXfrm>
    </dsp:sp>
    <dsp:sp modelId="{8721E887-7749-4091-BED8-812541147701}">
      <dsp:nvSpPr>
        <dsp:cNvPr id="0" name=""/>
        <dsp:cNvSpPr/>
      </dsp:nvSpPr>
      <dsp:spPr>
        <a:xfrm>
          <a:off x="598160" y="391497"/>
          <a:ext cx="1584756" cy="950853"/>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b="1" kern="1200"/>
            <a:t>1. Loaded the food inspections dataset into a Spark DataFrame from a CSV file</a:t>
          </a:r>
          <a:r>
            <a:rPr lang="en-US" sz="1200" kern="1200"/>
            <a:t>:</a:t>
          </a:r>
        </a:p>
      </dsp:txBody>
      <dsp:txXfrm>
        <a:off x="598160" y="391497"/>
        <a:ext cx="1584756" cy="950853"/>
      </dsp:txXfrm>
    </dsp:sp>
    <dsp:sp modelId="{BAE70CCB-FD8E-4607-BBE4-8B4378EA31D4}">
      <dsp:nvSpPr>
        <dsp:cNvPr id="0" name=""/>
        <dsp:cNvSpPr/>
      </dsp:nvSpPr>
      <dsp:spPr>
        <a:xfrm>
          <a:off x="4130367" y="821204"/>
          <a:ext cx="333894" cy="91440"/>
        </a:xfrm>
        <a:custGeom>
          <a:avLst/>
          <a:gdLst/>
          <a:ahLst/>
          <a:cxnLst/>
          <a:rect l="0" t="0" r="0" b="0"/>
          <a:pathLst>
            <a:path>
              <a:moveTo>
                <a:pt x="0" y="45720"/>
              </a:moveTo>
              <a:lnTo>
                <a:pt x="3338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8202" y="865099"/>
        <a:ext cx="18224" cy="3648"/>
      </dsp:txXfrm>
    </dsp:sp>
    <dsp:sp modelId="{2C7D98C5-A19F-4D4C-B7A0-B9E1B58362B6}">
      <dsp:nvSpPr>
        <dsp:cNvPr id="0" name=""/>
        <dsp:cNvSpPr/>
      </dsp:nvSpPr>
      <dsp:spPr>
        <a:xfrm>
          <a:off x="2547410" y="4898"/>
          <a:ext cx="1584756" cy="1724050"/>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kern="1200" dirty="0"/>
            <a:t>Utilized </a:t>
          </a:r>
          <a:r>
            <a:rPr lang="en-US" sz="1200" kern="1200" dirty="0" err="1"/>
            <a:t>PySpark’s</a:t>
          </a:r>
          <a:r>
            <a:rPr lang="en-US" sz="1200" kern="1200" dirty="0"/>
            <a:t> </a:t>
          </a:r>
          <a:r>
            <a:rPr lang="en-US" sz="1200" kern="1200" dirty="0" err="1"/>
            <a:t>read.csv</a:t>
          </a:r>
          <a:r>
            <a:rPr lang="en-US" sz="1200" kern="1200" dirty="0"/>
            <a:t> method to efficiently import the data, specifying parameters such as header=True and </a:t>
          </a:r>
          <a:r>
            <a:rPr lang="en-US" sz="1200" kern="1200" dirty="0" err="1"/>
            <a:t>inferSchema</a:t>
          </a:r>
          <a:r>
            <a:rPr lang="en-US" sz="1200" kern="1200" dirty="0"/>
            <a:t>=True to ensure the header was correctly recognized and data types were inferred.</a:t>
          </a:r>
        </a:p>
      </dsp:txBody>
      <dsp:txXfrm>
        <a:off x="2547410" y="4898"/>
        <a:ext cx="1584756" cy="1724050"/>
      </dsp:txXfrm>
    </dsp:sp>
    <dsp:sp modelId="{6784D649-9367-438A-B3CB-381DF94E69B8}">
      <dsp:nvSpPr>
        <dsp:cNvPr id="0" name=""/>
        <dsp:cNvSpPr/>
      </dsp:nvSpPr>
      <dsp:spPr>
        <a:xfrm>
          <a:off x="6079618" y="821204"/>
          <a:ext cx="333894" cy="91440"/>
        </a:xfrm>
        <a:custGeom>
          <a:avLst/>
          <a:gdLst/>
          <a:ahLst/>
          <a:cxnLst/>
          <a:rect l="0" t="0" r="0" b="0"/>
          <a:pathLst>
            <a:path>
              <a:moveTo>
                <a:pt x="0" y="45720"/>
              </a:moveTo>
              <a:lnTo>
                <a:pt x="3338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7452" y="865099"/>
        <a:ext cx="18224" cy="3648"/>
      </dsp:txXfrm>
    </dsp:sp>
    <dsp:sp modelId="{ADC43D08-12E7-429C-92D0-B481FC6265B3}">
      <dsp:nvSpPr>
        <dsp:cNvPr id="0" name=""/>
        <dsp:cNvSpPr/>
      </dsp:nvSpPr>
      <dsp:spPr>
        <a:xfrm>
          <a:off x="4496661" y="391497"/>
          <a:ext cx="1584756" cy="950853"/>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b="1" kern="1200" dirty="0"/>
            <a:t>2. Verified data integrity through an initial check</a:t>
          </a:r>
          <a:r>
            <a:rPr lang="en-US" sz="1200" kern="1200" dirty="0"/>
            <a:t>:</a:t>
          </a:r>
        </a:p>
      </dsp:txBody>
      <dsp:txXfrm>
        <a:off x="4496661" y="391497"/>
        <a:ext cx="1584756" cy="950853"/>
      </dsp:txXfrm>
    </dsp:sp>
    <dsp:sp modelId="{D4E5031A-3395-4632-B71B-C55DC38D2F1D}">
      <dsp:nvSpPr>
        <dsp:cNvPr id="0" name=""/>
        <dsp:cNvSpPr/>
      </dsp:nvSpPr>
      <dsp:spPr>
        <a:xfrm>
          <a:off x="1390538" y="1706710"/>
          <a:ext cx="5847751" cy="1301202"/>
        </a:xfrm>
        <a:custGeom>
          <a:avLst/>
          <a:gdLst/>
          <a:ahLst/>
          <a:cxnLst/>
          <a:rect l="0" t="0" r="0" b="0"/>
          <a:pathLst>
            <a:path>
              <a:moveTo>
                <a:pt x="5847751" y="0"/>
              </a:moveTo>
              <a:lnTo>
                <a:pt x="5847751" y="667701"/>
              </a:lnTo>
              <a:lnTo>
                <a:pt x="0" y="667701"/>
              </a:lnTo>
              <a:lnTo>
                <a:pt x="0" y="1301202"/>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4477" y="2355487"/>
        <a:ext cx="299874" cy="3648"/>
      </dsp:txXfrm>
    </dsp:sp>
    <dsp:sp modelId="{A3C44371-4DA0-4872-ABBA-77D4B5B69A06}">
      <dsp:nvSpPr>
        <dsp:cNvPr id="0" name=""/>
        <dsp:cNvSpPr/>
      </dsp:nvSpPr>
      <dsp:spPr>
        <a:xfrm>
          <a:off x="6445912" y="25337"/>
          <a:ext cx="1584756" cy="1683173"/>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kern="1200" dirty="0"/>
            <a:t>Performed a basic inspection using methods like show() to view a few rows and count() to determine the number of records.</a:t>
          </a:r>
        </a:p>
      </dsp:txBody>
      <dsp:txXfrm>
        <a:off x="6445912" y="25337"/>
        <a:ext cx="1584756" cy="1683173"/>
      </dsp:txXfrm>
    </dsp:sp>
    <dsp:sp modelId="{D781FBF0-44DB-43E6-9C30-AC383F194806}">
      <dsp:nvSpPr>
        <dsp:cNvPr id="0" name=""/>
        <dsp:cNvSpPr/>
      </dsp:nvSpPr>
      <dsp:spPr>
        <a:xfrm>
          <a:off x="2181116" y="3470020"/>
          <a:ext cx="333894" cy="91440"/>
        </a:xfrm>
        <a:custGeom>
          <a:avLst/>
          <a:gdLst/>
          <a:ahLst/>
          <a:cxnLst/>
          <a:rect l="0" t="0" r="0" b="0"/>
          <a:pathLst>
            <a:path>
              <a:moveTo>
                <a:pt x="0" y="45720"/>
              </a:moveTo>
              <a:lnTo>
                <a:pt x="3338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8951" y="3513915"/>
        <a:ext cx="18224" cy="3648"/>
      </dsp:txXfrm>
    </dsp:sp>
    <dsp:sp modelId="{79EA9557-EFC0-4070-B57C-BBD38ED753A5}">
      <dsp:nvSpPr>
        <dsp:cNvPr id="0" name=""/>
        <dsp:cNvSpPr/>
      </dsp:nvSpPr>
      <dsp:spPr>
        <a:xfrm>
          <a:off x="598160" y="3040313"/>
          <a:ext cx="1584756" cy="950853"/>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kern="1200"/>
            <a:t>This step ensured that the dataset was loaded completely without missing or misaligned data entries.</a:t>
          </a:r>
        </a:p>
      </dsp:txBody>
      <dsp:txXfrm>
        <a:off x="598160" y="3040313"/>
        <a:ext cx="1584756" cy="950853"/>
      </dsp:txXfrm>
    </dsp:sp>
    <dsp:sp modelId="{E189CECF-2CF0-497C-8766-5A3BE3894D90}">
      <dsp:nvSpPr>
        <dsp:cNvPr id="0" name=""/>
        <dsp:cNvSpPr/>
      </dsp:nvSpPr>
      <dsp:spPr>
        <a:xfrm>
          <a:off x="4130367" y="3470020"/>
          <a:ext cx="333894" cy="91440"/>
        </a:xfrm>
        <a:custGeom>
          <a:avLst/>
          <a:gdLst/>
          <a:ahLst/>
          <a:cxnLst/>
          <a:rect l="0" t="0" r="0" b="0"/>
          <a:pathLst>
            <a:path>
              <a:moveTo>
                <a:pt x="0" y="45720"/>
              </a:moveTo>
              <a:lnTo>
                <a:pt x="3338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8202" y="3513915"/>
        <a:ext cx="18224" cy="3648"/>
      </dsp:txXfrm>
    </dsp:sp>
    <dsp:sp modelId="{6299577F-F6A1-4B19-B0D2-6742B4BA46DE}">
      <dsp:nvSpPr>
        <dsp:cNvPr id="0" name=""/>
        <dsp:cNvSpPr/>
      </dsp:nvSpPr>
      <dsp:spPr>
        <a:xfrm>
          <a:off x="2547410" y="2467005"/>
          <a:ext cx="1584756" cy="2097469"/>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b="1" kern="1200" dirty="0"/>
            <a:t>3. Examined the data schema to understand structure and identify columns needing transformation</a:t>
          </a:r>
          <a:r>
            <a:rPr lang="en-US" sz="1200" kern="1200" dirty="0"/>
            <a:t>:</a:t>
          </a:r>
        </a:p>
      </dsp:txBody>
      <dsp:txXfrm>
        <a:off x="2547410" y="2467005"/>
        <a:ext cx="1584756" cy="2097469"/>
      </dsp:txXfrm>
    </dsp:sp>
    <dsp:sp modelId="{7C66C795-885F-47B8-A1C9-DB912EE1A2C6}">
      <dsp:nvSpPr>
        <dsp:cNvPr id="0" name=""/>
        <dsp:cNvSpPr/>
      </dsp:nvSpPr>
      <dsp:spPr>
        <a:xfrm>
          <a:off x="6079618" y="3470020"/>
          <a:ext cx="333894" cy="91440"/>
        </a:xfrm>
        <a:custGeom>
          <a:avLst/>
          <a:gdLst/>
          <a:ahLst/>
          <a:cxnLst/>
          <a:rect l="0" t="0" r="0" b="0"/>
          <a:pathLst>
            <a:path>
              <a:moveTo>
                <a:pt x="0" y="45720"/>
              </a:moveTo>
              <a:lnTo>
                <a:pt x="3338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7452" y="3513915"/>
        <a:ext cx="18224" cy="3648"/>
      </dsp:txXfrm>
    </dsp:sp>
    <dsp:sp modelId="{2F04FDDC-EFD5-41AF-A67E-7BFB0409E6A7}">
      <dsp:nvSpPr>
        <dsp:cNvPr id="0" name=""/>
        <dsp:cNvSpPr/>
      </dsp:nvSpPr>
      <dsp:spPr>
        <a:xfrm>
          <a:off x="4496661" y="3040313"/>
          <a:ext cx="1584756" cy="950853"/>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kern="1200"/>
            <a:t>Used printSchema() to review each column’s data type.</a:t>
          </a:r>
        </a:p>
      </dsp:txBody>
      <dsp:txXfrm>
        <a:off x="4496661" y="3040313"/>
        <a:ext cx="1584756" cy="950853"/>
      </dsp:txXfrm>
    </dsp:sp>
    <dsp:sp modelId="{9C59F9B6-DD31-4A60-9808-CE42AB6D62AD}">
      <dsp:nvSpPr>
        <dsp:cNvPr id="0" name=""/>
        <dsp:cNvSpPr/>
      </dsp:nvSpPr>
      <dsp:spPr>
        <a:xfrm>
          <a:off x="6445912" y="2093443"/>
          <a:ext cx="1584756" cy="2844593"/>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654" tIns="81512" rIns="77654" bIns="81512" numCol="1" spcCol="1270" anchor="ctr" anchorCtr="0">
          <a:noAutofit/>
        </a:bodyPr>
        <a:lstStyle/>
        <a:p>
          <a:pPr marL="0" lvl="0" indent="0" algn="ctr" defTabSz="533400">
            <a:lnSpc>
              <a:spcPct val="90000"/>
            </a:lnSpc>
            <a:spcBef>
              <a:spcPct val="0"/>
            </a:spcBef>
            <a:spcAft>
              <a:spcPct val="35000"/>
            </a:spcAft>
            <a:buNone/>
          </a:pPr>
          <a:r>
            <a:rPr lang="en-US" sz="1200" kern="1200" dirty="0"/>
            <a:t>Identified columns such as Inspection Date that needed conversion to a date format and categorical columns that required encoding for analysis.</a:t>
          </a:r>
        </a:p>
      </dsp:txBody>
      <dsp:txXfrm>
        <a:off x="6445912" y="2093443"/>
        <a:ext cx="1584756" cy="2844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CFD83-3C92-444C-9E3D-D110A549CAC0}">
      <dsp:nvSpPr>
        <dsp:cNvPr id="0" name=""/>
        <dsp:cNvSpPr/>
      </dsp:nvSpPr>
      <dsp:spPr>
        <a:xfrm>
          <a:off x="947356" y="356800"/>
          <a:ext cx="1014398" cy="1014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7E44C7-6C6C-43FA-97AC-34247D971ED3}">
      <dsp:nvSpPr>
        <dsp:cNvPr id="0" name=""/>
        <dsp:cNvSpPr/>
      </dsp:nvSpPr>
      <dsp:spPr>
        <a:xfrm>
          <a:off x="5415" y="1513518"/>
          <a:ext cx="2898281" cy="43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kern="1200"/>
            <a:t>Extracted and Categorized Risk Levels</a:t>
          </a:r>
          <a:r>
            <a:rPr lang="en-US" sz="1500" kern="1200"/>
            <a:t>:</a:t>
          </a:r>
        </a:p>
      </dsp:txBody>
      <dsp:txXfrm>
        <a:off x="5415" y="1513518"/>
        <a:ext cx="2898281" cy="434742"/>
      </dsp:txXfrm>
    </dsp:sp>
    <dsp:sp modelId="{F4385EE1-B46C-4D41-A960-3B748190E453}">
      <dsp:nvSpPr>
        <dsp:cNvPr id="0" name=""/>
        <dsp:cNvSpPr/>
      </dsp:nvSpPr>
      <dsp:spPr>
        <a:xfrm>
          <a:off x="5415" y="2014456"/>
          <a:ext cx="2898281" cy="165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Used regular expressions to extract risk levels (Low, Medium, High) from the Risk column.</a:t>
          </a:r>
        </a:p>
        <a:p>
          <a:pPr marL="0" lvl="0" indent="0" algn="ctr" defTabSz="622300">
            <a:lnSpc>
              <a:spcPct val="100000"/>
            </a:lnSpc>
            <a:spcBef>
              <a:spcPct val="0"/>
            </a:spcBef>
            <a:spcAft>
              <a:spcPct val="35000"/>
            </a:spcAft>
            <a:buNone/>
          </a:pPr>
          <a:r>
            <a:rPr lang="en-US" sz="1400" kern="1200" dirty="0"/>
            <a:t>This transformation made it easier to categorize and analyze the severity of potential food safety risks for each establishment.</a:t>
          </a:r>
        </a:p>
      </dsp:txBody>
      <dsp:txXfrm>
        <a:off x="5415" y="2014456"/>
        <a:ext cx="2898281" cy="1652102"/>
      </dsp:txXfrm>
    </dsp:sp>
    <dsp:sp modelId="{2ECE0CA8-4E46-42C3-B697-F192095D5908}">
      <dsp:nvSpPr>
        <dsp:cNvPr id="0" name=""/>
        <dsp:cNvSpPr/>
      </dsp:nvSpPr>
      <dsp:spPr>
        <a:xfrm>
          <a:off x="4352837" y="356800"/>
          <a:ext cx="1014398" cy="1014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DE5C8-E526-47D0-9FA1-FA975D24362A}">
      <dsp:nvSpPr>
        <dsp:cNvPr id="0" name=""/>
        <dsp:cNvSpPr/>
      </dsp:nvSpPr>
      <dsp:spPr>
        <a:xfrm>
          <a:off x="3410895" y="1513518"/>
          <a:ext cx="2898281" cy="43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kern="1200"/>
            <a:t>Encoded Inspection Results</a:t>
          </a:r>
          <a:r>
            <a:rPr lang="en-US" sz="1500" kern="1200"/>
            <a:t>:</a:t>
          </a:r>
        </a:p>
      </dsp:txBody>
      <dsp:txXfrm>
        <a:off x="3410895" y="1513518"/>
        <a:ext cx="2898281" cy="434742"/>
      </dsp:txXfrm>
    </dsp:sp>
    <dsp:sp modelId="{70F46BDE-E028-4CCA-B9B0-A30E760E2151}">
      <dsp:nvSpPr>
        <dsp:cNvPr id="0" name=""/>
        <dsp:cNvSpPr/>
      </dsp:nvSpPr>
      <dsp:spPr>
        <a:xfrm>
          <a:off x="3410895" y="2014456"/>
          <a:ext cx="2898281" cy="165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Transformed the </a:t>
          </a:r>
          <a:r>
            <a:rPr lang="en-US" sz="1400" kern="1200" dirty="0" err="1"/>
            <a:t>Inspection_Result</a:t>
          </a:r>
          <a:r>
            <a:rPr lang="en-US" sz="1400" kern="1200" dirty="0"/>
            <a:t> column by encoding the outcomes into binary values:</a:t>
          </a:r>
        </a:p>
        <a:p>
          <a:pPr marL="114300" lvl="1" indent="-114300" algn="l" defTabSz="622300">
            <a:lnSpc>
              <a:spcPct val="90000"/>
            </a:lnSpc>
            <a:spcBef>
              <a:spcPct val="0"/>
            </a:spcBef>
            <a:spcAft>
              <a:spcPct val="15000"/>
            </a:spcAft>
            <a:buChar char="•"/>
          </a:pPr>
          <a:r>
            <a:rPr lang="en-US" sz="1400" kern="1200" dirty="0"/>
            <a:t>'Pass' as </a:t>
          </a:r>
          <a:r>
            <a:rPr lang="en-US" sz="1400" b="1" kern="1200" dirty="0"/>
            <a:t>1</a:t>
          </a:r>
          <a:endParaRPr lang="en-US" sz="1400" kern="1200" dirty="0"/>
        </a:p>
        <a:p>
          <a:pPr marL="114300" lvl="1" indent="-114300" algn="l" defTabSz="622300">
            <a:lnSpc>
              <a:spcPct val="90000"/>
            </a:lnSpc>
            <a:spcBef>
              <a:spcPct val="0"/>
            </a:spcBef>
            <a:spcAft>
              <a:spcPct val="15000"/>
            </a:spcAft>
            <a:buChar char="•"/>
          </a:pPr>
          <a:r>
            <a:rPr lang="en-US" sz="1400" kern="1200" dirty="0"/>
            <a:t>'Fail' as </a:t>
          </a:r>
          <a:r>
            <a:rPr lang="en-US" sz="1400" b="1" kern="1200" dirty="0"/>
            <a:t>0</a:t>
          </a:r>
          <a:endParaRPr lang="en-US" sz="1400" kern="1200" dirty="0"/>
        </a:p>
        <a:p>
          <a:pPr marL="0" lvl="0" indent="0" algn="l" defTabSz="622300">
            <a:lnSpc>
              <a:spcPct val="100000"/>
            </a:lnSpc>
            <a:spcBef>
              <a:spcPct val="0"/>
            </a:spcBef>
            <a:spcAft>
              <a:spcPct val="35000"/>
            </a:spcAft>
            <a:buNone/>
          </a:pPr>
          <a:r>
            <a:rPr lang="en-US" sz="1400" kern="1200" dirty="0"/>
            <a:t>This simplification streamlined the analysis and improved the efficiency of data processing.</a:t>
          </a:r>
        </a:p>
      </dsp:txBody>
      <dsp:txXfrm>
        <a:off x="3410895" y="2014456"/>
        <a:ext cx="2898281" cy="1652102"/>
      </dsp:txXfrm>
    </dsp:sp>
    <dsp:sp modelId="{B03790B6-45C7-46AB-86A2-5E49592014B6}">
      <dsp:nvSpPr>
        <dsp:cNvPr id="0" name=""/>
        <dsp:cNvSpPr/>
      </dsp:nvSpPr>
      <dsp:spPr>
        <a:xfrm>
          <a:off x="7758317" y="356800"/>
          <a:ext cx="1014398" cy="1014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F5B3C-08B2-4471-AC60-59A60F62A217}">
      <dsp:nvSpPr>
        <dsp:cNvPr id="0" name=""/>
        <dsp:cNvSpPr/>
      </dsp:nvSpPr>
      <dsp:spPr>
        <a:xfrm>
          <a:off x="6816376" y="1513518"/>
          <a:ext cx="2898281" cy="43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kern="1200"/>
            <a:t>Dropped Irrelevant Columns</a:t>
          </a:r>
          <a:r>
            <a:rPr lang="en-US" sz="1500" kern="1200"/>
            <a:t>:</a:t>
          </a:r>
        </a:p>
      </dsp:txBody>
      <dsp:txXfrm>
        <a:off x="6816376" y="1513518"/>
        <a:ext cx="2898281" cy="434742"/>
      </dsp:txXfrm>
    </dsp:sp>
    <dsp:sp modelId="{7F4E9393-E302-45D1-94BA-7D1CC6B98A2D}">
      <dsp:nvSpPr>
        <dsp:cNvPr id="0" name=""/>
        <dsp:cNvSpPr/>
      </dsp:nvSpPr>
      <dsp:spPr>
        <a:xfrm>
          <a:off x="6816376" y="2014456"/>
          <a:ext cx="2898281" cy="165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Removed unnecessary columns from the dataset that were not essential for the analysis.</a:t>
          </a:r>
        </a:p>
        <a:p>
          <a:pPr marL="0" lvl="0" indent="0" algn="ctr" defTabSz="622300">
            <a:lnSpc>
              <a:spcPct val="100000"/>
            </a:lnSpc>
            <a:spcBef>
              <a:spcPct val="0"/>
            </a:spcBef>
            <a:spcAft>
              <a:spcPct val="35000"/>
            </a:spcAft>
            <a:buNone/>
          </a:pPr>
          <a:r>
            <a:rPr lang="en-US" sz="1400" kern="1200" dirty="0"/>
            <a:t>This step helped optimize the dataset, reducing complexity and making subsequent analysis more manageable.</a:t>
          </a:r>
        </a:p>
      </dsp:txBody>
      <dsp:txXfrm>
        <a:off x="6816376" y="2014456"/>
        <a:ext cx="2898281" cy="165210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11/5/2024</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36073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12</a:t>
            </a:fld>
            <a:endParaRPr lang="en-US" dirty="0"/>
          </a:p>
        </p:txBody>
      </p:sp>
    </p:spTree>
    <p:extLst>
      <p:ext uri="{BB962C8B-B14F-4D97-AF65-F5344CB8AC3E}">
        <p14:creationId xmlns:p14="http://schemas.microsoft.com/office/powerpoint/2010/main" val="2807368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13</a:t>
            </a:fld>
            <a:endParaRPr lang="en-US" dirty="0"/>
          </a:p>
        </p:txBody>
      </p:sp>
    </p:spTree>
    <p:extLst>
      <p:ext uri="{BB962C8B-B14F-4D97-AF65-F5344CB8AC3E}">
        <p14:creationId xmlns:p14="http://schemas.microsoft.com/office/powerpoint/2010/main" val="162259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58545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3</a:t>
            </a:fld>
            <a:endParaRPr lang="en-US" dirty="0"/>
          </a:p>
        </p:txBody>
      </p:sp>
    </p:spTree>
    <p:extLst>
      <p:ext uri="{BB962C8B-B14F-4D97-AF65-F5344CB8AC3E}">
        <p14:creationId xmlns:p14="http://schemas.microsoft.com/office/powerpoint/2010/main" val="66015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4</a:t>
            </a:fld>
            <a:endParaRPr lang="en-US" dirty="0"/>
          </a:p>
        </p:txBody>
      </p:sp>
    </p:spTree>
    <p:extLst>
      <p:ext uri="{BB962C8B-B14F-4D97-AF65-F5344CB8AC3E}">
        <p14:creationId xmlns:p14="http://schemas.microsoft.com/office/powerpoint/2010/main" val="721410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141875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5BBE-BB44-3F5E-2C00-E96BD9E71C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8B62DB-8BE4-8B06-A93F-249FBC3A3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91F497-AD3D-88E9-3DAE-8A6521D2E7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E5BE28-77BA-5F34-E4E1-A99B383D94E1}"/>
              </a:ext>
            </a:extLst>
          </p:cNvPr>
          <p:cNvSpPr>
            <a:spLocks noGrp="1"/>
          </p:cNvSpPr>
          <p:nvPr>
            <p:ph type="sldNum" sz="quarter" idx="5"/>
          </p:nvPr>
        </p:nvSpPr>
        <p:spPr/>
        <p:txBody>
          <a:bodyPr/>
          <a:lstStyle/>
          <a:p>
            <a:fld id="{4AB3E965-974B-498D-B360-83DD1F9DEB55}" type="slidenum">
              <a:rPr lang="en-US" smtClean="0"/>
              <a:t>7</a:t>
            </a:fld>
            <a:endParaRPr lang="en-US" dirty="0"/>
          </a:p>
        </p:txBody>
      </p:sp>
    </p:spTree>
    <p:extLst>
      <p:ext uri="{BB962C8B-B14F-4D97-AF65-F5344CB8AC3E}">
        <p14:creationId xmlns:p14="http://schemas.microsoft.com/office/powerpoint/2010/main" val="275389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8</a:t>
            </a:fld>
            <a:endParaRPr lang="en-US" dirty="0"/>
          </a:p>
        </p:txBody>
      </p:sp>
    </p:spTree>
    <p:extLst>
      <p:ext uri="{BB962C8B-B14F-4D97-AF65-F5344CB8AC3E}">
        <p14:creationId xmlns:p14="http://schemas.microsoft.com/office/powerpoint/2010/main" val="84240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9</a:t>
            </a:fld>
            <a:endParaRPr lang="en-US" dirty="0"/>
          </a:p>
        </p:txBody>
      </p:sp>
    </p:spTree>
    <p:extLst>
      <p:ext uri="{BB962C8B-B14F-4D97-AF65-F5344CB8AC3E}">
        <p14:creationId xmlns:p14="http://schemas.microsoft.com/office/powerpoint/2010/main" val="390429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10</a:t>
            </a:fld>
            <a:endParaRPr lang="en-US" dirty="0"/>
          </a:p>
        </p:txBody>
      </p:sp>
    </p:spTree>
    <p:extLst>
      <p:ext uri="{BB962C8B-B14F-4D97-AF65-F5344CB8AC3E}">
        <p14:creationId xmlns:p14="http://schemas.microsoft.com/office/powerpoint/2010/main" val="292851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11/5/2024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11/5/2024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11/5/2024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11/5/2024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11/5/2024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11/5/2024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11/5/2024</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cityofchicago.org/Health-Human-Services/Food-Inspections/4ijn-s7e5/about_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975"/>
            <a:ext cx="12191980" cy="6858000"/>
          </a:xfrm>
          <a:prstGeom prst="rect">
            <a:avLst/>
          </a:prstGeom>
        </p:spPr>
      </p:pic>
      <p:sp>
        <p:nvSpPr>
          <p:cNvPr id="27" name="Rectangle 26">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4309349" y="3429000"/>
            <a:ext cx="7501651" cy="1090938"/>
          </a:xfrm>
          <a:prstGeom prst="rect">
            <a:avLst/>
          </a:prstGeom>
        </p:spPr>
        <p:txBody>
          <a:bodyPr lIns="0" rIns="180000" anchor="b">
            <a:normAutofit/>
          </a:bodyPr>
          <a:lstStyle/>
          <a:p>
            <a:pPr algn="l"/>
            <a:r>
              <a:rPr lang="en-US" b="1">
                <a:solidFill>
                  <a:srgbClr val="FFFFFF"/>
                </a:solidFill>
              </a:rPr>
              <a:t>Chicago Food INSpection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4309349" y="4779313"/>
            <a:ext cx="7501650" cy="514816"/>
          </a:xfrm>
          <a:prstGeom prst="rect">
            <a:avLst/>
          </a:prstGeom>
        </p:spPr>
        <p:txBody>
          <a:bodyPr lIns="0" rIns="0" anchor="t">
            <a:normAutofit/>
          </a:bodyPr>
          <a:lstStyle/>
          <a:p>
            <a:r>
              <a:rPr lang="en-US" dirty="0">
                <a:solidFill>
                  <a:srgbClr val="FFFFFF"/>
                </a:solidFill>
              </a:rPr>
              <a:t>Clusters</a:t>
            </a:r>
          </a:p>
        </p:txBody>
      </p:sp>
      <p:cxnSp>
        <p:nvCxnSpPr>
          <p:cNvPr id="29" name="Straight Connector 28">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EDBC9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D3CED9B-7ACE-7D06-AA0C-EC84BBABFAA8}"/>
              </a:ext>
            </a:extLst>
          </p:cNvPr>
          <p:cNvSpPr>
            <a:spLocks noGrp="1"/>
          </p:cNvSpPr>
          <p:nvPr>
            <p:ph type="title"/>
          </p:nvPr>
        </p:nvSpPr>
        <p:spPr>
          <a:xfrm>
            <a:off x="1024128" y="585216"/>
            <a:ext cx="9720072" cy="1499616"/>
          </a:xfrm>
        </p:spPr>
        <p:txBody>
          <a:bodyPr>
            <a:normAutofit/>
          </a:bodyPr>
          <a:lstStyle/>
          <a:p>
            <a:r>
              <a:rPr lang="en-US" dirty="0">
                <a:solidFill>
                  <a:srgbClr val="FFFFFF"/>
                </a:solidFill>
              </a:rPr>
              <a:t>Data Exploration Using Spark SQL</a:t>
            </a:r>
          </a:p>
        </p:txBody>
      </p:sp>
      <p:cxnSp>
        <p:nvCxnSpPr>
          <p:cNvPr id="12" name="Straight Connector 11">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BFA0254-5A5A-E8A9-30AE-7E96858295A8}"/>
              </a:ext>
            </a:extLst>
          </p:cNvPr>
          <p:cNvSpPr>
            <a:spLocks noGrp="1"/>
          </p:cNvSpPr>
          <p:nvPr>
            <p:ph idx="1"/>
          </p:nvPr>
        </p:nvSpPr>
        <p:spPr/>
        <p:txBody>
          <a:bodyPr>
            <a:normAutofit fontScale="92500" lnSpcReduction="20000"/>
          </a:bodyPr>
          <a:lstStyle/>
          <a:p>
            <a:pPr marL="0" indent="0">
              <a:buNone/>
            </a:pPr>
            <a:r>
              <a:rPr lang="en-US" b="1" dirty="0"/>
              <a:t>1.Inspection Counts</a:t>
            </a:r>
            <a:r>
              <a:rPr lang="en-US" dirty="0"/>
              <a:t>:</a:t>
            </a:r>
          </a:p>
          <a:p>
            <a:pPr>
              <a:buFont typeface="Arial" panose="020B0604020202020204" pitchFamily="34" charset="0"/>
              <a:buChar char="•"/>
            </a:pPr>
            <a:r>
              <a:rPr lang="en-US" dirty="0"/>
              <a:t>Queried to count the number of inspections for each result type (e.g., Pass or Fail).</a:t>
            </a:r>
          </a:p>
          <a:p>
            <a:pPr>
              <a:buFont typeface="Arial" panose="020B0604020202020204" pitchFamily="34" charset="0"/>
              <a:buChar char="•"/>
            </a:pPr>
            <a:r>
              <a:rPr lang="en-US" dirty="0"/>
              <a:t>Helped understand the overall compliance rate of food establishments.</a:t>
            </a:r>
          </a:p>
          <a:p>
            <a:pPr marL="0" indent="0">
              <a:buNone/>
            </a:pPr>
            <a:r>
              <a:rPr lang="en-US" b="1" dirty="0"/>
              <a:t>2.Identifying Common Violations</a:t>
            </a:r>
            <a:r>
              <a:rPr lang="en-US" dirty="0"/>
              <a:t>:</a:t>
            </a:r>
          </a:p>
          <a:p>
            <a:pPr>
              <a:lnSpc>
                <a:spcPct val="100000"/>
              </a:lnSpc>
              <a:buFont typeface="Arial" panose="020B0604020202020204" pitchFamily="34" charset="0"/>
              <a:buChar char="•"/>
            </a:pPr>
            <a:r>
              <a:rPr lang="en-US" dirty="0"/>
              <a:t>Ran SQL queries to find the most frequently cited violations across establishments.</a:t>
            </a:r>
          </a:p>
          <a:p>
            <a:pPr>
              <a:lnSpc>
                <a:spcPct val="100000"/>
              </a:lnSpc>
              <a:buFont typeface="Arial" panose="020B0604020202020204" pitchFamily="34" charset="0"/>
              <a:buChar char="•"/>
            </a:pPr>
            <a:r>
              <a:rPr lang="en-US" dirty="0"/>
              <a:t>This analysis highlighted areas where food safety practices needed improvement.</a:t>
            </a:r>
          </a:p>
          <a:p>
            <a:pPr marL="0" indent="0">
              <a:buNone/>
            </a:pPr>
            <a:r>
              <a:rPr lang="en-US" b="1" dirty="0"/>
              <a:t>3.Yearly Distribution of Inspections</a:t>
            </a:r>
            <a:r>
              <a:rPr lang="en-US" dirty="0"/>
              <a:t>:</a:t>
            </a:r>
          </a:p>
          <a:p>
            <a:pPr>
              <a:lnSpc>
                <a:spcPct val="100000"/>
              </a:lnSpc>
              <a:buFont typeface="Arial" panose="020B0604020202020204" pitchFamily="34" charset="0"/>
              <a:buChar char="•"/>
            </a:pPr>
            <a:r>
              <a:rPr lang="en-US" dirty="0"/>
              <a:t>Analyzed the number of inspections conducted each year.</a:t>
            </a:r>
          </a:p>
          <a:p>
            <a:pPr>
              <a:lnSpc>
                <a:spcPct val="100000"/>
              </a:lnSpc>
              <a:buFont typeface="Arial" panose="020B0604020202020204" pitchFamily="34" charset="0"/>
              <a:buChar char="•"/>
            </a:pPr>
            <a:r>
              <a:rPr lang="en-US" dirty="0"/>
              <a:t>Provided insights into trends over time, such as increases in inspections or changes in compliance rates.</a:t>
            </a:r>
          </a:p>
        </p:txBody>
      </p:sp>
    </p:spTree>
    <p:extLst>
      <p:ext uri="{BB962C8B-B14F-4D97-AF65-F5344CB8AC3E}">
        <p14:creationId xmlns:p14="http://schemas.microsoft.com/office/powerpoint/2010/main" val="268404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D9B-7ACE-7D06-AA0C-EC84BBABFAA8}"/>
              </a:ext>
            </a:extLst>
          </p:cNvPr>
          <p:cNvSpPr>
            <a:spLocks noGrp="1"/>
          </p:cNvSpPr>
          <p:nvPr>
            <p:ph type="title"/>
          </p:nvPr>
        </p:nvSpPr>
        <p:spPr>
          <a:xfrm>
            <a:off x="1024129" y="585216"/>
            <a:ext cx="4431792" cy="1499616"/>
          </a:xfrm>
        </p:spPr>
        <p:txBody>
          <a:bodyPr>
            <a:normAutofit/>
          </a:bodyPr>
          <a:lstStyle/>
          <a:p>
            <a:r>
              <a:rPr lang="en-US" dirty="0"/>
              <a:t>Data Visualization</a:t>
            </a:r>
          </a:p>
        </p:txBody>
      </p:sp>
      <p:sp>
        <p:nvSpPr>
          <p:cNvPr id="4" name="Content Placeholder 3">
            <a:extLst>
              <a:ext uri="{FF2B5EF4-FFF2-40B4-BE49-F238E27FC236}">
                <a16:creationId xmlns:a16="http://schemas.microsoft.com/office/drawing/2014/main" id="{1BFA0254-5A5A-E8A9-30AE-7E96858295A8}"/>
              </a:ext>
            </a:extLst>
          </p:cNvPr>
          <p:cNvSpPr>
            <a:spLocks noGrp="1"/>
          </p:cNvSpPr>
          <p:nvPr>
            <p:ph idx="1"/>
          </p:nvPr>
        </p:nvSpPr>
        <p:spPr>
          <a:xfrm>
            <a:off x="1024128" y="2286000"/>
            <a:ext cx="4429615" cy="3931920"/>
          </a:xfrm>
        </p:spPr>
        <p:txBody>
          <a:bodyPr>
            <a:normAutofit/>
          </a:bodyPr>
          <a:lstStyle/>
          <a:p>
            <a:r>
              <a:rPr lang="en-US" sz="2000" b="1" dirty="0"/>
              <a:t>Insights</a:t>
            </a:r>
            <a:r>
              <a:rPr lang="en-US" sz="2000" dirty="0"/>
              <a:t>:</a:t>
            </a:r>
          </a:p>
          <a:p>
            <a:pPr>
              <a:buFont typeface="Arial" panose="020B0604020202020204" pitchFamily="34" charset="0"/>
              <a:buChar char="•"/>
            </a:pPr>
            <a:r>
              <a:rPr lang="en-US" sz="2000" dirty="0"/>
              <a:t>The plot shows a significant number of establishments passed the inspections compared to those that failed.</a:t>
            </a:r>
          </a:p>
          <a:p>
            <a:pPr>
              <a:buFont typeface="Arial" panose="020B0604020202020204" pitchFamily="34" charset="0"/>
              <a:buChar char="•"/>
            </a:pPr>
            <a:r>
              <a:rPr lang="en-US" sz="2000" dirty="0"/>
              <a:t>The nearly equal distribution indicates the effectiveness of regulatory food safety standards, yet there are still a considerable number of failures that warrant attention.</a:t>
            </a:r>
          </a:p>
        </p:txBody>
      </p:sp>
      <p:pic>
        <p:nvPicPr>
          <p:cNvPr id="5" name="Picture 4">
            <a:extLst>
              <a:ext uri="{FF2B5EF4-FFF2-40B4-BE49-F238E27FC236}">
                <a16:creationId xmlns:a16="http://schemas.microsoft.com/office/drawing/2014/main" id="{C5C9EDEE-02CB-D64C-415B-15B309D0CFA0}"/>
              </a:ext>
            </a:extLst>
          </p:cNvPr>
          <p:cNvPicPr>
            <a:picLocks noChangeAspect="1"/>
          </p:cNvPicPr>
          <p:nvPr/>
        </p:nvPicPr>
        <p:blipFill>
          <a:blip r:embed="rId3"/>
          <a:stretch>
            <a:fillRect/>
          </a:stretch>
        </p:blipFill>
        <p:spPr>
          <a:xfrm>
            <a:off x="6212237" y="1797803"/>
            <a:ext cx="5411492" cy="3352895"/>
          </a:xfrm>
          <a:prstGeom prst="rect">
            <a:avLst/>
          </a:prstGeom>
        </p:spPr>
      </p:pic>
    </p:spTree>
    <p:extLst>
      <p:ext uri="{BB962C8B-B14F-4D97-AF65-F5344CB8AC3E}">
        <p14:creationId xmlns:p14="http://schemas.microsoft.com/office/powerpoint/2010/main" val="2479225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D9B-7ACE-7D06-AA0C-EC84BBABFAA8}"/>
              </a:ext>
            </a:extLst>
          </p:cNvPr>
          <p:cNvSpPr>
            <a:spLocks noGrp="1"/>
          </p:cNvSpPr>
          <p:nvPr>
            <p:ph type="title"/>
          </p:nvPr>
        </p:nvSpPr>
        <p:spPr>
          <a:xfrm>
            <a:off x="1024129" y="585216"/>
            <a:ext cx="4431792" cy="1499616"/>
          </a:xfrm>
        </p:spPr>
        <p:txBody>
          <a:bodyPr>
            <a:normAutofit/>
          </a:bodyPr>
          <a:lstStyle/>
          <a:p>
            <a:r>
              <a:rPr lang="en-US" dirty="0"/>
              <a:t>Conclusion</a:t>
            </a:r>
          </a:p>
        </p:txBody>
      </p:sp>
      <p:sp>
        <p:nvSpPr>
          <p:cNvPr id="4" name="Content Placeholder 3">
            <a:extLst>
              <a:ext uri="{FF2B5EF4-FFF2-40B4-BE49-F238E27FC236}">
                <a16:creationId xmlns:a16="http://schemas.microsoft.com/office/drawing/2014/main" id="{1BFA0254-5A5A-E8A9-30AE-7E96858295A8}"/>
              </a:ext>
            </a:extLst>
          </p:cNvPr>
          <p:cNvSpPr>
            <a:spLocks noGrp="1"/>
          </p:cNvSpPr>
          <p:nvPr>
            <p:ph idx="1"/>
          </p:nvPr>
        </p:nvSpPr>
        <p:spPr>
          <a:xfrm>
            <a:off x="1024128" y="2286000"/>
            <a:ext cx="4429615" cy="3931920"/>
          </a:xfrm>
        </p:spPr>
        <p:txBody>
          <a:bodyPr>
            <a:normAutofit/>
          </a:bodyPr>
          <a:lstStyle/>
          <a:p>
            <a:r>
              <a:rPr lang="en-US" sz="2000" dirty="0"/>
              <a:t>Performed EDA on the food inspections dataset, categorizing outcomes into "Pass" (1) and "Fail" (0) after comprehensive data cleaning and transformation.</a:t>
            </a:r>
          </a:p>
          <a:p>
            <a:r>
              <a:rPr lang="en-US" sz="2000" dirty="0"/>
              <a:t>The visual clearly highlighted the proportion of passes and failures, making trends easy to identify and understand, with labels enhancing readability.</a:t>
            </a:r>
          </a:p>
          <a:p>
            <a:r>
              <a:rPr lang="en-US" sz="2000" dirty="0"/>
              <a:t>The analysis uncovered key areas where food safety improvements are necessary and highlighted establishments showing consistent compliance.</a:t>
            </a:r>
          </a:p>
        </p:txBody>
      </p:sp>
      <p:pic>
        <p:nvPicPr>
          <p:cNvPr id="8" name="Graphic 7" descr="Bar chart">
            <a:extLst>
              <a:ext uri="{FF2B5EF4-FFF2-40B4-BE49-F238E27FC236}">
                <a16:creationId xmlns:a16="http://schemas.microsoft.com/office/drawing/2014/main" id="{8F00F240-2265-5938-F084-B3A79B8356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19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BFA0254-5A5A-E8A9-30AE-7E96858295A8}"/>
              </a:ext>
            </a:extLst>
          </p:cNvPr>
          <p:cNvSpPr>
            <a:spLocks noGrp="1"/>
          </p:cNvSpPr>
          <p:nvPr>
            <p:ph idx="1"/>
          </p:nvPr>
        </p:nvSpPr>
        <p:spPr>
          <a:xfrm>
            <a:off x="1024128" y="2286000"/>
            <a:ext cx="4429615" cy="3931920"/>
          </a:xfrm>
        </p:spPr>
        <p:txBody>
          <a:bodyPr>
            <a:normAutofit/>
          </a:bodyPr>
          <a:lstStyle/>
          <a:p>
            <a:r>
              <a:rPr lang="en-US" sz="4800" dirty="0"/>
              <a:t>Thank you</a:t>
            </a:r>
          </a:p>
        </p:txBody>
      </p:sp>
      <p:pic>
        <p:nvPicPr>
          <p:cNvPr id="6" name="Graphic 5" descr="Handshake">
            <a:extLst>
              <a:ext uri="{FF2B5EF4-FFF2-40B4-BE49-F238E27FC236}">
                <a16:creationId xmlns:a16="http://schemas.microsoft.com/office/drawing/2014/main" id="{B8CBC5DF-B1C9-435B-5EAF-01FD3FF864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02306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3652" r="9091" b="5439"/>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title"/>
          </p:nvPr>
        </p:nvSpPr>
        <p:spPr>
          <a:xfrm>
            <a:off x="1024128" y="585216"/>
            <a:ext cx="6066816" cy="1499616"/>
          </a:xfrm>
          <a:prstGeom prst="rect">
            <a:avLst/>
          </a:prstGeom>
        </p:spPr>
        <p:txBody>
          <a:bodyPr lIns="0" rIns="180000">
            <a:normAutofit/>
          </a:bodyPr>
          <a:lstStyle/>
          <a:p>
            <a:r>
              <a:rPr lang="en-US" b="1">
                <a:solidFill>
                  <a:srgbClr val="000000"/>
                </a:solidFill>
              </a:rPr>
              <a:t>Introduction</a:t>
            </a:r>
          </a:p>
        </p:txBody>
      </p:sp>
      <p:cxnSp>
        <p:nvCxnSpPr>
          <p:cNvPr id="19" name="Straight Connector 18">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FC7BD98-5486-489C-BAA0-A69CEFF691B3}"/>
              </a:ext>
            </a:extLst>
          </p:cNvPr>
          <p:cNvSpPr>
            <a:spLocks noGrp="1"/>
          </p:cNvSpPr>
          <p:nvPr>
            <p:ph idx="1"/>
          </p:nvPr>
        </p:nvSpPr>
        <p:spPr>
          <a:xfrm>
            <a:off x="1024128" y="2286000"/>
            <a:ext cx="6066816" cy="4023360"/>
          </a:xfrm>
          <a:prstGeom prst="rect">
            <a:avLst/>
          </a:prstGeom>
        </p:spPr>
        <p:txBody>
          <a:bodyPr lIns="0" rIns="0">
            <a:normAutofit/>
          </a:bodyPr>
          <a:lstStyle/>
          <a:p>
            <a:r>
              <a:rPr lang="en-US" sz="1500" dirty="0">
                <a:solidFill>
                  <a:srgbClr val="000000"/>
                </a:solidFill>
              </a:rPr>
              <a:t>This project involves performing an Exploratory Data Analysis (EDA) on a food inspections dataset sourced from the City of Chicago. The dataset includes records of food inspections carried out at various establishments, detailing outcomes such as whether they passed or failed, and violations observed.</a:t>
            </a:r>
          </a:p>
          <a:p>
            <a:r>
              <a:rPr lang="en-US" sz="1500" b="1" dirty="0">
                <a:solidFill>
                  <a:srgbClr val="000000"/>
                </a:solidFill>
              </a:rPr>
              <a:t>Objectives:</a:t>
            </a:r>
            <a:endParaRPr lang="en-US" sz="1500" dirty="0">
              <a:solidFill>
                <a:srgbClr val="000000"/>
              </a:solidFill>
            </a:endParaRPr>
          </a:p>
          <a:p>
            <a:r>
              <a:rPr lang="en-US" sz="1500" b="1" dirty="0">
                <a:solidFill>
                  <a:srgbClr val="000000"/>
                </a:solidFill>
              </a:rPr>
              <a:t>Analyze Inspection Outcomes</a:t>
            </a:r>
            <a:r>
              <a:rPr lang="en-US" sz="1500" dirty="0">
                <a:solidFill>
                  <a:srgbClr val="000000"/>
                </a:solidFill>
              </a:rPr>
              <a:t>: Classify and evaluate the distribution of inspection results, identifying trends in establishments that pass or fail.</a:t>
            </a:r>
          </a:p>
          <a:p>
            <a:r>
              <a:rPr lang="en-US" sz="1500" b="1" dirty="0">
                <a:solidFill>
                  <a:srgbClr val="000000"/>
                </a:solidFill>
              </a:rPr>
              <a:t>Identify Common Violations</a:t>
            </a:r>
            <a:r>
              <a:rPr lang="en-US" sz="1500" dirty="0">
                <a:solidFill>
                  <a:srgbClr val="000000"/>
                </a:solidFill>
              </a:rPr>
              <a:t>: Use data exploration techniques to determine the most frequent violations, providing insights into areas of concern that require attention for public health.</a:t>
            </a:r>
          </a:p>
          <a:p>
            <a:r>
              <a:rPr lang="en-US" sz="1500" b="1" dirty="0">
                <a:solidFill>
                  <a:srgbClr val="000000"/>
                </a:solidFill>
              </a:rPr>
              <a:t>Explore Temporal Trends</a:t>
            </a:r>
            <a:r>
              <a:rPr lang="en-US" sz="1500" dirty="0">
                <a:solidFill>
                  <a:srgbClr val="000000"/>
                </a:solidFill>
              </a:rPr>
              <a:t>: Analyze how inspection outcomes and violations have evolved over time, examining patterns that could inform better regulatory practices.</a:t>
            </a:r>
          </a:p>
          <a:p>
            <a:endParaRPr lang="en-US" sz="1500" dirty="0">
              <a:solidFill>
                <a:srgbClr val="000000"/>
              </a:solidFill>
            </a:endParaRPr>
          </a:p>
          <a:p>
            <a:endParaRPr lang="en-US" sz="1500" dirty="0">
              <a:solidFill>
                <a:srgbClr val="000000"/>
              </a:solidFill>
            </a:endParaRPr>
          </a:p>
        </p:txBody>
      </p:sp>
    </p:spTree>
    <p:extLst>
      <p:ext uri="{BB962C8B-B14F-4D97-AF65-F5344CB8AC3E}">
        <p14:creationId xmlns:p14="http://schemas.microsoft.com/office/powerpoint/2010/main" val="155057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title"/>
          </p:nvPr>
        </p:nvSpPr>
        <p:spPr>
          <a:xfrm>
            <a:off x="1024128" y="585216"/>
            <a:ext cx="9720072" cy="1499616"/>
          </a:xfrm>
          <a:prstGeom prst="rect">
            <a:avLst/>
          </a:prstGeom>
        </p:spPr>
        <p:txBody>
          <a:bodyPr lIns="0" rIns="180000">
            <a:normAutofit/>
          </a:bodyPr>
          <a:lstStyle/>
          <a:p>
            <a:r>
              <a:rPr lang="en-US" b="1" dirty="0" err="1">
                <a:solidFill>
                  <a:srgbClr val="FFFFFF"/>
                </a:solidFill>
              </a:rPr>
              <a:t>DataSet</a:t>
            </a:r>
            <a:r>
              <a:rPr lang="en-US" b="1" dirty="0">
                <a:solidFill>
                  <a:srgbClr val="FFFFFF"/>
                </a:solidFill>
              </a:rPr>
              <a:t> Description</a:t>
            </a:r>
          </a:p>
        </p:txBody>
      </p:sp>
      <p:cxnSp>
        <p:nvCxnSpPr>
          <p:cNvPr id="12" name="Straight Connector 11">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FC7BD98-5486-489C-BAA0-A69CEFF691B3}"/>
              </a:ext>
            </a:extLst>
          </p:cNvPr>
          <p:cNvSpPr>
            <a:spLocks noGrp="1"/>
          </p:cNvSpPr>
          <p:nvPr>
            <p:ph idx="1"/>
          </p:nvPr>
        </p:nvSpPr>
        <p:spPr>
          <a:xfrm>
            <a:off x="1024128" y="2286000"/>
            <a:ext cx="9720073" cy="4023360"/>
          </a:xfrm>
          <a:prstGeom prst="rect">
            <a:avLst/>
          </a:prstGeom>
        </p:spPr>
        <p:txBody>
          <a:bodyPr lIns="0" rIns="0">
            <a:normAutofit lnSpcReduction="10000"/>
          </a:bodyPr>
          <a:lstStyle/>
          <a:p>
            <a:r>
              <a:rPr lang="en-US" sz="2000" b="1" dirty="0">
                <a:solidFill>
                  <a:srgbClr val="FFFFFF"/>
                </a:solidFill>
              </a:rPr>
              <a:t>Dataset Name</a:t>
            </a:r>
            <a:r>
              <a:rPr lang="en-US" sz="2000" dirty="0">
                <a:solidFill>
                  <a:srgbClr val="FFFFFF"/>
                </a:solidFill>
              </a:rPr>
              <a:t>: Food Inspections Data</a:t>
            </a:r>
            <a:br>
              <a:rPr lang="en-US" sz="2000" dirty="0">
                <a:solidFill>
                  <a:srgbClr val="FFFFFF"/>
                </a:solidFill>
              </a:rPr>
            </a:br>
            <a:r>
              <a:rPr lang="en-US" sz="2000" b="1" dirty="0">
                <a:solidFill>
                  <a:srgbClr val="FFFFFF"/>
                </a:solidFill>
              </a:rPr>
              <a:t>Source</a:t>
            </a:r>
            <a:r>
              <a:rPr lang="en-US" sz="2000" dirty="0">
                <a:solidFill>
                  <a:srgbClr val="FFFFFF"/>
                </a:solidFill>
              </a:rPr>
              <a:t>: City of Chicago’s data portal</a:t>
            </a:r>
            <a:br>
              <a:rPr lang="en-US" sz="2000" dirty="0">
                <a:solidFill>
                  <a:srgbClr val="FFFFFF"/>
                </a:solidFill>
              </a:rPr>
            </a:br>
            <a:r>
              <a:rPr lang="en-US" sz="2000" b="1" dirty="0">
                <a:solidFill>
                  <a:srgbClr val="FFFFFF"/>
                </a:solidFill>
              </a:rPr>
              <a:t>Link</a:t>
            </a:r>
            <a:r>
              <a:rPr lang="en-US" sz="2000" dirty="0">
                <a:solidFill>
                  <a:srgbClr val="FFFFFF"/>
                </a:solidFill>
              </a:rPr>
              <a:t>: </a:t>
            </a:r>
            <a:r>
              <a:rPr lang="en-US" sz="2000" dirty="0">
                <a:solidFill>
                  <a:srgbClr val="FFFFFF"/>
                </a:solidFill>
                <a:hlinkClick r:id="rId4"/>
              </a:rPr>
              <a:t>https://data.cityofchicago.org/Health-Human-Services/Food-Inspections/4ijn-s7e5/about_data</a:t>
            </a:r>
            <a:br>
              <a:rPr lang="en-US" sz="2000" dirty="0">
                <a:solidFill>
                  <a:srgbClr val="FFFFFF"/>
                </a:solidFill>
              </a:rPr>
            </a:br>
            <a:endParaRPr lang="en-US" sz="2000" dirty="0">
              <a:solidFill>
                <a:srgbClr val="FFFFFF"/>
              </a:solidFill>
            </a:endParaRPr>
          </a:p>
          <a:p>
            <a:r>
              <a:rPr lang="en-US" sz="2000" b="1" dirty="0">
                <a:solidFill>
                  <a:srgbClr val="FFFFFF"/>
                </a:solidFill>
              </a:rPr>
              <a:t>Description</a:t>
            </a:r>
            <a:r>
              <a:rPr lang="en-US" sz="2000" dirty="0">
                <a:solidFill>
                  <a:srgbClr val="FFFFFF"/>
                </a:solidFill>
              </a:rPr>
              <a:t>:</a:t>
            </a:r>
          </a:p>
          <a:p>
            <a:pPr marL="457200" indent="-457200">
              <a:buFont typeface="+mj-lt"/>
              <a:buAutoNum type="arabicPeriod"/>
            </a:pPr>
            <a:r>
              <a:rPr lang="en-US" sz="2000" dirty="0">
                <a:solidFill>
                  <a:srgbClr val="FFFFFF"/>
                </a:solidFill>
              </a:rPr>
              <a:t>This dataset contains records of food inspections conducted at various food establishments in Chicago.</a:t>
            </a:r>
          </a:p>
          <a:p>
            <a:pPr marL="457200" indent="-457200">
              <a:buFont typeface="+mj-lt"/>
              <a:buAutoNum type="arabicPeriod"/>
            </a:pPr>
            <a:r>
              <a:rPr lang="en-US" sz="2000" dirty="0">
                <a:solidFill>
                  <a:srgbClr val="FFFFFF"/>
                </a:solidFill>
              </a:rPr>
              <a:t>It includes information about the establishment details, the date of the inspection, the result of the inspection (Pass, Fail, etc.), and descriptions of any violations found.</a:t>
            </a:r>
          </a:p>
          <a:p>
            <a:pPr marL="457200" indent="-457200">
              <a:buFont typeface="+mj-lt"/>
              <a:buAutoNum type="arabicPeriod"/>
            </a:pPr>
            <a:r>
              <a:rPr lang="en-US" sz="2000" dirty="0">
                <a:solidFill>
                  <a:srgbClr val="FFFFFF"/>
                </a:solidFill>
              </a:rPr>
              <a:t>The data is structured in CSV format and includes multiple fields that provide detailed insights into food safety compliance across the city.</a:t>
            </a:r>
          </a:p>
          <a:p>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360118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1500"/>
                                  </p:stCondLst>
                                  <p:iterate>
                                    <p:tmPct val="10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25000"/>
            <a:extLst>
              <a:ext uri="{28A0092B-C50C-407E-A947-70E740481C1C}">
                <a14:useLocalDpi xmlns:a14="http://schemas.microsoft.com/office/drawing/2010/main"/>
              </a:ext>
            </a:extLst>
          </a:blip>
          <a:srcRect/>
          <a:stretch/>
        </p:blipFill>
        <p:spPr>
          <a:xfrm>
            <a:off x="20" y="297190"/>
            <a:ext cx="12191980" cy="6857990"/>
          </a:xfrm>
          <a:prstGeom prst="rect">
            <a:avLst/>
          </a:prstGeom>
        </p:spPr>
      </p:pic>
      <p:sp>
        <p:nvSpPr>
          <p:cNvPr id="3" name="Subtitle 2">
            <a:extLst>
              <a:ext uri="{FF2B5EF4-FFF2-40B4-BE49-F238E27FC236}">
                <a16:creationId xmlns:a16="http://schemas.microsoft.com/office/drawing/2014/main" id="{3FC7BD98-5486-489C-BAA0-A69CEFF691B3}"/>
              </a:ext>
            </a:extLst>
          </p:cNvPr>
          <p:cNvSpPr>
            <a:spLocks noGrp="1"/>
          </p:cNvSpPr>
          <p:nvPr>
            <p:ph idx="4294967295"/>
          </p:nvPr>
        </p:nvSpPr>
        <p:spPr>
          <a:xfrm>
            <a:off x="0" y="480446"/>
            <a:ext cx="12042183" cy="6261317"/>
          </a:xfrm>
          <a:prstGeom prst="rect">
            <a:avLst/>
          </a:prstGeom>
        </p:spPr>
        <p:txBody>
          <a:bodyPr lIns="0" rIns="0">
            <a:normAutofit/>
          </a:bodyPr>
          <a:lstStyle/>
          <a:p>
            <a:r>
              <a:rPr lang="en-US" sz="2000" b="1" dirty="0"/>
              <a:t>Key Columns</a:t>
            </a:r>
            <a:r>
              <a:rPr lang="en-US" sz="2000" dirty="0"/>
              <a:t>:</a:t>
            </a:r>
          </a:p>
          <a:p>
            <a:r>
              <a:rPr lang="en-US" sz="2000" b="1" dirty="0"/>
              <a:t>Inspection Date</a:t>
            </a:r>
            <a:r>
              <a:rPr lang="en-US" sz="2000" dirty="0"/>
              <a:t>: The date the inspection took place.</a:t>
            </a:r>
          </a:p>
          <a:p>
            <a:r>
              <a:rPr lang="en-US" sz="2000" b="1" dirty="0" err="1"/>
              <a:t>Inspection_Result</a:t>
            </a:r>
            <a:r>
              <a:rPr lang="en-US" sz="2000" dirty="0"/>
              <a:t>: The outcome of the inspection (e.g., Pass, Fail).</a:t>
            </a:r>
          </a:p>
          <a:p>
            <a:r>
              <a:rPr lang="en-US" sz="2000" b="1" dirty="0"/>
              <a:t>Violations</a:t>
            </a:r>
            <a:r>
              <a:rPr lang="en-US" sz="2000" dirty="0"/>
              <a:t>: Descriptions of any violations observed during the inspection.</a:t>
            </a:r>
          </a:p>
          <a:p>
            <a:r>
              <a:rPr lang="en-US" sz="2000" b="1" dirty="0"/>
              <a:t>Establishment Details</a:t>
            </a:r>
            <a:r>
              <a:rPr lang="en-US" sz="2000" dirty="0"/>
              <a:t>: Information about the name and address of the food establishment.</a:t>
            </a:r>
          </a:p>
          <a:p>
            <a:r>
              <a:rPr lang="en-US" sz="2000" b="1" dirty="0"/>
              <a:t>Risk Level</a:t>
            </a:r>
            <a:r>
              <a:rPr lang="en-US" sz="2000" dirty="0"/>
              <a:t>: A classification indicating the severity of potential food safety risks (e.g., Low, Medium, High).</a:t>
            </a:r>
          </a:p>
          <a:p>
            <a:endParaRPr lang="en-US" sz="2000" b="1" dirty="0"/>
          </a:p>
          <a:p>
            <a:r>
              <a:rPr lang="en-US" sz="2000" b="1" dirty="0"/>
              <a:t>Size and Format</a:t>
            </a:r>
            <a:r>
              <a:rPr lang="en-US" sz="2000" dirty="0"/>
              <a:t>:</a:t>
            </a:r>
          </a:p>
          <a:p>
            <a:r>
              <a:rPr lang="en-US" sz="2000" dirty="0"/>
              <a:t>The dataset consists of thousands of records in CSV format, making it suitable for analysis using distributed computing frameworks like </a:t>
            </a:r>
            <a:r>
              <a:rPr lang="en-US" sz="2000" dirty="0" err="1"/>
              <a:t>PySpark</a:t>
            </a:r>
            <a:r>
              <a:rPr lang="en-US" sz="2000" dirty="0"/>
              <a:t>.</a:t>
            </a:r>
          </a:p>
          <a:p>
            <a:endParaRPr lang="en-US" sz="2000" b="1" dirty="0"/>
          </a:p>
          <a:p>
            <a:r>
              <a:rPr lang="en-US" sz="2000" b="1" dirty="0"/>
              <a:t>Relevance</a:t>
            </a:r>
            <a:r>
              <a:rPr lang="en-US" sz="2000" dirty="0"/>
              <a:t>:</a:t>
            </a:r>
          </a:p>
          <a:p>
            <a:r>
              <a:rPr lang="en-US" sz="2000" dirty="0"/>
              <a:t>The data is crucial for analyzing trends in food safety, identifying frequently occurring violations, and understanding the effectiveness of food safety regulations over time.</a:t>
            </a:r>
          </a:p>
          <a:p>
            <a:endParaRPr lang="en-US" sz="2000" dirty="0"/>
          </a:p>
        </p:txBody>
      </p:sp>
    </p:spTree>
    <p:extLst>
      <p:ext uri="{BB962C8B-B14F-4D97-AF65-F5344CB8AC3E}">
        <p14:creationId xmlns:p14="http://schemas.microsoft.com/office/powerpoint/2010/main" val="415727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7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7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7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7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25000"/>
            <a:extLst>
              <a:ext uri="{28A0092B-C50C-407E-A947-70E740481C1C}">
                <a14:useLocalDpi xmlns:a14="http://schemas.microsoft.com/office/drawing/2010/main"/>
              </a:ext>
            </a:extLst>
          </a:blip>
          <a:srcRect/>
          <a:stretch/>
        </p:blipFill>
        <p:spPr>
          <a:xfrm>
            <a:off x="138022" y="32704"/>
            <a:ext cx="12191980" cy="6857990"/>
          </a:xfrm>
          <a:prstGeom prst="rect">
            <a:avLst/>
          </a:prstGeom>
        </p:spPr>
      </p:pic>
      <p:sp>
        <p:nvSpPr>
          <p:cNvPr id="2" name="Title 1">
            <a:extLst>
              <a:ext uri="{FF2B5EF4-FFF2-40B4-BE49-F238E27FC236}">
                <a16:creationId xmlns:a16="http://schemas.microsoft.com/office/drawing/2014/main" id="{4D3CED9B-7ACE-7D06-AA0C-EC84BBABFAA8}"/>
              </a:ext>
            </a:extLst>
          </p:cNvPr>
          <p:cNvSpPr>
            <a:spLocks noGrp="1"/>
          </p:cNvSpPr>
          <p:nvPr>
            <p:ph type="title"/>
          </p:nvPr>
        </p:nvSpPr>
        <p:spPr>
          <a:xfrm>
            <a:off x="1024128" y="585216"/>
            <a:ext cx="9720072" cy="1499616"/>
          </a:xfrm>
        </p:spPr>
        <p:txBody>
          <a:bodyPr>
            <a:normAutofit/>
          </a:bodyPr>
          <a:lstStyle/>
          <a:p>
            <a:r>
              <a:rPr lang="en-US">
                <a:solidFill>
                  <a:srgbClr val="FFFFFF"/>
                </a:solidFill>
              </a:rPr>
              <a:t>Data Loading</a:t>
            </a:r>
          </a:p>
        </p:txBody>
      </p:sp>
      <p:cxnSp>
        <p:nvCxnSpPr>
          <p:cNvPr id="19" name="Straight Connector 1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3">
            <a:extLst>
              <a:ext uri="{FF2B5EF4-FFF2-40B4-BE49-F238E27FC236}">
                <a16:creationId xmlns:a16="http://schemas.microsoft.com/office/drawing/2014/main" id="{C767DAD7-AE6C-15F4-DB58-1CB47981187A}"/>
              </a:ext>
            </a:extLst>
          </p:cNvPr>
          <p:cNvGraphicFramePr>
            <a:graphicFrameLocks noGrp="1"/>
          </p:cNvGraphicFramePr>
          <p:nvPr>
            <p:ph idx="1"/>
            <p:extLst>
              <p:ext uri="{D42A27DB-BD31-4B8C-83A1-F6EECF244321}">
                <p14:modId xmlns:p14="http://schemas.microsoft.com/office/powerpoint/2010/main" val="4263526285"/>
              </p:ext>
            </p:extLst>
          </p:nvPr>
        </p:nvGraphicFramePr>
        <p:xfrm>
          <a:off x="2042045" y="1621766"/>
          <a:ext cx="8628829" cy="4942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285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2A85F7B3-F4E6-4FBF-B74E-43CAB468F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8392F-AEC7-46BE-3BC7-992DB6B8A26D}"/>
              </a:ext>
            </a:extLst>
          </p:cNvPr>
          <p:cNvSpPr>
            <a:spLocks noGrp="1"/>
          </p:cNvSpPr>
          <p:nvPr>
            <p:ph type="title"/>
          </p:nvPr>
        </p:nvSpPr>
        <p:spPr>
          <a:xfrm>
            <a:off x="636805" y="640080"/>
            <a:ext cx="4809406"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Schema</a:t>
            </a:r>
          </a:p>
        </p:txBody>
      </p:sp>
      <p:sp>
        <p:nvSpPr>
          <p:cNvPr id="8" name="Content Placeholder 7">
            <a:extLst>
              <a:ext uri="{FF2B5EF4-FFF2-40B4-BE49-F238E27FC236}">
                <a16:creationId xmlns:a16="http://schemas.microsoft.com/office/drawing/2014/main" id="{092A1A86-B771-319A-3F63-870497AFA048}"/>
              </a:ext>
            </a:extLst>
          </p:cNvPr>
          <p:cNvSpPr>
            <a:spLocks noGrp="1"/>
          </p:cNvSpPr>
          <p:nvPr>
            <p:ph idx="1"/>
          </p:nvPr>
        </p:nvSpPr>
        <p:spPr>
          <a:xfrm>
            <a:off x="636806" y="3849539"/>
            <a:ext cx="4819340" cy="2367405"/>
          </a:xfrm>
        </p:spPr>
        <p:txBody>
          <a:bodyPr vert="horz" lIns="91440" tIns="45720" rIns="91440" bIns="45720" rtlCol="0" anchor="t">
            <a:normAutofit/>
          </a:bodyPr>
          <a:lstStyle/>
          <a:p>
            <a:pPr marL="0" indent="0" algn="r">
              <a:lnSpc>
                <a:spcPct val="100000"/>
              </a:lnSpc>
              <a:spcBef>
                <a:spcPts val="0"/>
              </a:spcBef>
              <a:buClr>
                <a:schemeClr val="accent1"/>
              </a:buClr>
              <a:buNone/>
            </a:pPr>
            <a:r>
              <a:rPr lang="en-US" sz="1600" dirty="0">
                <a:solidFill>
                  <a:schemeClr val="tx1">
                    <a:lumMod val="95000"/>
                    <a:lumOff val="5000"/>
                  </a:schemeClr>
                </a:solidFill>
              </a:rPr>
              <a:t>For our dataset, all the columns had correct datatypes and changing datatypes was not required.</a:t>
            </a:r>
          </a:p>
        </p:txBody>
      </p:sp>
      <p:cxnSp>
        <p:nvCxnSpPr>
          <p:cNvPr id="21" name="Straight Connector 20">
            <a:extLst>
              <a:ext uri="{FF2B5EF4-FFF2-40B4-BE49-F238E27FC236}">
                <a16:creationId xmlns:a16="http://schemas.microsoft.com/office/drawing/2014/main" id="{73741D5B-1709-4CDB-963A-CC3C74941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47548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64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A10AD-C9D4-C550-681A-FE57682D8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8D0DA-D584-9FDA-FAD6-7C0DA55E571B}"/>
              </a:ext>
            </a:extLst>
          </p:cNvPr>
          <p:cNvSpPr>
            <a:spLocks noGrp="1"/>
          </p:cNvSpPr>
          <p:nvPr>
            <p:ph type="title"/>
          </p:nvPr>
        </p:nvSpPr>
        <p:spPr>
          <a:xfrm>
            <a:off x="1024129" y="585216"/>
            <a:ext cx="4431792" cy="1499616"/>
          </a:xfrm>
        </p:spPr>
        <p:txBody>
          <a:bodyPr>
            <a:normAutofit/>
          </a:bodyPr>
          <a:lstStyle/>
          <a:p>
            <a:r>
              <a:rPr lang="en-US" dirty="0"/>
              <a:t>Schema</a:t>
            </a:r>
          </a:p>
        </p:txBody>
      </p:sp>
      <p:sp>
        <p:nvSpPr>
          <p:cNvPr id="4" name="Content Placeholder 3">
            <a:extLst>
              <a:ext uri="{FF2B5EF4-FFF2-40B4-BE49-F238E27FC236}">
                <a16:creationId xmlns:a16="http://schemas.microsoft.com/office/drawing/2014/main" id="{380A4B57-0D3E-4CDC-3A9E-F6C6E613170F}"/>
              </a:ext>
            </a:extLst>
          </p:cNvPr>
          <p:cNvSpPr>
            <a:spLocks noGrp="1"/>
          </p:cNvSpPr>
          <p:nvPr>
            <p:ph idx="1"/>
          </p:nvPr>
        </p:nvSpPr>
        <p:spPr>
          <a:xfrm>
            <a:off x="1024129" y="2286000"/>
            <a:ext cx="3289080" cy="1499616"/>
          </a:xfrm>
        </p:spPr>
        <p:txBody>
          <a:bodyPr>
            <a:normAutofit/>
          </a:bodyPr>
          <a:lstStyle/>
          <a:p>
            <a:r>
              <a:rPr lang="en-US" sz="2000" dirty="0">
                <a:solidFill>
                  <a:schemeClr val="tx1">
                    <a:lumMod val="95000"/>
                    <a:lumOff val="5000"/>
                  </a:schemeClr>
                </a:solidFill>
              </a:rPr>
              <a:t>For our dataset, all the columns had correct datatypes and changing datatypes was not required</a:t>
            </a:r>
            <a:endParaRPr lang="en-US" sz="2000" dirty="0"/>
          </a:p>
        </p:txBody>
      </p:sp>
      <p:pic>
        <p:nvPicPr>
          <p:cNvPr id="8" name="Graphic 7" descr="Bar chart">
            <a:extLst>
              <a:ext uri="{FF2B5EF4-FFF2-40B4-BE49-F238E27FC236}">
                <a16:creationId xmlns:a16="http://schemas.microsoft.com/office/drawing/2014/main" id="{C4A40C5D-BDEA-2F96-DBCB-45DE668C7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701039"/>
            <a:ext cx="5455921" cy="5455921"/>
          </a:xfrm>
          <a:prstGeom prst="rect">
            <a:avLst/>
          </a:prstGeom>
        </p:spPr>
      </p:pic>
      <p:pic>
        <p:nvPicPr>
          <p:cNvPr id="3" name="Content Placeholder 3">
            <a:extLst>
              <a:ext uri="{FF2B5EF4-FFF2-40B4-BE49-F238E27FC236}">
                <a16:creationId xmlns:a16="http://schemas.microsoft.com/office/drawing/2014/main" id="{B336924C-B19A-56E2-E6C8-E4478BFB54F2}"/>
              </a:ext>
            </a:extLst>
          </p:cNvPr>
          <p:cNvPicPr>
            <a:picLocks noChangeAspect="1"/>
          </p:cNvPicPr>
          <p:nvPr/>
        </p:nvPicPr>
        <p:blipFill>
          <a:blip r:embed="rId5"/>
          <a:stretch>
            <a:fillRect/>
          </a:stretch>
        </p:blipFill>
        <p:spPr>
          <a:xfrm>
            <a:off x="5020574" y="1116250"/>
            <a:ext cx="6531346" cy="4850708"/>
          </a:xfrm>
          <a:prstGeom prst="rect">
            <a:avLst/>
          </a:prstGeom>
        </p:spPr>
      </p:pic>
    </p:spTree>
    <p:extLst>
      <p:ext uri="{BB962C8B-B14F-4D97-AF65-F5344CB8AC3E}">
        <p14:creationId xmlns:p14="http://schemas.microsoft.com/office/powerpoint/2010/main" val="194953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D3CED9B-7ACE-7D06-AA0C-EC84BBABFAA8}"/>
              </a:ext>
            </a:extLst>
          </p:cNvPr>
          <p:cNvSpPr>
            <a:spLocks noGrp="1"/>
          </p:cNvSpPr>
          <p:nvPr>
            <p:ph type="title"/>
          </p:nvPr>
        </p:nvSpPr>
        <p:spPr>
          <a:xfrm>
            <a:off x="1024128" y="585216"/>
            <a:ext cx="9720072" cy="1499616"/>
          </a:xfrm>
        </p:spPr>
        <p:txBody>
          <a:bodyPr>
            <a:normAutofit/>
          </a:bodyPr>
          <a:lstStyle/>
          <a:p>
            <a:r>
              <a:rPr lang="en-US" dirty="0">
                <a:solidFill>
                  <a:srgbClr val="FFFFFF"/>
                </a:solidFill>
              </a:rPr>
              <a:t>Data Cleaning and Transformation</a:t>
            </a:r>
          </a:p>
        </p:txBody>
      </p:sp>
      <p:cxnSp>
        <p:nvCxnSpPr>
          <p:cNvPr id="12" name="Straight Connector 11">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3">
            <a:extLst>
              <a:ext uri="{FF2B5EF4-FFF2-40B4-BE49-F238E27FC236}">
                <a16:creationId xmlns:a16="http://schemas.microsoft.com/office/drawing/2014/main" id="{6512DB68-60F7-67FF-AE0D-D7F2D6EFC3C4}"/>
              </a:ext>
            </a:extLst>
          </p:cNvPr>
          <p:cNvGraphicFramePr>
            <a:graphicFrameLocks noGrp="1"/>
          </p:cNvGraphicFramePr>
          <p:nvPr>
            <p:ph idx="1"/>
            <p:extLst>
              <p:ext uri="{D42A27DB-BD31-4B8C-83A1-F6EECF244321}">
                <p14:modId xmlns:p14="http://schemas.microsoft.com/office/powerpoint/2010/main" val="2932441144"/>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275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D3CED9B-7ACE-7D06-AA0C-EC84BBABFAA8}"/>
              </a:ext>
            </a:extLst>
          </p:cNvPr>
          <p:cNvSpPr>
            <a:spLocks noGrp="1"/>
          </p:cNvSpPr>
          <p:nvPr>
            <p:ph type="title"/>
          </p:nvPr>
        </p:nvSpPr>
        <p:spPr>
          <a:xfrm>
            <a:off x="1024128" y="585216"/>
            <a:ext cx="9720072" cy="1499616"/>
          </a:xfrm>
        </p:spPr>
        <p:txBody>
          <a:bodyPr>
            <a:normAutofit/>
          </a:bodyPr>
          <a:lstStyle/>
          <a:p>
            <a:r>
              <a:rPr lang="en-US" dirty="0">
                <a:solidFill>
                  <a:srgbClr val="FFFFFF"/>
                </a:solidFill>
              </a:rPr>
              <a:t>Data Storage and temporary View Creation</a:t>
            </a:r>
          </a:p>
        </p:txBody>
      </p:sp>
      <p:cxnSp>
        <p:nvCxnSpPr>
          <p:cNvPr id="12" name="Straight Connector 11">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BFA0254-5A5A-E8A9-30AE-7E96858295A8}"/>
              </a:ext>
            </a:extLst>
          </p:cNvPr>
          <p:cNvSpPr>
            <a:spLocks noGrp="1"/>
          </p:cNvSpPr>
          <p:nvPr>
            <p:ph idx="1"/>
          </p:nvPr>
        </p:nvSpPr>
        <p:spPr/>
        <p:txBody>
          <a:bodyPr/>
          <a:lstStyle/>
          <a:p>
            <a:r>
              <a:rPr lang="en-US" b="1" dirty="0"/>
              <a:t>Data Storage:</a:t>
            </a:r>
          </a:p>
          <a:p>
            <a:r>
              <a:rPr lang="en-US" dirty="0"/>
              <a:t>Saved the transformed Data Frame as a persistent table using Delta </a:t>
            </a:r>
            <a:r>
              <a:rPr lang="en-US" dirty="0" err="1"/>
              <a:t>format:python</a:t>
            </a:r>
            <a:endParaRPr lang="en-US" dirty="0"/>
          </a:p>
          <a:p>
            <a:r>
              <a:rPr lang="en-US" dirty="0"/>
              <a:t>Ensures data is stored efficiently in an accessible format for querying and analysis within environment.</a:t>
            </a:r>
          </a:p>
          <a:p>
            <a:endParaRPr lang="en-US" b="1" dirty="0"/>
          </a:p>
          <a:p>
            <a:r>
              <a:rPr lang="en-US" b="1" dirty="0"/>
              <a:t>Temporary view creation:</a:t>
            </a:r>
          </a:p>
          <a:p>
            <a:r>
              <a:rPr lang="en-US" dirty="0"/>
              <a:t>This enabled executing SQL queries directly on the </a:t>
            </a:r>
            <a:r>
              <a:rPr lang="en-US" dirty="0" err="1"/>
              <a:t>DataFrame</a:t>
            </a:r>
            <a:r>
              <a:rPr lang="en-US" dirty="0"/>
              <a:t> using Spark SQL.</a:t>
            </a:r>
          </a:p>
        </p:txBody>
      </p:sp>
    </p:spTree>
    <p:extLst>
      <p:ext uri="{BB962C8B-B14F-4D97-AF65-F5344CB8AC3E}">
        <p14:creationId xmlns:p14="http://schemas.microsoft.com/office/powerpoint/2010/main" val="1382089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3.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Template>
  <TotalTime>184</TotalTime>
  <Words>980</Words>
  <Application>Microsoft Office PowerPoint</Application>
  <PresentationFormat>Widescreen</PresentationFormat>
  <Paragraphs>89</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Tw Cen MT</vt:lpstr>
      <vt:lpstr>Tw Cen MT Condensed</vt:lpstr>
      <vt:lpstr>Wingdings 3</vt:lpstr>
      <vt:lpstr>Integral</vt:lpstr>
      <vt:lpstr>Chicago Food INSpection</vt:lpstr>
      <vt:lpstr>Introduction</vt:lpstr>
      <vt:lpstr>DataSet Description</vt:lpstr>
      <vt:lpstr>PowerPoint Presentation</vt:lpstr>
      <vt:lpstr>Data Loading</vt:lpstr>
      <vt:lpstr>Schema</vt:lpstr>
      <vt:lpstr>Schema</vt:lpstr>
      <vt:lpstr>Data Cleaning and Transformation</vt:lpstr>
      <vt:lpstr>Data Storage and temporary View Creation</vt:lpstr>
      <vt:lpstr>Data Exploration Using Spark SQL</vt:lpstr>
      <vt:lpstr>Data Visualization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Food INSpection</dc:title>
  <dc:creator>Ajith Kumar Sukumar</dc:creator>
  <cp:lastModifiedBy>Venkata Dharma Teja Konakanchi</cp:lastModifiedBy>
  <cp:revision>4</cp:revision>
  <dcterms:created xsi:type="dcterms:W3CDTF">2024-11-06T02:55:08Z</dcterms:created>
  <dcterms:modified xsi:type="dcterms:W3CDTF">2024-11-06T06:06:25Z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