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58" r:id="rId4"/>
    <p:sldId id="260" r:id="rId5"/>
    <p:sldId id="261" r:id="rId6"/>
    <p:sldId id="262" r:id="rId7"/>
    <p:sldId id="263" r:id="rId8"/>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3115BC-2B96-4DA1-83E4-7DB43B89B2D9}">
          <p14:sldIdLst>
            <p14:sldId id="257"/>
            <p14:sldId id="258"/>
            <p14:sldId id="260"/>
            <p14:sldId id="261"/>
            <p14:sldId id="262"/>
            <p14:sldId id="263"/>
            <p14:sldId id="264"/>
            <p14:sldId id="265"/>
            <p14:sldId id="266"/>
            <p14:sldId id="268"/>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70" autoAdjust="0"/>
    <p:restoredTop sz="94660"/>
  </p:normalViewPr>
  <p:slideViewPr>
    <p:cSldViewPr snapToGrid="0">
      <p:cViewPr varScale="1">
        <p:scale>
          <a:sx n="59" d="100"/>
          <a:sy n="59" d="100"/>
        </p:scale>
        <p:origin x="10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FDA25-6886-4892-9070-7217EDD3B4F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4489A-F1A6-4E1B-8C15-E26CD8891AF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9F183AD-22C2-49C7-B40F-C91593F527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F183AD-22C2-49C7-B40F-C91593F527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F183AD-22C2-49C7-B40F-C91593F527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F183AD-22C2-49C7-B40F-C91593F527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F183AD-22C2-49C7-B40F-C91593F527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9F183AD-22C2-49C7-B40F-C91593F527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9F183AD-22C2-49C7-B40F-C91593F5274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9F183AD-22C2-49C7-B40F-C91593F5274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183AD-22C2-49C7-B40F-C91593F5274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F183AD-22C2-49C7-B40F-C91593F527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F183AD-22C2-49C7-B40F-C91593F527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05F2E-DAC1-4B1A-984D-D15E6A55CFA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F183AD-22C2-49C7-B40F-C91593F5274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005F2E-DAC1-4B1A-984D-D15E6A55CFA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2631" y="1387108"/>
            <a:ext cx="7312997" cy="646331"/>
          </a:xfrm>
          <a:prstGeom prst="rect">
            <a:avLst/>
          </a:prstGeom>
          <a:noFill/>
        </p:spPr>
        <p:txBody>
          <a:bodyPr wrap="square" lIns="91440" tIns="45720" rIns="91440" bIns="45720">
            <a:spAutoFit/>
          </a:bodyPr>
          <a:lstStyle/>
          <a:p>
            <a:pPr algn="ctr"/>
            <a:r>
              <a:rPr lang="en-IN" sz="3600" b="1" dirty="0" err="1">
                <a:effectLst/>
                <a:latin typeface="Times New Roman" panose="02020603050405020304" pitchFamily="18" charset="0"/>
                <a:ea typeface="Calibri" panose="020F0502020204030204" pitchFamily="34" charset="0"/>
              </a:rPr>
              <a:t>ShopEZ</a:t>
            </a:r>
            <a:r>
              <a:rPr lang="en-IN" sz="3600" b="1" dirty="0">
                <a:effectLst/>
                <a:latin typeface="Times New Roman" panose="02020603050405020304" pitchFamily="18" charset="0"/>
                <a:ea typeface="Calibri" panose="020F0502020204030204" pitchFamily="34" charset="0"/>
              </a:rPr>
              <a:t>: E-commerce Application</a:t>
            </a:r>
            <a:endParaRPr lang="en-US" sz="3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66508" y="2231029"/>
            <a:ext cx="8441055"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989330" y="4030980"/>
            <a:ext cx="5653405" cy="2312670"/>
          </a:xfrm>
          <a:prstGeom prst="rect">
            <a:avLst/>
          </a:prstGeom>
          <a:noFill/>
        </p:spPr>
        <p:txBody>
          <a:bodyPr wrap="square" lIns="91440" tIns="45720" rIns="91440" bIns="45720" anchor="ctr">
            <a:noAutofit/>
          </a:bodyPr>
          <a:lstStyle/>
          <a:p>
            <a:r>
              <a:rPr lang="en-US" sz="2800" b="0" cap="none" spc="0" dirty="0">
                <a:ln w="0"/>
                <a:latin typeface="Times New Roman" panose="02020603050405020304" pitchFamily="18" charset="0"/>
                <a:cs typeface="Times New Roman" panose="02020603050405020304" pitchFamily="18" charset="0"/>
              </a:rPr>
              <a:t>1</a:t>
            </a:r>
            <a:r>
              <a:rPr lang="en-US" sz="2800" dirty="0">
                <a:ln w="0"/>
                <a:latin typeface="Times New Roman" panose="02020603050405020304" pitchFamily="18" charset="0"/>
                <a:cs typeface="Times New Roman" panose="02020603050405020304" pitchFamily="18" charset="0"/>
              </a:rPr>
              <a:t>. DHARMA V</a:t>
            </a:r>
            <a:endParaRPr lang="en-US" sz="2800" dirty="0">
              <a:ln w="0"/>
              <a:latin typeface="Times New Roman" panose="02020603050405020304" pitchFamily="18" charset="0"/>
              <a:cs typeface="Times New Roman" panose="02020603050405020304" pitchFamily="18" charset="0"/>
            </a:endParaRPr>
          </a:p>
          <a:p>
            <a:r>
              <a:rPr lang="en-US" sz="2800" dirty="0">
                <a:ln w="0"/>
                <a:latin typeface="Times New Roman" panose="02020603050405020304" pitchFamily="18" charset="0"/>
                <a:cs typeface="Times New Roman" panose="02020603050405020304" pitchFamily="18" charset="0"/>
              </a:rPr>
              <a:t>2. KAMESH V</a:t>
            </a:r>
            <a:endParaRPr lang="en-US" sz="2800" dirty="0">
              <a:ln w="0"/>
              <a:latin typeface="Times New Roman" panose="02020603050405020304" pitchFamily="18" charset="0"/>
              <a:cs typeface="Times New Roman" panose="02020603050405020304" pitchFamily="18" charset="0"/>
            </a:endParaRPr>
          </a:p>
          <a:p>
            <a:r>
              <a:rPr lang="en-US" sz="2800" b="0" cap="none" spc="0" dirty="0">
                <a:ln w="0"/>
                <a:latin typeface="Times New Roman" panose="02020603050405020304" pitchFamily="18" charset="0"/>
                <a:cs typeface="Times New Roman" panose="02020603050405020304" pitchFamily="18" charset="0"/>
              </a:rPr>
              <a:t>3. MOHAMED AMJAD A</a:t>
            </a:r>
            <a:endParaRPr lang="en-US" sz="2800" b="0" cap="none" spc="0" dirty="0">
              <a:ln w="0"/>
              <a:latin typeface="Times New Roman" panose="02020603050405020304" pitchFamily="18" charset="0"/>
              <a:cs typeface="Times New Roman" panose="02020603050405020304" pitchFamily="18" charset="0"/>
            </a:endParaRPr>
          </a:p>
          <a:p>
            <a:r>
              <a:rPr lang="en-US" sz="2800" dirty="0">
                <a:ln w="0"/>
                <a:latin typeface="Times New Roman" panose="02020603050405020304" pitchFamily="18" charset="0"/>
                <a:cs typeface="Times New Roman" panose="02020603050405020304" pitchFamily="18" charset="0"/>
              </a:rPr>
              <a:t>4. BANDI GAURAV SANDEEP</a:t>
            </a:r>
            <a:endParaRPr lang="en-US" sz="2800" dirty="0">
              <a:ln w="0"/>
              <a:latin typeface="Times New Roman" panose="02020603050405020304" pitchFamily="18" charset="0"/>
              <a:cs typeface="Times New Roman" panose="02020603050405020304" pitchFamily="18" charset="0"/>
            </a:endParaRPr>
          </a:p>
          <a:p>
            <a:r>
              <a:rPr lang="en-US" sz="2800" b="0" cap="none" spc="0" dirty="0">
                <a:ln w="0"/>
                <a:latin typeface="Times New Roman" panose="02020603050405020304" pitchFamily="18" charset="0"/>
                <a:cs typeface="Times New Roman" panose="02020603050405020304" pitchFamily="18" charset="0"/>
              </a:rPr>
              <a:t>5. BHARATH  P</a:t>
            </a:r>
            <a:endParaRPr lang="en-US" sz="2800" b="0" cap="none" spc="0" dirty="0">
              <a:ln w="0"/>
              <a:latin typeface="Times New Roman" panose="02020603050405020304" pitchFamily="18" charset="0"/>
              <a:cs typeface="Times New Roman" panose="02020603050405020304" pitchFamily="18" charset="0"/>
            </a:endParaRPr>
          </a:p>
        </p:txBody>
      </p:sp>
      <p:sp>
        <p:nvSpPr>
          <p:cNvPr id="9" name="Rectangle 8"/>
          <p:cNvSpPr/>
          <p:nvPr/>
        </p:nvSpPr>
        <p:spPr>
          <a:xfrm>
            <a:off x="1054100" y="3239135"/>
            <a:ext cx="2745105" cy="1157605"/>
          </a:xfrm>
          <a:prstGeom prst="rect">
            <a:avLst/>
          </a:prstGeom>
          <a:noFill/>
        </p:spPr>
        <p:txBody>
          <a:bodyPr wrap="none" lIns="91440" tIns="45720" rIns="91440" bIns="45720">
            <a:noAutofit/>
          </a:bodyPr>
          <a:lstStyle/>
          <a:p>
            <a:pPr algn="ctr"/>
            <a:r>
              <a:rPr lang="en-US" sz="3200" b="0" cap="none" spc="0" dirty="0">
                <a:ln w="0"/>
                <a:solidFill>
                  <a:schemeClr val="tx1"/>
                </a:solidFill>
                <a:latin typeface="Times New Roman" panose="02020603050405020304" pitchFamily="18" charset="0"/>
                <a:cs typeface="Times New Roman" panose="02020603050405020304" pitchFamily="18" charset="0"/>
              </a:rPr>
              <a:t>Team Members</a:t>
            </a:r>
            <a:endParaRPr lang="en-US" sz="3200" b="0" cap="none" spc="0" dirty="0">
              <a:ln w="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1090057" y="3863627"/>
            <a:ext cx="2428875" cy="10795"/>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0954" y="474863"/>
            <a:ext cx="231012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945" y="1244304"/>
            <a:ext cx="11119944" cy="5314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5873" y="976887"/>
            <a:ext cx="3820278" cy="769441"/>
          </a:xfrm>
          <a:prstGeom prst="rect">
            <a:avLst/>
          </a:prstGeom>
          <a:noFill/>
        </p:spPr>
        <p:txBody>
          <a:bodyPr wrap="none" lIns="91440" tIns="45720" rIns="91440" bIns="45720">
            <a:spAutoFit/>
          </a:bodyPr>
          <a:lstStyle/>
          <a:p>
            <a:pPr algn="ctr"/>
            <a:r>
              <a:rPr lang="en-US" sz="4400" dirty="0">
                <a:ln w="0"/>
                <a:latin typeface="Times New Roman" panose="02020603050405020304" pitchFamily="18" charset="0"/>
                <a:cs typeface="Times New Roman" panose="02020603050405020304" pitchFamily="18" charset="0"/>
              </a:rPr>
              <a:t>CONCLUSION</a:t>
            </a:r>
            <a:endParaRPr lang="en-US" sz="4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33022" y="2470070"/>
            <a:ext cx="10525951" cy="2893100"/>
          </a:xfrm>
          <a:prstGeom prst="rect">
            <a:avLst/>
          </a:prstGeom>
          <a:noFill/>
        </p:spPr>
        <p:txBody>
          <a:bodyPr wrap="square" lIns="91440" tIns="45720" rIns="91440" bIns="45720" anchor="ctr">
            <a:spAutoFit/>
          </a:bodyPr>
          <a:lstStyle/>
          <a:p>
            <a:pPr algn="ctr"/>
            <a:r>
              <a:rPr lang="en-US" sz="2600" dirty="0" err="1">
                <a:latin typeface="Times New Roman" panose="02020603050405020304" pitchFamily="18" charset="0"/>
                <a:cs typeface="Times New Roman" panose="02020603050405020304" pitchFamily="18" charset="0"/>
              </a:rPr>
              <a:t>ShopEZ</a:t>
            </a:r>
            <a:r>
              <a:rPr lang="en-US" sz="2600" dirty="0">
                <a:latin typeface="Times New Roman" panose="02020603050405020304" pitchFamily="18" charset="0"/>
                <a:cs typeface="Times New Roman" panose="02020603050405020304" pitchFamily="18" charset="0"/>
              </a:rPr>
              <a:t> provides a seamless and efficient e-commerce platform built with the MERN stack, offering users a smooth shopping experience with features like personalized product recommendations and an intuitive checkout process. Sellers benefit from a streamlined order management system and insightful analytics to support business growth. With planned future enhancements, such as more advanced product recommendation algorithms, </a:t>
            </a:r>
            <a:r>
              <a:rPr lang="en-US" sz="2600" dirty="0" err="1">
                <a:latin typeface="Times New Roman" panose="02020603050405020304" pitchFamily="18" charset="0"/>
                <a:cs typeface="Times New Roman" panose="02020603050405020304" pitchFamily="18" charset="0"/>
              </a:rPr>
              <a:t>ShopEZ</a:t>
            </a:r>
            <a:r>
              <a:rPr lang="en-US" sz="2600" dirty="0">
                <a:latin typeface="Times New Roman" panose="02020603050405020304" pitchFamily="18" charset="0"/>
                <a:cs typeface="Times New Roman" panose="02020603050405020304" pitchFamily="18" charset="0"/>
              </a:rPr>
              <a:t> is positioned to further improve the online shopping journey for both buyers and sellers.</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9273" y="2042869"/>
            <a:ext cx="5613460" cy="1200329"/>
          </a:xfrm>
          <a:prstGeom prst="rect">
            <a:avLst/>
          </a:prstGeom>
          <a:noFill/>
        </p:spPr>
        <p:txBody>
          <a:bodyPr wrap="none" lIns="91440" tIns="45720" rIns="91440" bIns="45720">
            <a:spAutoFit/>
          </a:bodyPr>
          <a:lstStyle/>
          <a:p>
            <a:pPr algn="ctr"/>
            <a:r>
              <a:rPr lang="en-US" sz="7200" b="0" cap="none" spc="0" dirty="0">
                <a:ln w="0"/>
                <a:solidFill>
                  <a:schemeClr val="tx1"/>
                </a:solidFill>
                <a:latin typeface="Times New Roman" panose="02020603050405020304" pitchFamily="18" charset="0"/>
                <a:cs typeface="Times New Roman" panose="02020603050405020304" pitchFamily="18" charset="0"/>
              </a:rPr>
              <a:t>THANK YOU</a:t>
            </a:r>
            <a:endParaRPr lang="en-US" sz="72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9706" y="976887"/>
            <a:ext cx="313258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833024" y="1982450"/>
            <a:ext cx="10525951" cy="2893100"/>
          </a:xfrm>
          <a:prstGeom prst="rect">
            <a:avLst/>
          </a:prstGeom>
          <a:noFill/>
        </p:spPr>
        <p:txBody>
          <a:bodyPr wrap="square" lIns="91440" tIns="45720" rIns="91440" bIns="45720" anchor="ctr">
            <a:spAutoFit/>
          </a:bodyPr>
          <a:lstStyle/>
          <a:p>
            <a:pPr algn="ctr"/>
            <a:r>
              <a:rPr lang="en-US" sz="2600" b="0" i="0" dirty="0" err="1">
                <a:latin typeface="Times New Roman" panose="02020603050405020304" pitchFamily="18" charset="0"/>
                <a:cs typeface="Times New Roman" panose="02020603050405020304" pitchFamily="18" charset="0"/>
              </a:rPr>
              <a:t>ShopEZ</a:t>
            </a:r>
            <a:r>
              <a:rPr lang="en-US" sz="2600" b="0" i="0" dirty="0">
                <a:latin typeface="Times New Roman" panose="02020603050405020304" pitchFamily="18" charset="0"/>
                <a:cs typeface="Times New Roman" panose="02020603050405020304" pitchFamily="18" charset="0"/>
              </a:rPr>
              <a:t> is a comprehensive e-commerce platform designed to enhance both the shopping experience for customers and the order management process for sellers. Built using the MERN stack (MongoDB, Express.js, React, and Node.js), </a:t>
            </a:r>
            <a:r>
              <a:rPr lang="en-US" sz="2600" b="0" i="0" dirty="0" err="1">
                <a:latin typeface="Times New Roman" panose="02020603050405020304" pitchFamily="18" charset="0"/>
                <a:cs typeface="Times New Roman" panose="02020603050405020304" pitchFamily="18" charset="0"/>
              </a:rPr>
              <a:t>ShopEZ</a:t>
            </a:r>
            <a:r>
              <a:rPr lang="en-US" sz="2600" b="0" i="0" dirty="0">
                <a:latin typeface="Times New Roman" panose="02020603050405020304" pitchFamily="18" charset="0"/>
                <a:cs typeface="Times New Roman" panose="02020603050405020304" pitchFamily="18" charset="0"/>
              </a:rPr>
              <a:t> delivers a seamless, secure, and efficient platform for online retail. With features like effortless product discovery, personalized recommendations, a secure checkout process, and insightful analytics, it aims to simplify e-commerce for both buyers and sellers.</a:t>
            </a:r>
            <a:endParaRPr lang="en-US" sz="2600" b="0" i="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INTRODUCTION</a:t>
            </a:r>
            <a:endParaRPr lang="en-US" sz="4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33020" y="2305615"/>
            <a:ext cx="10525951" cy="2246769"/>
          </a:xfrm>
          <a:prstGeom prst="rect">
            <a:avLst/>
          </a:prstGeom>
          <a:noFill/>
        </p:spPr>
        <p:txBody>
          <a:bodyPr wrap="square" lIns="91440" tIns="45720" rIns="91440" bIns="45720" anchor="ctr">
            <a:spAutoFit/>
          </a:bodyPr>
          <a:lstStyle/>
          <a:p>
            <a:pPr algn="ctr"/>
            <a:r>
              <a:rPr lang="en-US" sz="2800" dirty="0">
                <a:latin typeface="Times New Roman" panose="02020603050405020304" pitchFamily="18" charset="0"/>
                <a:cs typeface="Times New Roman" panose="02020603050405020304" pitchFamily="18" charset="0"/>
              </a:rPr>
              <a:t>Online shopping has become essential in the digital age, but the challenge lies in making the process user-friendly for both customers and sellers. </a:t>
            </a:r>
            <a:r>
              <a:rPr lang="en-US" sz="2800" dirty="0" err="1">
                <a:latin typeface="Times New Roman" panose="02020603050405020304" pitchFamily="18" charset="0"/>
                <a:cs typeface="Times New Roman" panose="02020603050405020304" pitchFamily="18" charset="0"/>
              </a:rPr>
              <a:t>ShopEZ</a:t>
            </a:r>
            <a:r>
              <a:rPr lang="en-US" sz="2800" dirty="0">
                <a:latin typeface="Times New Roman" panose="02020603050405020304" pitchFamily="18" charset="0"/>
                <a:cs typeface="Times New Roman" panose="02020603050405020304" pitchFamily="18" charset="0"/>
              </a:rPr>
              <a:t> addresses these challenges by providing a streamlined platform that combines ease of use for customers with powerful tools for sellers.</a:t>
            </a:r>
            <a:endParaRPr lang="en-US" sz="2600" b="0" cap="none" spc="0" dirty="0">
              <a:ln w="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783" y="976887"/>
            <a:ext cx="9616440" cy="768350"/>
          </a:xfrm>
          <a:prstGeom prst="rect">
            <a:avLst/>
          </a:prstGeom>
          <a:noFill/>
        </p:spPr>
        <p:txBody>
          <a:bodyPr wrap="none" lIns="91440" tIns="45720" rIns="91440" bIns="45720">
            <a:spAutoFit/>
          </a:bodyPr>
          <a:lstStyle/>
          <a:p>
            <a:pPr algn="ctr"/>
            <a:r>
              <a:rPr lang="en-IN" sz="4400" dirty="0">
                <a:latin typeface="Times New Roman" panose="02020603050405020304" pitchFamily="18" charset="0"/>
                <a:cs typeface="Times New Roman" panose="02020603050405020304" pitchFamily="18" charset="0"/>
              </a:rPr>
              <a:t>Proposed System / Future Implementation</a:t>
            </a:r>
            <a:endParaRPr lang="en-IN"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833024" y="1756496"/>
            <a:ext cx="10483120" cy="3323987"/>
          </a:xfrm>
          <a:prstGeom prst="rect">
            <a:avLst/>
          </a:prstGeom>
          <a:noFill/>
        </p:spPr>
        <p:txBody>
          <a:bodyPr wrap="square" lIns="91440" tIns="45720" rIns="91440" bIns="45720" anchor="ctr">
            <a:spAutoFit/>
          </a:bodyPr>
          <a:lstStyle/>
          <a:p>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Enhance personalized recommendations using AI.</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Implement real-time order tracking for customers.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Introduce a loyalty rewards system for repeat buyers.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of a chat support system for real-time assistance.</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Expand the dashboard analytics with advanced data visualization.</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Advanced reporting tools for sellers with predictive analytics.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with third-party logistics providers for faster delivery tracking.</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4059" y="976887"/>
            <a:ext cx="4584909" cy="769441"/>
          </a:xfrm>
          <a:prstGeom prst="rect">
            <a:avLst/>
          </a:prstGeom>
          <a:noFill/>
        </p:spPr>
        <p:txBody>
          <a:bodyPr wrap="none" lIns="91440" tIns="45720" rIns="91440" bIns="45720">
            <a:spAutoFit/>
          </a:bodyPr>
          <a:lstStyle/>
          <a:p>
            <a:pPr algn="ctr"/>
            <a:r>
              <a:rPr lang="en-US" sz="44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rchitecture</a:t>
            </a: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diagram</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833024" y="3182779"/>
            <a:ext cx="10525951" cy="492443"/>
          </a:xfrm>
          <a:prstGeom prst="rect">
            <a:avLst/>
          </a:prstGeom>
          <a:noFill/>
        </p:spPr>
        <p:txBody>
          <a:bodyPr wrap="square" lIns="91440" tIns="45720" rIns="91440" bIns="45720" anchor="ctr">
            <a:spAutoFit/>
          </a:bodyPr>
          <a:lstStyle/>
          <a:p>
            <a:pPr algn="ct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30514" y="1103010"/>
            <a:ext cx="8352000" cy="5356402"/>
          </a:xfrm>
          <a:prstGeom prst="rect">
            <a:avLst/>
          </a:prstGeom>
        </p:spPr>
      </p:pic>
      <p:sp>
        <p:nvSpPr>
          <p:cNvPr id="9" name="TextBox 8"/>
          <p:cNvSpPr txBox="1"/>
          <p:nvPr/>
        </p:nvSpPr>
        <p:spPr>
          <a:xfrm>
            <a:off x="2722179" y="578069"/>
            <a:ext cx="793531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ARCHITECTURE DIAGRAM</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389" y="976887"/>
            <a:ext cx="7633243"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FRONTEND DEVELOPMENT</a:t>
            </a:r>
            <a:endParaRPr lang="en-US" sz="4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22512" y="1985731"/>
            <a:ext cx="10525951" cy="4093428"/>
          </a:xfrm>
          <a:prstGeom prst="rect">
            <a:avLst/>
          </a:prstGeom>
          <a:noFill/>
        </p:spPr>
        <p:txBody>
          <a:bodyPr wrap="square" lIns="91440" tIns="45720" rIns="91440" bIns="45720" anchor="ctr">
            <a:spAutoFit/>
          </a:bodyPr>
          <a:lstStyle/>
          <a:p>
            <a:r>
              <a:rPr lang="en-US" sz="2600" b="1" dirty="0">
                <a:latin typeface="Times New Roman" panose="02020603050405020304" pitchFamily="18" charset="0"/>
                <a:cs typeface="Times New Roman" panose="02020603050405020304" pitchFamily="18" charset="0"/>
              </a:rPr>
              <a:t>Framework: </a:t>
            </a:r>
            <a:r>
              <a:rPr lang="en-US" sz="2600" dirty="0">
                <a:latin typeface="Times New Roman" panose="02020603050405020304" pitchFamily="18" charset="0"/>
                <a:cs typeface="Times New Roman" panose="02020603050405020304" pitchFamily="18" charset="0"/>
              </a:rPr>
              <a:t>React.js for dynamic user interaction and seamless user experience.</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Key Components:</a:t>
            </a:r>
            <a:endParaRPr lang="en-US" sz="26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User Profile Management: Allows users to update personal information and track orders.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Product Filters: Users can filter products by category, price, and rating.</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Wishlist Functionality: Option to save items for future purchases.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Responsive Design: Works across desktop and mobile platforms for an optimized experience.</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with third-party libraries for animations and user engagement.</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0451" y="976887"/>
            <a:ext cx="7351115"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BACKEND DEVELOPMENT </a:t>
            </a:r>
            <a:endParaRPr lang="en-US" sz="4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10651" y="1522706"/>
            <a:ext cx="10570697" cy="4493538"/>
          </a:xfrm>
          <a:prstGeom prst="rect">
            <a:avLst/>
          </a:prstGeom>
          <a:noFill/>
        </p:spPr>
        <p:txBody>
          <a:bodyPr wrap="square" lIns="91440" tIns="45720" rIns="91440" bIns="45720" anchor="ctr">
            <a:spAutoFit/>
          </a:bodyPr>
          <a:lstStyle/>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Framework: </a:t>
            </a:r>
            <a:r>
              <a:rPr lang="en-US" sz="2600" dirty="0">
                <a:latin typeface="Times New Roman" panose="02020603050405020304" pitchFamily="18" charset="0"/>
                <a:cs typeface="Times New Roman" panose="02020603050405020304" pitchFamily="18" charset="0"/>
              </a:rPr>
              <a:t>Node.js with Express.js for building a scalable, event-driven backend.</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Features:</a:t>
            </a:r>
            <a:endParaRPr lang="en-US" sz="26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REST APIs for CRUD operations on users, products, and orders.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with MongoDB for storing user data, product catalog, and order histories.</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Secure JWT Authentication to protect user and admin data.</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Payment Integration: Supports multiple payment gateways like Stripe or PayPal.</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Error Handling: Robust system for handling exceptions and logging.</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7136" y="1174236"/>
            <a:ext cx="10657728" cy="45095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3622" y="976887"/>
            <a:ext cx="4084772"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INTEGRATION </a:t>
            </a:r>
            <a:endParaRPr lang="en-US" sz="4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704194" y="2577792"/>
            <a:ext cx="11140966" cy="2677656"/>
          </a:xfrm>
          <a:prstGeom prst="rect">
            <a:avLst/>
          </a:prstGeom>
          <a:noFill/>
        </p:spPr>
        <p:txBody>
          <a:bodyPr wrap="square" lIns="91440" tIns="45720" rIns="91440" bIns="45720" anchor="ctr">
            <a:spAutoFit/>
          </a:bodyPr>
          <a:lstStyle/>
          <a:p>
            <a:pPr algn="ctr"/>
            <a:r>
              <a:rPr lang="en-US" sz="2800" dirty="0">
                <a:latin typeface="Times New Roman" panose="02020603050405020304" pitchFamily="18" charset="0"/>
                <a:cs typeface="Times New Roman" panose="02020603050405020304" pitchFamily="18" charset="0"/>
              </a:rPr>
              <a:t>The integration of </a:t>
            </a:r>
            <a:r>
              <a:rPr lang="en-US" sz="2800" dirty="0" err="1">
                <a:latin typeface="Times New Roman" panose="02020603050405020304" pitchFamily="18" charset="0"/>
                <a:cs typeface="Times New Roman" panose="02020603050405020304" pitchFamily="18" charset="0"/>
              </a:rPr>
              <a:t>ShopEZ</a:t>
            </a:r>
            <a:r>
              <a:rPr lang="en-US" sz="2800" dirty="0">
                <a:latin typeface="Times New Roman" panose="02020603050405020304" pitchFamily="18" charset="0"/>
                <a:cs typeface="Times New Roman" panose="02020603050405020304" pitchFamily="18" charset="0"/>
              </a:rPr>
              <a:t> is designed to ensure seamless communication between the frontend and backend, providing a smooth user experience. The frontend, developed using React.js, interacts with the backend APIs built in Node.js and Express.js to handle tasks like user authentication, product retrieval, cart management, and order processing. The backend is integrated with MongoDB to store data for users, products, and orders efficiently.</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3377</Words>
  <Application>WPS Presentation</Application>
  <PresentationFormat>Widescreen</PresentationFormat>
  <Paragraphs>64</Paragraphs>
  <Slides>12</Slides>
  <Notes>7</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12</vt:i4>
      </vt:variant>
    </vt:vector>
  </HeadingPairs>
  <TitlesOfParts>
    <vt:vector size="46" baseType="lpstr">
      <vt:lpstr>Arial</vt:lpstr>
      <vt:lpstr>SimSun</vt:lpstr>
      <vt:lpstr>Wingdings</vt:lpstr>
      <vt:lpstr>Times New Roman</vt:lpstr>
      <vt:lpstr>Calibri</vt:lpstr>
      <vt:lpstr>Microsoft YaHei</vt:lpstr>
      <vt:lpstr>Arial Unicode MS</vt:lpstr>
      <vt:lpstr>Aptos Display</vt:lpstr>
      <vt:lpstr>Segoe Print</vt:lpstr>
      <vt:lpstr>Aptos</vt:lpstr>
      <vt:lpstr>Algerian</vt:lpstr>
      <vt:lpstr>Arial Rounded MT Bold</vt:lpstr>
      <vt:lpstr>Bahnschrift</vt:lpstr>
      <vt:lpstr>Agency FB</vt:lpstr>
      <vt:lpstr>Cascadia Code Light</vt:lpstr>
      <vt:lpstr>Cascadia Mono Light</vt:lpstr>
      <vt:lpstr>Century</vt:lpstr>
      <vt:lpstr>Consolas</vt:lpstr>
      <vt:lpstr>Courier New</vt:lpstr>
      <vt:lpstr>Ebrima</vt:lpstr>
      <vt:lpstr>Franklin Gothic Book</vt:lpstr>
      <vt:lpstr>Harrington</vt:lpstr>
      <vt:lpstr>Informal Roman</vt:lpstr>
      <vt:lpstr>HoloLens MDL2 Assets</vt:lpstr>
      <vt:lpstr>Ink Free</vt:lpstr>
      <vt:lpstr>Kristen ITC</vt:lpstr>
      <vt:lpstr>Leelawadee UI Semilight</vt:lpstr>
      <vt:lpstr>Parchment</vt:lpstr>
      <vt:lpstr>Ravie</vt:lpstr>
      <vt:lpstr>Segoe Script</vt:lpstr>
      <vt:lpstr>Segoe UI Symbol</vt:lpstr>
      <vt:lpstr>Sitka Banner</vt:lpstr>
      <vt:lpstr>Sitka Banner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Maximus R</dc:creator>
  <cp:lastModifiedBy>thinkpad</cp:lastModifiedBy>
  <cp:revision>7</cp:revision>
  <dcterms:created xsi:type="dcterms:W3CDTF">2024-10-08T13:44:00Z</dcterms:created>
  <dcterms:modified xsi:type="dcterms:W3CDTF">2024-10-08T15:51:23Z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962395ACC3404F4EA8C38C1642C55067_12</vt:lpwstr>
  </property>
  <property fmtid="{D5CDD505-2E9C-101B-9397-08002B2CF9AE}" pid="3" name="KSOProductBuildVer">
    <vt:lpwstr>1033-12.2.0.17562</vt:lpwstr>
  </property>
</Properties>
</file>