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4" d="100"/>
          <a:sy n="94" d="100"/>
        </p:scale>
        <p:origin x="-384" y="17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DHARMA .V</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04800" y="457200"/>
            <a:ext cx="8458200" cy="2321789"/>
          </a:xfrm>
          <a:prstGeom prst="rect">
            <a:avLst/>
          </a:prstGeom>
        </p:spPr>
        <p:txBody>
          <a:bodyPr vert="horz" wrap="square" lIns="0" tIns="13335" rIns="0" bIns="0" rtlCol="0">
            <a:spAutoFit/>
          </a:bodyPr>
          <a:lstStyle/>
          <a:p>
            <a:pPr marL="209550">
              <a:lnSpc>
                <a:spcPct val="100000"/>
              </a:lnSpc>
              <a:spcBef>
                <a:spcPts val="105"/>
              </a:spcBef>
            </a:pPr>
            <a:r>
              <a:rPr spc="-60" dirty="0" smtClean="0"/>
              <a:t>RESULTS</a:t>
            </a:r>
            <a:r>
              <a:rPr lang="en-US" spc="-60" dirty="0" smtClean="0"/>
              <a:t/>
            </a:r>
            <a:br>
              <a:rPr lang="en-US" spc="-60" dirty="0" smtClean="0"/>
            </a:br>
            <a:r>
              <a:rPr lang="en-US" spc="-60" dirty="0" smtClean="0"/>
              <a:t> </a:t>
            </a:r>
            <a:r>
              <a:rPr lang="en-IN" sz="1800" spc="-60" dirty="0" smtClean="0"/>
              <a:t>The </a:t>
            </a:r>
            <a:r>
              <a:rPr lang="en-IN" sz="1800" spc="-60" dirty="0"/>
              <a:t>project on conditional GANs for image manipulation and attribute editing is likely in the development stage, so there wouldn't be final results yet. However, depending on the project's progress, you might be able to showcase some interim results:</a:t>
            </a:r>
            <a:endParaRPr sz="1800"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4" name="Rectangle 3"/>
          <p:cNvSpPr/>
          <p:nvPr/>
        </p:nvSpPr>
        <p:spPr>
          <a:xfrm>
            <a:off x="1515311" y="5009118"/>
            <a:ext cx="2967479" cy="369332"/>
          </a:xfrm>
          <a:prstGeom prst="rect">
            <a:avLst/>
          </a:prstGeom>
        </p:spPr>
        <p:txBody>
          <a:bodyPr wrap="none">
            <a:spAutoFit/>
          </a:bodyPr>
          <a:lstStyle/>
          <a:p>
            <a:r>
              <a:rPr lang="en-IN" dirty="0"/>
              <a:t>User Studies (if conducted)</a:t>
            </a:r>
          </a:p>
        </p:txBody>
      </p:sp>
      <p:sp>
        <p:nvSpPr>
          <p:cNvPr id="10" name="Rectangle 9"/>
          <p:cNvSpPr/>
          <p:nvPr/>
        </p:nvSpPr>
        <p:spPr>
          <a:xfrm>
            <a:off x="1564074" y="3429000"/>
            <a:ext cx="2159566" cy="369332"/>
          </a:xfrm>
          <a:prstGeom prst="rect">
            <a:avLst/>
          </a:prstGeom>
        </p:spPr>
        <p:txBody>
          <a:bodyPr wrap="none">
            <a:spAutoFit/>
          </a:bodyPr>
          <a:lstStyle/>
          <a:p>
            <a:r>
              <a:rPr lang="en-IN" dirty="0" smtClean="0"/>
              <a:t>Generated Images:</a:t>
            </a:r>
            <a:endParaRPr lang="en-IN" dirty="0"/>
          </a:p>
        </p:txBody>
      </p:sp>
      <p:sp>
        <p:nvSpPr>
          <p:cNvPr id="11" name="Rectangle 10"/>
          <p:cNvSpPr/>
          <p:nvPr/>
        </p:nvSpPr>
        <p:spPr>
          <a:xfrm>
            <a:off x="1564074" y="3818652"/>
            <a:ext cx="3391570" cy="369332"/>
          </a:xfrm>
          <a:prstGeom prst="rect">
            <a:avLst/>
          </a:prstGeom>
        </p:spPr>
        <p:txBody>
          <a:bodyPr wrap="square">
            <a:spAutoFit/>
          </a:bodyPr>
          <a:lstStyle/>
          <a:p>
            <a:r>
              <a:rPr lang="en-IN" dirty="0"/>
              <a:t>Visualizing Attribute Changes: </a:t>
            </a:r>
          </a:p>
        </p:txBody>
      </p:sp>
      <p:sp>
        <p:nvSpPr>
          <p:cNvPr id="12" name="Rectangle 11"/>
          <p:cNvSpPr/>
          <p:nvPr/>
        </p:nvSpPr>
        <p:spPr>
          <a:xfrm>
            <a:off x="912582" y="4183063"/>
            <a:ext cx="4237057" cy="369332"/>
          </a:xfrm>
          <a:prstGeom prst="rect">
            <a:avLst/>
          </a:prstGeom>
        </p:spPr>
        <p:txBody>
          <a:bodyPr wrap="none">
            <a:spAutoFit/>
          </a:bodyPr>
          <a:lstStyle/>
          <a:p>
            <a:r>
              <a:rPr lang="en-IN" b="1" dirty="0" smtClean="0"/>
              <a:t>2.Quantitative </a:t>
            </a:r>
            <a:r>
              <a:rPr lang="en-IN" b="1" dirty="0"/>
              <a:t>Results (if applicable):</a:t>
            </a:r>
            <a:endParaRPr lang="en-IN" dirty="0"/>
          </a:p>
        </p:txBody>
      </p:sp>
      <p:sp>
        <p:nvSpPr>
          <p:cNvPr id="13" name="Rectangle 12"/>
          <p:cNvSpPr/>
          <p:nvPr/>
        </p:nvSpPr>
        <p:spPr>
          <a:xfrm>
            <a:off x="1564074" y="4648200"/>
            <a:ext cx="2198038" cy="369332"/>
          </a:xfrm>
          <a:prstGeom prst="rect">
            <a:avLst/>
          </a:prstGeom>
        </p:spPr>
        <p:txBody>
          <a:bodyPr wrap="none">
            <a:spAutoFit/>
          </a:bodyPr>
          <a:lstStyle/>
          <a:p>
            <a:r>
              <a:rPr lang="en-IN" dirty="0" smtClean="0"/>
              <a:t>Evaluation Metrics: </a:t>
            </a:r>
            <a:endParaRPr lang="en-IN" dirty="0"/>
          </a:p>
        </p:txBody>
      </p:sp>
      <p:sp>
        <p:nvSpPr>
          <p:cNvPr id="14" name="Rectangle 13"/>
          <p:cNvSpPr/>
          <p:nvPr/>
        </p:nvSpPr>
        <p:spPr>
          <a:xfrm>
            <a:off x="912582" y="2971800"/>
            <a:ext cx="3377848" cy="369332"/>
          </a:xfrm>
          <a:prstGeom prst="rect">
            <a:avLst/>
          </a:prstGeom>
        </p:spPr>
        <p:txBody>
          <a:bodyPr wrap="none">
            <a:spAutoFit/>
          </a:bodyPr>
          <a:lstStyle/>
          <a:p>
            <a:r>
              <a:rPr lang="en-IN" b="1" dirty="0" smtClean="0"/>
              <a:t>1.User </a:t>
            </a:r>
            <a:r>
              <a:rPr lang="en-IN" b="1" dirty="0"/>
              <a:t>Studies (if conducted)</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95400" y="2371724"/>
            <a:ext cx="8269605" cy="258127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r>
              <a:rPr lang="en-IN" sz="3600" dirty="0" smtClean="0"/>
              <a:t>CONDITIONAL  GANs FOR IMAGE   MANIPULATION </a:t>
            </a:r>
            <a:r>
              <a:rPr lang="en-IN" sz="3600" dirty="0" smtClean="0"/>
              <a:t>AND ATTRIBUTE</a:t>
            </a:r>
            <a:r>
              <a:rPr lang="en-IN" sz="3600" dirty="0" smtClean="0"/>
              <a:t>  EDITING</a:t>
            </a:r>
            <a:endParaRPr sz="36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09600" y="2514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9217" name="Rectangle 1"/>
          <p:cNvSpPr>
            <a:spLocks noChangeArrowheads="1"/>
          </p:cNvSpPr>
          <p:nvPr/>
        </p:nvSpPr>
        <p:spPr bwMode="auto">
          <a:xfrm>
            <a:off x="0" y="369332"/>
            <a:ext cx="9419566"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2400" b="1" dirty="0">
              <a:solidFill>
                <a:schemeClr val="tx1"/>
              </a:solidFill>
              <a:latin typeface="Calibri" pitchFamily="34"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2400" b="1" dirty="0">
              <a:solidFill>
                <a:schemeClr val="tx1"/>
              </a:solidFill>
              <a:latin typeface="Calibri" pitchFamily="34"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4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57704" y="1458742"/>
            <a:ext cx="8343290" cy="379905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r>
              <a:rPr lang="en-IN" sz="2400" b="1" dirty="0" smtClean="0"/>
              <a:t>Project Goal:</a:t>
            </a:r>
            <a:r>
              <a:rPr lang="en-IN" sz="2400" dirty="0" smtClean="0"/>
              <a:t> Develop a system utilizing Conditional Generative Adversarial Networks (</a:t>
            </a:r>
            <a:r>
              <a:rPr lang="en-IN" sz="2400" dirty="0" err="1" smtClean="0"/>
              <a:t>cGANs</a:t>
            </a:r>
            <a:r>
              <a:rPr lang="en-IN" sz="2400" dirty="0" smtClean="0"/>
              <a:t>) to manipulate images and edit specific attributes</a:t>
            </a:r>
            <a:r>
              <a:rPr lang="en-IN" dirty="0" smtClean="0"/>
              <a:t>.</a:t>
            </a:r>
          </a:p>
          <a:p>
            <a:r>
              <a:rPr lang="en-IN" b="1" dirty="0" smtClean="0"/>
              <a:t>            </a:t>
            </a:r>
          </a:p>
          <a:p>
            <a:r>
              <a:rPr lang="en-IN" b="1" dirty="0"/>
              <a:t> </a:t>
            </a:r>
            <a:r>
              <a:rPr lang="en-IN" b="1" dirty="0" smtClean="0"/>
              <a:t>           1. Literature Review</a:t>
            </a:r>
          </a:p>
          <a:p>
            <a:r>
              <a:rPr lang="en-US" b="1" dirty="0"/>
              <a:t> </a:t>
            </a:r>
            <a:r>
              <a:rPr lang="en-US" b="1" dirty="0" smtClean="0"/>
              <a:t>           2. </a:t>
            </a:r>
            <a:r>
              <a:rPr lang="en-IN" b="1" dirty="0" smtClean="0"/>
              <a:t>Data </a:t>
            </a:r>
            <a:r>
              <a:rPr lang="en-IN" b="1" dirty="0"/>
              <a:t>Acquisition and </a:t>
            </a:r>
            <a:r>
              <a:rPr lang="en-IN" b="1" dirty="0" smtClean="0"/>
              <a:t>Pre processing</a:t>
            </a:r>
          </a:p>
          <a:p>
            <a:r>
              <a:rPr lang="en-IN" b="1" dirty="0"/>
              <a:t> </a:t>
            </a:r>
            <a:r>
              <a:rPr lang="en-IN" b="1" dirty="0" smtClean="0"/>
              <a:t>           3. </a:t>
            </a:r>
            <a:r>
              <a:rPr lang="en-IN" b="1" dirty="0" err="1" smtClean="0"/>
              <a:t>cGAN</a:t>
            </a:r>
            <a:r>
              <a:rPr lang="en-IN" b="1" dirty="0" smtClean="0"/>
              <a:t> </a:t>
            </a:r>
            <a:r>
              <a:rPr lang="en-IN" b="1" dirty="0"/>
              <a:t>Model Design and </a:t>
            </a:r>
            <a:r>
              <a:rPr lang="en-IN" b="1" dirty="0" smtClean="0"/>
              <a:t>Architecture</a:t>
            </a:r>
          </a:p>
          <a:p>
            <a:r>
              <a:rPr lang="en-IN" b="1" dirty="0"/>
              <a:t> </a:t>
            </a:r>
            <a:r>
              <a:rPr lang="en-IN" b="1" dirty="0" smtClean="0"/>
              <a:t>           4.Training </a:t>
            </a:r>
            <a:r>
              <a:rPr lang="en-IN" b="1" dirty="0"/>
              <a:t>and </a:t>
            </a:r>
            <a:r>
              <a:rPr lang="en-IN" b="1" dirty="0" smtClean="0"/>
              <a:t>Evaluation</a:t>
            </a:r>
          </a:p>
          <a:p>
            <a:r>
              <a:rPr lang="en-US" b="1" dirty="0"/>
              <a:t> </a:t>
            </a:r>
            <a:r>
              <a:rPr lang="en-US" b="1" dirty="0" smtClean="0"/>
              <a:t>           5. </a:t>
            </a:r>
            <a:r>
              <a:rPr lang="en-IN" b="1" dirty="0"/>
              <a:t>Project Timeline and </a:t>
            </a:r>
            <a:r>
              <a:rPr lang="en-IN" b="1" dirty="0" smtClean="0"/>
              <a:t>Milestones</a:t>
            </a:r>
          </a:p>
          <a:p>
            <a:r>
              <a:rPr lang="en-IN" b="1" dirty="0" smtClean="0"/>
              <a:t>            6. Next </a:t>
            </a:r>
            <a:r>
              <a:rPr lang="en-IN" b="1" dirty="0"/>
              <a:t>Steps and Action Items</a:t>
            </a:r>
            <a:endParaRPr dirty="0"/>
          </a:p>
        </p:txBody>
      </p:sp>
      <p:grpSp>
        <p:nvGrpSpPr>
          <p:cNvPr id="3" name="object 3"/>
          <p:cNvGrpSpPr/>
          <p:nvPr/>
        </p:nvGrpSpPr>
        <p:grpSpPr>
          <a:xfrm>
            <a:off x="6578758" y="-990600"/>
            <a:ext cx="5835914" cy="769620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62865" y="4299899"/>
            <a:ext cx="2958465" cy="2316948"/>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8193" name="Rectangle 1"/>
          <p:cNvSpPr>
            <a:spLocks noChangeArrowheads="1"/>
          </p:cNvSpPr>
          <p:nvPr/>
        </p:nvSpPr>
        <p:spPr bwMode="auto">
          <a:xfrm>
            <a:off x="0" y="1508105"/>
            <a:ext cx="184731" cy="138499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383838"/>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dirty="0">
              <a:solidFill>
                <a:srgbClr val="383838"/>
              </a:solidFill>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383838"/>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dirty="0">
              <a:solidFill>
                <a:srgbClr val="383838"/>
              </a:solidFill>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383838"/>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dirty="0">
              <a:solidFill>
                <a:srgbClr val="383838"/>
              </a:solidFill>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383838"/>
              </a:solidFill>
              <a:effectLst/>
              <a:latin typeface="Calibri" pitchFamily="34" charset="0"/>
              <a:ea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82150" y="342412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9" name="object 9"/>
          <p:cNvSpPr txBox="1"/>
          <p:nvPr/>
        </p:nvSpPr>
        <p:spPr>
          <a:xfrm>
            <a:off x="2133600" y="6681670"/>
            <a:ext cx="1798955" cy="176330"/>
          </a:xfrm>
          <a:prstGeom prst="rect">
            <a:avLst/>
          </a:prstGeom>
        </p:spPr>
        <p:txBody>
          <a:bodyPr vert="horz" wrap="square" lIns="0" tIns="6985" rIns="0" bIns="0" rtlCol="0">
            <a:spAutoFit/>
          </a:bodyPr>
          <a:lstStyle/>
          <a:p>
            <a:pPr marL="12700">
              <a:lnSpc>
                <a:spcPct val="100000"/>
              </a:lnSpc>
              <a:spcBef>
                <a:spcPts val="55"/>
              </a:spcBef>
            </a:pPr>
            <a:r>
              <a:rPr sz="1100" smtClean="0">
                <a:solidFill>
                  <a:srgbClr val="2D83C3"/>
                </a:solidFill>
                <a:latin typeface="Trebuchet MS"/>
                <a:cs typeface="Trebuchet MS"/>
              </a:rPr>
              <a:t>321/2024</a:t>
            </a:r>
            <a:r>
              <a:rPr sz="1100" spc="180" smtClean="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6" name="Rectangle 5"/>
          <p:cNvSpPr/>
          <p:nvPr/>
        </p:nvSpPr>
        <p:spPr>
          <a:xfrm>
            <a:off x="457200" y="1295400"/>
            <a:ext cx="9220200" cy="1754326"/>
          </a:xfrm>
          <a:prstGeom prst="rect">
            <a:avLst/>
          </a:prstGeom>
        </p:spPr>
        <p:txBody>
          <a:bodyPr wrap="square">
            <a:spAutoFit/>
          </a:bodyPr>
          <a:lstStyle/>
          <a:p>
            <a:r>
              <a:rPr lang="en-IN" dirty="0" smtClean="0"/>
              <a:t>Challenges:</a:t>
            </a:r>
          </a:p>
          <a:p>
            <a:endParaRPr lang="en-IN" dirty="0" smtClean="0"/>
          </a:p>
          <a:p>
            <a:r>
              <a:rPr lang="en-IN" dirty="0" smtClean="0"/>
              <a:t>1.Developing a </a:t>
            </a:r>
            <a:r>
              <a:rPr lang="en-IN" dirty="0" err="1" smtClean="0"/>
              <a:t>cGAN</a:t>
            </a:r>
            <a:r>
              <a:rPr lang="en-IN" dirty="0" smtClean="0"/>
              <a:t> architecture capable of handling complex image                  manipulations while preserving image quality.</a:t>
            </a:r>
          </a:p>
          <a:p>
            <a:r>
              <a:rPr lang="en-IN" dirty="0" smtClean="0"/>
              <a:t>2.Designing an effective conditioning mechanism that allows for precise control over desired attribute edits.</a:t>
            </a:r>
            <a:endParaRPr lang="en-IN" dirty="0"/>
          </a:p>
        </p:txBody>
      </p:sp>
      <p:sp>
        <p:nvSpPr>
          <p:cNvPr id="13" name="Rectangle 12"/>
          <p:cNvSpPr/>
          <p:nvPr/>
        </p:nvSpPr>
        <p:spPr>
          <a:xfrm>
            <a:off x="457200" y="3200400"/>
            <a:ext cx="8077200" cy="1754326"/>
          </a:xfrm>
          <a:prstGeom prst="rect">
            <a:avLst/>
          </a:prstGeom>
        </p:spPr>
        <p:txBody>
          <a:bodyPr wrap="square">
            <a:spAutoFit/>
          </a:bodyPr>
          <a:lstStyle/>
          <a:p>
            <a:r>
              <a:rPr lang="en-IN" dirty="0" smtClean="0"/>
              <a:t>Success Criteria:</a:t>
            </a:r>
          </a:p>
          <a:p>
            <a:endParaRPr lang="en-IN" dirty="0" smtClean="0"/>
          </a:p>
          <a:p>
            <a:r>
              <a:rPr lang="en-IN" dirty="0" smtClean="0"/>
              <a:t>The </a:t>
            </a:r>
            <a:r>
              <a:rPr lang="en-IN" dirty="0" err="1" smtClean="0"/>
              <a:t>cGAN</a:t>
            </a:r>
            <a:r>
              <a:rPr lang="en-IN" dirty="0" smtClean="0"/>
              <a:t> system effectively manipulates images and edits designated     attributes according to user input.</a:t>
            </a:r>
          </a:p>
          <a:p>
            <a:endParaRPr lang="en-IN" dirty="0" smtClean="0"/>
          </a:p>
          <a:p>
            <a:r>
              <a:rPr lang="en-IN" dirty="0" smtClean="0"/>
              <a:t>The generated images maintain high fidelity and photorealism.</a:t>
            </a:r>
            <a:endParaRPr lang="en-IN" dirty="0"/>
          </a:p>
        </p:txBody>
      </p:sp>
      <p:sp>
        <p:nvSpPr>
          <p:cNvPr id="14" name="Rectangle 13"/>
          <p:cNvSpPr/>
          <p:nvPr/>
        </p:nvSpPr>
        <p:spPr>
          <a:xfrm>
            <a:off x="381000" y="5252830"/>
            <a:ext cx="7391400" cy="1200329"/>
          </a:xfrm>
          <a:prstGeom prst="rect">
            <a:avLst/>
          </a:prstGeom>
        </p:spPr>
        <p:txBody>
          <a:bodyPr wrap="square">
            <a:spAutoFit/>
          </a:bodyPr>
          <a:lstStyle/>
          <a:p>
            <a:r>
              <a:rPr lang="en-IN" dirty="0" smtClean="0"/>
              <a:t>By addressing these challenges and achieving the defined success criteria, this project will contribute to the development of powerful image editing tools capable of controlled and realistic image manipulation.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6" name="Rectangle 5"/>
          <p:cNvSpPr/>
          <p:nvPr/>
        </p:nvSpPr>
        <p:spPr>
          <a:xfrm>
            <a:off x="1295400" y="1676400"/>
            <a:ext cx="7086600" cy="923330"/>
          </a:xfrm>
          <a:prstGeom prst="rect">
            <a:avLst/>
          </a:prstGeom>
        </p:spPr>
        <p:txBody>
          <a:bodyPr wrap="square">
            <a:spAutoFit/>
          </a:bodyPr>
          <a:lstStyle/>
          <a:p>
            <a:r>
              <a:rPr lang="en-IN" b="1" dirty="0" smtClean="0"/>
              <a:t>Technical Approach</a:t>
            </a:r>
            <a:r>
              <a:rPr lang="en-IN" dirty="0" smtClean="0"/>
              <a:t>:</a:t>
            </a:r>
          </a:p>
          <a:p>
            <a:r>
              <a:rPr lang="en-US" dirty="0"/>
              <a:t> </a:t>
            </a:r>
            <a:r>
              <a:rPr lang="en-US" dirty="0" smtClean="0"/>
              <a:t>   </a:t>
            </a:r>
          </a:p>
          <a:p>
            <a:r>
              <a:rPr lang="en-US" sz="1600" b="1" dirty="0"/>
              <a:t> </a:t>
            </a:r>
            <a:r>
              <a:rPr lang="en-US" sz="1600" b="1" dirty="0" smtClean="0"/>
              <a:t>     1.</a:t>
            </a:r>
            <a:r>
              <a:rPr lang="en-IN" sz="1600" dirty="0" smtClean="0"/>
              <a:t>Conditional </a:t>
            </a:r>
            <a:r>
              <a:rPr lang="en-IN" sz="1600" dirty="0"/>
              <a:t>Generative Adversarial Networks (</a:t>
            </a:r>
            <a:r>
              <a:rPr lang="en-IN" sz="1600" dirty="0" err="1"/>
              <a:t>cGANs</a:t>
            </a:r>
            <a:r>
              <a:rPr lang="en-IN" dirty="0" smtClean="0"/>
              <a:t>)</a:t>
            </a:r>
            <a:endParaRPr lang="en-IN" dirty="0"/>
          </a:p>
        </p:txBody>
      </p:sp>
      <p:sp>
        <p:nvSpPr>
          <p:cNvPr id="12" name="Rectangle 11"/>
          <p:cNvSpPr/>
          <p:nvPr/>
        </p:nvSpPr>
        <p:spPr>
          <a:xfrm>
            <a:off x="1639253" y="2599730"/>
            <a:ext cx="6408564" cy="369332"/>
          </a:xfrm>
          <a:prstGeom prst="rect">
            <a:avLst/>
          </a:prstGeom>
        </p:spPr>
        <p:txBody>
          <a:bodyPr wrap="square">
            <a:spAutoFit/>
          </a:bodyPr>
          <a:lstStyle/>
          <a:p>
            <a:r>
              <a:rPr lang="en-IN" dirty="0" smtClean="0"/>
              <a:t>2.Data </a:t>
            </a:r>
            <a:r>
              <a:rPr lang="en-IN" dirty="0" smtClean="0">
                <a:solidFill>
                  <a:schemeClr val="tx1">
                    <a:lumMod val="85000"/>
                    <a:lumOff val="15000"/>
                  </a:schemeClr>
                </a:solidFill>
              </a:rPr>
              <a:t>Acquisition</a:t>
            </a:r>
            <a:r>
              <a:rPr lang="en-IN" dirty="0" smtClean="0"/>
              <a:t> and </a:t>
            </a:r>
            <a:r>
              <a:rPr lang="en-IN" dirty="0" err="1" smtClean="0"/>
              <a:t>Preprocessing</a:t>
            </a:r>
            <a:endParaRPr lang="en-IN" dirty="0"/>
          </a:p>
        </p:txBody>
      </p:sp>
      <p:sp>
        <p:nvSpPr>
          <p:cNvPr id="13" name="Rectangle 12"/>
          <p:cNvSpPr/>
          <p:nvPr/>
        </p:nvSpPr>
        <p:spPr>
          <a:xfrm rot="10800000" flipV="1">
            <a:off x="1515371" y="2969062"/>
            <a:ext cx="3379418" cy="369332"/>
          </a:xfrm>
          <a:prstGeom prst="rect">
            <a:avLst/>
          </a:prstGeom>
        </p:spPr>
        <p:txBody>
          <a:bodyPr wrap="square">
            <a:spAutoFit/>
          </a:bodyPr>
          <a:lstStyle/>
          <a:p>
            <a:r>
              <a:rPr lang="en-IN" dirty="0" smtClean="0"/>
              <a:t>  3.Training and Evaluation</a:t>
            </a:r>
            <a:endParaRPr lang="en-IN" dirty="0"/>
          </a:p>
        </p:txBody>
      </p:sp>
      <p:sp>
        <p:nvSpPr>
          <p:cNvPr id="14" name="Rectangle 13"/>
          <p:cNvSpPr/>
          <p:nvPr/>
        </p:nvSpPr>
        <p:spPr>
          <a:xfrm>
            <a:off x="1639253" y="3306802"/>
            <a:ext cx="2608406" cy="369332"/>
          </a:xfrm>
          <a:prstGeom prst="rect">
            <a:avLst/>
          </a:prstGeom>
        </p:spPr>
        <p:txBody>
          <a:bodyPr wrap="none">
            <a:spAutoFit/>
          </a:bodyPr>
          <a:lstStyle/>
          <a:p>
            <a:r>
              <a:rPr lang="en-IN" dirty="0" smtClean="0"/>
              <a:t>4.User Interface Design</a:t>
            </a:r>
            <a:endParaRPr lang="en-IN" dirty="0"/>
          </a:p>
        </p:txBody>
      </p:sp>
      <p:sp>
        <p:nvSpPr>
          <p:cNvPr id="15" name="Rectangle 14"/>
          <p:cNvSpPr/>
          <p:nvPr/>
        </p:nvSpPr>
        <p:spPr>
          <a:xfrm>
            <a:off x="1447800" y="3814286"/>
            <a:ext cx="2467342" cy="369332"/>
          </a:xfrm>
          <a:prstGeom prst="rect">
            <a:avLst/>
          </a:prstGeom>
        </p:spPr>
        <p:txBody>
          <a:bodyPr wrap="none">
            <a:spAutoFit/>
          </a:bodyPr>
          <a:lstStyle/>
          <a:p>
            <a:r>
              <a:rPr lang="en-IN" b="1" dirty="0" smtClean="0"/>
              <a:t>Expected Outcomes</a:t>
            </a:r>
            <a:r>
              <a:rPr lang="en-IN" dirty="0" smtClean="0"/>
              <a:t>:</a:t>
            </a:r>
            <a:endParaRPr lang="en-IN" dirty="0"/>
          </a:p>
        </p:txBody>
      </p:sp>
      <p:sp>
        <p:nvSpPr>
          <p:cNvPr id="16" name="Rectangle 15"/>
          <p:cNvSpPr/>
          <p:nvPr/>
        </p:nvSpPr>
        <p:spPr>
          <a:xfrm>
            <a:off x="1928712" y="4336414"/>
            <a:ext cx="6096000" cy="1754326"/>
          </a:xfrm>
          <a:prstGeom prst="rect">
            <a:avLst/>
          </a:prstGeom>
        </p:spPr>
        <p:txBody>
          <a:bodyPr>
            <a:spAutoFit/>
          </a:bodyPr>
          <a:lstStyle/>
          <a:p>
            <a:r>
              <a:rPr lang="en-IN" dirty="0" smtClean="0"/>
              <a:t>A robust </a:t>
            </a:r>
            <a:r>
              <a:rPr lang="en-IN" dirty="0" err="1" smtClean="0"/>
              <a:t>cGAN</a:t>
            </a:r>
            <a:r>
              <a:rPr lang="en-IN" dirty="0" smtClean="0"/>
              <a:t> system capable of manipulating images and editing specific attributes while maintaining photorealism.</a:t>
            </a:r>
          </a:p>
          <a:p>
            <a:endParaRPr lang="en-IN" dirty="0" smtClean="0"/>
          </a:p>
          <a:p>
            <a:r>
              <a:rPr lang="en-IN" dirty="0" smtClean="0"/>
              <a:t>A user-friendly system for performing controlled image manipulation and attribute editing.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81000" y="-76200"/>
            <a:ext cx="8439150" cy="1512849"/>
          </a:xfrm>
          <a:prstGeom prst="rect">
            <a:avLst/>
          </a:prstGeom>
        </p:spPr>
        <p:txBody>
          <a:bodyPr vert="horz" wrap="square" lIns="0" tIns="522858" rIns="0" bIns="0" rtlCol="0">
            <a:spAutoFit/>
          </a:bodyPr>
          <a:lstStyle/>
          <a:p>
            <a:pPr marL="153670">
              <a:lnSpc>
                <a:spcPct val="100000"/>
              </a:lnSpc>
              <a:spcBef>
                <a:spcPts val="130"/>
              </a:spcBef>
            </a:pPr>
            <a:r>
              <a:rPr sz="3200" dirty="0" smtClean="0"/>
              <a:t>WHO</a:t>
            </a:r>
            <a:r>
              <a:rPr sz="3200" spc="-245" dirty="0" smtClean="0"/>
              <a:t> </a:t>
            </a:r>
            <a:r>
              <a:rPr sz="3200" dirty="0" smtClean="0"/>
              <a:t>ARE</a:t>
            </a:r>
            <a:r>
              <a:rPr sz="3200" spc="-70" dirty="0" smtClean="0"/>
              <a:t> </a:t>
            </a:r>
            <a:r>
              <a:rPr sz="3200" dirty="0" smtClean="0"/>
              <a:t>THE</a:t>
            </a:r>
            <a:r>
              <a:rPr sz="3200" spc="-55" dirty="0" smtClean="0"/>
              <a:t> </a:t>
            </a:r>
            <a:r>
              <a:rPr sz="3200" dirty="0" smtClean="0"/>
              <a:t>END</a:t>
            </a:r>
            <a:r>
              <a:rPr sz="3200" spc="-70" dirty="0" smtClean="0"/>
              <a:t> </a:t>
            </a:r>
            <a:r>
              <a:rPr sz="3200" spc="-10" dirty="0" smtClean="0"/>
              <a:t>USERS?</a:t>
            </a:r>
            <a:r>
              <a:rPr lang="en-US" sz="3200" spc="-10" dirty="0" smtClean="0"/>
              <a:t/>
            </a:r>
            <a:br>
              <a:rPr lang="en-US" sz="3200" spc="-10" dirty="0" smtClean="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3" name="Rectangle 2"/>
          <p:cNvSpPr/>
          <p:nvPr/>
        </p:nvSpPr>
        <p:spPr>
          <a:xfrm>
            <a:off x="533400" y="1066800"/>
            <a:ext cx="10515600" cy="1477328"/>
          </a:xfrm>
          <a:prstGeom prst="rect">
            <a:avLst/>
          </a:prstGeom>
        </p:spPr>
        <p:txBody>
          <a:bodyPr wrap="square">
            <a:spAutoFit/>
          </a:bodyPr>
          <a:lstStyle/>
          <a:p>
            <a:r>
              <a:rPr lang="en-IN" b="1" dirty="0" smtClean="0"/>
              <a:t>Professional Image Editors:</a:t>
            </a:r>
          </a:p>
          <a:p>
            <a:endParaRPr lang="en-IN" dirty="0" smtClean="0"/>
          </a:p>
          <a:p>
            <a:r>
              <a:rPr lang="en-IN" dirty="0" smtClean="0"/>
              <a:t>Photographers and graphic designers seeking advanced tools for photo editing and retouching.</a:t>
            </a:r>
          </a:p>
          <a:p>
            <a:r>
              <a:rPr lang="en-IN" dirty="0" smtClean="0"/>
              <a:t>VFX artists and content creators in the film and media industry for controlled image manipulation and special effects</a:t>
            </a:r>
            <a:endParaRPr lang="en-IN" dirty="0"/>
          </a:p>
        </p:txBody>
      </p:sp>
      <p:sp>
        <p:nvSpPr>
          <p:cNvPr id="9" name="Rectangle 8"/>
          <p:cNvSpPr/>
          <p:nvPr/>
        </p:nvSpPr>
        <p:spPr>
          <a:xfrm>
            <a:off x="396240" y="2743200"/>
            <a:ext cx="9906000" cy="1754326"/>
          </a:xfrm>
          <a:prstGeom prst="rect">
            <a:avLst/>
          </a:prstGeom>
        </p:spPr>
        <p:txBody>
          <a:bodyPr wrap="square">
            <a:spAutoFit/>
          </a:bodyPr>
          <a:lstStyle/>
          <a:p>
            <a:r>
              <a:rPr lang="en-IN" b="1" dirty="0" smtClean="0"/>
              <a:t>Content Creators and Social Media Users</a:t>
            </a:r>
            <a:r>
              <a:rPr lang="en-IN" dirty="0" smtClean="0"/>
              <a:t>:</a:t>
            </a:r>
          </a:p>
          <a:p>
            <a:endParaRPr lang="en-IN" dirty="0" smtClean="0"/>
          </a:p>
          <a:p>
            <a:r>
              <a:rPr lang="en-IN" dirty="0" smtClean="0"/>
              <a:t>Social media enthusiasts and influencers who want to enhance their photos and add creative edits with precise control.</a:t>
            </a:r>
          </a:p>
          <a:p>
            <a:r>
              <a:rPr lang="en-IN" dirty="0" smtClean="0"/>
              <a:t>Content creators on platforms like YouTube or Twitch who could benefit from real-time image manipulation for presentations or overlays.</a:t>
            </a:r>
            <a:endParaRPr lang="en-IN" dirty="0"/>
          </a:p>
        </p:txBody>
      </p:sp>
      <p:sp>
        <p:nvSpPr>
          <p:cNvPr id="10" name="Rectangle 9"/>
          <p:cNvSpPr/>
          <p:nvPr/>
        </p:nvSpPr>
        <p:spPr>
          <a:xfrm>
            <a:off x="381000" y="4623911"/>
            <a:ext cx="8839200" cy="1477328"/>
          </a:xfrm>
          <a:prstGeom prst="rect">
            <a:avLst/>
          </a:prstGeom>
        </p:spPr>
        <p:txBody>
          <a:bodyPr wrap="square">
            <a:spAutoFit/>
          </a:bodyPr>
          <a:lstStyle/>
          <a:p>
            <a:r>
              <a:rPr lang="en-IN" b="1" dirty="0"/>
              <a:t>Developers and Researchers:</a:t>
            </a:r>
            <a:endParaRPr lang="en-IN" dirty="0"/>
          </a:p>
          <a:p>
            <a:pPr lvl="1"/>
            <a:r>
              <a:rPr lang="en-IN" dirty="0"/>
              <a:t>Software developers interested in integrating </a:t>
            </a:r>
            <a:r>
              <a:rPr lang="en-IN" dirty="0" err="1"/>
              <a:t>cGAN</a:t>
            </a:r>
            <a:r>
              <a:rPr lang="en-IN" dirty="0"/>
              <a:t> technology into image editing applications for broader use.</a:t>
            </a:r>
          </a:p>
          <a:p>
            <a:pPr lvl="1"/>
            <a:r>
              <a:rPr lang="en-IN" dirty="0"/>
              <a:t>Researchers in computer vision and artificial intelligence exploring new applications for </a:t>
            </a:r>
            <a:r>
              <a:rPr lang="en-IN" dirty="0" err="1"/>
              <a:t>cGANs</a:t>
            </a:r>
            <a:r>
              <a:rPr lang="en-IN" dirty="0"/>
              <a:t> in image manipulation tasks.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439400" y="381000"/>
            <a:ext cx="1635124" cy="17526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6200"/>
            <a:ext cx="7620000" cy="2706510"/>
          </a:xfrm>
          <a:prstGeom prst="rect">
            <a:avLst/>
          </a:prstGeom>
        </p:spPr>
        <p:txBody>
          <a:bodyPr vert="horz" wrap="square" lIns="0" tIns="485775" rIns="0" bIns="0" rtlCol="0">
            <a:spAutoFit/>
          </a:bodyPr>
          <a:lstStyle/>
          <a:p>
            <a:r>
              <a:rPr sz="3600" dirty="0" smtClean="0"/>
              <a:t>YOUR</a:t>
            </a:r>
            <a:r>
              <a:rPr sz="3600" spc="-95" dirty="0" smtClean="0"/>
              <a:t> </a:t>
            </a:r>
            <a:r>
              <a:rPr sz="3600" spc="-10" dirty="0" smtClean="0"/>
              <a:t>SOLUTION</a:t>
            </a:r>
            <a:r>
              <a:rPr sz="3600" spc="-345" dirty="0" smtClean="0"/>
              <a:t> </a:t>
            </a:r>
            <a:r>
              <a:rPr sz="3600" dirty="0" smtClean="0"/>
              <a:t>AND</a:t>
            </a:r>
            <a:r>
              <a:rPr sz="3600" spc="-20" dirty="0" smtClean="0"/>
              <a:t> </a:t>
            </a:r>
            <a:r>
              <a:rPr sz="3600" dirty="0" smtClean="0"/>
              <a:t>ITS </a:t>
            </a:r>
            <a:r>
              <a:rPr sz="3600" spc="-20" dirty="0" smtClean="0"/>
              <a:t>VALUE</a:t>
            </a:r>
            <a:r>
              <a:rPr sz="3600" spc="-120" dirty="0" smtClean="0"/>
              <a:t> </a:t>
            </a:r>
            <a:r>
              <a:rPr sz="3600" spc="-10" dirty="0" smtClean="0"/>
              <a:t>PROPOSITION</a:t>
            </a:r>
            <a:r>
              <a:rPr lang="en-US" sz="3600" spc="-10" dirty="0" smtClean="0"/>
              <a:t/>
            </a:r>
            <a:br>
              <a:rPr lang="en-US" sz="3600" spc="-10" dirty="0" smtClean="0"/>
            </a:br>
            <a:r>
              <a:rPr lang="en-US" sz="3600" b="0" dirty="0" smtClean="0"/>
              <a:t/>
            </a:r>
            <a:br>
              <a:rPr lang="en-US" sz="3600" b="0" dirty="0" smtClean="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Rectangle 9"/>
          <p:cNvSpPr/>
          <p:nvPr/>
        </p:nvSpPr>
        <p:spPr>
          <a:xfrm>
            <a:off x="152400" y="1597263"/>
            <a:ext cx="6023394" cy="369332"/>
          </a:xfrm>
          <a:prstGeom prst="rect">
            <a:avLst/>
          </a:prstGeom>
        </p:spPr>
        <p:txBody>
          <a:bodyPr wrap="square">
            <a:spAutoFit/>
          </a:bodyPr>
          <a:lstStyle/>
          <a:p>
            <a:r>
              <a:rPr lang="en-IN" b="1" dirty="0" smtClean="0"/>
              <a:t>Our Solution</a:t>
            </a:r>
            <a:r>
              <a:rPr lang="en-IN" dirty="0" smtClean="0"/>
              <a:t>:</a:t>
            </a:r>
            <a:endParaRPr lang="en-IN" dirty="0"/>
          </a:p>
        </p:txBody>
      </p:sp>
      <p:sp>
        <p:nvSpPr>
          <p:cNvPr id="11" name="Rectangle 10"/>
          <p:cNvSpPr/>
          <p:nvPr/>
        </p:nvSpPr>
        <p:spPr>
          <a:xfrm>
            <a:off x="282994" y="2019300"/>
            <a:ext cx="11223206" cy="1200329"/>
          </a:xfrm>
          <a:prstGeom prst="rect">
            <a:avLst/>
          </a:prstGeom>
        </p:spPr>
        <p:txBody>
          <a:bodyPr wrap="square">
            <a:spAutoFit/>
          </a:bodyPr>
          <a:lstStyle/>
          <a:p>
            <a:r>
              <a:rPr lang="en-IN" b="1" dirty="0" smtClean="0"/>
              <a:t>Manipulate Images: </a:t>
            </a:r>
            <a:r>
              <a:rPr lang="en-IN" dirty="0" smtClean="0"/>
              <a:t>Make targeted edits to images, such as changing backgrounds, adjusting lighting, or resizing objects.</a:t>
            </a:r>
          </a:p>
          <a:p>
            <a:r>
              <a:rPr lang="en-IN" b="1" dirty="0" smtClean="0"/>
              <a:t>Edit Specific Attributes: </a:t>
            </a:r>
            <a:r>
              <a:rPr lang="en-IN" dirty="0" smtClean="0"/>
              <a:t>Selectively modify specific image features like hair </a:t>
            </a:r>
            <a:r>
              <a:rPr lang="en-IN" dirty="0" err="1" smtClean="0"/>
              <a:t>color</a:t>
            </a:r>
            <a:r>
              <a:rPr lang="en-IN" dirty="0" smtClean="0"/>
              <a:t>, facial expressions, or object properties.</a:t>
            </a:r>
            <a:endParaRPr lang="en-IN" dirty="0"/>
          </a:p>
        </p:txBody>
      </p:sp>
      <p:sp>
        <p:nvSpPr>
          <p:cNvPr id="12" name="Rectangle 11"/>
          <p:cNvSpPr/>
          <p:nvPr/>
        </p:nvSpPr>
        <p:spPr>
          <a:xfrm>
            <a:off x="5067513" y="3244334"/>
            <a:ext cx="248786" cy="369332"/>
          </a:xfrm>
          <a:prstGeom prst="rect">
            <a:avLst/>
          </a:prstGeom>
        </p:spPr>
        <p:txBody>
          <a:bodyPr wrap="none">
            <a:spAutoFit/>
          </a:bodyPr>
          <a:lstStyle/>
          <a:p>
            <a:r>
              <a:rPr lang="en-IN" dirty="0" smtClean="0"/>
              <a:t>:</a:t>
            </a:r>
            <a:endParaRPr lang="en-IN" dirty="0"/>
          </a:p>
        </p:txBody>
      </p:sp>
      <p:sp>
        <p:nvSpPr>
          <p:cNvPr id="13" name="Rectangle 12"/>
          <p:cNvSpPr/>
          <p:nvPr/>
        </p:nvSpPr>
        <p:spPr>
          <a:xfrm>
            <a:off x="162560" y="3244334"/>
            <a:ext cx="2146742" cy="369332"/>
          </a:xfrm>
          <a:prstGeom prst="rect">
            <a:avLst/>
          </a:prstGeom>
        </p:spPr>
        <p:txBody>
          <a:bodyPr wrap="none">
            <a:spAutoFit/>
          </a:bodyPr>
          <a:lstStyle/>
          <a:p>
            <a:r>
              <a:rPr kumimoji="0" lang="en-IN" sz="1800" b="1" i="0" u="none" strike="noStrike" kern="0" cap="none" spc="0" normalizeH="0" baseline="0" noProof="0" dirty="0" smtClean="0">
                <a:ln>
                  <a:noFill/>
                </a:ln>
                <a:solidFill>
                  <a:sysClr val="windowText" lastClr="000000"/>
                </a:solidFill>
                <a:effectLst/>
                <a:uLnTx/>
                <a:uFillTx/>
              </a:rPr>
              <a:t>Value Proposition</a:t>
            </a:r>
            <a:endParaRPr lang="en-IN" dirty="0"/>
          </a:p>
        </p:txBody>
      </p:sp>
      <p:sp>
        <p:nvSpPr>
          <p:cNvPr id="14" name="Rectangle 13"/>
          <p:cNvSpPr/>
          <p:nvPr/>
        </p:nvSpPr>
        <p:spPr>
          <a:xfrm>
            <a:off x="457200" y="3613666"/>
            <a:ext cx="9448800" cy="646331"/>
          </a:xfrm>
          <a:prstGeom prst="rect">
            <a:avLst/>
          </a:prstGeom>
        </p:spPr>
        <p:txBody>
          <a:bodyPr wrap="square">
            <a:spAutoFit/>
          </a:bodyPr>
          <a:lstStyle/>
          <a:p>
            <a:r>
              <a:rPr lang="en-IN" b="1" dirty="0" smtClean="0"/>
              <a:t>Precise Control: </a:t>
            </a:r>
            <a:r>
              <a:rPr lang="en-IN" dirty="0" smtClean="0"/>
              <a:t>Unlike broad filters or adjustments, users can target specific aspects of an image for manipulation.</a:t>
            </a:r>
            <a:endParaRPr lang="en-IN" dirty="0"/>
          </a:p>
        </p:txBody>
      </p:sp>
      <p:sp>
        <p:nvSpPr>
          <p:cNvPr id="15" name="Rectangle 14"/>
          <p:cNvSpPr/>
          <p:nvPr/>
        </p:nvSpPr>
        <p:spPr>
          <a:xfrm>
            <a:off x="457200" y="4259996"/>
            <a:ext cx="10385006" cy="646331"/>
          </a:xfrm>
          <a:prstGeom prst="rect">
            <a:avLst/>
          </a:prstGeom>
        </p:spPr>
        <p:txBody>
          <a:bodyPr wrap="square">
            <a:spAutoFit/>
          </a:bodyPr>
          <a:lstStyle/>
          <a:p>
            <a:r>
              <a:rPr lang="en-IN" b="1" dirty="0" smtClean="0"/>
              <a:t>Efficiency and Speed: </a:t>
            </a:r>
            <a:r>
              <a:rPr lang="en-IN" dirty="0" err="1" smtClean="0"/>
              <a:t>cGANs</a:t>
            </a:r>
            <a:r>
              <a:rPr lang="en-IN" dirty="0" smtClean="0"/>
              <a:t> can perform complex edits quickly compared to manual manipulation techniques.</a:t>
            </a:r>
            <a:endParaRPr lang="en-IN" dirty="0"/>
          </a:p>
        </p:txBody>
      </p:sp>
      <p:sp>
        <p:nvSpPr>
          <p:cNvPr id="16" name="Rectangle 15"/>
          <p:cNvSpPr/>
          <p:nvPr/>
        </p:nvSpPr>
        <p:spPr>
          <a:xfrm>
            <a:off x="457200" y="5437654"/>
            <a:ext cx="6096000" cy="646331"/>
          </a:xfrm>
          <a:prstGeom prst="rect">
            <a:avLst/>
          </a:prstGeom>
        </p:spPr>
        <p:txBody>
          <a:bodyPr>
            <a:spAutoFit/>
          </a:bodyPr>
          <a:lstStyle/>
          <a:p>
            <a:r>
              <a:rPr lang="en-IN" b="1" dirty="0" smtClean="0"/>
              <a:t>Social Media Users: </a:t>
            </a:r>
            <a:r>
              <a:rPr lang="en-IN" dirty="0" smtClean="0"/>
              <a:t>Elevate personal photos and stand out on social media platforms.</a:t>
            </a:r>
            <a:endParaRPr lang="en-IN" dirty="0"/>
          </a:p>
        </p:txBody>
      </p:sp>
      <p:sp>
        <p:nvSpPr>
          <p:cNvPr id="17" name="Rectangle 16"/>
          <p:cNvSpPr/>
          <p:nvPr/>
        </p:nvSpPr>
        <p:spPr>
          <a:xfrm>
            <a:off x="172720" y="4906327"/>
            <a:ext cx="2749471" cy="369332"/>
          </a:xfrm>
          <a:prstGeom prst="rect">
            <a:avLst/>
          </a:prstGeom>
        </p:spPr>
        <p:txBody>
          <a:bodyPr wrap="none">
            <a:spAutoFit/>
          </a:bodyPr>
          <a:lstStyle/>
          <a:p>
            <a:r>
              <a:rPr lang="en-IN" b="1" dirty="0" smtClean="0"/>
              <a:t>Benefits for End Users:</a:t>
            </a:r>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0810875" y="-76200"/>
            <a:ext cx="1381125" cy="1981200"/>
          </a:xfrm>
          <a:prstGeom prst="rect">
            <a:avLst/>
          </a:prstGeom>
        </p:spPr>
      </p:pic>
      <p:sp>
        <p:nvSpPr>
          <p:cNvPr id="7" name="object 7"/>
          <p:cNvSpPr txBox="1">
            <a:spLocks noGrp="1"/>
          </p:cNvSpPr>
          <p:nvPr>
            <p:ph type="title"/>
          </p:nvPr>
        </p:nvSpPr>
        <p:spPr>
          <a:xfrm>
            <a:off x="-992141" y="-147643"/>
            <a:ext cx="9277350" cy="1373709"/>
          </a:xfrm>
          <a:prstGeom prst="rect">
            <a:avLst/>
          </a:prstGeom>
        </p:spPr>
        <p:txBody>
          <a:bodyPr vert="horz" wrap="square" lIns="0" tIns="286004" rIns="0" bIns="0" rtlCol="0">
            <a:spAutoFit/>
          </a:bodyPr>
          <a:lstStyle/>
          <a:p>
            <a:pPr marL="193675" algn="ctr">
              <a:lnSpc>
                <a:spcPct val="100000"/>
              </a:lnSpc>
              <a:spcBef>
                <a:spcPts val="130"/>
              </a:spcBef>
            </a:pPr>
            <a:r>
              <a:rPr sz="4250" dirty="0"/>
              <a:t>THE</a:t>
            </a:r>
            <a:r>
              <a:rPr sz="4250" spc="20" dirty="0"/>
              <a:t> </a:t>
            </a:r>
            <a:r>
              <a:rPr sz="4250" dirty="0"/>
              <a:t>WOW</a:t>
            </a:r>
            <a:r>
              <a:rPr sz="4250" spc="90" dirty="0"/>
              <a:t> </a:t>
            </a:r>
            <a:r>
              <a:rPr sz="4250" dirty="0"/>
              <a:t>IN YOUR </a:t>
            </a:r>
            <a:r>
              <a:rPr sz="4250" spc="-10" dirty="0" smtClean="0"/>
              <a:t>SOLUTION</a:t>
            </a:r>
            <a:r>
              <a:rPr lang="en-US" sz="4250" spc="-10" dirty="0" smtClean="0"/>
              <a:t/>
            </a:r>
            <a:br>
              <a:rPr lang="en-US" sz="4250" spc="-10" dirty="0" smtClean="0"/>
            </a:br>
            <a:endParaRPr sz="28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4" name="Rectangle 3"/>
          <p:cNvSpPr/>
          <p:nvPr/>
        </p:nvSpPr>
        <p:spPr>
          <a:xfrm>
            <a:off x="0" y="2680454"/>
            <a:ext cx="10439400" cy="3139321"/>
          </a:xfrm>
          <a:prstGeom prst="rect">
            <a:avLst/>
          </a:prstGeom>
        </p:spPr>
        <p:txBody>
          <a:bodyPr wrap="square">
            <a:spAutoFit/>
          </a:bodyPr>
          <a:lstStyle/>
          <a:p>
            <a:r>
              <a:rPr lang="en-IN" b="1" dirty="0" smtClean="0"/>
              <a:t>Real-time Editing</a:t>
            </a:r>
            <a:r>
              <a:rPr lang="en-IN" dirty="0" smtClean="0"/>
              <a:t>: Imagine being able to see the edits happen live as you adjust the parameters. This would allow for a more intuitive and interactive editing experience.</a:t>
            </a:r>
          </a:p>
          <a:p>
            <a:endParaRPr lang="en-IN" b="1" dirty="0" smtClean="0"/>
          </a:p>
          <a:p>
            <a:endParaRPr lang="en-IN" b="1" dirty="0" smtClean="0"/>
          </a:p>
          <a:p>
            <a:r>
              <a:rPr lang="en-IN" b="1" dirty="0" smtClean="0"/>
              <a:t>Creative Applications: </a:t>
            </a:r>
            <a:r>
              <a:rPr lang="en-IN" dirty="0" smtClean="0"/>
              <a:t>The ability to edit specific attributes opens doors to entirely new creative possibilities. Imagine seamlessly adding details to a landscape photo, or changing the expression on a portrait to create a narrative.</a:t>
            </a:r>
          </a:p>
          <a:p>
            <a:endParaRPr lang="en-IN" b="1" dirty="0" smtClean="0"/>
          </a:p>
          <a:p>
            <a:endParaRPr lang="en-IN" b="1" dirty="0"/>
          </a:p>
          <a:p>
            <a:r>
              <a:rPr lang="en-IN" b="1" dirty="0" smtClean="0"/>
              <a:t>Accessibility of Powerful Tools: </a:t>
            </a:r>
            <a:r>
              <a:rPr lang="en-IN" dirty="0" smtClean="0"/>
              <a:t>This system has the potential to democratize advanced image editing techniques, making them accessible to a wider range of users, not just professionals.</a:t>
            </a:r>
            <a:endParaRPr lang="en-IN" dirty="0"/>
          </a:p>
        </p:txBody>
      </p:sp>
      <p:sp>
        <p:nvSpPr>
          <p:cNvPr id="9" name="Rectangle 8"/>
          <p:cNvSpPr/>
          <p:nvPr/>
        </p:nvSpPr>
        <p:spPr>
          <a:xfrm>
            <a:off x="645160" y="1467842"/>
            <a:ext cx="3164839" cy="369332"/>
          </a:xfrm>
          <a:prstGeom prst="rect">
            <a:avLst/>
          </a:prstGeom>
        </p:spPr>
        <p:txBody>
          <a:bodyPr wrap="square">
            <a:spAutoFit/>
          </a:bodyPr>
          <a:lstStyle/>
          <a:p>
            <a:r>
              <a:rPr lang="en-IN" b="1" dirty="0" smtClean="0"/>
              <a:t>1.Unprecedented Control</a:t>
            </a:r>
            <a:endParaRPr lang="en-IN" b="1" dirty="0"/>
          </a:p>
        </p:txBody>
      </p:sp>
      <p:sp>
        <p:nvSpPr>
          <p:cNvPr id="10" name="Rectangle 9"/>
          <p:cNvSpPr/>
          <p:nvPr/>
        </p:nvSpPr>
        <p:spPr>
          <a:xfrm>
            <a:off x="645160" y="1837174"/>
            <a:ext cx="2454518" cy="369332"/>
          </a:xfrm>
          <a:prstGeom prst="rect">
            <a:avLst/>
          </a:prstGeom>
        </p:spPr>
        <p:txBody>
          <a:bodyPr wrap="none">
            <a:spAutoFit/>
          </a:bodyPr>
          <a:lstStyle/>
          <a:p>
            <a:r>
              <a:rPr lang="en-IN" b="1" dirty="0" smtClean="0"/>
              <a:t>2.Effortless Realism </a:t>
            </a:r>
            <a:endParaRPr lang="en-IN" b="1" dirty="0"/>
          </a:p>
        </p:txBody>
      </p:sp>
      <p:sp>
        <p:nvSpPr>
          <p:cNvPr id="11" name="Rectangle 10"/>
          <p:cNvSpPr/>
          <p:nvPr/>
        </p:nvSpPr>
        <p:spPr>
          <a:xfrm>
            <a:off x="457200" y="856734"/>
            <a:ext cx="6378669" cy="369332"/>
          </a:xfrm>
          <a:prstGeom prst="rect">
            <a:avLst/>
          </a:prstGeom>
        </p:spPr>
        <p:txBody>
          <a:bodyPr wrap="none">
            <a:spAutoFit/>
          </a:bodyPr>
          <a:lstStyle/>
          <a:p>
            <a:r>
              <a:rPr lang="en-IN" b="1" dirty="0" smtClean="0"/>
              <a:t> its ability to achieve two seemingly contradictory goals:</a:t>
            </a:r>
            <a:endParaRPr lang="en-IN"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4" name="Rectangle 3"/>
          <p:cNvSpPr/>
          <p:nvPr/>
        </p:nvSpPr>
        <p:spPr>
          <a:xfrm>
            <a:off x="888796" y="1219200"/>
            <a:ext cx="2416046" cy="369332"/>
          </a:xfrm>
          <a:prstGeom prst="rect">
            <a:avLst/>
          </a:prstGeom>
        </p:spPr>
        <p:txBody>
          <a:bodyPr wrap="none">
            <a:spAutoFit/>
          </a:bodyPr>
          <a:lstStyle/>
          <a:p>
            <a:r>
              <a:rPr lang="en-IN" dirty="0" smtClean="0"/>
              <a:t>1. </a:t>
            </a:r>
            <a:r>
              <a:rPr lang="en-IN" dirty="0" err="1" smtClean="0"/>
              <a:t>cGAN</a:t>
            </a:r>
            <a:r>
              <a:rPr lang="en-IN" dirty="0" smtClean="0"/>
              <a:t> Architecture:</a:t>
            </a:r>
            <a:endParaRPr lang="en-IN" dirty="0"/>
          </a:p>
        </p:txBody>
      </p:sp>
      <p:sp>
        <p:nvSpPr>
          <p:cNvPr id="7" name="Rectangle 6"/>
          <p:cNvSpPr/>
          <p:nvPr/>
        </p:nvSpPr>
        <p:spPr>
          <a:xfrm>
            <a:off x="1524000" y="1676400"/>
            <a:ext cx="2531462" cy="369332"/>
          </a:xfrm>
          <a:prstGeom prst="rect">
            <a:avLst/>
          </a:prstGeom>
        </p:spPr>
        <p:txBody>
          <a:bodyPr wrap="none">
            <a:spAutoFit/>
          </a:bodyPr>
          <a:lstStyle/>
          <a:p>
            <a:r>
              <a:rPr lang="en-IN" dirty="0" smtClean="0"/>
              <a:t>Generator Network (G)</a:t>
            </a:r>
            <a:endParaRPr lang="en-IN" dirty="0"/>
          </a:p>
        </p:txBody>
      </p:sp>
      <p:sp>
        <p:nvSpPr>
          <p:cNvPr id="11" name="Rectangle 10"/>
          <p:cNvSpPr/>
          <p:nvPr/>
        </p:nvSpPr>
        <p:spPr>
          <a:xfrm>
            <a:off x="1524000" y="2050812"/>
            <a:ext cx="2826415" cy="369332"/>
          </a:xfrm>
          <a:prstGeom prst="rect">
            <a:avLst/>
          </a:prstGeom>
        </p:spPr>
        <p:txBody>
          <a:bodyPr wrap="none">
            <a:spAutoFit/>
          </a:bodyPr>
          <a:lstStyle/>
          <a:p>
            <a:r>
              <a:rPr lang="en-IN" dirty="0" smtClean="0"/>
              <a:t>Discriminator Network (D)</a:t>
            </a:r>
            <a:endParaRPr lang="en-IN" dirty="0"/>
          </a:p>
        </p:txBody>
      </p:sp>
      <p:sp>
        <p:nvSpPr>
          <p:cNvPr id="12" name="Rectangle 11"/>
          <p:cNvSpPr/>
          <p:nvPr/>
        </p:nvSpPr>
        <p:spPr>
          <a:xfrm>
            <a:off x="1522338" y="2420144"/>
            <a:ext cx="2710999" cy="369332"/>
          </a:xfrm>
          <a:prstGeom prst="rect">
            <a:avLst/>
          </a:prstGeom>
        </p:spPr>
        <p:txBody>
          <a:bodyPr wrap="none">
            <a:spAutoFit/>
          </a:bodyPr>
          <a:lstStyle/>
          <a:p>
            <a:r>
              <a:rPr lang="en-IN" dirty="0" smtClean="0"/>
              <a:t>Conditioning Mechanism</a:t>
            </a:r>
            <a:endParaRPr lang="en-IN" dirty="0"/>
          </a:p>
        </p:txBody>
      </p:sp>
      <p:sp>
        <p:nvSpPr>
          <p:cNvPr id="13" name="Rectangle 12"/>
          <p:cNvSpPr/>
          <p:nvPr/>
        </p:nvSpPr>
        <p:spPr>
          <a:xfrm>
            <a:off x="609600" y="3048000"/>
            <a:ext cx="3852337" cy="369332"/>
          </a:xfrm>
          <a:prstGeom prst="rect">
            <a:avLst/>
          </a:prstGeom>
        </p:spPr>
        <p:txBody>
          <a:bodyPr wrap="none">
            <a:spAutoFit/>
          </a:bodyPr>
          <a:lstStyle/>
          <a:p>
            <a:r>
              <a:rPr lang="en-IN" dirty="0" smtClean="0"/>
              <a:t>2. Considerations for Model Design:</a:t>
            </a:r>
            <a:endParaRPr lang="en-IN" dirty="0"/>
          </a:p>
        </p:txBody>
      </p:sp>
      <p:sp>
        <p:nvSpPr>
          <p:cNvPr id="14" name="Rectangle 13"/>
          <p:cNvSpPr/>
          <p:nvPr/>
        </p:nvSpPr>
        <p:spPr>
          <a:xfrm>
            <a:off x="1128640" y="3581400"/>
            <a:ext cx="2069797" cy="369332"/>
          </a:xfrm>
          <a:prstGeom prst="rect">
            <a:avLst/>
          </a:prstGeom>
        </p:spPr>
        <p:txBody>
          <a:bodyPr wrap="none">
            <a:spAutoFit/>
          </a:bodyPr>
          <a:lstStyle/>
          <a:p>
            <a:r>
              <a:rPr lang="en-IN" dirty="0" smtClean="0"/>
              <a:t>     Image Domain:</a:t>
            </a:r>
            <a:endParaRPr lang="en-IN" dirty="0"/>
          </a:p>
        </p:txBody>
      </p:sp>
      <p:sp>
        <p:nvSpPr>
          <p:cNvPr id="15" name="Rectangle 14"/>
          <p:cNvSpPr/>
          <p:nvPr/>
        </p:nvSpPr>
        <p:spPr>
          <a:xfrm>
            <a:off x="1088000" y="4114800"/>
            <a:ext cx="2467342" cy="369332"/>
          </a:xfrm>
          <a:prstGeom prst="rect">
            <a:avLst/>
          </a:prstGeom>
        </p:spPr>
        <p:txBody>
          <a:bodyPr wrap="none">
            <a:spAutoFit/>
          </a:bodyPr>
          <a:lstStyle/>
          <a:p>
            <a:r>
              <a:rPr lang="en-IN" dirty="0" smtClean="0"/>
              <a:t>     Training Data Size:</a:t>
            </a:r>
            <a:endParaRPr lang="en-IN" dirty="0"/>
          </a:p>
        </p:txBody>
      </p:sp>
      <p:sp>
        <p:nvSpPr>
          <p:cNvPr id="16" name="Rectangle 15"/>
          <p:cNvSpPr/>
          <p:nvPr/>
        </p:nvSpPr>
        <p:spPr>
          <a:xfrm>
            <a:off x="1009626" y="4572000"/>
            <a:ext cx="3647152" cy="369332"/>
          </a:xfrm>
          <a:prstGeom prst="rect">
            <a:avLst/>
          </a:prstGeom>
        </p:spPr>
        <p:txBody>
          <a:bodyPr wrap="none">
            <a:spAutoFit/>
          </a:bodyPr>
          <a:lstStyle/>
          <a:p>
            <a:r>
              <a:rPr lang="en-IN" dirty="0" smtClean="0"/>
              <a:t>       Number of Editable Attributes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TotalTime>
  <Words>688</Words>
  <Application>Microsoft Office PowerPoint</Application>
  <PresentationFormat>Custom</PresentationFormat>
  <Paragraphs>117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 </vt:lpstr>
      <vt:lpstr>YOUR SOLUTION AND ITS VALUE PROPOSITION  </vt:lpstr>
      <vt:lpstr>THE WOW IN YOUR SOLUTION </vt:lpstr>
      <vt:lpstr>MODELLING</vt:lpstr>
      <vt:lpstr>RESULTS  The project on conditional GANs for image manipulation and attribute editing is likely in the development stage, so there wouldn't be final results yet. However, depending on the project's progress, you might be able to showcase some interim 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2021PITIT179</dc:creator>
  <cp:lastModifiedBy>2021PITIT179</cp:lastModifiedBy>
  <cp:revision>13</cp:revision>
  <dcterms:created xsi:type="dcterms:W3CDTF">2024-03-28T08:28:48Z</dcterms:created>
  <dcterms:modified xsi:type="dcterms:W3CDTF">2024-04-01T09:26:45Z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