
<file path=[Content_Types].xml><?xml version="1.0" encoding="utf-8"?>
<Types xmlns="http://schemas.openxmlformats.org/package/2006/content-types">
  <Default Extension="crdownload" ContentType="image/jpeg"/>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71" r:id="rId4"/>
    <p:sldId id="262" r:id="rId5"/>
    <p:sldId id="258" r:id="rId6"/>
    <p:sldId id="263" r:id="rId7"/>
    <p:sldId id="264" r:id="rId8"/>
    <p:sldId id="265" r:id="rId9"/>
    <p:sldId id="266" r:id="rId10"/>
    <p:sldId id="268" r:id="rId11"/>
    <p:sldId id="269" r:id="rId12"/>
    <p:sldId id="270" r:id="rId13"/>
    <p:sldId id="273" r:id="rId14"/>
    <p:sldId id="274" r:id="rId15"/>
    <p:sldId id="259" r:id="rId16"/>
    <p:sldId id="272" r:id="rId17"/>
    <p:sldId id="261" r:id="rId18"/>
  </p:sldIdLst>
  <p:sldSz cx="12192000" cy="6858000"/>
  <p:notesSz cx="6858000" cy="9144000"/>
  <p:embeddedFontLst>
    <p:embeddedFont>
      <p:font typeface="Arimo"/>
      <p:regular r:id="rId20"/>
      <p:bold r:id="rId21"/>
      <p:italic r:id="rId22"/>
      <p:boldItalic r:id="rId23"/>
    </p:embeddedFont>
    <p:embeddedFont>
      <p:font typeface="Bookman Old Style" panose="02050604050505020204" pitchFamily="18" charset="0"/>
      <p:regular r:id="rId24"/>
      <p:bold r:id="rId25"/>
      <p:italic r:id="rId26"/>
      <p:boldItalic r:id="rId27"/>
    </p:embeddedFont>
    <p:embeddedFont>
      <p:font typeface="Rockwell" panose="020606030202050204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VS07aVr+WcGHiXQ1YPoCi4TLp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4" name="Google Shape;14;p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71" name="Google Shape;71;p17"/>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2" name="Google Shape;72;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8" name="Google Shape;78;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9"/>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4" name="Google Shape;84;p19"/>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5" name="Google Shape;85;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9"/>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89" name="Google Shape;89;p19"/>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3" name="Google Shape;93;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99" name="Google Shape;99;p21"/>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0" name="Google Shape;100;p21"/>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1" name="Google Shape;101;p21"/>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2" name="Google Shape;102;p21"/>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21"/>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2"/>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0" name="Google Shape;110;p22"/>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1" name="Google Shape;111;p22"/>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2" name="Google Shape;112;p22"/>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3" name="Google Shape;113;p22"/>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4" name="Google Shape;114;p22"/>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5" name="Google Shape;115;p22"/>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6" name="Google Shape;116;p22"/>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7" name="Google Shape;117;p22"/>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8" name="Google Shape;118;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3"/>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4" name="Google Shape;124;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4"/>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0" name="Google Shape;130;p2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0" name="Google Shape;20;p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1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2" name="Google Shape;32;p11"/>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3" name="Google Shape;33;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39" name="Google Shape;39;p12"/>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0" name="Google Shape;40;p12"/>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1" name="Google Shape;41;p12"/>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2" name="Google Shape;42;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57" name="Google Shape;57;p15"/>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58" name="Google Shape;58;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64" name="Google Shape;64;p16"/>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5" name="Google Shape;65;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8" name="Google Shape;8;p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9" name="Google Shape;9;p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0" name="Google Shape;10;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crdownload"/><Relationship Id="rId2" Type="http://schemas.openxmlformats.org/officeDocument/2006/relationships/image" Target="../media/image6.crdownload"/><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crdownload"/><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crdownload"/><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crdownload"/><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crdownload"/><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crdownload"/><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crdownload"/><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ctrTitle"/>
          </p:nvPr>
        </p:nvSpPr>
        <p:spPr>
          <a:xfrm>
            <a:off x="1524000" y="1122362"/>
            <a:ext cx="9144000" cy="147740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Bookman Old Style"/>
              <a:buNone/>
            </a:pPr>
            <a:r>
              <a:rPr lang="en-US"/>
              <a:t>TOPIC:EDUSAKAHA -  VIDEO EVENTS</a:t>
            </a:r>
            <a:endParaRPr/>
          </a:p>
        </p:txBody>
      </p:sp>
      <p:sp>
        <p:nvSpPr>
          <p:cNvPr id="138" name="Google Shape;138;p1"/>
          <p:cNvSpPr txBox="1">
            <a:spLocks noGrp="1"/>
          </p:cNvSpPr>
          <p:nvPr>
            <p:ph type="subTitle" idx="1"/>
          </p:nvPr>
        </p:nvSpPr>
        <p:spPr>
          <a:xfrm>
            <a:off x="1524000" y="3343835"/>
            <a:ext cx="9628094" cy="2563906"/>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20000"/>
              </a:lnSpc>
              <a:spcBef>
                <a:spcPts val="0"/>
              </a:spcBef>
              <a:spcAft>
                <a:spcPts val="0"/>
              </a:spcAft>
              <a:buClr>
                <a:schemeClr val="lt1"/>
              </a:buClr>
              <a:buSzPct val="100000"/>
              <a:buNone/>
            </a:pPr>
            <a:r>
              <a:rPr lang="en-US"/>
              <a:t>Team: Team 206++</a:t>
            </a:r>
            <a:endParaRPr/>
          </a:p>
          <a:p>
            <a:pPr marL="0" lvl="0" indent="0" algn="l" rtl="0">
              <a:lnSpc>
                <a:spcPct val="120000"/>
              </a:lnSpc>
              <a:spcBef>
                <a:spcPts val="1000"/>
              </a:spcBef>
              <a:spcAft>
                <a:spcPts val="0"/>
              </a:spcAft>
              <a:buClr>
                <a:schemeClr val="lt1"/>
              </a:buClr>
              <a:buSzPct val="100000"/>
              <a:buNone/>
            </a:pPr>
            <a:r>
              <a:rPr lang="en-US"/>
              <a:t>-Dharma Bagadia</a:t>
            </a:r>
            <a:endParaRPr/>
          </a:p>
          <a:p>
            <a:pPr marL="0" lvl="0" indent="0" algn="l" rtl="0">
              <a:lnSpc>
                <a:spcPct val="120000"/>
              </a:lnSpc>
              <a:spcBef>
                <a:spcPts val="1000"/>
              </a:spcBef>
              <a:spcAft>
                <a:spcPts val="0"/>
              </a:spcAft>
              <a:buClr>
                <a:schemeClr val="lt1"/>
              </a:buClr>
              <a:buSzPct val="100000"/>
              <a:buNone/>
            </a:pPr>
            <a:r>
              <a:rPr lang="en-US"/>
              <a:t>-Anmol Chauhan</a:t>
            </a:r>
            <a:endParaRPr/>
          </a:p>
          <a:p>
            <a:pPr marL="0" lvl="0" indent="0" algn="l" rtl="0">
              <a:lnSpc>
                <a:spcPct val="120000"/>
              </a:lnSpc>
              <a:spcBef>
                <a:spcPts val="1000"/>
              </a:spcBef>
              <a:spcAft>
                <a:spcPts val="0"/>
              </a:spcAft>
              <a:buClr>
                <a:schemeClr val="lt1"/>
              </a:buClr>
              <a:buSzPct val="100000"/>
              <a:buNone/>
            </a:pPr>
            <a:r>
              <a:rPr lang="en-US"/>
              <a:t>-Vatsal Jajadiya</a:t>
            </a:r>
            <a:endParaRPr/>
          </a:p>
          <a:p>
            <a:pPr marL="0" lvl="0" indent="0" algn="l" rtl="0">
              <a:lnSpc>
                <a:spcPct val="120000"/>
              </a:lnSpc>
              <a:spcBef>
                <a:spcPts val="1000"/>
              </a:spcBef>
              <a:spcAft>
                <a:spcPts val="0"/>
              </a:spcAft>
              <a:buClr>
                <a:schemeClr val="lt1"/>
              </a:buClr>
              <a:buSzPct val="100000"/>
              <a:buNone/>
            </a:pPr>
            <a:r>
              <a:rPr lang="en-US"/>
              <a:t>-Nirmal Chaudhary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6" name="Picture 5">
            <a:extLst>
              <a:ext uri="{FF2B5EF4-FFF2-40B4-BE49-F238E27FC236}">
                <a16:creationId xmlns:a16="http://schemas.microsoft.com/office/drawing/2014/main" id="{C0BAF97F-6F78-0282-332E-53E0704729CA}"/>
              </a:ext>
            </a:extLst>
          </p:cNvPr>
          <p:cNvPicPr>
            <a:picLocks noChangeAspect="1"/>
          </p:cNvPicPr>
          <p:nvPr/>
        </p:nvPicPr>
        <p:blipFill>
          <a:blip r:embed="rId2"/>
          <a:stretch>
            <a:fillRect/>
          </a:stretch>
        </p:blipFill>
        <p:spPr>
          <a:xfrm>
            <a:off x="1017743" y="1685677"/>
            <a:ext cx="10145864" cy="4861560"/>
          </a:xfrm>
          <a:prstGeom prst="rect">
            <a:avLst/>
          </a:prstGeom>
        </p:spPr>
      </p:pic>
      <p:pic>
        <p:nvPicPr>
          <p:cNvPr id="5" name="Picture 4">
            <a:extLst>
              <a:ext uri="{FF2B5EF4-FFF2-40B4-BE49-F238E27FC236}">
                <a16:creationId xmlns:a16="http://schemas.microsoft.com/office/drawing/2014/main" id="{D0D87A2D-ED8D-016C-82A9-190A40B4CDDD}"/>
              </a:ext>
            </a:extLst>
          </p:cNvPr>
          <p:cNvPicPr>
            <a:picLocks noChangeAspect="1"/>
          </p:cNvPicPr>
          <p:nvPr/>
        </p:nvPicPr>
        <p:blipFill>
          <a:blip r:embed="rId3"/>
          <a:stretch>
            <a:fillRect/>
          </a:stretch>
        </p:blipFill>
        <p:spPr>
          <a:xfrm>
            <a:off x="584396" y="1625379"/>
            <a:ext cx="11012557" cy="4921858"/>
          </a:xfrm>
          <a:prstGeom prst="rect">
            <a:avLst/>
          </a:prstGeom>
        </p:spPr>
      </p:pic>
    </p:spTree>
    <p:extLst>
      <p:ext uri="{BB962C8B-B14F-4D97-AF65-F5344CB8AC3E}">
        <p14:creationId xmlns:p14="http://schemas.microsoft.com/office/powerpoint/2010/main" val="176010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7" name="Picture 6">
            <a:extLst>
              <a:ext uri="{FF2B5EF4-FFF2-40B4-BE49-F238E27FC236}">
                <a16:creationId xmlns:a16="http://schemas.microsoft.com/office/drawing/2014/main" id="{75681AE5-E8E7-7D18-D56F-C7971B09943B}"/>
              </a:ext>
            </a:extLst>
          </p:cNvPr>
          <p:cNvPicPr>
            <a:picLocks noChangeAspect="1"/>
          </p:cNvPicPr>
          <p:nvPr/>
        </p:nvPicPr>
        <p:blipFill>
          <a:blip r:embed="rId2"/>
          <a:stretch>
            <a:fillRect/>
          </a:stretch>
        </p:blipFill>
        <p:spPr>
          <a:xfrm>
            <a:off x="591652" y="1526650"/>
            <a:ext cx="10686553" cy="5076908"/>
          </a:xfrm>
          <a:prstGeom prst="rect">
            <a:avLst/>
          </a:prstGeom>
        </p:spPr>
      </p:pic>
    </p:spTree>
    <p:extLst>
      <p:ext uri="{BB962C8B-B14F-4D97-AF65-F5344CB8AC3E}">
        <p14:creationId xmlns:p14="http://schemas.microsoft.com/office/powerpoint/2010/main" val="186776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9D9A0D92-8940-62E5-39D9-3F583E04BF52}"/>
              </a:ext>
            </a:extLst>
          </p:cNvPr>
          <p:cNvPicPr>
            <a:picLocks noChangeAspect="1"/>
          </p:cNvPicPr>
          <p:nvPr/>
        </p:nvPicPr>
        <p:blipFill>
          <a:blip r:embed="rId2"/>
          <a:stretch>
            <a:fillRect/>
          </a:stretch>
        </p:blipFill>
        <p:spPr>
          <a:xfrm>
            <a:off x="795130" y="1518699"/>
            <a:ext cx="10353761" cy="5033176"/>
          </a:xfrm>
          <a:prstGeom prst="rect">
            <a:avLst/>
          </a:prstGeom>
        </p:spPr>
      </p:pic>
    </p:spTree>
    <p:extLst>
      <p:ext uri="{BB962C8B-B14F-4D97-AF65-F5344CB8AC3E}">
        <p14:creationId xmlns:p14="http://schemas.microsoft.com/office/powerpoint/2010/main" val="334997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564031-E4B1-88D5-9A30-250FA4721166}"/>
              </a:ext>
            </a:extLst>
          </p:cNvPr>
          <p:cNvPicPr>
            <a:picLocks noChangeAspect="1"/>
          </p:cNvPicPr>
          <p:nvPr/>
        </p:nvPicPr>
        <p:blipFill>
          <a:blip r:embed="rId2"/>
          <a:stretch>
            <a:fillRect/>
          </a:stretch>
        </p:blipFill>
        <p:spPr>
          <a:xfrm>
            <a:off x="1037492" y="628100"/>
            <a:ext cx="9958754" cy="5601799"/>
          </a:xfrm>
          <a:prstGeom prst="rect">
            <a:avLst/>
          </a:prstGeom>
        </p:spPr>
      </p:pic>
    </p:spTree>
    <p:extLst>
      <p:ext uri="{BB962C8B-B14F-4D97-AF65-F5344CB8AC3E}">
        <p14:creationId xmlns:p14="http://schemas.microsoft.com/office/powerpoint/2010/main" val="371103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5BE9C7-9A00-3F75-6925-E432E48E5EE6}"/>
              </a:ext>
            </a:extLst>
          </p:cNvPr>
          <p:cNvPicPr>
            <a:picLocks noChangeAspect="1"/>
          </p:cNvPicPr>
          <p:nvPr/>
        </p:nvPicPr>
        <p:blipFill>
          <a:blip r:embed="rId2"/>
          <a:stretch>
            <a:fillRect/>
          </a:stretch>
        </p:blipFill>
        <p:spPr>
          <a:xfrm>
            <a:off x="1037492" y="546497"/>
            <a:ext cx="10248900" cy="5765006"/>
          </a:xfrm>
          <a:prstGeom prst="rect">
            <a:avLst/>
          </a:prstGeom>
        </p:spPr>
      </p:pic>
    </p:spTree>
    <p:extLst>
      <p:ext uri="{BB962C8B-B14F-4D97-AF65-F5344CB8AC3E}">
        <p14:creationId xmlns:p14="http://schemas.microsoft.com/office/powerpoint/2010/main" val="400342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title"/>
          </p:nvPr>
        </p:nvSpPr>
        <p:spPr>
          <a:xfrm>
            <a:off x="913795" y="609600"/>
            <a:ext cx="10353761" cy="7440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SOCIAL CAUSE</a:t>
            </a:r>
            <a:endParaRPr/>
          </a:p>
        </p:txBody>
      </p:sp>
      <p:sp>
        <p:nvSpPr>
          <p:cNvPr id="156" name="Google Shape;156;p4"/>
          <p:cNvSpPr txBox="1">
            <a:spLocks noGrp="1"/>
          </p:cNvSpPr>
          <p:nvPr>
            <p:ph type="body" idx="1"/>
          </p:nvPr>
        </p:nvSpPr>
        <p:spPr>
          <a:xfrm>
            <a:off x="913795" y="1353671"/>
            <a:ext cx="10353762" cy="489472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0"/>
              </a:spcBef>
              <a:spcAft>
                <a:spcPts val="0"/>
              </a:spcAft>
              <a:buClr>
                <a:schemeClr val="lt1"/>
              </a:buClr>
              <a:buSzPct val="100000"/>
              <a:buNone/>
            </a:pPr>
            <a:r>
              <a:rPr lang="en-US" sz="2300" b="1"/>
              <a:t>1)</a:t>
            </a:r>
            <a:r>
              <a:rPr lang="en-US" sz="2300" b="1" i="0">
                <a:latin typeface="Arial"/>
                <a:ea typeface="Arial"/>
                <a:cs typeface="Arial"/>
                <a:sym typeface="Arial"/>
              </a:rPr>
              <a:t> Virtual Swag Bags:</a:t>
            </a:r>
            <a:r>
              <a:rPr lang="en-US" sz="2300" b="1" i="0">
                <a:solidFill>
                  <a:srgbClr val="D1D5DB"/>
                </a:solidFill>
                <a:latin typeface="Arial"/>
                <a:ea typeface="Arial"/>
                <a:cs typeface="Arial"/>
                <a:sym typeface="Arial"/>
              </a:rPr>
              <a:t> </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Instead of physical merchandise, include digital materials such as e-books, infographics, or documentaries that raise awareness about environmental issues, </a:t>
            </a:r>
            <a:r>
              <a:rPr lang="en-US" b="1" i="0">
                <a:solidFill>
                  <a:srgbClr val="D1D5DB"/>
                </a:solidFill>
                <a:latin typeface="Arial"/>
                <a:ea typeface="Arial"/>
                <a:cs typeface="Arial"/>
                <a:sym typeface="Arial"/>
              </a:rPr>
              <a:t>sustainable practices</a:t>
            </a:r>
            <a:r>
              <a:rPr lang="en-US" b="0" i="0">
                <a:solidFill>
                  <a:srgbClr val="D1D5DB"/>
                </a:solidFill>
                <a:latin typeface="Arial"/>
                <a:ea typeface="Arial"/>
                <a:cs typeface="Arial"/>
                <a:sym typeface="Arial"/>
              </a:rPr>
              <a:t>, and the importance of conservation.</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Including resources like mindfulness apps, self-care tips, virtual fitness class or access to meditation sessions in virtual swag bags can contribute to </a:t>
            </a:r>
            <a:r>
              <a:rPr lang="en-US" b="1" i="0">
                <a:solidFill>
                  <a:srgbClr val="D1D5DB"/>
                </a:solidFill>
                <a:latin typeface="Arial"/>
                <a:ea typeface="Arial"/>
                <a:cs typeface="Arial"/>
                <a:sym typeface="Arial"/>
              </a:rPr>
              <a:t>participants' mental health</a:t>
            </a:r>
            <a:r>
              <a:rPr lang="en-US" b="0" i="0">
                <a:solidFill>
                  <a:srgbClr val="D1D5DB"/>
                </a:solidFill>
                <a:latin typeface="Arial"/>
                <a:ea typeface="Arial"/>
                <a:cs typeface="Arial"/>
                <a:sym typeface="Arial"/>
              </a:rPr>
              <a:t>. </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Share resources on accessible design principles, assistive technologies, and organizations working to make technology more inclusive. </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Include resources on volunteering opportunities, community service ideas, and ways to </a:t>
            </a:r>
            <a:r>
              <a:rPr lang="en-US" b="1" i="0">
                <a:solidFill>
                  <a:srgbClr val="D1D5DB"/>
                </a:solidFill>
                <a:latin typeface="Arial"/>
                <a:ea typeface="Arial"/>
                <a:cs typeface="Arial"/>
                <a:sym typeface="Arial"/>
              </a:rPr>
              <a:t>support local NGOs or charities</a:t>
            </a:r>
            <a:r>
              <a:rPr lang="en-US" b="0" i="0">
                <a:solidFill>
                  <a:srgbClr val="D1D5DB"/>
                </a:solidFill>
                <a:latin typeface="Arial"/>
                <a:ea typeface="Arial"/>
                <a:cs typeface="Arial"/>
                <a:sym typeface="Arial"/>
              </a:rPr>
              <a:t>.</a:t>
            </a:r>
            <a:endParaRPr>
              <a:solidFill>
                <a:srgbClr val="D1D5DB"/>
              </a:solidFill>
              <a:latin typeface="Arial"/>
              <a:ea typeface="Arial"/>
              <a:cs typeface="Arial"/>
              <a:sym typeface="Arial"/>
            </a:endParaRPr>
          </a:p>
          <a:p>
            <a:pPr marL="0" lvl="0" indent="0" algn="l" rtl="0">
              <a:lnSpc>
                <a:spcPct val="120000"/>
              </a:lnSpc>
              <a:spcBef>
                <a:spcPts val="1000"/>
              </a:spcBef>
              <a:spcAft>
                <a:spcPts val="0"/>
              </a:spcAft>
              <a:buClr>
                <a:srgbClr val="D1D5DB"/>
              </a:buClr>
              <a:buSzPct val="100000"/>
              <a:buNone/>
            </a:pPr>
            <a:r>
              <a:rPr lang="en-US" sz="2300" b="1" i="0">
                <a:solidFill>
                  <a:srgbClr val="D1D5DB"/>
                </a:solidFill>
                <a:latin typeface="Arial"/>
                <a:ea typeface="Arial"/>
                <a:cs typeface="Arial"/>
                <a:sym typeface="Arial"/>
              </a:rPr>
              <a:t>2) </a:t>
            </a:r>
            <a:r>
              <a:rPr lang="en-US" sz="2300" b="1" i="0">
                <a:latin typeface="Arial"/>
                <a:ea typeface="Arial"/>
                <a:cs typeface="Arial"/>
                <a:sym typeface="Arial"/>
              </a:rPr>
              <a:t>Audience Engagement Games:</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This can encourage participants to expand their knowledge and stay informed about relevant topics.</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Interactive games can provide a fun and relaxing break from the content-heavy parts of conferences, promoting mental well-being by reducing stress and enhancing the overall experience.</a:t>
            </a:r>
            <a:endParaRPr/>
          </a:p>
          <a:p>
            <a:pPr marL="228600" lvl="0" indent="-228600" algn="l" rtl="0">
              <a:lnSpc>
                <a:spcPct val="120000"/>
              </a:lnSpc>
              <a:spcBef>
                <a:spcPts val="1000"/>
              </a:spcBef>
              <a:spcAft>
                <a:spcPts val="0"/>
              </a:spcAft>
              <a:buClr>
                <a:srgbClr val="D1D5DB"/>
              </a:buClr>
              <a:buSzPct val="100000"/>
              <a:buChar char="•"/>
            </a:pPr>
            <a:r>
              <a:rPr lang="en-US" b="0" i="0">
                <a:solidFill>
                  <a:srgbClr val="D1D5DB"/>
                </a:solidFill>
                <a:latin typeface="Arial"/>
                <a:ea typeface="Arial"/>
                <a:cs typeface="Arial"/>
                <a:sym typeface="Arial"/>
              </a:rPr>
              <a:t>Games focused on accessibility and tech inclusivity can raise awareness about the challenges faced by individuals with disabilities and promote the importance of creating inclusive digital experiences.</a:t>
            </a:r>
            <a:endParaRPr/>
          </a:p>
          <a:p>
            <a:pPr marL="228600" lvl="0" indent="-130175" algn="l" rtl="0">
              <a:lnSpc>
                <a:spcPct val="120000"/>
              </a:lnSpc>
              <a:spcBef>
                <a:spcPts val="1000"/>
              </a:spcBef>
              <a:spcAft>
                <a:spcPts val="0"/>
              </a:spcAft>
              <a:buClr>
                <a:schemeClr val="lt1"/>
              </a:buClr>
              <a:buSzPct val="100000"/>
              <a:buNone/>
            </a:pPr>
            <a:endParaRPr b="0" i="0">
              <a:solidFill>
                <a:srgbClr val="D1D5DB"/>
              </a:solidFill>
              <a:latin typeface="Arial"/>
              <a:ea typeface="Arial"/>
              <a:cs typeface="Arial"/>
              <a:sym typeface="Arial"/>
            </a:endParaRPr>
          </a:p>
          <a:p>
            <a:pPr marL="228600" lvl="0" indent="-130175" algn="l" rtl="0">
              <a:lnSpc>
                <a:spcPct val="120000"/>
              </a:lnSpc>
              <a:spcBef>
                <a:spcPts val="1000"/>
              </a:spcBef>
              <a:spcAft>
                <a:spcPts val="0"/>
              </a:spcAft>
              <a:buClr>
                <a:schemeClr val="lt1"/>
              </a:buClr>
              <a:buSzPct val="100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A8F4-94C5-5168-3440-A321C499EC3F}"/>
              </a:ext>
            </a:extLst>
          </p:cNvPr>
          <p:cNvSpPr>
            <a:spLocks noGrp="1"/>
          </p:cNvSpPr>
          <p:nvPr>
            <p:ph type="title"/>
          </p:nvPr>
        </p:nvSpPr>
        <p:spPr>
          <a:xfrm>
            <a:off x="913795" y="609601"/>
            <a:ext cx="10353761" cy="889262"/>
          </a:xfrm>
        </p:spPr>
        <p:txBody>
          <a:bodyPr/>
          <a:lstStyle/>
          <a:p>
            <a:r>
              <a:rPr lang="en-US" dirty="0"/>
              <a:t>REAL WORLD IMPACT</a:t>
            </a:r>
            <a:endParaRPr lang="en-GB" dirty="0"/>
          </a:p>
        </p:txBody>
      </p:sp>
      <p:sp>
        <p:nvSpPr>
          <p:cNvPr id="3" name="Text Placeholder 2">
            <a:extLst>
              <a:ext uri="{FF2B5EF4-FFF2-40B4-BE49-F238E27FC236}">
                <a16:creationId xmlns:a16="http://schemas.microsoft.com/office/drawing/2014/main" id="{FEB57B2D-A4D5-2493-D5CC-F7B76AC05F3D}"/>
              </a:ext>
            </a:extLst>
          </p:cNvPr>
          <p:cNvSpPr>
            <a:spLocks noGrp="1"/>
          </p:cNvSpPr>
          <p:nvPr>
            <p:ph type="body" idx="1"/>
          </p:nvPr>
        </p:nvSpPr>
        <p:spPr>
          <a:xfrm>
            <a:off x="913795" y="1498863"/>
            <a:ext cx="10353762" cy="4864230"/>
          </a:xfrm>
        </p:spPr>
        <p:txBody>
          <a:bodyPr>
            <a:normAutofit fontScale="92500" lnSpcReduction="20000"/>
          </a:bodyPr>
          <a:lstStyle/>
          <a:p>
            <a:pPr>
              <a:buFont typeface="Arial" panose="020B0604020202020204" pitchFamily="34" charset="0"/>
              <a:buChar char="•"/>
            </a:pPr>
            <a:r>
              <a:rPr lang="en-US" b="1" dirty="0"/>
              <a:t>Use-case scenarios:</a:t>
            </a:r>
            <a:r>
              <a:rPr lang="en-US" dirty="0"/>
              <a:t> </a:t>
            </a:r>
          </a:p>
          <a:p>
            <a:pPr marL="742950" lvl="1" indent="-285750">
              <a:buFont typeface="Arial" panose="020B0604020202020204" pitchFamily="34" charset="0"/>
              <a:buChar char="•"/>
            </a:pPr>
            <a:r>
              <a:rPr lang="en-US" dirty="0"/>
              <a:t>A company can use this platform to host webinars for their employees to train them on new products or procedures. The games and quizzes can help to keep the employees engaged and make the training more interactive.</a:t>
            </a:r>
          </a:p>
          <a:p>
            <a:pPr marL="742950" lvl="1" indent="-285750">
              <a:buFont typeface="Arial" panose="020B0604020202020204" pitchFamily="34" charset="0"/>
              <a:buChar char="•"/>
            </a:pPr>
            <a:r>
              <a:rPr lang="en-US" dirty="0"/>
              <a:t>Educational Institutes can use this platform to host webinars for their students to learn about new research or to hear from guest speakers. The virtual swag bags can be used to reward students for participating in the webinars or for completing quizzes.</a:t>
            </a:r>
          </a:p>
          <a:p>
            <a:pPr marL="742950" lvl="1" indent="-285750">
              <a:buFont typeface="Arial" panose="020B0604020202020204" pitchFamily="34" charset="0"/>
              <a:buChar char="•"/>
            </a:pPr>
            <a:r>
              <a:rPr lang="en-US" dirty="0"/>
              <a:t>A non-profit organization can use this platform to host webinars to raise awareness about their cause or to recruit volunteers. The games and quizzes can help to engage the audience and make the webinar more fun.</a:t>
            </a:r>
          </a:p>
          <a:p>
            <a:pPr>
              <a:buFont typeface="Arial" panose="020B0604020202020204" pitchFamily="34" charset="0"/>
              <a:buChar char="•"/>
            </a:pPr>
            <a:r>
              <a:rPr lang="en-US" b="1" dirty="0"/>
              <a:t>Business models:</a:t>
            </a:r>
            <a:r>
              <a:rPr lang="en-US" dirty="0"/>
              <a:t> </a:t>
            </a:r>
          </a:p>
          <a:p>
            <a:pPr marL="742950" lvl="1" indent="-285750">
              <a:buFont typeface="Arial" panose="020B0604020202020204" pitchFamily="34" charset="0"/>
              <a:buChar char="•"/>
            </a:pPr>
            <a:r>
              <a:rPr lang="en-US" dirty="0"/>
              <a:t>The platform can be free to use, with the option to purchase virtual swag bags or to upgrade to a premium plan that includes additional features.</a:t>
            </a:r>
          </a:p>
          <a:p>
            <a:pPr marL="742950" lvl="1" indent="-285750">
              <a:buFont typeface="Arial" panose="020B0604020202020204" pitchFamily="34" charset="0"/>
              <a:buChar char="•"/>
            </a:pPr>
            <a:r>
              <a:rPr lang="en-US" dirty="0"/>
              <a:t>The platform can charge a fee for each webinar that is hosted.</a:t>
            </a:r>
          </a:p>
          <a:p>
            <a:pPr marL="742950" lvl="1" indent="-285750">
              <a:buFont typeface="Arial" panose="020B0604020202020204" pitchFamily="34" charset="0"/>
              <a:buChar char="•"/>
            </a:pPr>
            <a:r>
              <a:rPr lang="en-US" dirty="0"/>
              <a:t>The platform can partner with businesses to offer sponsored webinars.</a:t>
            </a:r>
          </a:p>
          <a:p>
            <a:endParaRPr lang="en-GB" dirty="0"/>
          </a:p>
        </p:txBody>
      </p:sp>
    </p:spTree>
    <p:extLst>
      <p:ext uri="{BB962C8B-B14F-4D97-AF65-F5344CB8AC3E}">
        <p14:creationId xmlns:p14="http://schemas.microsoft.com/office/powerpoint/2010/main" val="415923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FUTURE SCOPES THAT CAN BE FURTHER ADDED</a:t>
            </a:r>
            <a:endParaRPr dirty="0"/>
          </a:p>
        </p:txBody>
      </p:sp>
      <p:sp>
        <p:nvSpPr>
          <p:cNvPr id="168" name="Google Shape;168;p6"/>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chemeClr val="lt1"/>
              </a:buClr>
              <a:buSzPts val="2000"/>
              <a:buChar char="•"/>
            </a:pPr>
            <a:r>
              <a:rPr lang="en-US" b="1"/>
              <a:t>Audience Feedback Analytics:</a:t>
            </a:r>
            <a:r>
              <a:rPr lang="en-US"/>
              <a:t> Collect and display real-time audience feedback and sentiment analysis to help presenters adjust their content accordingly.</a:t>
            </a:r>
            <a:endParaRPr/>
          </a:p>
          <a:p>
            <a:pPr marL="228600" lvl="0" indent="-228600" algn="l" rtl="0">
              <a:lnSpc>
                <a:spcPct val="120000"/>
              </a:lnSpc>
              <a:spcBef>
                <a:spcPts val="1000"/>
              </a:spcBef>
              <a:spcAft>
                <a:spcPts val="0"/>
              </a:spcAft>
              <a:buClr>
                <a:schemeClr val="lt1"/>
              </a:buClr>
              <a:buSzPts val="2000"/>
              <a:buChar char="•"/>
            </a:pPr>
            <a:r>
              <a:rPr lang="en-US" b="1"/>
              <a:t>Emotion Recognition:</a:t>
            </a:r>
            <a:r>
              <a:rPr lang="en-US"/>
              <a:t> Implement AI-driven emotion recognition to gauge attendee reactions and adjust content or pacing accordingly.</a:t>
            </a:r>
            <a:endParaRPr/>
          </a:p>
          <a:p>
            <a:pPr marL="228600" lvl="0" indent="-228600" algn="l" rtl="0">
              <a:lnSpc>
                <a:spcPct val="120000"/>
              </a:lnSpc>
              <a:spcBef>
                <a:spcPts val="1000"/>
              </a:spcBef>
              <a:spcAft>
                <a:spcPts val="0"/>
              </a:spcAft>
              <a:buClr>
                <a:schemeClr val="lt1"/>
              </a:buClr>
              <a:buSzPts val="2000"/>
              <a:buChar char="•"/>
            </a:pPr>
            <a:r>
              <a:rPr lang="en-US" b="1"/>
              <a:t>Dynamic Event Polls:</a:t>
            </a:r>
            <a:r>
              <a:rPr lang="en-US"/>
              <a:t> Conduct real-time polls and surveys throughout the event to gather attendee opinions and preferences, providing valuable insights.</a:t>
            </a:r>
            <a:endParaRPr/>
          </a:p>
          <a:p>
            <a:pPr marL="228600" lvl="0" indent="-228600" algn="l" rtl="0">
              <a:lnSpc>
                <a:spcPct val="120000"/>
              </a:lnSpc>
              <a:spcBef>
                <a:spcPts val="1000"/>
              </a:spcBef>
              <a:spcAft>
                <a:spcPts val="0"/>
              </a:spcAft>
              <a:buClr>
                <a:schemeClr val="lt1"/>
              </a:buClr>
              <a:buSzPts val="2000"/>
              <a:buChar char="•"/>
            </a:pPr>
            <a:r>
              <a:rPr lang="en-US" b="1"/>
              <a:t>Data Analytics and Reporting:</a:t>
            </a:r>
            <a:r>
              <a:rPr lang="en-US"/>
              <a:t> Use Node.js to collect and analyze user data to generate insights and reports on attendee behavior and engagement during the event.</a:t>
            </a:r>
            <a:endParaRPr/>
          </a:p>
          <a:p>
            <a:pPr marL="228600" lvl="0" indent="-101600" algn="l" rtl="0">
              <a:lnSpc>
                <a:spcPct val="120000"/>
              </a:lnSpc>
              <a:spcBef>
                <a:spcPts val="1000"/>
              </a:spcBef>
              <a:spcAft>
                <a:spcPts val="0"/>
              </a:spcAft>
              <a:buClr>
                <a:schemeClr val="lt1"/>
              </a:buClr>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
          <p:cNvSpPr txBox="1">
            <a:spLocks noGrp="1"/>
          </p:cNvSpPr>
          <p:nvPr>
            <p:ph type="title"/>
          </p:nvPr>
        </p:nvSpPr>
        <p:spPr>
          <a:xfrm>
            <a:off x="1080246" y="421341"/>
            <a:ext cx="10681447" cy="19722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Bookman Old Style"/>
              <a:buNone/>
            </a:pPr>
            <a:r>
              <a:rPr lang="en-US" sz="2800"/>
              <a:t>FEATURES THAT WILL TURN EVERY SESSION INTO A CAPTIVATING EXPERIENCE THAT WILL LEAVE YOUR AUDIENCE SPELLBOUND AND COMING BACK FOR MORE."</a:t>
            </a:r>
            <a:endParaRPr sz="2800">
              <a:latin typeface="Arimo"/>
              <a:ea typeface="Arimo"/>
              <a:cs typeface="Arimo"/>
              <a:sym typeface="Arimo"/>
            </a:endParaRPr>
          </a:p>
        </p:txBody>
      </p:sp>
      <p:sp>
        <p:nvSpPr>
          <p:cNvPr id="144" name="Google Shape;144;p2"/>
          <p:cNvSpPr txBox="1">
            <a:spLocks noGrp="1"/>
          </p:cNvSpPr>
          <p:nvPr>
            <p:ph type="body" idx="1"/>
          </p:nvPr>
        </p:nvSpPr>
        <p:spPr>
          <a:xfrm>
            <a:off x="838200" y="2519083"/>
            <a:ext cx="10515600" cy="365788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b="1"/>
              <a:t>Audience Engagement Games:</a:t>
            </a:r>
            <a:r>
              <a:rPr lang="en-US"/>
              <a:t> Here we will develop interactive games or quizzes that attendees can participate in during the event, promoting engagement and knowledge retention.</a:t>
            </a:r>
            <a:endParaRPr/>
          </a:p>
          <a:p>
            <a:pPr marL="228600" lvl="0" indent="-228600" algn="l" rtl="0">
              <a:lnSpc>
                <a:spcPct val="120000"/>
              </a:lnSpc>
              <a:spcBef>
                <a:spcPts val="1000"/>
              </a:spcBef>
              <a:spcAft>
                <a:spcPts val="0"/>
              </a:spcAft>
              <a:buClr>
                <a:schemeClr val="lt1"/>
              </a:buClr>
              <a:buSzPts val="2000"/>
              <a:buChar char="•"/>
            </a:pPr>
            <a:r>
              <a:rPr lang="en-US" b="1"/>
              <a:t>Virtual Swag Bags:</a:t>
            </a:r>
            <a:r>
              <a:rPr lang="en-US"/>
              <a:t> Here this feature will provide attendees with a virtual "swag bag" filled with digital goodies like e-books, discounts, and resources from event sponsors.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BD7E-CBBC-BAC3-8535-D5F3F12F8D53}"/>
              </a:ext>
            </a:extLst>
          </p:cNvPr>
          <p:cNvSpPr>
            <a:spLocks noGrp="1"/>
          </p:cNvSpPr>
          <p:nvPr>
            <p:ph type="title"/>
          </p:nvPr>
        </p:nvSpPr>
        <p:spPr/>
        <p:txBody>
          <a:bodyPr/>
          <a:lstStyle/>
          <a:p>
            <a:r>
              <a:rPr lang="en-US" dirty="0"/>
              <a:t>TOOLS AND TECHNLOGIES</a:t>
            </a:r>
            <a:endParaRPr lang="en-GB" dirty="0"/>
          </a:p>
        </p:txBody>
      </p:sp>
      <p:sp>
        <p:nvSpPr>
          <p:cNvPr id="3" name="Text Placeholder 2">
            <a:extLst>
              <a:ext uri="{FF2B5EF4-FFF2-40B4-BE49-F238E27FC236}">
                <a16:creationId xmlns:a16="http://schemas.microsoft.com/office/drawing/2014/main" id="{0E342E86-F2C0-C7C1-8848-BAC58067B813}"/>
              </a:ext>
            </a:extLst>
          </p:cNvPr>
          <p:cNvSpPr>
            <a:spLocks noGrp="1"/>
          </p:cNvSpPr>
          <p:nvPr>
            <p:ph type="body" idx="1"/>
          </p:nvPr>
        </p:nvSpPr>
        <p:spPr/>
        <p:txBody>
          <a:bodyPr/>
          <a:lstStyle/>
          <a:p>
            <a:r>
              <a:rPr lang="en-US" dirty="0"/>
              <a:t>Node.js</a:t>
            </a:r>
          </a:p>
          <a:p>
            <a:r>
              <a:rPr lang="en-US" dirty="0"/>
              <a:t>Express.js</a:t>
            </a:r>
          </a:p>
          <a:p>
            <a:r>
              <a:rPr lang="en-US" dirty="0"/>
              <a:t>React.js</a:t>
            </a:r>
          </a:p>
          <a:p>
            <a:r>
              <a:rPr lang="en-US" dirty="0"/>
              <a:t>scoket.io</a:t>
            </a:r>
          </a:p>
          <a:p>
            <a:r>
              <a:rPr lang="en-US" dirty="0" err="1"/>
              <a:t>MonogoDB</a:t>
            </a:r>
            <a:endParaRPr lang="en-GB" dirty="0"/>
          </a:p>
        </p:txBody>
      </p:sp>
    </p:spTree>
    <p:extLst>
      <p:ext uri="{BB962C8B-B14F-4D97-AF65-F5344CB8AC3E}">
        <p14:creationId xmlns:p14="http://schemas.microsoft.com/office/powerpoint/2010/main" val="172210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CFA8-4C61-9009-C3CB-29082B59E43C}"/>
              </a:ext>
            </a:extLst>
          </p:cNvPr>
          <p:cNvSpPr>
            <a:spLocks noGrp="1"/>
          </p:cNvSpPr>
          <p:nvPr>
            <p:ph type="title"/>
          </p:nvPr>
        </p:nvSpPr>
        <p:spPr/>
        <p:txBody>
          <a:bodyPr>
            <a:normAutofit/>
          </a:bodyPr>
          <a:lstStyle/>
          <a:p>
            <a:r>
              <a:rPr lang="en-IN" dirty="0"/>
              <a:t>HOW MUCH WORK IS IMPLEMENTED TILL PRESENT</a:t>
            </a:r>
          </a:p>
        </p:txBody>
      </p:sp>
      <p:sp>
        <p:nvSpPr>
          <p:cNvPr id="3" name="Content Placeholder 2">
            <a:extLst>
              <a:ext uri="{FF2B5EF4-FFF2-40B4-BE49-F238E27FC236}">
                <a16:creationId xmlns:a16="http://schemas.microsoft.com/office/drawing/2014/main" id="{8F1319DE-3F49-3DA0-FF96-3A5184A97455}"/>
              </a:ext>
            </a:extLst>
          </p:cNvPr>
          <p:cNvSpPr>
            <a:spLocks noGrp="1"/>
          </p:cNvSpPr>
          <p:nvPr>
            <p:ph idx="1"/>
          </p:nvPr>
        </p:nvSpPr>
        <p:spPr/>
        <p:txBody>
          <a:bodyPr>
            <a:normAutofit/>
          </a:bodyPr>
          <a:lstStyle/>
          <a:p>
            <a:r>
              <a:rPr lang="en-IN" dirty="0"/>
              <a:t>User Authentication.</a:t>
            </a:r>
          </a:p>
          <a:p>
            <a:r>
              <a:rPr lang="en-IN" dirty="0"/>
              <a:t>Conducting a video Event and sharing it</a:t>
            </a:r>
          </a:p>
          <a:p>
            <a:r>
              <a:rPr lang="en-IN" dirty="0"/>
              <a:t>Event Registration</a:t>
            </a:r>
          </a:p>
          <a:p>
            <a:r>
              <a:rPr lang="en-IN" dirty="0"/>
              <a:t>Event History</a:t>
            </a:r>
          </a:p>
          <a:p>
            <a:r>
              <a:rPr lang="en-US"/>
              <a:t>Text-based Q&amp;A for interactive engagement.</a:t>
            </a:r>
          </a:p>
          <a:p>
            <a:endParaRPr lang="en-IN" dirty="0"/>
          </a:p>
          <a:p>
            <a:pPr>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8711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a:t>WHAT WE ARE PRESENTLY WORKING ON</a:t>
            </a:r>
            <a:endParaRPr dirty="0"/>
          </a:p>
        </p:txBody>
      </p:sp>
      <p:sp>
        <p:nvSpPr>
          <p:cNvPr id="150" name="Google Shape;150;p3"/>
          <p:cNvSpPr txBox="1">
            <a:spLocks noGrp="1"/>
          </p:cNvSpPr>
          <p:nvPr>
            <p:ph type="body" idx="1"/>
          </p:nvPr>
        </p:nvSpPr>
        <p:spPr>
          <a:xfrm>
            <a:off x="913795" y="1935921"/>
            <a:ext cx="10353762" cy="431247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ct val="100000"/>
              <a:buChar char="•"/>
            </a:pPr>
            <a:r>
              <a:rPr lang="en-US" dirty="0"/>
              <a:t>Automated email confirmation upon registration.</a:t>
            </a:r>
            <a:endParaRPr dirty="0"/>
          </a:p>
          <a:p>
            <a:pPr marL="228600" lvl="0" indent="-228600" algn="l" rtl="0">
              <a:lnSpc>
                <a:spcPct val="120000"/>
              </a:lnSpc>
              <a:spcBef>
                <a:spcPts val="1000"/>
              </a:spcBef>
              <a:spcAft>
                <a:spcPts val="0"/>
              </a:spcAft>
              <a:buClr>
                <a:schemeClr val="lt1"/>
              </a:buClr>
              <a:buSzPct val="100000"/>
              <a:buChar char="•"/>
            </a:pPr>
            <a:r>
              <a:rPr lang="en-US" dirty="0"/>
              <a:t>Integrated live video streaming for webinars and real-time campus tours.</a:t>
            </a:r>
            <a:endParaRPr dirty="0"/>
          </a:p>
          <a:p>
            <a:pPr marL="0" lvl="0" indent="0" algn="l" rtl="0">
              <a:lnSpc>
                <a:spcPct val="120000"/>
              </a:lnSpc>
              <a:spcBef>
                <a:spcPts val="1000"/>
              </a:spcBef>
              <a:spcAft>
                <a:spcPts val="0"/>
              </a:spcAft>
              <a:buClr>
                <a:schemeClr val="lt1"/>
              </a:buClr>
              <a:buSzPct val="100000"/>
              <a:buNone/>
            </a:pPr>
            <a:r>
              <a:rPr lang="en-US" sz="3100" b="1" dirty="0"/>
              <a:t>Key Features:</a:t>
            </a:r>
            <a:endParaRPr dirty="0"/>
          </a:p>
          <a:p>
            <a:pPr marL="0" lvl="0" indent="0" algn="l" rtl="0">
              <a:lnSpc>
                <a:spcPct val="120000"/>
              </a:lnSpc>
              <a:spcBef>
                <a:spcPts val="1000"/>
              </a:spcBef>
              <a:spcAft>
                <a:spcPts val="0"/>
              </a:spcAft>
              <a:buClr>
                <a:schemeClr val="lt1"/>
              </a:buClr>
              <a:buSzPct val="100000"/>
              <a:buNone/>
            </a:pPr>
            <a:r>
              <a:rPr lang="en-US" sz="3100" b="1" dirty="0"/>
              <a:t>1) Audience Engagement Games</a:t>
            </a:r>
            <a:endParaRPr sz="3100" dirty="0"/>
          </a:p>
          <a:p>
            <a:pPr marL="0" lvl="0" indent="0" algn="l" rtl="0">
              <a:lnSpc>
                <a:spcPct val="120000"/>
              </a:lnSpc>
              <a:spcBef>
                <a:spcPts val="1000"/>
              </a:spcBef>
              <a:spcAft>
                <a:spcPts val="0"/>
              </a:spcAft>
              <a:buClr>
                <a:schemeClr val="lt1"/>
              </a:buClr>
              <a:buSzPct val="100000"/>
              <a:buNone/>
            </a:pPr>
            <a:r>
              <a:rPr lang="en-US" sz="3100" b="1" dirty="0"/>
              <a:t>2) Virtual Swag Bags</a:t>
            </a:r>
            <a:endParaRPr dirty="0"/>
          </a:p>
          <a:p>
            <a:pPr marL="228600" lvl="0" indent="-130175" algn="l" rtl="0">
              <a:lnSpc>
                <a:spcPct val="120000"/>
              </a:lnSpc>
              <a:spcBef>
                <a:spcPts val="1000"/>
              </a:spcBef>
              <a:spcAft>
                <a:spcPts val="0"/>
              </a:spcAft>
              <a:buClr>
                <a:schemeClr val="lt1"/>
              </a:buClr>
              <a:buSzPct val="100000"/>
              <a:buNone/>
            </a:pPr>
            <a:endParaRPr dirty="0"/>
          </a:p>
          <a:p>
            <a:pPr marL="228600" lvl="0" indent="-130175" algn="l" rtl="0">
              <a:lnSpc>
                <a:spcPct val="120000"/>
              </a:lnSpc>
              <a:spcBef>
                <a:spcPts val="1000"/>
              </a:spcBef>
              <a:spcAft>
                <a:spcPts val="0"/>
              </a:spcAft>
              <a:buClr>
                <a:schemeClr val="lt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081F-F7F5-A574-7430-1D7604C5A069}"/>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BA75CBB5-10F2-E087-DB14-BD8681084A5F}"/>
              </a:ext>
            </a:extLst>
          </p:cNvPr>
          <p:cNvSpPr>
            <a:spLocks noGrp="1"/>
          </p:cNvSpPr>
          <p:nvPr>
            <p:ph type="body" idx="1"/>
          </p:nvPr>
        </p:nvSpPr>
        <p:spPr/>
        <p:txBody>
          <a:bodyPr/>
          <a:lstStyle/>
          <a:p>
            <a:endParaRPr lang="en-GB" dirty="0"/>
          </a:p>
        </p:txBody>
      </p:sp>
      <p:pic>
        <p:nvPicPr>
          <p:cNvPr id="7" name="Picture 6">
            <a:extLst>
              <a:ext uri="{FF2B5EF4-FFF2-40B4-BE49-F238E27FC236}">
                <a16:creationId xmlns:a16="http://schemas.microsoft.com/office/drawing/2014/main" id="{3AD98D7D-40B7-DB65-1753-7903E5C9B402}"/>
              </a:ext>
            </a:extLst>
          </p:cNvPr>
          <p:cNvPicPr>
            <a:picLocks noChangeAspect="1"/>
          </p:cNvPicPr>
          <p:nvPr/>
        </p:nvPicPr>
        <p:blipFill>
          <a:blip r:embed="rId2"/>
          <a:stretch>
            <a:fillRect/>
          </a:stretch>
        </p:blipFill>
        <p:spPr>
          <a:xfrm>
            <a:off x="0" y="1645920"/>
            <a:ext cx="12192000" cy="4861560"/>
          </a:xfrm>
          <a:prstGeom prst="rect">
            <a:avLst/>
          </a:prstGeom>
        </p:spPr>
      </p:pic>
    </p:spTree>
    <p:extLst>
      <p:ext uri="{BB962C8B-B14F-4D97-AF65-F5344CB8AC3E}">
        <p14:creationId xmlns:p14="http://schemas.microsoft.com/office/powerpoint/2010/main" val="427420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0F59C61E-5C73-6C2D-C3E1-5EA1E03CC9D9}"/>
              </a:ext>
            </a:extLst>
          </p:cNvPr>
          <p:cNvPicPr>
            <a:picLocks noChangeAspect="1"/>
          </p:cNvPicPr>
          <p:nvPr/>
        </p:nvPicPr>
        <p:blipFill>
          <a:blip r:embed="rId2"/>
          <a:stretch>
            <a:fillRect/>
          </a:stretch>
        </p:blipFill>
        <p:spPr>
          <a:xfrm>
            <a:off x="516834" y="2096064"/>
            <a:ext cx="10917141" cy="4198288"/>
          </a:xfrm>
          <a:prstGeom prst="rect">
            <a:avLst/>
          </a:prstGeom>
        </p:spPr>
      </p:pic>
    </p:spTree>
    <p:extLst>
      <p:ext uri="{BB962C8B-B14F-4D97-AF65-F5344CB8AC3E}">
        <p14:creationId xmlns:p14="http://schemas.microsoft.com/office/powerpoint/2010/main" val="326283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6" name="Picture 5">
            <a:extLst>
              <a:ext uri="{FF2B5EF4-FFF2-40B4-BE49-F238E27FC236}">
                <a16:creationId xmlns:a16="http://schemas.microsoft.com/office/drawing/2014/main" id="{961903A1-AE31-4E07-95C6-1DBFF3551EE9}"/>
              </a:ext>
            </a:extLst>
          </p:cNvPr>
          <p:cNvPicPr>
            <a:picLocks noChangeAspect="1"/>
          </p:cNvPicPr>
          <p:nvPr/>
        </p:nvPicPr>
        <p:blipFill>
          <a:blip r:embed="rId2"/>
          <a:stretch>
            <a:fillRect/>
          </a:stretch>
        </p:blipFill>
        <p:spPr>
          <a:xfrm>
            <a:off x="913795" y="2019631"/>
            <a:ext cx="10364410" cy="4512862"/>
          </a:xfrm>
          <a:prstGeom prst="rect">
            <a:avLst/>
          </a:prstGeom>
        </p:spPr>
      </p:pic>
    </p:spTree>
    <p:extLst>
      <p:ext uri="{BB962C8B-B14F-4D97-AF65-F5344CB8AC3E}">
        <p14:creationId xmlns:p14="http://schemas.microsoft.com/office/powerpoint/2010/main" val="428029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B0E-4861-6C57-BB00-4EC67FF7B6C0}"/>
              </a:ext>
            </a:extLst>
          </p:cNvPr>
          <p:cNvSpPr>
            <a:spLocks noGrp="1"/>
          </p:cNvSpPr>
          <p:nvPr>
            <p:ph type="title"/>
          </p:nvPr>
        </p:nvSpPr>
        <p:spPr/>
        <p:txBody>
          <a:bodyPr/>
          <a:lstStyle/>
          <a:p>
            <a:r>
              <a:rPr lang="en-US" dirty="0"/>
              <a:t>SCREENSHOTS</a:t>
            </a:r>
            <a:endParaRPr lang="en-GB" dirty="0"/>
          </a:p>
        </p:txBody>
      </p:sp>
      <p:sp>
        <p:nvSpPr>
          <p:cNvPr id="3" name="Text Placeholder 2">
            <a:extLst>
              <a:ext uri="{FF2B5EF4-FFF2-40B4-BE49-F238E27FC236}">
                <a16:creationId xmlns:a16="http://schemas.microsoft.com/office/drawing/2014/main" id="{D515E9AF-9862-8D79-E21B-8997CED0069A}"/>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6BB8E0DD-71C3-8094-0519-2EA6B2931057}"/>
              </a:ext>
            </a:extLst>
          </p:cNvPr>
          <p:cNvPicPr>
            <a:picLocks noChangeAspect="1"/>
          </p:cNvPicPr>
          <p:nvPr/>
        </p:nvPicPr>
        <p:blipFill>
          <a:blip r:embed="rId2"/>
          <a:stretch>
            <a:fillRect/>
          </a:stretch>
        </p:blipFill>
        <p:spPr>
          <a:xfrm>
            <a:off x="583701" y="1737137"/>
            <a:ext cx="10694504" cy="4598229"/>
          </a:xfrm>
          <a:prstGeom prst="rect">
            <a:avLst/>
          </a:prstGeom>
        </p:spPr>
      </p:pic>
    </p:spTree>
    <p:extLst>
      <p:ext uri="{BB962C8B-B14F-4D97-AF65-F5344CB8AC3E}">
        <p14:creationId xmlns:p14="http://schemas.microsoft.com/office/powerpoint/2010/main" val="1772713573"/>
      </p:ext>
    </p:extLst>
  </p:cSld>
  <p:clrMapOvr>
    <a:masterClrMapping/>
  </p:clrMapOvr>
</p:sld>
</file>

<file path=ppt/theme/theme1.xml><?xml version="1.0" encoding="utf-8"?>
<a:theme xmlns:a="http://schemas.openxmlformats.org/drawingml/2006/main" name="Damask">
  <a:themeElements>
    <a:clrScheme name="Damask">
      <a:dk1>
        <a:srgbClr val="000000"/>
      </a:dk1>
      <a:lt1>
        <a:srgbClr val="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656</Words>
  <Application>Microsoft Office PowerPoint</Application>
  <PresentationFormat>Widescreen</PresentationFormat>
  <Paragraphs>61</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Rockwell</vt:lpstr>
      <vt:lpstr>Bookman Old Style</vt:lpstr>
      <vt:lpstr>Arial</vt:lpstr>
      <vt:lpstr>Arimo</vt:lpstr>
      <vt:lpstr>Damask</vt:lpstr>
      <vt:lpstr>TOPIC:EDUSAKAHA -  VIDEO EVENTS</vt:lpstr>
      <vt:lpstr>FEATURES THAT WILL TURN EVERY SESSION INTO A CAPTIVATING EXPERIENCE THAT WILL LEAVE YOUR AUDIENCE SPELLBOUND AND COMING BACK FOR MORE."</vt:lpstr>
      <vt:lpstr>TOOLS AND TECHNLOGIES</vt:lpstr>
      <vt:lpstr>HOW MUCH WORK IS IMPLEMENTED TILL PRESENT</vt:lpstr>
      <vt:lpstr>WHAT WE ARE PRESENTLY WORKING ON</vt:lpstr>
      <vt:lpstr>SCREENSHOTS</vt:lpstr>
      <vt:lpstr>SCREENSHOTS</vt:lpstr>
      <vt:lpstr>SCREENSHOTS</vt:lpstr>
      <vt:lpstr>SCREENSHOTS</vt:lpstr>
      <vt:lpstr>SCREENSHOTS</vt:lpstr>
      <vt:lpstr>SCREENSHOTS</vt:lpstr>
      <vt:lpstr>SCREENSHOTS</vt:lpstr>
      <vt:lpstr>PowerPoint Presentation</vt:lpstr>
      <vt:lpstr>PowerPoint Presentation</vt:lpstr>
      <vt:lpstr>SOCIAL CAUSE</vt:lpstr>
      <vt:lpstr>REAL WORLD IMPACT</vt:lpstr>
      <vt:lpstr>FUTURE SCOPES THAT CAN BE FURTHER ADDED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TOPIC:EDUSAKAHA -  VIDEO EVENTS</dc:title>
  <dc:creator>21CS005 ANMOL CHAUHAN</dc:creator>
  <cp:lastModifiedBy>nirmalchaudhary107@gmail.com</cp:lastModifiedBy>
  <cp:revision>7</cp:revision>
  <dcterms:created xsi:type="dcterms:W3CDTF">2023-08-25T18:26:14Z</dcterms:created>
  <dcterms:modified xsi:type="dcterms:W3CDTF">2023-08-27T04:15:14Z</dcterms:modified>
</cp:coreProperties>
</file>