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8" r:id="rId2"/>
    <p:sldId id="296" r:id="rId3"/>
    <p:sldId id="264" r:id="rId4"/>
    <p:sldId id="303" r:id="rId5"/>
    <p:sldId id="265" r:id="rId6"/>
    <p:sldId id="301" r:id="rId7"/>
    <p:sldId id="302" r:id="rId8"/>
    <p:sldId id="306" r:id="rId9"/>
    <p:sldId id="307" r:id="rId10"/>
    <p:sldId id="28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C9B5"/>
    <a:srgbClr val="69685B"/>
    <a:srgbClr val="FE12ED"/>
    <a:srgbClr val="66AF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1" autoAdjust="0"/>
    <p:restoredTop sz="96126" autoAdjust="0"/>
  </p:normalViewPr>
  <p:slideViewPr>
    <p:cSldViewPr snapToGrid="0" snapToObjects="1">
      <p:cViewPr varScale="1">
        <p:scale>
          <a:sx n="82" d="100"/>
          <a:sy n="82" d="100"/>
        </p:scale>
        <p:origin x="730" y="72"/>
      </p:cViewPr>
      <p:guideLst/>
    </p:cSldViewPr>
  </p:slideViewPr>
  <p:outlineViewPr>
    <p:cViewPr>
      <p:scale>
        <a:sx n="33" d="100"/>
        <a:sy n="33" d="100"/>
      </p:scale>
      <p:origin x="0" y="-664"/>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106" d="100"/>
          <a:sy n="106" d="100"/>
        </p:scale>
        <p:origin x="3216"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C89EDB-3FDD-4915-A3CE-62FA29C01A32}" type="datetimeFigureOut">
              <a:rPr lang="en-US" smtClean="0"/>
              <a:t>7/26/2022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042649-1860-4D03-9360-22C2D8836B44}" type="slidenum">
              <a:rPr lang="en-US" smtClean="0"/>
              <a:t>‹#›</a:t>
            </a:fld>
            <a:endParaRPr lang="en-US" dirty="0"/>
          </a:p>
        </p:txBody>
      </p:sp>
    </p:spTree>
    <p:extLst>
      <p:ext uri="{BB962C8B-B14F-4D97-AF65-F5344CB8AC3E}">
        <p14:creationId xmlns:p14="http://schemas.microsoft.com/office/powerpoint/2010/main" val="63366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499FB-0CC7-453D-9493-CBDCD6D233E2}" type="datetimeFigureOut">
              <a:rPr lang="en-US" smtClean="0"/>
              <a:t>7/26/2022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76A24B-926E-40EB-9E1B-5321DC3775E5}" type="slidenum">
              <a:rPr lang="en-US" smtClean="0"/>
              <a:t>‹#›</a:t>
            </a:fld>
            <a:endParaRPr lang="en-US" dirty="0"/>
          </a:p>
        </p:txBody>
      </p:sp>
    </p:spTree>
    <p:extLst>
      <p:ext uri="{BB962C8B-B14F-4D97-AF65-F5344CB8AC3E}">
        <p14:creationId xmlns:p14="http://schemas.microsoft.com/office/powerpoint/2010/main" val="2167594663"/>
      </p:ext>
    </p:extLst>
  </p:cSld>
  <p:clrMap bg1="lt1" tx1="dk1" bg2="lt2" tx2="dk2" accent1="accent1" accent2="accent2" accent3="accent3" accent4="accent4" accent5="accent5" accent6="accent6" hlink="hlink" folHlink="folHlink"/>
  <p:notesStyle>
    <a:lvl1pPr marL="0" indent="0" algn="l" defTabSz="914400" rtl="0" eaLnBrk="1" latinLnBrk="0" hangingPunct="1">
      <a:lnSpc>
        <a:spcPct val="110000"/>
      </a:lnSpc>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4572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45720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a:p>
        </p:txBody>
      </p:sp>
      <p:sp>
        <p:nvSpPr>
          <p:cNvPr id="4" name="Slide Number Placeholder 3"/>
          <p:cNvSpPr>
            <a:spLocks noGrp="1"/>
          </p:cNvSpPr>
          <p:nvPr>
            <p:ph type="sldNum" sz="quarter" idx="5"/>
          </p:nvPr>
        </p:nvSpPr>
        <p:spPr/>
        <p:txBody>
          <a:bodyPr/>
          <a:lstStyle/>
          <a:p>
            <a:fld id="{4476A24B-926E-40EB-9E1B-5321DC3775E5}" type="slidenum">
              <a:rPr lang="en-US" smtClean="0"/>
              <a:t>1</a:t>
            </a:fld>
            <a:endParaRPr lang="en-US"/>
          </a:p>
        </p:txBody>
      </p:sp>
    </p:spTree>
    <p:extLst>
      <p:ext uri="{BB962C8B-B14F-4D97-AF65-F5344CB8AC3E}">
        <p14:creationId xmlns:p14="http://schemas.microsoft.com/office/powerpoint/2010/main" val="1850509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6A24B-926E-40EB-9E1B-5321DC3775E5}" type="slidenum">
              <a:rPr lang="en-US" smtClean="0"/>
              <a:t>2</a:t>
            </a:fld>
            <a:endParaRPr lang="en-US" dirty="0"/>
          </a:p>
        </p:txBody>
      </p:sp>
    </p:spTree>
    <p:extLst>
      <p:ext uri="{BB962C8B-B14F-4D97-AF65-F5344CB8AC3E}">
        <p14:creationId xmlns:p14="http://schemas.microsoft.com/office/powerpoint/2010/main" val="3400221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Takeaway from this slide: we note A97 to be the riskiest driver having been part of 20 events [11 lane departures, 5 </a:t>
            </a:r>
            <a:r>
              <a:rPr lang="en-US" dirty="0" err="1"/>
              <a:t>overspeeding</a:t>
            </a:r>
            <a:r>
              <a:rPr lang="en-US" dirty="0"/>
              <a:t>, 1 unsafe following, 1 unsafe tail]. Seems like lots of drivers have issues with lane departure, we should focus on training this up.</a:t>
            </a:r>
          </a:p>
          <a:p>
            <a:endParaRPr lang="en-US" dirty="0"/>
          </a:p>
          <a:p>
            <a:r>
              <a:rPr lang="en-US" b="1" dirty="0"/>
              <a:t>Top riskiest drivers: A97, A43, and A50</a:t>
            </a:r>
          </a:p>
        </p:txBody>
      </p:sp>
      <p:sp>
        <p:nvSpPr>
          <p:cNvPr id="4" name="Slide Number Placeholder 3"/>
          <p:cNvSpPr>
            <a:spLocks noGrp="1"/>
          </p:cNvSpPr>
          <p:nvPr>
            <p:ph type="sldNum" sz="quarter" idx="5"/>
          </p:nvPr>
        </p:nvSpPr>
        <p:spPr/>
        <p:txBody>
          <a:bodyPr/>
          <a:lstStyle/>
          <a:p>
            <a:fld id="{4476A24B-926E-40EB-9E1B-5321DC3775E5}" type="slidenum">
              <a:rPr lang="en-US" smtClean="0"/>
              <a:t>4</a:t>
            </a:fld>
            <a:endParaRPr lang="en-US" dirty="0"/>
          </a:p>
        </p:txBody>
      </p:sp>
    </p:spTree>
    <p:extLst>
      <p:ext uri="{BB962C8B-B14F-4D97-AF65-F5344CB8AC3E}">
        <p14:creationId xmlns:p14="http://schemas.microsoft.com/office/powerpoint/2010/main" val="1791092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Takeaways: from this slide we note that lane departure + unsafe following distance are equally as problematic from a geographic perspective.</a:t>
            </a:r>
          </a:p>
        </p:txBody>
      </p:sp>
      <p:sp>
        <p:nvSpPr>
          <p:cNvPr id="4" name="Slide Number Placeholder 3"/>
          <p:cNvSpPr>
            <a:spLocks noGrp="1"/>
          </p:cNvSpPr>
          <p:nvPr>
            <p:ph type="sldNum" sz="quarter" idx="5"/>
          </p:nvPr>
        </p:nvSpPr>
        <p:spPr/>
        <p:txBody>
          <a:bodyPr/>
          <a:lstStyle/>
          <a:p>
            <a:fld id="{4476A24B-926E-40EB-9E1B-5321DC3775E5}" type="slidenum">
              <a:rPr lang="en-US" smtClean="0"/>
              <a:t>5</a:t>
            </a:fld>
            <a:endParaRPr lang="en-US" dirty="0"/>
          </a:p>
        </p:txBody>
      </p:sp>
    </p:spTree>
    <p:extLst>
      <p:ext uri="{BB962C8B-B14F-4D97-AF65-F5344CB8AC3E}">
        <p14:creationId xmlns:p14="http://schemas.microsoft.com/office/powerpoint/2010/main" val="80893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6A24B-926E-40EB-9E1B-5321DC3775E5}" type="slidenum">
              <a:rPr lang="en-US" smtClean="0"/>
              <a:t>6</a:t>
            </a:fld>
            <a:endParaRPr lang="en-US" dirty="0"/>
          </a:p>
        </p:txBody>
      </p:sp>
    </p:spTree>
    <p:extLst>
      <p:ext uri="{BB962C8B-B14F-4D97-AF65-F5344CB8AC3E}">
        <p14:creationId xmlns:p14="http://schemas.microsoft.com/office/powerpoint/2010/main" val="2536578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lang="en-US" b="1" dirty="0"/>
              <a:t>Top riskiest drivers: A97, A43, and A50</a:t>
            </a:r>
          </a:p>
          <a:p>
            <a:endParaRPr lang="en-US" dirty="0"/>
          </a:p>
          <a:p>
            <a:r>
              <a:rPr lang="en-US" dirty="0"/>
              <a:t>A52: </a:t>
            </a:r>
          </a:p>
          <a:p>
            <a:r>
              <a:rPr lang="en-US" dirty="0"/>
              <a:t>A80: </a:t>
            </a:r>
          </a:p>
          <a:p>
            <a:r>
              <a:rPr lang="en-US" dirty="0"/>
              <a:t>A94: </a:t>
            </a:r>
          </a:p>
        </p:txBody>
      </p:sp>
      <p:sp>
        <p:nvSpPr>
          <p:cNvPr id="4" name="Slide Number Placeholder 3"/>
          <p:cNvSpPr>
            <a:spLocks noGrp="1"/>
          </p:cNvSpPr>
          <p:nvPr>
            <p:ph type="sldNum" sz="quarter" idx="5"/>
          </p:nvPr>
        </p:nvSpPr>
        <p:spPr/>
        <p:txBody>
          <a:bodyPr/>
          <a:lstStyle/>
          <a:p>
            <a:fld id="{4476A24B-926E-40EB-9E1B-5321DC3775E5}" type="slidenum">
              <a:rPr lang="en-US" smtClean="0"/>
              <a:t>7</a:t>
            </a:fld>
            <a:endParaRPr lang="en-US" dirty="0"/>
          </a:p>
        </p:txBody>
      </p:sp>
    </p:spTree>
    <p:extLst>
      <p:ext uri="{BB962C8B-B14F-4D97-AF65-F5344CB8AC3E}">
        <p14:creationId xmlns:p14="http://schemas.microsoft.com/office/powerpoint/2010/main" val="739611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accent4">
                <a:lumMod val="63000"/>
                <a:lumOff val="37000"/>
              </a:schemeClr>
            </a:gs>
            <a:gs pos="76000">
              <a:schemeClr val="accent1"/>
            </a:gs>
          </a:gsLst>
          <a:path path="circle">
            <a:fillToRect l="100000" t="100000"/>
          </a:path>
        </a:gra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A1FD6F9-D212-2E42-B64E-F33E6A95F59D}"/>
              </a:ext>
            </a:extLst>
          </p:cNvPr>
          <p:cNvSpPr>
            <a:spLocks noGrp="1"/>
          </p:cNvSpPr>
          <p:nvPr>
            <p:ph type="pic" sz="quarter" idx="15"/>
          </p:nvPr>
        </p:nvSpPr>
        <p:spPr>
          <a:xfrm>
            <a:off x="0" y="0"/>
            <a:ext cx="12192000" cy="6858000"/>
          </a:xfrm>
        </p:spPr>
        <p:txBody>
          <a:bodyPr/>
          <a:lstStyle/>
          <a:p>
            <a:endParaRPr lang="en-US" dirty="0"/>
          </a:p>
        </p:txBody>
      </p:sp>
      <p:sp>
        <p:nvSpPr>
          <p:cNvPr id="2" name="Title 1"/>
          <p:cNvSpPr>
            <a:spLocks noGrp="1"/>
          </p:cNvSpPr>
          <p:nvPr>
            <p:ph type="title"/>
          </p:nvPr>
        </p:nvSpPr>
        <p:spPr>
          <a:xfrm>
            <a:off x="899673" y="1905001"/>
            <a:ext cx="10375675" cy="2225262"/>
          </a:xfrm>
        </p:spPr>
        <p:txBody>
          <a:bodyPr anchor="ctr"/>
          <a:lstStyle>
            <a:lvl1pPr>
              <a:defRPr sz="55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899605" y="4620890"/>
            <a:ext cx="10377927" cy="1415772"/>
          </a:xfrm>
        </p:spPr>
        <p:txBody>
          <a:bodyPr>
            <a:noAutofit/>
          </a:bodyPr>
          <a:lstStyle>
            <a:lvl1pPr marL="0" indent="0">
              <a:lnSpc>
                <a:spcPct val="95000"/>
              </a:lnSpc>
              <a:spcAft>
                <a:spcPts val="0"/>
              </a:spcAft>
              <a:buFont typeface="Arial" panose="020B0604020202020204" pitchFamily="34" charset="0"/>
              <a:buChar char="​"/>
              <a:defRPr sz="2200" b="0" i="0">
                <a:solidFill>
                  <a:schemeClr val="bg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904048" y="1732950"/>
            <a:ext cx="10373553"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3148910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or Main Idea">
    <p:bg>
      <p:bgPr>
        <a:gradFill>
          <a:gsLst>
            <a:gs pos="0">
              <a:schemeClr val="accent4">
                <a:lumMod val="63000"/>
                <a:lumOff val="37000"/>
              </a:schemeClr>
            </a:gs>
            <a:gs pos="76000">
              <a:schemeClr val="accent1"/>
            </a:gs>
          </a:gsLst>
          <a:path path="circle">
            <a:fillToRect l="100000" t="100000"/>
          </a:path>
        </a:gra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A1FD6F9-D212-2E42-B64E-F33E6A95F59D}"/>
              </a:ext>
            </a:extLst>
          </p:cNvPr>
          <p:cNvSpPr>
            <a:spLocks noGrp="1"/>
          </p:cNvSpPr>
          <p:nvPr>
            <p:ph type="pic" sz="quarter" idx="15"/>
          </p:nvPr>
        </p:nvSpPr>
        <p:spPr>
          <a:xfrm>
            <a:off x="0" y="0"/>
            <a:ext cx="12192000" cy="6858000"/>
          </a:xfrm>
        </p:spPr>
        <p:txBody>
          <a:bodyPr/>
          <a:lstStyle/>
          <a:p>
            <a:endParaRPr lang="en-US" dirty="0"/>
          </a:p>
        </p:txBody>
      </p:sp>
      <p:sp>
        <p:nvSpPr>
          <p:cNvPr id="2" name="Title 1"/>
          <p:cNvSpPr>
            <a:spLocks noGrp="1"/>
          </p:cNvSpPr>
          <p:nvPr>
            <p:ph type="title"/>
          </p:nvPr>
        </p:nvSpPr>
        <p:spPr>
          <a:xfrm>
            <a:off x="899673" y="1905001"/>
            <a:ext cx="10375675" cy="2225262"/>
          </a:xfrm>
        </p:spPr>
        <p:txBody>
          <a:bodyPr anchor="ctr"/>
          <a:lstStyle>
            <a:lvl1pPr>
              <a:defRPr sz="42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899605" y="4620890"/>
            <a:ext cx="10377927" cy="1415772"/>
          </a:xfrm>
        </p:spPr>
        <p:txBody>
          <a:bodyPr>
            <a:noAutofit/>
          </a:bodyPr>
          <a:lstStyle>
            <a:lvl1pPr marL="0" indent="0">
              <a:lnSpc>
                <a:spcPct val="95000"/>
              </a:lnSpc>
              <a:spcAft>
                <a:spcPts val="0"/>
              </a:spcAft>
              <a:buFont typeface="Arial" panose="020B0604020202020204" pitchFamily="34" charset="0"/>
              <a:buChar char="​"/>
              <a:defRPr sz="2100" b="0" i="0">
                <a:solidFill>
                  <a:schemeClr val="bg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904048" y="1732950"/>
            <a:ext cx="10373553" cy="2672550"/>
            <a:chOff x="914400" y="1732950"/>
            <a:chExt cx="7316788" cy="2672550"/>
          </a:xfrm>
        </p:grpSpPr>
        <p:cxnSp>
          <p:nvCxnSpPr>
            <p:cNvPr id="11" name="Straight Connector 10"/>
            <p:cNvCxnSpPr>
              <a:cxnSpLocks/>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785071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or Main Idea-2">
    <p:bg>
      <p:bgPr>
        <a:gradFill>
          <a:gsLst>
            <a:gs pos="0">
              <a:schemeClr val="accent4">
                <a:lumMod val="63000"/>
                <a:lumOff val="37000"/>
              </a:schemeClr>
            </a:gs>
            <a:gs pos="76000">
              <a:schemeClr val="accent1"/>
            </a:gs>
          </a:gsLst>
          <a:path path="circle">
            <a:fillToRect l="100000" t="100000"/>
          </a:path>
        </a:gra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A1FD6F9-D212-2E42-B64E-F33E6A95F59D}"/>
              </a:ext>
            </a:extLst>
          </p:cNvPr>
          <p:cNvSpPr>
            <a:spLocks noGrp="1"/>
          </p:cNvSpPr>
          <p:nvPr>
            <p:ph type="pic" sz="quarter" idx="15"/>
          </p:nvPr>
        </p:nvSpPr>
        <p:spPr>
          <a:xfrm>
            <a:off x="0" y="0"/>
            <a:ext cx="12192000" cy="6858000"/>
          </a:xfrm>
        </p:spPr>
        <p:txBody>
          <a:bodyPr/>
          <a:lstStyle/>
          <a:p>
            <a:endParaRPr lang="en-US" dirty="0"/>
          </a:p>
        </p:txBody>
      </p:sp>
      <p:sp>
        <p:nvSpPr>
          <p:cNvPr id="2" name="Title 1"/>
          <p:cNvSpPr>
            <a:spLocks noGrp="1"/>
          </p:cNvSpPr>
          <p:nvPr>
            <p:ph type="title"/>
          </p:nvPr>
        </p:nvSpPr>
        <p:spPr>
          <a:xfrm>
            <a:off x="899673" y="1127050"/>
            <a:ext cx="5192783" cy="3555295"/>
          </a:xfrm>
        </p:spPr>
        <p:txBody>
          <a:bodyPr anchor="ctr"/>
          <a:lstStyle>
            <a:lvl1pPr>
              <a:defRPr sz="42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899605" y="5024927"/>
            <a:ext cx="5192851" cy="1415772"/>
          </a:xfrm>
        </p:spPr>
        <p:txBody>
          <a:bodyPr>
            <a:noAutofit/>
          </a:bodyPr>
          <a:lstStyle>
            <a:lvl1pPr marL="0" indent="0">
              <a:lnSpc>
                <a:spcPct val="95000"/>
              </a:lnSpc>
              <a:spcAft>
                <a:spcPts val="0"/>
              </a:spcAft>
              <a:buFont typeface="Arial" panose="020B0604020202020204" pitchFamily="34" charset="0"/>
              <a:buChar char="​"/>
              <a:defRPr sz="2100" b="0" i="0">
                <a:solidFill>
                  <a:schemeClr val="bg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p:cNvCxnSpPr>
            <a:cxnSpLocks/>
          </p:cNvCxnSpPr>
          <p:nvPr userDrawn="1"/>
        </p:nvCxnSpPr>
        <p:spPr>
          <a:xfrm>
            <a:off x="904048" y="1009936"/>
            <a:ext cx="518840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06298" y="4802043"/>
            <a:ext cx="5161797"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 name="connsiteX0" fmla="*/ 0 w 4977"/>
              <a:gd name="connsiteY0" fmla="*/ 0 h 10000"/>
              <a:gd name="connsiteX1" fmla="*/ 486 w 4977"/>
              <a:gd name="connsiteY1" fmla="*/ 0 h 10000"/>
              <a:gd name="connsiteX2" fmla="*/ 621 w 4977"/>
              <a:gd name="connsiteY2" fmla="*/ 10000 h 10000"/>
              <a:gd name="connsiteX3" fmla="*/ 757 w 4977"/>
              <a:gd name="connsiteY3" fmla="*/ 0 h 10000"/>
              <a:gd name="connsiteX4" fmla="*/ 4977 w 497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 h="10000">
                <a:moveTo>
                  <a:pt x="0" y="0"/>
                </a:moveTo>
                <a:lnTo>
                  <a:pt x="486" y="0"/>
                </a:lnTo>
                <a:lnTo>
                  <a:pt x="621" y="10000"/>
                </a:lnTo>
                <a:cubicBezTo>
                  <a:pt x="666" y="6667"/>
                  <a:pt x="712" y="3333"/>
                  <a:pt x="757" y="0"/>
                </a:cubicBezTo>
                <a:lnTo>
                  <a:pt x="4977"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3676393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or Main Idea-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1508" y="1905001"/>
            <a:ext cx="10366800" cy="2225262"/>
          </a:xfrm>
        </p:spPr>
        <p:txBody>
          <a:bodyPr anchor="ctr"/>
          <a:lstStyle>
            <a:lvl1pPr>
              <a:lnSpc>
                <a:spcPct val="95000"/>
              </a:lnSpc>
              <a:defRPr sz="4200">
                <a:solidFill>
                  <a:schemeClr val="tx2"/>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911441" y="4620890"/>
            <a:ext cx="10369051" cy="1415772"/>
          </a:xfrm>
        </p:spPr>
        <p:txBody>
          <a:bodyPr>
            <a:noAutofit/>
          </a:bodyPr>
          <a:lstStyle>
            <a:lvl1pPr marL="0" indent="0">
              <a:lnSpc>
                <a:spcPct val="95000"/>
              </a:lnSpc>
              <a:spcAft>
                <a:spcPts val="0"/>
              </a:spcAft>
              <a:buFont typeface="Arial" panose="020B0604020202020204" pitchFamily="34" charset="0"/>
              <a:buChar char="​"/>
              <a:defRPr sz="2100" i="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911508" y="1732950"/>
            <a:ext cx="10369051"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213999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gue">
    <p:bg>
      <p:bgPr>
        <a:solidFill>
          <a:schemeClr val="bg1"/>
        </a:solidFill>
        <a:effectLst/>
      </p:bgPr>
    </p:bg>
    <p:spTree>
      <p:nvGrpSpPr>
        <p:cNvPr id="1" name=""/>
        <p:cNvGrpSpPr/>
        <p:nvPr/>
      </p:nvGrpSpPr>
      <p:grpSpPr>
        <a:xfrm>
          <a:off x="0" y="0"/>
          <a:ext cx="0" cy="0"/>
          <a:chOff x="0" y="0"/>
          <a:chExt cx="0" cy="0"/>
        </a:xfrm>
      </p:grpSpPr>
      <p:sp>
        <p:nvSpPr>
          <p:cNvPr id="25" name="TextBox 24"/>
          <p:cNvSpPr txBox="1"/>
          <p:nvPr userDrawn="1"/>
        </p:nvSpPr>
        <p:spPr>
          <a:xfrm>
            <a:off x="-1270000" y="2959100"/>
            <a:ext cx="65" cy="302390"/>
          </a:xfrm>
          <a:prstGeom prst="rect">
            <a:avLst/>
          </a:prstGeom>
          <a:noFill/>
        </p:spPr>
        <p:txBody>
          <a:bodyPr wrap="none" lIns="0" tIns="0" rIns="0" bIns="0" rtlCol="0">
            <a:spAutoFit/>
          </a:bodyPr>
          <a:lstStyle/>
          <a:p>
            <a:pPr>
              <a:lnSpc>
                <a:spcPct val="120000"/>
              </a:lnSpc>
            </a:pPr>
            <a:endParaRPr lang="en-US" sz="1800" dirty="0">
              <a:solidFill>
                <a:schemeClr val="tx2"/>
              </a:solidFill>
            </a:endParaRPr>
          </a:p>
        </p:txBody>
      </p:sp>
      <p:sp>
        <p:nvSpPr>
          <p:cNvPr id="37" name="Text Placeholder 31"/>
          <p:cNvSpPr>
            <a:spLocks noGrp="1"/>
          </p:cNvSpPr>
          <p:nvPr>
            <p:ph type="body" sz="quarter" idx="10"/>
          </p:nvPr>
        </p:nvSpPr>
        <p:spPr>
          <a:xfrm>
            <a:off x="8223684" y="2904236"/>
            <a:ext cx="3068713" cy="2746756"/>
          </a:xfrm>
        </p:spPr>
        <p:txBody>
          <a:bodyPr/>
          <a:lstStyle>
            <a:lvl1pPr marL="0" indent="0">
              <a:spcBef>
                <a:spcPts val="0"/>
              </a:spcBef>
              <a:spcAft>
                <a:spcPts val="0"/>
              </a:spcAft>
              <a:defRPr lang="en-US" sz="1700" i="0" dirty="0" smtClean="0">
                <a:solidFill>
                  <a:schemeClr val="tx1"/>
                </a:solidFill>
                <a:latin typeface="Franklin Gothic Demi Cond" panose="020B0706030402020204" pitchFamily="34" charset="0"/>
              </a:defRPr>
            </a:lvl1pPr>
            <a:lvl2pPr marL="0" indent="0">
              <a:lnSpc>
                <a:spcPct val="110000"/>
              </a:lnSpc>
              <a:spcBef>
                <a:spcPts val="0"/>
              </a:spcBef>
              <a:spcAft>
                <a:spcPts val="0"/>
              </a:spcAft>
              <a:buFont typeface="Arial" panose="020B0604020202020204" pitchFamily="34" charset="0"/>
              <a:buChar char="​"/>
              <a:defRPr sz="1500">
                <a:solidFill>
                  <a:schemeClr val="tx1"/>
                </a:solidFill>
              </a:defRPr>
            </a:lvl2pPr>
            <a:lvl3pPr marL="0" indent="0">
              <a:lnSpc>
                <a:spcPct val="110000"/>
              </a:lnSpc>
              <a:spcBef>
                <a:spcPts val="0"/>
              </a:spcBef>
              <a:spcAft>
                <a:spcPts val="0"/>
              </a:spcAft>
              <a:buFont typeface="Arial" panose="020B0604020202020204" pitchFamily="34" charset="0"/>
              <a:buChar char="​"/>
              <a:defRPr sz="1500">
                <a:solidFill>
                  <a:schemeClr val="tx1"/>
                </a:solidFill>
              </a:defRPr>
            </a:lvl3pPr>
            <a:lvl4pPr marL="0" indent="0">
              <a:lnSpc>
                <a:spcPct val="110000"/>
              </a:lnSpc>
              <a:spcBef>
                <a:spcPts val="0"/>
              </a:spcBef>
              <a:spcAft>
                <a:spcPts val="0"/>
              </a:spcAft>
              <a:buFont typeface="Arial" panose="020B0604020202020204" pitchFamily="34" charset="0"/>
              <a:buChar char="​"/>
              <a:defRPr sz="1500">
                <a:solidFill>
                  <a:schemeClr val="tx1"/>
                </a:solidFill>
              </a:defRPr>
            </a:lvl4pPr>
            <a:lvl5pPr marL="0" indent="0">
              <a:lnSpc>
                <a:spcPct val="110000"/>
              </a:lnSpc>
              <a:spcBef>
                <a:spcPts val="0"/>
              </a:spcBef>
              <a:spcAft>
                <a:spcPts val="0"/>
              </a:spcAft>
              <a:buFont typeface="Arial" panose="020B0604020202020204" pitchFamily="34" charset="0"/>
              <a:buChar char="​"/>
              <a:defRPr sz="15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hasCustomPrompt="1"/>
          </p:nvPr>
        </p:nvSpPr>
        <p:spPr>
          <a:xfrm>
            <a:off x="902208" y="2940813"/>
            <a:ext cx="6117069" cy="2946231"/>
          </a:xfrm>
        </p:spPr>
        <p:txBody>
          <a:bodyPr/>
          <a:lstStyle>
            <a:lvl1pPr marL="0" algn="r" defTabSz="914400" rtl="0" eaLnBrk="1" latinLnBrk="0" hangingPunct="1">
              <a:lnSpc>
                <a:spcPct val="70000"/>
              </a:lnSpc>
              <a:buNone/>
              <a:defRPr lang="en-US" sz="7000" kern="1200" dirty="0" smtClean="0">
                <a:solidFill>
                  <a:schemeClr val="tx1"/>
                </a:solidFill>
                <a:latin typeface="Georgia" panose="02040502050405020303" pitchFamily="18" charset="0"/>
                <a:ea typeface="+mn-ea"/>
                <a:cs typeface="+mn-cs"/>
              </a:defRPr>
            </a:lvl1pPr>
            <a:lvl2pPr algn="r">
              <a:defRPr/>
            </a:lvl2pPr>
            <a:lvl3pPr algn="r">
              <a:defRPr/>
            </a:lvl3pPr>
            <a:lvl4pPr algn="r">
              <a:defRPr/>
            </a:lvl4pPr>
            <a:lvl5pPr algn="r">
              <a:defRPr/>
            </a:lvl5pPr>
          </a:lstStyle>
          <a:p>
            <a:pPr lvl="0"/>
            <a:r>
              <a:rPr lang="en-US" dirty="0"/>
              <a:t>Edit text</a:t>
            </a:r>
          </a:p>
        </p:txBody>
      </p:sp>
      <p:cxnSp>
        <p:nvCxnSpPr>
          <p:cNvPr id="6" name="Straight Connector 5"/>
          <p:cNvCxnSpPr/>
          <p:nvPr userDrawn="1"/>
        </p:nvCxnSpPr>
        <p:spPr>
          <a:xfrm>
            <a:off x="7640431" y="2769834"/>
            <a:ext cx="0" cy="2881159"/>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99E3085-A0AF-2F49-90EE-52FB15584E6C}"/>
              </a:ext>
            </a:extLst>
          </p:cNvPr>
          <p:cNvCxnSpPr/>
          <p:nvPr userDrawn="1"/>
        </p:nvCxnSpPr>
        <p:spPr>
          <a:xfrm>
            <a:off x="7684952" y="2769834"/>
            <a:ext cx="0" cy="288115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53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10886832" y="6589188"/>
            <a:ext cx="390769"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28" name="Text Placeholder 10"/>
          <p:cNvSpPr>
            <a:spLocks noGrp="1"/>
          </p:cNvSpPr>
          <p:nvPr>
            <p:ph type="body" sz="quarter" idx="14" hasCustomPrompt="1"/>
          </p:nvPr>
        </p:nvSpPr>
        <p:spPr>
          <a:xfrm>
            <a:off x="914400" y="6577967"/>
            <a:ext cx="6705600" cy="134332"/>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grpSp>
        <p:nvGrpSpPr>
          <p:cNvPr id="2" name="Group 1"/>
          <p:cNvGrpSpPr/>
          <p:nvPr userDrawn="1"/>
        </p:nvGrpSpPr>
        <p:grpSpPr>
          <a:xfrm>
            <a:off x="0" y="1"/>
            <a:ext cx="12192000" cy="6908105"/>
            <a:chOff x="0" y="0"/>
            <a:chExt cx="9144000" cy="6908105"/>
          </a:xfrm>
        </p:grpSpPr>
        <p:grpSp>
          <p:nvGrpSpPr>
            <p:cNvPr id="30" name="Group 29"/>
            <p:cNvGrpSpPr/>
            <p:nvPr userDrawn="1"/>
          </p:nvGrpSpPr>
          <p:grpSpPr>
            <a:xfrm>
              <a:off x="0" y="0"/>
              <a:ext cx="9144000" cy="6858000"/>
              <a:chOff x="0" y="0"/>
              <a:chExt cx="9144000" cy="6858000"/>
            </a:xfrm>
            <a:solidFill>
              <a:schemeClr val="bg1">
                <a:lumMod val="95000"/>
              </a:schemeClr>
            </a:solidFill>
          </p:grpSpPr>
          <p:sp>
            <p:nvSpPr>
              <p:cNvPr id="46" name="Rectangle 45"/>
              <p:cNvSpPr>
                <a:spLocks noChangeAspect="1"/>
              </p:cNvSpPr>
              <p:nvPr/>
            </p:nvSpPr>
            <p:spPr>
              <a:xfrm>
                <a:off x="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sp>
            <p:nvSpPr>
              <p:cNvPr id="47" name="Rectangle 46"/>
              <p:cNvSpPr>
                <a:spLocks noChangeAspect="1"/>
              </p:cNvSpPr>
              <p:nvPr/>
            </p:nvSpPr>
            <p:spPr>
              <a:xfrm>
                <a:off x="845820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sp>
            <p:nvSpPr>
              <p:cNvPr id="48" name="Rectangle 47"/>
              <p:cNvSpPr>
                <a:spLocks noChangeAspect="1"/>
              </p:cNvSpPr>
              <p:nvPr/>
            </p:nvSpPr>
            <p:spPr>
              <a:xfrm>
                <a:off x="0" y="0"/>
                <a:ext cx="84582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sp>
            <p:nvSpPr>
              <p:cNvPr id="49" name="Rectangle 48"/>
              <p:cNvSpPr>
                <a:spLocks noChangeAspect="1"/>
              </p:cNvSpPr>
              <p:nvPr/>
            </p:nvSpPr>
            <p:spPr>
              <a:xfrm>
                <a:off x="0" y="6172200"/>
                <a:ext cx="91440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grpSp>
        <p:cxnSp>
          <p:nvCxnSpPr>
            <p:cNvPr id="31" name="Straight Connector 30"/>
            <p:cNvCxnSpPr/>
            <p:nvPr userDrawn="1"/>
          </p:nvCxnSpPr>
          <p:spPr>
            <a:xfrm flipV="1">
              <a:off x="6858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84582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3" name="Group 32"/>
            <p:cNvGrpSpPr/>
            <p:nvPr userDrawn="1"/>
          </p:nvGrpSpPr>
          <p:grpSpPr>
            <a:xfrm>
              <a:off x="5715000" y="0"/>
              <a:ext cx="457200" cy="6908105"/>
              <a:chOff x="2956470" y="50104"/>
              <a:chExt cx="457200" cy="6858001"/>
            </a:xfrm>
          </p:grpSpPr>
          <p:cxnSp>
            <p:nvCxnSpPr>
              <p:cNvPr id="44" name="Straight Connector 43"/>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userDrawn="1"/>
          </p:nvCxnSpPr>
          <p:spPr>
            <a:xfrm rot="5400000" flipV="1">
              <a:off x="4572000" y="-38862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5" name="Group 34"/>
            <p:cNvGrpSpPr/>
            <p:nvPr userDrawn="1"/>
          </p:nvGrpSpPr>
          <p:grpSpPr>
            <a:xfrm>
              <a:off x="0" y="1143000"/>
              <a:ext cx="9144000" cy="914400"/>
              <a:chOff x="0" y="1143000"/>
              <a:chExt cx="9144000" cy="914400"/>
            </a:xfrm>
          </p:grpSpPr>
          <p:cxnSp>
            <p:nvCxnSpPr>
              <p:cNvPr id="42" name="Straight Connector 41"/>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userDrawn="1"/>
          </p:nvGrpSpPr>
          <p:grpSpPr>
            <a:xfrm>
              <a:off x="0" y="2971800"/>
              <a:ext cx="9144000" cy="914400"/>
              <a:chOff x="0" y="1143000"/>
              <a:chExt cx="9144000" cy="914400"/>
            </a:xfrm>
          </p:grpSpPr>
          <p:cxnSp>
            <p:nvCxnSpPr>
              <p:cNvPr id="40" name="Straight Connector 39"/>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userDrawn="1"/>
          </p:nvGrpSpPr>
          <p:grpSpPr>
            <a:xfrm>
              <a:off x="0" y="4800602"/>
              <a:ext cx="9144000" cy="914400"/>
              <a:chOff x="0" y="1143000"/>
              <a:chExt cx="9144000" cy="914400"/>
            </a:xfrm>
          </p:grpSpPr>
          <p:cxnSp>
            <p:nvCxnSpPr>
              <p:cNvPr id="38" name="Straight Connector 37"/>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userDrawn="1"/>
          </p:nvGrpSpPr>
          <p:grpSpPr>
            <a:xfrm>
              <a:off x="2971800" y="0"/>
              <a:ext cx="457200" cy="6908105"/>
              <a:chOff x="2956470" y="50104"/>
              <a:chExt cx="457200" cy="6858001"/>
            </a:xfrm>
          </p:grpSpPr>
          <p:cxnSp>
            <p:nvCxnSpPr>
              <p:cNvPr id="51" name="Straight Connector 50"/>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8886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or Numbered Lis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2157507" y="2589836"/>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30" name="Text Placeholder 29"/>
          <p:cNvSpPr>
            <a:spLocks noGrp="1"/>
          </p:cNvSpPr>
          <p:nvPr>
            <p:ph type="body" sz="quarter" idx="11" hasCustomPrompt="1"/>
          </p:nvPr>
        </p:nvSpPr>
        <p:spPr>
          <a:xfrm>
            <a:off x="914400" y="2566389"/>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94" name="Text Placeholder 3"/>
          <p:cNvSpPr>
            <a:spLocks noGrp="1"/>
          </p:cNvSpPr>
          <p:nvPr>
            <p:ph type="body" sz="half" idx="29" hasCustomPrompt="1"/>
          </p:nvPr>
        </p:nvSpPr>
        <p:spPr>
          <a:xfrm>
            <a:off x="2157507" y="3504241"/>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5" name="Text Placeholder 29"/>
          <p:cNvSpPr>
            <a:spLocks noGrp="1"/>
          </p:cNvSpPr>
          <p:nvPr>
            <p:ph type="body" sz="quarter" idx="30" hasCustomPrompt="1"/>
          </p:nvPr>
        </p:nvSpPr>
        <p:spPr>
          <a:xfrm>
            <a:off x="914400" y="3480794"/>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96" name="Text Placeholder 3"/>
          <p:cNvSpPr>
            <a:spLocks noGrp="1"/>
          </p:cNvSpPr>
          <p:nvPr>
            <p:ph type="body" sz="half" idx="31" hasCustomPrompt="1"/>
          </p:nvPr>
        </p:nvSpPr>
        <p:spPr>
          <a:xfrm>
            <a:off x="2157507" y="4418646"/>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7" name="Text Placeholder 29"/>
          <p:cNvSpPr>
            <a:spLocks noGrp="1"/>
          </p:cNvSpPr>
          <p:nvPr>
            <p:ph type="body" sz="quarter" idx="32" hasCustomPrompt="1"/>
          </p:nvPr>
        </p:nvSpPr>
        <p:spPr>
          <a:xfrm>
            <a:off x="914400" y="4395199"/>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98" name="Text Placeholder 3"/>
          <p:cNvSpPr>
            <a:spLocks noGrp="1"/>
          </p:cNvSpPr>
          <p:nvPr>
            <p:ph type="body" sz="half" idx="33" hasCustomPrompt="1"/>
          </p:nvPr>
        </p:nvSpPr>
        <p:spPr>
          <a:xfrm>
            <a:off x="7643907" y="2589836"/>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9" name="Text Placeholder 29"/>
          <p:cNvSpPr>
            <a:spLocks noGrp="1"/>
          </p:cNvSpPr>
          <p:nvPr>
            <p:ph type="body" sz="quarter" idx="34" hasCustomPrompt="1"/>
          </p:nvPr>
        </p:nvSpPr>
        <p:spPr>
          <a:xfrm>
            <a:off x="6400800" y="2566389"/>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100" name="Text Placeholder 3"/>
          <p:cNvSpPr>
            <a:spLocks noGrp="1"/>
          </p:cNvSpPr>
          <p:nvPr>
            <p:ph type="body" sz="half" idx="35" hasCustomPrompt="1"/>
          </p:nvPr>
        </p:nvSpPr>
        <p:spPr>
          <a:xfrm>
            <a:off x="7643907" y="3504241"/>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1" name="Text Placeholder 29"/>
          <p:cNvSpPr>
            <a:spLocks noGrp="1"/>
          </p:cNvSpPr>
          <p:nvPr>
            <p:ph type="body" sz="quarter" idx="36" hasCustomPrompt="1"/>
          </p:nvPr>
        </p:nvSpPr>
        <p:spPr>
          <a:xfrm>
            <a:off x="6400800" y="3480794"/>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102" name="Text Placeholder 3"/>
          <p:cNvSpPr>
            <a:spLocks noGrp="1"/>
          </p:cNvSpPr>
          <p:nvPr>
            <p:ph type="body" sz="half" idx="37" hasCustomPrompt="1"/>
          </p:nvPr>
        </p:nvSpPr>
        <p:spPr>
          <a:xfrm>
            <a:off x="7643907" y="4418646"/>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3" name="Text Placeholder 29"/>
          <p:cNvSpPr>
            <a:spLocks noGrp="1"/>
          </p:cNvSpPr>
          <p:nvPr>
            <p:ph type="body" sz="quarter" idx="38" hasCustomPrompt="1"/>
          </p:nvPr>
        </p:nvSpPr>
        <p:spPr>
          <a:xfrm>
            <a:off x="6400800" y="4395199"/>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15" name="Title 1">
            <a:extLst>
              <a:ext uri="{FF2B5EF4-FFF2-40B4-BE49-F238E27FC236}">
                <a16:creationId xmlns:a16="http://schemas.microsoft.com/office/drawing/2014/main" id="{C23B5B04-5E17-D640-81C3-D4B82468AE61}"/>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6" name="Text Placeholder 2">
            <a:extLst>
              <a:ext uri="{FF2B5EF4-FFF2-40B4-BE49-F238E27FC236}">
                <a16:creationId xmlns:a16="http://schemas.microsoft.com/office/drawing/2014/main" id="{A3D31BE0-CD3A-E04E-A7FB-DB5B5BA20F18}"/>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chemeClr val="accent1"/>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3850515460"/>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15" name="Content Placeholder 13"/>
          <p:cNvSpPr>
            <a:spLocks noGrp="1"/>
          </p:cNvSpPr>
          <p:nvPr>
            <p:ph sz="quarter" idx="15"/>
          </p:nvPr>
        </p:nvSpPr>
        <p:spPr>
          <a:xfrm>
            <a:off x="914400" y="2073443"/>
            <a:ext cx="4876800" cy="36576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13"/>
          <p:cNvSpPr>
            <a:spLocks noGrp="1"/>
          </p:cNvSpPr>
          <p:nvPr>
            <p:ph sz="quarter" idx="16"/>
          </p:nvPr>
        </p:nvSpPr>
        <p:spPr>
          <a:xfrm>
            <a:off x="6400800" y="2073443"/>
            <a:ext cx="4876800" cy="36576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0"/>
          <p:cNvSpPr>
            <a:spLocks noGrp="1"/>
          </p:cNvSpPr>
          <p:nvPr>
            <p:ph type="body" sz="quarter" idx="14" hasCustomPrompt="1"/>
          </p:nvPr>
        </p:nvSpPr>
        <p:spPr>
          <a:xfrm>
            <a:off x="914400" y="6428256"/>
            <a:ext cx="6705600" cy="167931"/>
          </a:xfrm>
        </p:spPr>
        <p:txBody>
          <a:bodyPr wrap="square" anchor="b">
            <a:spAutoFit/>
          </a:bodyPr>
          <a:lstStyle>
            <a:lvl1pPr>
              <a:defRPr sz="1000" i="0" baseline="0">
                <a:solidFill>
                  <a:schemeClr val="bg2">
                    <a:lumMod val="75000"/>
                  </a:schemeClr>
                </a:solidFill>
                <a:latin typeface="+mn-lt"/>
              </a:defRPr>
            </a:lvl1pPr>
          </a:lstStyle>
          <a:p>
            <a:pPr lvl="0"/>
            <a:r>
              <a:rPr lang="en-US" dirty="0"/>
              <a:t>Click to insert source or footer information</a:t>
            </a:r>
          </a:p>
        </p:txBody>
      </p:sp>
      <p:sp>
        <p:nvSpPr>
          <p:cNvPr id="11" name="Title 1">
            <a:extLst>
              <a:ext uri="{FF2B5EF4-FFF2-40B4-BE49-F238E27FC236}">
                <a16:creationId xmlns:a16="http://schemas.microsoft.com/office/drawing/2014/main" id="{F7544534-439F-AC4D-8175-3A0054377E47}"/>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2" name="Text Placeholder 2">
            <a:extLst>
              <a:ext uri="{FF2B5EF4-FFF2-40B4-BE49-F238E27FC236}">
                <a16:creationId xmlns:a16="http://schemas.microsoft.com/office/drawing/2014/main" id="{709DF341-20B3-E346-8FF0-76CE642F7534}"/>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chemeClr val="accent1"/>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132853376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914400" y="2083443"/>
            <a:ext cx="6705600" cy="36199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8229600" y="2083443"/>
            <a:ext cx="3048000" cy="3619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2"/>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chemeClr val="accent1"/>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10">
            <a:extLst>
              <a:ext uri="{FF2B5EF4-FFF2-40B4-BE49-F238E27FC236}">
                <a16:creationId xmlns:a16="http://schemas.microsoft.com/office/drawing/2014/main" id="{2AC143F5-5835-FF41-B347-AE8DD6C232DB}"/>
              </a:ext>
            </a:extLst>
          </p:cNvPr>
          <p:cNvSpPr>
            <a:spLocks noGrp="1"/>
          </p:cNvSpPr>
          <p:nvPr>
            <p:ph type="body" sz="quarter" idx="14" hasCustomPrompt="1"/>
          </p:nvPr>
        </p:nvSpPr>
        <p:spPr>
          <a:xfrm>
            <a:off x="914400" y="6428256"/>
            <a:ext cx="6705600" cy="167931"/>
          </a:xfrm>
        </p:spPr>
        <p:txBody>
          <a:bodyPr wrap="square" anchor="b">
            <a:spAutoFit/>
          </a:bodyPr>
          <a:lstStyle>
            <a:lvl1pPr>
              <a:defRPr sz="1000" i="0" baseline="0">
                <a:solidFill>
                  <a:schemeClr val="bg2">
                    <a:lumMod val="75000"/>
                  </a:schemeClr>
                </a:solidFill>
                <a:latin typeface="+mn-lt"/>
              </a:defRPr>
            </a:lvl1pPr>
          </a:lstStyle>
          <a:p>
            <a:pPr lvl="0"/>
            <a:r>
              <a:rPr lang="en-US" dirty="0"/>
              <a:t>Click to insert source or footer information</a:t>
            </a:r>
          </a:p>
        </p:txBody>
      </p:sp>
    </p:spTree>
    <p:extLst>
      <p:ext uri="{BB962C8B-B14F-4D97-AF65-F5344CB8AC3E}">
        <p14:creationId xmlns:p14="http://schemas.microsoft.com/office/powerpoint/2010/main" val="325609632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38" name="Content Placeholder 37"/>
          <p:cNvSpPr>
            <a:spLocks noGrp="1"/>
          </p:cNvSpPr>
          <p:nvPr>
            <p:ph sz="quarter" idx="15"/>
          </p:nvPr>
        </p:nvSpPr>
        <p:spPr>
          <a:xfrm>
            <a:off x="914400" y="2057400"/>
            <a:ext cx="3048000"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4572000" y="2057400"/>
            <a:ext cx="6705600"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0">
            <a:extLst>
              <a:ext uri="{FF2B5EF4-FFF2-40B4-BE49-F238E27FC236}">
                <a16:creationId xmlns:a16="http://schemas.microsoft.com/office/drawing/2014/main" id="{8B87FA64-9DF7-8D4F-AF09-1AB2C5A5FA73}"/>
              </a:ext>
            </a:extLst>
          </p:cNvPr>
          <p:cNvSpPr>
            <a:spLocks noGrp="1"/>
          </p:cNvSpPr>
          <p:nvPr>
            <p:ph type="body" sz="quarter" idx="14" hasCustomPrompt="1"/>
          </p:nvPr>
        </p:nvSpPr>
        <p:spPr>
          <a:xfrm>
            <a:off x="914400" y="6428256"/>
            <a:ext cx="6705600" cy="167931"/>
          </a:xfrm>
        </p:spPr>
        <p:txBody>
          <a:bodyPr wrap="square" anchor="b">
            <a:spAutoFit/>
          </a:bodyPr>
          <a:lstStyle>
            <a:lvl1pPr>
              <a:defRPr sz="1000" i="0" baseline="0">
                <a:solidFill>
                  <a:schemeClr val="bg2">
                    <a:lumMod val="75000"/>
                  </a:schemeClr>
                </a:solidFill>
                <a:latin typeface="+mn-lt"/>
              </a:defRPr>
            </a:lvl1pPr>
          </a:lstStyle>
          <a:p>
            <a:pPr lvl="0"/>
            <a:r>
              <a:rPr lang="en-US" dirty="0"/>
              <a:t>Click to insert source or footer information</a:t>
            </a:r>
          </a:p>
        </p:txBody>
      </p:sp>
      <p:sp>
        <p:nvSpPr>
          <p:cNvPr id="9" name="Title 1">
            <a:extLst>
              <a:ext uri="{FF2B5EF4-FFF2-40B4-BE49-F238E27FC236}">
                <a16:creationId xmlns:a16="http://schemas.microsoft.com/office/drawing/2014/main" id="{7C2948ED-1B22-8845-A0B4-BB068DE3F660}"/>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0" name="Text Placeholder 2">
            <a:extLst>
              <a:ext uri="{FF2B5EF4-FFF2-40B4-BE49-F238E27FC236}">
                <a16:creationId xmlns:a16="http://schemas.microsoft.com/office/drawing/2014/main" id="{35BAACCF-3F9D-8B43-96E7-088709E24324}"/>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chemeClr val="accent1"/>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75175417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38" name="Content Placeholder 37"/>
          <p:cNvSpPr>
            <a:spLocks noGrp="1"/>
          </p:cNvSpPr>
          <p:nvPr>
            <p:ph sz="quarter" idx="15"/>
          </p:nvPr>
        </p:nvSpPr>
        <p:spPr>
          <a:xfrm>
            <a:off x="914400" y="2057400"/>
            <a:ext cx="3048000" cy="3657600"/>
          </a:xfrm>
        </p:spPr>
        <p:txBody>
          <a:bodyPr/>
          <a:lstStyle>
            <a:lvl4pPr>
              <a:spcAft>
                <a:spcPts val="600"/>
              </a:spcAft>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37"/>
          <p:cNvSpPr>
            <a:spLocks noGrp="1"/>
          </p:cNvSpPr>
          <p:nvPr>
            <p:ph sz="quarter" idx="16"/>
          </p:nvPr>
        </p:nvSpPr>
        <p:spPr>
          <a:xfrm>
            <a:off x="4572000" y="2057400"/>
            <a:ext cx="3048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Content Placeholder 37"/>
          <p:cNvSpPr>
            <a:spLocks noGrp="1"/>
          </p:cNvSpPr>
          <p:nvPr>
            <p:ph sz="quarter" idx="17"/>
          </p:nvPr>
        </p:nvSpPr>
        <p:spPr>
          <a:xfrm>
            <a:off x="8229600" y="2057400"/>
            <a:ext cx="3048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0E5114E4-6AB8-AA4F-A8E8-C54E55AA61CF}"/>
              </a:ext>
            </a:extLst>
          </p:cNvPr>
          <p:cNvSpPr>
            <a:spLocks noGrp="1"/>
          </p:cNvSpPr>
          <p:nvPr>
            <p:ph type="body" sz="quarter" idx="14" hasCustomPrompt="1"/>
          </p:nvPr>
        </p:nvSpPr>
        <p:spPr>
          <a:xfrm>
            <a:off x="914400" y="6428256"/>
            <a:ext cx="6705600" cy="167931"/>
          </a:xfrm>
        </p:spPr>
        <p:txBody>
          <a:bodyPr wrap="square" anchor="b">
            <a:spAutoFit/>
          </a:bodyPr>
          <a:lstStyle>
            <a:lvl1pPr>
              <a:defRPr sz="1000" i="0" baseline="0">
                <a:solidFill>
                  <a:schemeClr val="bg2">
                    <a:lumMod val="75000"/>
                  </a:schemeClr>
                </a:solidFill>
                <a:latin typeface="+mn-lt"/>
              </a:defRPr>
            </a:lvl1pPr>
          </a:lstStyle>
          <a:p>
            <a:pPr lvl="0"/>
            <a:r>
              <a:rPr lang="en-US" dirty="0"/>
              <a:t>Click to insert source or footer information</a:t>
            </a:r>
          </a:p>
        </p:txBody>
      </p:sp>
      <p:sp>
        <p:nvSpPr>
          <p:cNvPr id="10" name="Title 1">
            <a:extLst>
              <a:ext uri="{FF2B5EF4-FFF2-40B4-BE49-F238E27FC236}">
                <a16:creationId xmlns:a16="http://schemas.microsoft.com/office/drawing/2014/main" id="{00D43117-3128-D24E-806D-357156928FB9}"/>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1" name="Text Placeholder 2">
            <a:extLst>
              <a:ext uri="{FF2B5EF4-FFF2-40B4-BE49-F238E27FC236}">
                <a16:creationId xmlns:a16="http://schemas.microsoft.com/office/drawing/2014/main" id="{6030A223-6475-C340-ACC1-06799CD611C8}"/>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chemeClr val="accent1"/>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15028760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6ADF050F-4B96-8F47-9ED5-126B6BB4A7D2}"/>
              </a:ext>
            </a:extLst>
          </p:cNvPr>
          <p:cNvSpPr>
            <a:spLocks noGrp="1"/>
          </p:cNvSpPr>
          <p:nvPr>
            <p:ph type="body" sz="quarter" idx="14" hasCustomPrompt="1"/>
          </p:nvPr>
        </p:nvSpPr>
        <p:spPr>
          <a:xfrm>
            <a:off x="914400" y="6428256"/>
            <a:ext cx="6705600" cy="167931"/>
          </a:xfrm>
        </p:spPr>
        <p:txBody>
          <a:bodyPr wrap="square" anchor="b">
            <a:spAutoFit/>
          </a:bodyPr>
          <a:lstStyle>
            <a:lvl1pPr>
              <a:defRPr sz="1000" i="0" baseline="0">
                <a:solidFill>
                  <a:schemeClr val="bg2">
                    <a:lumMod val="75000"/>
                  </a:schemeClr>
                </a:solidFill>
                <a:latin typeface="+mn-lt"/>
              </a:defRPr>
            </a:lvl1pPr>
          </a:lstStyle>
          <a:p>
            <a:pPr lvl="0"/>
            <a:r>
              <a:rPr lang="en-US" dirty="0"/>
              <a:t>Click to insert source or footer information</a:t>
            </a:r>
          </a:p>
        </p:txBody>
      </p:sp>
      <p:sp>
        <p:nvSpPr>
          <p:cNvPr id="7" name="Title 1">
            <a:extLst>
              <a:ext uri="{FF2B5EF4-FFF2-40B4-BE49-F238E27FC236}">
                <a16:creationId xmlns:a16="http://schemas.microsoft.com/office/drawing/2014/main" id="{9559F6DB-F72B-CD48-A567-A92CD37A8198}"/>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9" name="Text Placeholder 2">
            <a:extLst>
              <a:ext uri="{FF2B5EF4-FFF2-40B4-BE49-F238E27FC236}">
                <a16:creationId xmlns:a16="http://schemas.microsoft.com/office/drawing/2014/main" id="{3ACC2408-BEEC-F148-B9BC-F196717E8C05}"/>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chemeClr val="accent1"/>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1869678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4" name="Chart Placeholder 3"/>
          <p:cNvSpPr>
            <a:spLocks noGrp="1"/>
          </p:cNvSpPr>
          <p:nvPr userDrawn="1">
            <p:ph type="chart" sz="quarter" idx="29" hasCustomPrompt="1"/>
          </p:nvPr>
        </p:nvSpPr>
        <p:spPr>
          <a:xfrm>
            <a:off x="914400" y="2057400"/>
            <a:ext cx="10363200" cy="4000500"/>
          </a:xfrm>
        </p:spPr>
        <p:txBody>
          <a:bodyPr/>
          <a:lstStyle>
            <a:lvl1pPr algn="ctr">
              <a:defRPr>
                <a:solidFill>
                  <a:schemeClr val="bg1"/>
                </a:solidFill>
              </a:defRPr>
            </a:lvl1pPr>
          </a:lstStyle>
          <a:p>
            <a:r>
              <a:rPr lang="en-US" dirty="0"/>
              <a:t>Click to insert chart from template</a:t>
            </a:r>
          </a:p>
        </p:txBody>
      </p:sp>
      <p:sp>
        <p:nvSpPr>
          <p:cNvPr id="7" name="Text Placeholder 10">
            <a:extLst>
              <a:ext uri="{FF2B5EF4-FFF2-40B4-BE49-F238E27FC236}">
                <a16:creationId xmlns:a16="http://schemas.microsoft.com/office/drawing/2014/main" id="{2D528D74-618E-334B-87B7-D7EDA262D7C7}"/>
              </a:ext>
            </a:extLst>
          </p:cNvPr>
          <p:cNvSpPr>
            <a:spLocks noGrp="1"/>
          </p:cNvSpPr>
          <p:nvPr>
            <p:ph type="body" sz="quarter" idx="14" hasCustomPrompt="1"/>
          </p:nvPr>
        </p:nvSpPr>
        <p:spPr>
          <a:xfrm>
            <a:off x="914400" y="6428256"/>
            <a:ext cx="6705600" cy="167931"/>
          </a:xfrm>
        </p:spPr>
        <p:txBody>
          <a:bodyPr wrap="square" anchor="b">
            <a:spAutoFit/>
          </a:bodyPr>
          <a:lstStyle>
            <a:lvl1pPr>
              <a:defRPr sz="1000" i="0" baseline="0">
                <a:solidFill>
                  <a:schemeClr val="bg2">
                    <a:lumMod val="75000"/>
                  </a:schemeClr>
                </a:solidFill>
                <a:latin typeface="+mn-lt"/>
              </a:defRPr>
            </a:lvl1pPr>
          </a:lstStyle>
          <a:p>
            <a:pPr lvl="0"/>
            <a:r>
              <a:rPr lang="en-US" dirty="0"/>
              <a:t>Click to insert source or footer information</a:t>
            </a:r>
          </a:p>
        </p:txBody>
      </p:sp>
      <p:sp>
        <p:nvSpPr>
          <p:cNvPr id="9" name="Title 1">
            <a:extLst>
              <a:ext uri="{FF2B5EF4-FFF2-40B4-BE49-F238E27FC236}">
                <a16:creationId xmlns:a16="http://schemas.microsoft.com/office/drawing/2014/main" id="{CB7DC360-7098-D941-A67E-D28011BF65DD}"/>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0" name="Text Placeholder 2">
            <a:extLst>
              <a:ext uri="{FF2B5EF4-FFF2-40B4-BE49-F238E27FC236}">
                <a16:creationId xmlns:a16="http://schemas.microsoft.com/office/drawing/2014/main" id="{5745434D-4ACA-7B4C-A494-98A8512F0FAB}"/>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chemeClr val="accent1"/>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133430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 Placeholder 10">
            <a:extLst>
              <a:ext uri="{FF2B5EF4-FFF2-40B4-BE49-F238E27FC236}">
                <a16:creationId xmlns:a16="http://schemas.microsoft.com/office/drawing/2014/main" id="{75D0418A-ADC7-7C49-8916-57C1A6D29FF8}"/>
              </a:ext>
            </a:extLst>
          </p:cNvPr>
          <p:cNvSpPr>
            <a:spLocks noGrp="1"/>
          </p:cNvSpPr>
          <p:nvPr>
            <p:ph type="body" sz="quarter" idx="14" hasCustomPrompt="1"/>
          </p:nvPr>
        </p:nvSpPr>
        <p:spPr>
          <a:xfrm>
            <a:off x="914400" y="6428256"/>
            <a:ext cx="6705600" cy="167931"/>
          </a:xfrm>
        </p:spPr>
        <p:txBody>
          <a:bodyPr wrap="square" anchor="b">
            <a:spAutoFit/>
          </a:bodyPr>
          <a:lstStyle>
            <a:lvl1pPr>
              <a:defRPr sz="1000" i="0" baseline="0">
                <a:solidFill>
                  <a:schemeClr val="bg2">
                    <a:lumMod val="75000"/>
                  </a:schemeClr>
                </a:solidFill>
                <a:latin typeface="+mn-lt"/>
              </a:defRPr>
            </a:lvl1pPr>
          </a:lstStyle>
          <a:p>
            <a:pPr lvl="0"/>
            <a:r>
              <a:rPr lang="en-US" dirty="0"/>
              <a:t>Click to insert source or footer information</a:t>
            </a:r>
          </a:p>
        </p:txBody>
      </p:sp>
    </p:spTree>
    <p:extLst>
      <p:ext uri="{BB962C8B-B14F-4D97-AF65-F5344CB8AC3E}">
        <p14:creationId xmlns:p14="http://schemas.microsoft.com/office/powerpoint/2010/main" val="290282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668437"/>
            <a:ext cx="10363200" cy="914402"/>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914400" y="1782501"/>
            <a:ext cx="10363200" cy="440198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5" r:id="rId10"/>
    <p:sldLayoutId id="2147483666" r:id="rId11"/>
    <p:sldLayoutId id="2147483663" r:id="rId12"/>
    <p:sldLayoutId id="2147483664" r:id="rId13"/>
    <p:sldLayoutId id="2147483656" r:id="rId14"/>
  </p:sldLayoutIdLst>
  <p:hf sldNum="0" hdr="0" dt="0"/>
  <p:txStyles>
    <p:title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2400" b="0" i="1" kern="1200">
          <a:solidFill>
            <a:schemeClr val="accent1"/>
          </a:solidFill>
          <a:latin typeface="Georgia" panose="02040502050405020303" pitchFamily="18"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2pPr>
      <a:lvl3pPr marL="0" indent="0" algn="l" defTabSz="914400" rtl="0" eaLnBrk="1" latinLnBrk="0" hangingPunct="1">
        <a:lnSpc>
          <a:spcPct val="100000"/>
        </a:lnSpc>
        <a:spcBef>
          <a:spcPts val="600"/>
        </a:spcBef>
        <a:spcAft>
          <a:spcPts val="600"/>
        </a:spcAft>
        <a:buFont typeface="Arial" panose="020B0604020202020204" pitchFamily="34" charset="0"/>
        <a:buChar char="​"/>
        <a:defRPr sz="1500" kern="1200">
          <a:solidFill>
            <a:schemeClr val="tx1"/>
          </a:solidFill>
          <a:latin typeface="+mn-lt"/>
          <a:ea typeface="+mn-ea"/>
          <a:cs typeface="+mn-cs"/>
        </a:defRPr>
      </a:lvl3pPr>
      <a:lvl4pPr marL="169863" indent="-169863" algn="l" defTabSz="914400" rtl="0" eaLnBrk="1" latinLnBrk="0" hangingPunct="1">
        <a:lnSpc>
          <a:spcPct val="100000"/>
        </a:lnSpc>
        <a:spcBef>
          <a:spcPts val="0"/>
        </a:spcBef>
        <a:spcAft>
          <a:spcPts val="600"/>
        </a:spcAft>
        <a:buFont typeface="Wingdings" panose="05000000000000000000" pitchFamily="2" charset="2"/>
        <a:buChar char="§"/>
        <a:defRPr sz="1500" kern="1200">
          <a:solidFill>
            <a:schemeClr val="tx1"/>
          </a:solidFill>
          <a:latin typeface="+mn-lt"/>
          <a:ea typeface="+mn-ea"/>
          <a:cs typeface="+mn-cs"/>
        </a:defRPr>
      </a:lvl4pPr>
      <a:lvl5pPr marL="346075" indent="-176213" algn="l" defTabSz="914400" rtl="0" eaLnBrk="1" latinLnBrk="0" hangingPunct="1">
        <a:lnSpc>
          <a:spcPct val="100000"/>
        </a:lnSpc>
        <a:spcBef>
          <a:spcPts val="0"/>
        </a:spcBef>
        <a:spcAft>
          <a:spcPts val="600"/>
        </a:spcAft>
        <a:buFont typeface="Wingdings" panose="05000000000000000000" pitchFamily="2" charset="2"/>
        <a:buChar char="§"/>
        <a:defRPr sz="15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500" b="1" kern="1200">
          <a:solidFill>
            <a:schemeClr val="tx1"/>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500" kern="1200">
          <a:solidFill>
            <a:schemeClr val="tx1"/>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500" kern="1200">
          <a:solidFill>
            <a:schemeClr val="tx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500" kern="1200">
          <a:solidFill>
            <a:schemeClr val="tx1"/>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p15:clr>
            <a:srgbClr val="F26B43"/>
          </p15:clr>
        </p15:guide>
        <p15:guide id="2" pos="7104">
          <p15:clr>
            <a:srgbClr val="F26B43"/>
          </p15:clr>
        </p15:guide>
        <p15:guide id="3" orient="horz" pos="3912">
          <p15:clr>
            <a:srgbClr val="F26B43"/>
          </p15:clr>
        </p15:guide>
        <p15:guide id="4" orient="horz" pos="412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FB4690CD-D7BA-8C41-A76D-36B415F90835}"/>
              </a:ext>
            </a:extLst>
          </p:cNvPr>
          <p:cNvSpPr>
            <a:spLocks noGrp="1"/>
          </p:cNvSpPr>
          <p:nvPr>
            <p:ph type="pic" sz="quarter" idx="15"/>
          </p:nvPr>
        </p:nvSpPr>
        <p:spPr>
          <a:xfrm>
            <a:off x="-9071" y="-108857"/>
            <a:ext cx="12192000" cy="6858000"/>
          </a:xfrm>
        </p:spPr>
      </p:sp>
      <p:sp>
        <p:nvSpPr>
          <p:cNvPr id="8" name="Title 7"/>
          <p:cNvSpPr>
            <a:spLocks noGrp="1"/>
          </p:cNvSpPr>
          <p:nvPr>
            <p:ph type="title"/>
          </p:nvPr>
        </p:nvSpPr>
        <p:spPr>
          <a:xfrm>
            <a:off x="899673" y="2095501"/>
            <a:ext cx="10421032" cy="855478"/>
          </a:xfrm>
        </p:spPr>
        <p:txBody>
          <a:bodyPr/>
          <a:lstStyle/>
          <a:p>
            <a:r>
              <a:rPr lang="en-US" dirty="0"/>
              <a:t>Group Project: ANT Truck Data Analysis</a:t>
            </a:r>
          </a:p>
        </p:txBody>
      </p:sp>
      <p:sp>
        <p:nvSpPr>
          <p:cNvPr id="9" name="Text Placeholder 8"/>
          <p:cNvSpPr>
            <a:spLocks noGrp="1"/>
          </p:cNvSpPr>
          <p:nvPr>
            <p:ph type="body" sz="quarter" idx="14"/>
          </p:nvPr>
        </p:nvSpPr>
        <p:spPr>
          <a:xfrm>
            <a:off x="899605" y="3429000"/>
            <a:ext cx="10377927" cy="3220984"/>
          </a:xfrm>
        </p:spPr>
        <p:txBody>
          <a:bodyPr vert="horz" lIns="0" tIns="0" rIns="0" bIns="0" rtlCol="0" anchor="t">
            <a:noAutofit/>
          </a:bodyPr>
          <a:lstStyle/>
          <a:p>
            <a:r>
              <a:rPr lang="en-US" dirty="0">
                <a:latin typeface="Franklin Gothic Demi Cond"/>
              </a:rPr>
              <a:t>MIS 6346, Summer 2022</a:t>
            </a:r>
          </a:p>
          <a:p>
            <a:r>
              <a:rPr lang="en-US" dirty="0">
                <a:latin typeface="Franklin Gothic Demi Cond"/>
              </a:rPr>
              <a:t>Group 8: </a:t>
            </a:r>
            <a:endParaRPr lang="en-US" sz="1800" dirty="0">
              <a:latin typeface="Franklin Gothic Demi Cond"/>
            </a:endParaRPr>
          </a:p>
          <a:p>
            <a:endParaRPr lang="en-US" sz="1800" dirty="0">
              <a:latin typeface="Franklin Gothic Demi Cond"/>
            </a:endParaRPr>
          </a:p>
          <a:p>
            <a:r>
              <a:rPr lang="en-US" sz="1800" dirty="0" err="1">
                <a:latin typeface="Franklin Gothic Demi Cond"/>
              </a:rPr>
              <a:t>Sanika</a:t>
            </a:r>
            <a:r>
              <a:rPr lang="en-US" sz="1800" dirty="0">
                <a:latin typeface="Franklin Gothic Demi Cond"/>
              </a:rPr>
              <a:t> Jadhav </a:t>
            </a:r>
            <a:endParaRPr lang="en-US" dirty="0"/>
          </a:p>
          <a:p>
            <a:r>
              <a:rPr lang="en-US" sz="1800" dirty="0">
                <a:latin typeface="Franklin Gothic Demi Cond"/>
              </a:rPr>
              <a:t>Amish Vyas </a:t>
            </a:r>
          </a:p>
          <a:p>
            <a:r>
              <a:rPr lang="en-US" sz="1800" dirty="0">
                <a:latin typeface="Franklin Gothic Demi Cond"/>
              </a:rPr>
              <a:t>Nikita Prakash Deshmukh</a:t>
            </a:r>
          </a:p>
          <a:p>
            <a:r>
              <a:rPr lang="en-US" sz="1800" dirty="0" err="1">
                <a:latin typeface="Franklin Gothic Demi Cond"/>
              </a:rPr>
              <a:t>Tamothara</a:t>
            </a:r>
            <a:r>
              <a:rPr lang="en-US" sz="1800" dirty="0">
                <a:latin typeface="Franklin Gothic Demi Cond"/>
              </a:rPr>
              <a:t> Raja </a:t>
            </a:r>
            <a:r>
              <a:rPr lang="en-US" sz="1800" dirty="0" err="1">
                <a:latin typeface="Franklin Gothic Demi Cond"/>
              </a:rPr>
              <a:t>Venkatreddy</a:t>
            </a:r>
            <a:r>
              <a:rPr lang="en-US" sz="1800" dirty="0">
                <a:latin typeface="Franklin Gothic Demi Cond"/>
              </a:rPr>
              <a:t> Nata </a:t>
            </a:r>
          </a:p>
          <a:p>
            <a:r>
              <a:rPr lang="en-US" sz="1800" dirty="0" err="1">
                <a:latin typeface="Franklin Gothic Demi Cond"/>
              </a:rPr>
              <a:t>Hazim</a:t>
            </a:r>
            <a:r>
              <a:rPr lang="en-US" sz="1800" dirty="0">
                <a:latin typeface="Franklin Gothic Demi Cond"/>
              </a:rPr>
              <a:t> </a:t>
            </a:r>
            <a:r>
              <a:rPr lang="en-US" sz="1800" dirty="0" err="1">
                <a:latin typeface="Franklin Gothic Demi Cond"/>
              </a:rPr>
              <a:t>Qudah</a:t>
            </a:r>
            <a:r>
              <a:rPr lang="en-US" sz="1800" dirty="0">
                <a:latin typeface="Franklin Gothic Demi Cond"/>
              </a:rPr>
              <a:t> </a:t>
            </a:r>
          </a:p>
          <a:p>
            <a:r>
              <a:rPr lang="en-US" sz="1800" dirty="0" err="1">
                <a:latin typeface="Franklin Gothic Demi Cond"/>
              </a:rPr>
              <a:t>Dharmateja</a:t>
            </a:r>
            <a:r>
              <a:rPr lang="en-US" sz="1800" dirty="0">
                <a:latin typeface="Franklin Gothic Demi Cond"/>
              </a:rPr>
              <a:t> Chelamalasetty</a:t>
            </a:r>
          </a:p>
        </p:txBody>
      </p:sp>
      <p:pic>
        <p:nvPicPr>
          <p:cNvPr id="11" name="Picture 10">
            <a:extLst>
              <a:ext uri="{FF2B5EF4-FFF2-40B4-BE49-F238E27FC236}">
                <a16:creationId xmlns:a16="http://schemas.microsoft.com/office/drawing/2014/main" id="{583EF3AA-C5AC-9E4F-87B2-F0A90D2DA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56" y="670560"/>
            <a:ext cx="5500718" cy="956647"/>
          </a:xfrm>
          <a:prstGeom prst="rect">
            <a:avLst/>
          </a:prstGeom>
        </p:spPr>
      </p:pic>
    </p:spTree>
    <p:extLst>
      <p:ext uri="{BB962C8B-B14F-4D97-AF65-F5344CB8AC3E}">
        <p14:creationId xmlns:p14="http://schemas.microsoft.com/office/powerpoint/2010/main" val="165075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Thank you</a:t>
            </a:r>
          </a:p>
        </p:txBody>
      </p:sp>
      <p:pic>
        <p:nvPicPr>
          <p:cNvPr id="7" name="Picture 6">
            <a:extLst>
              <a:ext uri="{FF2B5EF4-FFF2-40B4-BE49-F238E27FC236}">
                <a16:creationId xmlns:a16="http://schemas.microsoft.com/office/drawing/2014/main" id="{2B9AA708-B009-0B45-8C9A-985D2CE75CD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8497782" y="4337574"/>
            <a:ext cx="2299185" cy="1609430"/>
          </a:xfrm>
          <a:prstGeom prst="rect">
            <a:avLst/>
          </a:prstGeom>
        </p:spPr>
      </p:pic>
    </p:spTree>
    <p:extLst>
      <p:ext uri="{BB962C8B-B14F-4D97-AF65-F5344CB8AC3E}">
        <p14:creationId xmlns:p14="http://schemas.microsoft.com/office/powerpoint/2010/main" val="163804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66272" y="1171617"/>
            <a:ext cx="11259455" cy="5007909"/>
          </a:xfrm>
        </p:spPr>
        <p:txBody>
          <a:bodyPr vert="horz" lIns="0" tIns="0" rIns="0" bIns="0" rtlCol="0" anchor="t">
            <a:noAutofit/>
          </a:bodyPr>
          <a:lstStyle/>
          <a:p>
            <a:r>
              <a:rPr lang="en-US" sz="1600" i="0" dirty="0">
                <a:solidFill>
                  <a:schemeClr val="tx1"/>
                </a:solidFill>
                <a:latin typeface="Calibri" panose="020F0502020204030204" pitchFamily="34" charset="0"/>
                <a:cs typeface="Calibri" panose="020F0502020204030204" pitchFamily="34" charset="0"/>
              </a:rPr>
              <a:t>One of the leading causes of injuries and deaths in the United States are the accidents caused by large trucks.</a:t>
            </a:r>
            <a:endParaRPr lang="en-US" sz="1600" dirty="0">
              <a:solidFill>
                <a:schemeClr val="tx1"/>
              </a:solidFill>
              <a:latin typeface="Calibri" panose="020F0502020204030204" pitchFamily="34" charset="0"/>
              <a:cs typeface="Calibri" panose="020F0502020204030204" pitchFamily="34" charset="0"/>
            </a:endParaRPr>
          </a:p>
          <a:p>
            <a:pPr lvl="1"/>
            <a:r>
              <a:rPr lang="en-US" sz="1600" dirty="0">
                <a:latin typeface="Calibri Light" panose="020F0302020204030204" pitchFamily="34" charset="0"/>
                <a:cs typeface="Calibri Light" panose="020F0302020204030204" pitchFamily="34" charset="0"/>
              </a:rPr>
              <a:t>The objectives of our project are:</a:t>
            </a:r>
          </a:p>
          <a:p>
            <a:pPr lvl="1"/>
            <a:endParaRPr lang="en-US" sz="1600" dirty="0">
              <a:latin typeface="Calibri Light" panose="020F0302020204030204" pitchFamily="34" charset="0"/>
              <a:cs typeface="Calibri Light" panose="020F0302020204030204" pitchFamily="34" charset="0"/>
            </a:endParaRPr>
          </a:p>
          <a:p>
            <a:pPr marL="342900" lvl="1" indent="-342900">
              <a:buChar char="•"/>
            </a:pPr>
            <a:r>
              <a:rPr lang="en-US" sz="1600" dirty="0">
                <a:latin typeface="Calibri Light" panose="020F0302020204030204" pitchFamily="34" charset="0"/>
                <a:ea typeface="+mn-lt"/>
                <a:cs typeface="Calibri Light" panose="020F0302020204030204" pitchFamily="34" charset="0"/>
              </a:rPr>
              <a:t>To identify the dangerous commercial truck drivers by analyzing the dataset based on various factors such as geographic location, vehicle type, average mileage, events, and Risk Factors.</a:t>
            </a:r>
          </a:p>
          <a:p>
            <a:pPr lvl="1">
              <a:buNone/>
            </a:pPr>
            <a:endParaRPr lang="en-US" sz="1600" dirty="0">
              <a:latin typeface="Calibri Light" panose="020F0302020204030204" pitchFamily="34" charset="0"/>
              <a:cs typeface="Calibri Light" panose="020F0302020204030204" pitchFamily="34" charset="0"/>
            </a:endParaRPr>
          </a:p>
          <a:p>
            <a:pPr marL="342900" lvl="1" indent="-342900">
              <a:buChar char="•"/>
            </a:pPr>
            <a:r>
              <a:rPr lang="en-US" sz="1600" dirty="0">
                <a:latin typeface="Calibri Light" panose="020F0302020204030204" pitchFamily="34" charset="0"/>
                <a:cs typeface="Calibri Light" panose="020F0302020204030204" pitchFamily="34" charset="0"/>
              </a:rPr>
              <a:t>To identify top 10 risky drivers based on their events reported and provide training to reduce the risk</a:t>
            </a:r>
          </a:p>
          <a:p>
            <a:pPr marL="342900" lvl="1" indent="-342900">
              <a:buChar char="•"/>
            </a:pPr>
            <a:endParaRPr lang="en-US" sz="1600" dirty="0">
              <a:latin typeface="Calibri Light" panose="020F0302020204030204" pitchFamily="34" charset="0"/>
              <a:cs typeface="Calibri Light" panose="020F0302020204030204" pitchFamily="34" charset="0"/>
            </a:endParaRPr>
          </a:p>
          <a:p>
            <a:pPr marL="342900" lvl="1" indent="-342900">
              <a:buChar char="•"/>
            </a:pPr>
            <a:r>
              <a:rPr lang="en-US" sz="1600" dirty="0">
                <a:latin typeface="Calibri Light" panose="020F0302020204030204" pitchFamily="34" charset="0"/>
                <a:cs typeface="Calibri Light" panose="020F0302020204030204" pitchFamily="34" charset="0"/>
              </a:rPr>
              <a:t>To identify top 10 risky routes where events reported are high and therefore sending skilled drivers in that route</a:t>
            </a:r>
          </a:p>
          <a:p>
            <a:pPr marL="342900" lvl="1" indent="-342900">
              <a:buChar char="•"/>
            </a:pPr>
            <a:endParaRPr lang="en-US" sz="1600" dirty="0">
              <a:latin typeface="Calibri Light" panose="020F0302020204030204" pitchFamily="34" charset="0"/>
              <a:cs typeface="Calibri Light" panose="020F0302020204030204" pitchFamily="34" charset="0"/>
            </a:endParaRPr>
          </a:p>
          <a:p>
            <a:pPr marL="342900" lvl="1" indent="-342900">
              <a:buChar char="•"/>
            </a:pPr>
            <a:r>
              <a:rPr lang="en-US" sz="1600" dirty="0">
                <a:latin typeface="Calibri Light" panose="020F0302020204030204" pitchFamily="34" charset="0"/>
                <a:cs typeface="Calibri Light" panose="020F0302020204030204" pitchFamily="34" charset="0"/>
              </a:rPr>
              <a:t>To identify event &amp; event rates, mileage per model, therefore identifying models with less safety features, less efficient, such as blind spot, lane departure warning etc., and not to buy those model vehicles for business</a:t>
            </a:r>
          </a:p>
          <a:p>
            <a:pPr lvl="1">
              <a:buNone/>
            </a:pPr>
            <a:endParaRPr lang="en-US" sz="1600" dirty="0">
              <a:latin typeface="Calibri Light" panose="020F0302020204030204" pitchFamily="34" charset="0"/>
              <a:cs typeface="Calibri Light" panose="020F0302020204030204" pitchFamily="34" charset="0"/>
            </a:endParaRPr>
          </a:p>
          <a:p>
            <a:pPr marL="342900" lvl="1" indent="-342900">
              <a:buChar char="•"/>
            </a:pPr>
            <a:r>
              <a:rPr lang="en-US" sz="1600" dirty="0">
                <a:latin typeface="Calibri Light" panose="020F0302020204030204" pitchFamily="34" charset="0"/>
                <a:cs typeface="Calibri Light" panose="020F0302020204030204" pitchFamily="34" charset="0"/>
              </a:rPr>
              <a:t>Workload Management Dashboard in order to balance workload between drivers and models</a:t>
            </a:r>
          </a:p>
          <a:p>
            <a:pPr marL="342900" lvl="1" indent="-342900">
              <a:buChar char="•"/>
            </a:pPr>
            <a:endParaRPr lang="en-US" dirty="0">
              <a:latin typeface="Calibri"/>
              <a:cs typeface="Calibri"/>
            </a:endParaRPr>
          </a:p>
          <a:p>
            <a:pPr lvl="1">
              <a:buNone/>
            </a:pPr>
            <a:endParaRPr lang="en-US" dirty="0">
              <a:latin typeface="Calibri"/>
              <a:cs typeface="Calibri"/>
            </a:endParaRPr>
          </a:p>
          <a:p>
            <a:pPr lvl="1">
              <a:buNone/>
            </a:pPr>
            <a:endParaRPr lang="en-US" dirty="0">
              <a:latin typeface="Calibri"/>
              <a:cs typeface="Calibri"/>
            </a:endParaRPr>
          </a:p>
          <a:p>
            <a:pPr lvl="1"/>
            <a:endParaRPr lang="en-US" dirty="0"/>
          </a:p>
        </p:txBody>
      </p:sp>
      <p:sp>
        <p:nvSpPr>
          <p:cNvPr id="6" name="Text Placeholder 22">
            <a:extLst>
              <a:ext uri="{FF2B5EF4-FFF2-40B4-BE49-F238E27FC236}">
                <a16:creationId xmlns:a16="http://schemas.microsoft.com/office/drawing/2014/main" id="{11A8B6CC-953E-1221-9D85-224C09317094}"/>
              </a:ext>
            </a:extLst>
          </p:cNvPr>
          <p:cNvSpPr txBox="1">
            <a:spLocks/>
          </p:cNvSpPr>
          <p:nvPr/>
        </p:nvSpPr>
        <p:spPr>
          <a:xfrm>
            <a:off x="3636085" y="105749"/>
            <a:ext cx="10363200" cy="689382"/>
          </a:xfrm>
          <a:prstGeom prst="rect">
            <a:avLst/>
          </a:prstGeom>
        </p:spPr>
        <p:txBody>
          <a:bodyPr vert="horz" lIns="0" tIns="0" rIns="0" bIns="0" rtlCol="0" anchor="t">
            <a:noAutofit/>
          </a:bodyPr>
          <a:lstStyle>
            <a:lvl1pPr marL="0" indent="0" algn="ctr" defTabSz="914400" rtl="0" eaLnBrk="1" latinLnBrk="0" hangingPunct="1">
              <a:lnSpc>
                <a:spcPct val="85000"/>
              </a:lnSpc>
              <a:spcBef>
                <a:spcPts val="0"/>
              </a:spcBef>
              <a:spcAft>
                <a:spcPts val="0"/>
              </a:spcAft>
              <a:buFont typeface="Arial" panose="020B0604020202020204" pitchFamily="34" charset="0"/>
              <a:buNone/>
              <a:defRPr sz="1700" b="0" i="0" kern="1200">
                <a:solidFill>
                  <a:schemeClr val="accent1"/>
                </a:solidFill>
                <a:latin typeface="Franklin Gothic Demi Cond" panose="020B0706030402020204" pitchFamily="34" charset="0"/>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0"/>
              </a:spcBef>
              <a:spcAft>
                <a:spcPts val="600"/>
              </a:spcAft>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0"/>
              </a:spcBef>
              <a:spcAft>
                <a:spcPts val="600"/>
              </a:spcAft>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1600" b="1" kern="1200">
                <a:solidFill>
                  <a:schemeClr val="tx1"/>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tx1"/>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tx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tx1"/>
                </a:solidFill>
                <a:latin typeface="+mj-lt"/>
                <a:ea typeface="+mn-ea"/>
                <a:cs typeface="+mn-cs"/>
              </a:defRPr>
            </a:lvl9pPr>
          </a:lstStyle>
          <a:p>
            <a:pPr algn="l"/>
            <a:r>
              <a:rPr lang="en-US" sz="5000" dirty="0"/>
              <a:t>Business Objectives</a:t>
            </a:r>
          </a:p>
        </p:txBody>
      </p:sp>
    </p:spTree>
    <p:extLst>
      <p:ext uri="{BB962C8B-B14F-4D97-AF65-F5344CB8AC3E}">
        <p14:creationId xmlns:p14="http://schemas.microsoft.com/office/powerpoint/2010/main" val="2585879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con&#10;&#10;Description automatically generated">
            <a:extLst>
              <a:ext uri="{FF2B5EF4-FFF2-40B4-BE49-F238E27FC236}">
                <a16:creationId xmlns:a16="http://schemas.microsoft.com/office/drawing/2014/main" id="{EEE37E8B-4044-C5DD-6829-1D46FE54B3AC}"/>
              </a:ext>
            </a:extLst>
          </p:cNvPr>
          <p:cNvPicPr>
            <a:picLocks noGrp="1" noChangeAspect="1"/>
          </p:cNvPicPr>
          <p:nvPr>
            <p:ph sz="quarter" idx="16"/>
          </p:nvPr>
        </p:nvPicPr>
        <p:blipFill rotWithShape="1">
          <a:blip r:embed="rId2"/>
          <a:srcRect b="10204"/>
          <a:stretch/>
        </p:blipFill>
        <p:spPr>
          <a:xfrm>
            <a:off x="957036" y="1618343"/>
            <a:ext cx="1632858" cy="1578431"/>
          </a:xfrm>
        </p:spPr>
      </p:pic>
      <p:sp>
        <p:nvSpPr>
          <p:cNvPr id="6" name="TextBox 5">
            <a:extLst>
              <a:ext uri="{FF2B5EF4-FFF2-40B4-BE49-F238E27FC236}">
                <a16:creationId xmlns:a16="http://schemas.microsoft.com/office/drawing/2014/main" id="{BFFCC73C-DBF1-6A92-9D60-AFDF72D6788F}"/>
              </a:ext>
            </a:extLst>
          </p:cNvPr>
          <p:cNvSpPr txBox="1"/>
          <p:nvPr/>
        </p:nvSpPr>
        <p:spPr>
          <a:xfrm>
            <a:off x="957489" y="3198131"/>
            <a:ext cx="1636485" cy="63478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20000"/>
              </a:lnSpc>
            </a:pPr>
            <a:r>
              <a:rPr lang="en-US" dirty="0">
                <a:solidFill>
                  <a:schemeClr val="tx2"/>
                </a:solidFill>
              </a:rPr>
              <a:t>Download the Dataset</a:t>
            </a:r>
          </a:p>
        </p:txBody>
      </p:sp>
      <p:cxnSp>
        <p:nvCxnSpPr>
          <p:cNvPr id="9" name="Straight Arrow Connector 8">
            <a:extLst>
              <a:ext uri="{FF2B5EF4-FFF2-40B4-BE49-F238E27FC236}">
                <a16:creationId xmlns:a16="http://schemas.microsoft.com/office/drawing/2014/main" id="{C2A8EFA0-7B0C-39BE-6F37-11BF10F05380}"/>
              </a:ext>
            </a:extLst>
          </p:cNvPr>
          <p:cNvCxnSpPr/>
          <p:nvPr/>
        </p:nvCxnSpPr>
        <p:spPr>
          <a:xfrm flipV="1">
            <a:off x="2713264" y="2049234"/>
            <a:ext cx="986970" cy="1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1" descr="Icon&#10;&#10;Description automatically generated">
            <a:extLst>
              <a:ext uri="{FF2B5EF4-FFF2-40B4-BE49-F238E27FC236}">
                <a16:creationId xmlns:a16="http://schemas.microsoft.com/office/drawing/2014/main" id="{4529897E-D27F-8937-2DAD-3C76A53558BD}"/>
              </a:ext>
            </a:extLst>
          </p:cNvPr>
          <p:cNvPicPr>
            <a:picLocks noChangeAspect="1"/>
          </p:cNvPicPr>
          <p:nvPr/>
        </p:nvPicPr>
        <p:blipFill>
          <a:blip r:embed="rId3"/>
          <a:stretch>
            <a:fillRect/>
          </a:stretch>
        </p:blipFill>
        <p:spPr>
          <a:xfrm>
            <a:off x="3944937" y="1377722"/>
            <a:ext cx="1925411" cy="1916340"/>
          </a:xfrm>
          <a:prstGeom prst="rect">
            <a:avLst/>
          </a:prstGeom>
        </p:spPr>
      </p:pic>
      <p:sp>
        <p:nvSpPr>
          <p:cNvPr id="14" name="TextBox 13">
            <a:extLst>
              <a:ext uri="{FF2B5EF4-FFF2-40B4-BE49-F238E27FC236}">
                <a16:creationId xmlns:a16="http://schemas.microsoft.com/office/drawing/2014/main" id="{55DD9F5A-E6B2-527D-29F6-28799DEAB6CA}"/>
              </a:ext>
            </a:extLst>
          </p:cNvPr>
          <p:cNvSpPr txBox="1"/>
          <p:nvPr/>
        </p:nvSpPr>
        <p:spPr>
          <a:xfrm>
            <a:off x="3946525" y="3193596"/>
            <a:ext cx="1926771" cy="63478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20000"/>
              </a:lnSpc>
            </a:pPr>
            <a:r>
              <a:rPr lang="en-US" dirty="0">
                <a:solidFill>
                  <a:schemeClr val="tx2"/>
                </a:solidFill>
              </a:rPr>
              <a:t>Load Data into Cloudera VM</a:t>
            </a:r>
          </a:p>
        </p:txBody>
      </p:sp>
      <p:cxnSp>
        <p:nvCxnSpPr>
          <p:cNvPr id="15" name="Straight Arrow Connector 14">
            <a:extLst>
              <a:ext uri="{FF2B5EF4-FFF2-40B4-BE49-F238E27FC236}">
                <a16:creationId xmlns:a16="http://schemas.microsoft.com/office/drawing/2014/main" id="{F1B7FAED-7ABB-BFB5-1239-83D8999EBB1D}"/>
              </a:ext>
            </a:extLst>
          </p:cNvPr>
          <p:cNvCxnSpPr>
            <a:cxnSpLocks/>
          </p:cNvCxnSpPr>
          <p:nvPr/>
        </p:nvCxnSpPr>
        <p:spPr>
          <a:xfrm flipV="1">
            <a:off x="6341835" y="2049233"/>
            <a:ext cx="986970" cy="1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6" descr="A picture containing text, clipart&#10;&#10;Description automatically generated">
            <a:extLst>
              <a:ext uri="{FF2B5EF4-FFF2-40B4-BE49-F238E27FC236}">
                <a16:creationId xmlns:a16="http://schemas.microsoft.com/office/drawing/2014/main" id="{E0AD8C1F-0501-2282-15CD-CF3E14D99978}"/>
              </a:ext>
            </a:extLst>
          </p:cNvPr>
          <p:cNvPicPr>
            <a:picLocks noChangeAspect="1"/>
          </p:cNvPicPr>
          <p:nvPr/>
        </p:nvPicPr>
        <p:blipFill>
          <a:blip r:embed="rId4"/>
          <a:stretch>
            <a:fillRect/>
          </a:stretch>
        </p:blipFill>
        <p:spPr>
          <a:xfrm>
            <a:off x="7554686" y="1618130"/>
            <a:ext cx="2743200" cy="1190597"/>
          </a:xfrm>
          <a:prstGeom prst="rect">
            <a:avLst/>
          </a:prstGeom>
        </p:spPr>
      </p:pic>
      <p:sp>
        <p:nvSpPr>
          <p:cNvPr id="17" name="TextBox 16">
            <a:extLst>
              <a:ext uri="{FF2B5EF4-FFF2-40B4-BE49-F238E27FC236}">
                <a16:creationId xmlns:a16="http://schemas.microsoft.com/office/drawing/2014/main" id="{D1B57C56-3159-619B-9831-EC97F23278FC}"/>
              </a:ext>
            </a:extLst>
          </p:cNvPr>
          <p:cNvSpPr txBox="1"/>
          <p:nvPr/>
        </p:nvSpPr>
        <p:spPr>
          <a:xfrm>
            <a:off x="7790543" y="3046185"/>
            <a:ext cx="2743199" cy="63478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20000"/>
              </a:lnSpc>
            </a:pPr>
            <a:r>
              <a:rPr lang="en-US" dirty="0">
                <a:solidFill>
                  <a:schemeClr val="tx2"/>
                </a:solidFill>
              </a:rPr>
              <a:t>Move Files from local Directory to HDFS</a:t>
            </a:r>
          </a:p>
        </p:txBody>
      </p:sp>
      <p:cxnSp>
        <p:nvCxnSpPr>
          <p:cNvPr id="2" name="Straight Arrow Connector 1">
            <a:extLst>
              <a:ext uri="{FF2B5EF4-FFF2-40B4-BE49-F238E27FC236}">
                <a16:creationId xmlns:a16="http://schemas.microsoft.com/office/drawing/2014/main" id="{B726A7B6-566C-DB0B-7247-875D0FE63792}"/>
              </a:ext>
            </a:extLst>
          </p:cNvPr>
          <p:cNvCxnSpPr>
            <a:cxnSpLocks/>
          </p:cNvCxnSpPr>
          <p:nvPr/>
        </p:nvCxnSpPr>
        <p:spPr>
          <a:xfrm flipH="1">
            <a:off x="9016090" y="3874404"/>
            <a:ext cx="19958" cy="859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4" descr="Logo, company name&#10;&#10;Description automatically generated">
            <a:extLst>
              <a:ext uri="{FF2B5EF4-FFF2-40B4-BE49-F238E27FC236}">
                <a16:creationId xmlns:a16="http://schemas.microsoft.com/office/drawing/2014/main" id="{93A7DAA7-B7D0-B8A9-1730-28D2360A1303}"/>
              </a:ext>
            </a:extLst>
          </p:cNvPr>
          <p:cNvPicPr>
            <a:picLocks noChangeAspect="1"/>
          </p:cNvPicPr>
          <p:nvPr/>
        </p:nvPicPr>
        <p:blipFill>
          <a:blip r:embed="rId5"/>
          <a:stretch>
            <a:fillRect/>
          </a:stretch>
        </p:blipFill>
        <p:spPr>
          <a:xfrm>
            <a:off x="8173357" y="4735286"/>
            <a:ext cx="1678215" cy="1687286"/>
          </a:xfrm>
          <a:prstGeom prst="rect">
            <a:avLst/>
          </a:prstGeom>
        </p:spPr>
      </p:pic>
      <p:sp>
        <p:nvSpPr>
          <p:cNvPr id="8" name="TextBox 7">
            <a:extLst>
              <a:ext uri="{FF2B5EF4-FFF2-40B4-BE49-F238E27FC236}">
                <a16:creationId xmlns:a16="http://schemas.microsoft.com/office/drawing/2014/main" id="{ABBE6EAE-2C6C-DA87-D3C3-A88FAC7CA264}"/>
              </a:ext>
            </a:extLst>
          </p:cNvPr>
          <p:cNvSpPr txBox="1"/>
          <p:nvPr/>
        </p:nvSpPr>
        <p:spPr>
          <a:xfrm>
            <a:off x="3944257" y="6212113"/>
            <a:ext cx="2743199" cy="30239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20000"/>
              </a:lnSpc>
            </a:pPr>
            <a:r>
              <a:rPr lang="en-US" dirty="0">
                <a:solidFill>
                  <a:schemeClr val="tx2"/>
                </a:solidFill>
              </a:rPr>
              <a:t>Visualize the data</a:t>
            </a:r>
          </a:p>
        </p:txBody>
      </p:sp>
      <p:sp>
        <p:nvSpPr>
          <p:cNvPr id="10" name="TextBox 9">
            <a:extLst>
              <a:ext uri="{FF2B5EF4-FFF2-40B4-BE49-F238E27FC236}">
                <a16:creationId xmlns:a16="http://schemas.microsoft.com/office/drawing/2014/main" id="{8F5F7CB1-E43F-1209-E2D9-637869704398}"/>
              </a:ext>
            </a:extLst>
          </p:cNvPr>
          <p:cNvSpPr txBox="1"/>
          <p:nvPr/>
        </p:nvSpPr>
        <p:spPr>
          <a:xfrm>
            <a:off x="7851775" y="6445703"/>
            <a:ext cx="2743199" cy="30239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20000"/>
              </a:lnSpc>
            </a:pPr>
            <a:r>
              <a:rPr lang="en-US" dirty="0">
                <a:solidFill>
                  <a:schemeClr val="tx2"/>
                </a:solidFill>
              </a:rPr>
              <a:t>Import Data in the Impala </a:t>
            </a:r>
          </a:p>
        </p:txBody>
      </p:sp>
      <p:pic>
        <p:nvPicPr>
          <p:cNvPr id="12" name="Picture 12" descr="Chart, scatter chart&#10;&#10;Description automatically generated">
            <a:extLst>
              <a:ext uri="{FF2B5EF4-FFF2-40B4-BE49-F238E27FC236}">
                <a16:creationId xmlns:a16="http://schemas.microsoft.com/office/drawing/2014/main" id="{4CAFF571-9C6C-9479-5922-5EEF191D77D4}"/>
              </a:ext>
            </a:extLst>
          </p:cNvPr>
          <p:cNvPicPr>
            <a:picLocks noChangeAspect="1"/>
          </p:cNvPicPr>
          <p:nvPr/>
        </p:nvPicPr>
        <p:blipFill>
          <a:blip r:embed="rId6"/>
          <a:stretch>
            <a:fillRect/>
          </a:stretch>
        </p:blipFill>
        <p:spPr>
          <a:xfrm>
            <a:off x="3871913" y="4574721"/>
            <a:ext cx="2071461" cy="1455058"/>
          </a:xfrm>
          <a:prstGeom prst="rect">
            <a:avLst/>
          </a:prstGeom>
        </p:spPr>
      </p:pic>
      <p:cxnSp>
        <p:nvCxnSpPr>
          <p:cNvPr id="19" name="Straight Arrow Connector 18">
            <a:extLst>
              <a:ext uri="{FF2B5EF4-FFF2-40B4-BE49-F238E27FC236}">
                <a16:creationId xmlns:a16="http://schemas.microsoft.com/office/drawing/2014/main" id="{E584D718-1607-DD8D-4774-E973C935F521}"/>
              </a:ext>
            </a:extLst>
          </p:cNvPr>
          <p:cNvCxnSpPr>
            <a:cxnSpLocks/>
          </p:cNvCxnSpPr>
          <p:nvPr/>
        </p:nvCxnSpPr>
        <p:spPr>
          <a:xfrm flipH="1" flipV="1">
            <a:off x="6848017" y="5532660"/>
            <a:ext cx="945243" cy="1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 Placeholder 22">
            <a:extLst>
              <a:ext uri="{FF2B5EF4-FFF2-40B4-BE49-F238E27FC236}">
                <a16:creationId xmlns:a16="http://schemas.microsoft.com/office/drawing/2014/main" id="{AE3A3E63-CADF-1B1D-77EB-5D472B32A3E2}"/>
              </a:ext>
            </a:extLst>
          </p:cNvPr>
          <p:cNvSpPr txBox="1">
            <a:spLocks/>
          </p:cNvSpPr>
          <p:nvPr/>
        </p:nvSpPr>
        <p:spPr>
          <a:xfrm>
            <a:off x="4587481" y="89317"/>
            <a:ext cx="3205779" cy="689382"/>
          </a:xfrm>
          <a:prstGeom prst="rect">
            <a:avLst/>
          </a:prstGeom>
        </p:spPr>
        <p:txBody>
          <a:bodyPr vert="horz" lIns="0" tIns="0" rIns="0" bIns="0" rtlCol="0" anchor="t">
            <a:noAutofit/>
          </a:bodyPr>
          <a:lstStyle>
            <a:lvl1pPr marL="0" indent="0" algn="ctr" defTabSz="914400" rtl="0" eaLnBrk="1" latinLnBrk="0" hangingPunct="1">
              <a:lnSpc>
                <a:spcPct val="85000"/>
              </a:lnSpc>
              <a:spcBef>
                <a:spcPts val="0"/>
              </a:spcBef>
              <a:spcAft>
                <a:spcPts val="0"/>
              </a:spcAft>
              <a:buFont typeface="Arial" panose="020B0604020202020204" pitchFamily="34" charset="0"/>
              <a:buNone/>
              <a:defRPr sz="1700" b="0" i="0" kern="1200">
                <a:solidFill>
                  <a:schemeClr val="accent1"/>
                </a:solidFill>
                <a:latin typeface="Franklin Gothic Demi Cond" panose="020B0706030402020204" pitchFamily="34" charset="0"/>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0"/>
              </a:spcBef>
              <a:spcAft>
                <a:spcPts val="600"/>
              </a:spcAft>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0"/>
              </a:spcBef>
              <a:spcAft>
                <a:spcPts val="600"/>
              </a:spcAft>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1600" b="1" kern="1200">
                <a:solidFill>
                  <a:schemeClr val="tx1"/>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tx1"/>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tx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tx1"/>
                </a:solidFill>
                <a:latin typeface="+mj-lt"/>
                <a:ea typeface="+mn-ea"/>
                <a:cs typeface="+mn-cs"/>
              </a:defRPr>
            </a:lvl9pPr>
          </a:lstStyle>
          <a:p>
            <a:pPr algn="l"/>
            <a:r>
              <a:rPr lang="en-US" sz="5000" dirty="0"/>
              <a:t>Process Flow</a:t>
            </a:r>
          </a:p>
        </p:txBody>
      </p:sp>
    </p:spTree>
    <p:extLst>
      <p:ext uri="{BB962C8B-B14F-4D97-AF65-F5344CB8AC3E}">
        <p14:creationId xmlns:p14="http://schemas.microsoft.com/office/powerpoint/2010/main" val="291753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4"/>
          </p:nvPr>
        </p:nvSpPr>
        <p:spPr/>
        <p:txBody>
          <a:bodyPr/>
          <a:lstStyle/>
          <a:p>
            <a:r>
              <a:rPr lang="en-US" dirty="0"/>
              <a:t>Footer information</a:t>
            </a:r>
          </a:p>
        </p:txBody>
      </p:sp>
      <p:sp>
        <p:nvSpPr>
          <p:cNvPr id="5" name="Text Placeholder 22">
            <a:extLst>
              <a:ext uri="{FF2B5EF4-FFF2-40B4-BE49-F238E27FC236}">
                <a16:creationId xmlns:a16="http://schemas.microsoft.com/office/drawing/2014/main" id="{D0C480F2-A46E-4760-967A-C3E0E8229DC8}"/>
              </a:ext>
            </a:extLst>
          </p:cNvPr>
          <p:cNvSpPr txBox="1">
            <a:spLocks/>
          </p:cNvSpPr>
          <p:nvPr/>
        </p:nvSpPr>
        <p:spPr>
          <a:xfrm>
            <a:off x="1924732" y="220962"/>
            <a:ext cx="9318566" cy="689382"/>
          </a:xfrm>
          <a:prstGeom prst="rect">
            <a:avLst/>
          </a:prstGeom>
        </p:spPr>
        <p:txBody>
          <a:bodyPr vert="horz" lIns="0" tIns="0" rIns="0" bIns="0" rtlCol="0" anchor="t">
            <a:noAutofit/>
          </a:bodyPr>
          <a:lstStyle>
            <a:lvl1pPr marL="0" indent="0" algn="ctr" defTabSz="914400" rtl="0" eaLnBrk="1" latinLnBrk="0" hangingPunct="1">
              <a:lnSpc>
                <a:spcPct val="85000"/>
              </a:lnSpc>
              <a:spcBef>
                <a:spcPts val="0"/>
              </a:spcBef>
              <a:spcAft>
                <a:spcPts val="0"/>
              </a:spcAft>
              <a:buFont typeface="Arial" panose="020B0604020202020204" pitchFamily="34" charset="0"/>
              <a:buNone/>
              <a:defRPr sz="1700" b="0" i="0" kern="1200">
                <a:solidFill>
                  <a:schemeClr val="accent1"/>
                </a:solidFill>
                <a:latin typeface="Franklin Gothic Demi Cond" panose="020B0706030402020204" pitchFamily="34" charset="0"/>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0"/>
              </a:spcBef>
              <a:spcAft>
                <a:spcPts val="600"/>
              </a:spcAft>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0"/>
              </a:spcBef>
              <a:spcAft>
                <a:spcPts val="600"/>
              </a:spcAft>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1600" b="1" kern="1200">
                <a:solidFill>
                  <a:schemeClr val="tx1"/>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tx1"/>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tx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tx1"/>
                </a:solidFill>
                <a:latin typeface="+mj-lt"/>
                <a:ea typeface="+mn-ea"/>
                <a:cs typeface="+mn-cs"/>
              </a:defRPr>
            </a:lvl9pPr>
          </a:lstStyle>
          <a:p>
            <a:pPr algn="l"/>
            <a:r>
              <a:rPr lang="en-US" sz="4400" dirty="0"/>
              <a:t>Dashboard: Risky Drivers &amp; Their Events</a:t>
            </a:r>
            <a:endParaRPr lang="en-US" sz="5000" dirty="0"/>
          </a:p>
        </p:txBody>
      </p:sp>
      <p:sp>
        <p:nvSpPr>
          <p:cNvPr id="3" name="TextBox 2">
            <a:extLst>
              <a:ext uri="{FF2B5EF4-FFF2-40B4-BE49-F238E27FC236}">
                <a16:creationId xmlns:a16="http://schemas.microsoft.com/office/drawing/2014/main" id="{AB2C0D4E-C0A3-350F-932E-9A49774035B2}"/>
              </a:ext>
            </a:extLst>
          </p:cNvPr>
          <p:cNvSpPr txBox="1"/>
          <p:nvPr/>
        </p:nvSpPr>
        <p:spPr>
          <a:xfrm>
            <a:off x="7093131" y="1084217"/>
            <a:ext cx="65" cy="302390"/>
          </a:xfrm>
          <a:prstGeom prst="rect">
            <a:avLst/>
          </a:prstGeom>
          <a:noFill/>
        </p:spPr>
        <p:txBody>
          <a:bodyPr wrap="none" lIns="0" tIns="0" rIns="0" bIns="0" rtlCol="0">
            <a:spAutoFit/>
          </a:bodyPr>
          <a:lstStyle/>
          <a:p>
            <a:pPr>
              <a:lnSpc>
                <a:spcPct val="120000"/>
              </a:lnSpc>
            </a:pPr>
            <a:endParaRPr lang="en-US" dirty="0">
              <a:solidFill>
                <a:schemeClr val="tx2"/>
              </a:solidFill>
            </a:endParaRPr>
          </a:p>
        </p:txBody>
      </p:sp>
      <p:sp>
        <p:nvSpPr>
          <p:cNvPr id="4" name="Title 12">
            <a:extLst>
              <a:ext uri="{FF2B5EF4-FFF2-40B4-BE49-F238E27FC236}">
                <a16:creationId xmlns:a16="http://schemas.microsoft.com/office/drawing/2014/main" id="{7523AECC-9928-CDCA-6EB6-06B3210CB06A}"/>
              </a:ext>
            </a:extLst>
          </p:cNvPr>
          <p:cNvSpPr txBox="1">
            <a:spLocks/>
          </p:cNvSpPr>
          <p:nvPr/>
        </p:nvSpPr>
        <p:spPr>
          <a:xfrm>
            <a:off x="914400" y="1225473"/>
            <a:ext cx="8385964" cy="959659"/>
          </a:xfrm>
          <a:prstGeom prst="rect">
            <a:avLst/>
          </a:prstGeom>
        </p:spPr>
        <p:txBody>
          <a:bodyPr vert="horz" lIns="0" tIns="0" rIns="0" bIns="0" rtlCol="0" anchor="t">
            <a:noAutofit/>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pPr algn="l"/>
            <a:br>
              <a:rPr lang="en-US" sz="1600" dirty="0"/>
            </a:br>
            <a:endParaRPr lang="en-US" sz="1600" b="0" dirty="0"/>
          </a:p>
        </p:txBody>
      </p:sp>
      <p:sp>
        <p:nvSpPr>
          <p:cNvPr id="10" name="TextBox 9">
            <a:extLst>
              <a:ext uri="{FF2B5EF4-FFF2-40B4-BE49-F238E27FC236}">
                <a16:creationId xmlns:a16="http://schemas.microsoft.com/office/drawing/2014/main" id="{AC3A4F2D-9ED4-61B8-DF87-F4086C4EAD1C}"/>
              </a:ext>
            </a:extLst>
          </p:cNvPr>
          <p:cNvSpPr txBox="1"/>
          <p:nvPr/>
        </p:nvSpPr>
        <p:spPr>
          <a:xfrm>
            <a:off x="525799" y="1447502"/>
            <a:ext cx="3613939" cy="4539704"/>
          </a:xfrm>
          <a:prstGeom prst="rect">
            <a:avLst/>
          </a:prstGeom>
          <a:noFill/>
        </p:spPr>
        <p:txBody>
          <a:bodyPr wrap="square">
            <a:spAutoFit/>
          </a:bodyPr>
          <a:lstStyle/>
          <a:p>
            <a:pPr algn="l"/>
            <a:r>
              <a:rPr lang="en-US" sz="1600" dirty="0">
                <a:latin typeface="Calibri Light" panose="020F0302020204030204" pitchFamily="34" charset="0"/>
                <a:cs typeface="Calibri Light" panose="020F0302020204030204" pitchFamily="34" charset="0"/>
              </a:rPr>
              <a:t>In this dashboard we showcase </a:t>
            </a:r>
            <a:r>
              <a:rPr lang="en-US" sz="1600" b="1" dirty="0">
                <a:latin typeface="Calibri Light" panose="020F0302020204030204" pitchFamily="34" charset="0"/>
                <a:cs typeface="Calibri Light" panose="020F0302020204030204" pitchFamily="34" charset="0"/>
              </a:rPr>
              <a:t>three different visualizations </a:t>
            </a:r>
            <a:r>
              <a:rPr lang="en-US" sz="1600" dirty="0">
                <a:latin typeface="Calibri Light" panose="020F0302020204030204" pitchFamily="34" charset="0"/>
                <a:cs typeface="Calibri Light" panose="020F0302020204030204" pitchFamily="34" charset="0"/>
              </a:rPr>
              <a:t>depicting driver statistics by risk factors and # of events occurred while driving.</a:t>
            </a:r>
          </a:p>
          <a:p>
            <a:pPr algn="l"/>
            <a:endParaRPr lang="en-US" sz="160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For the bubble chart, each bubble represents 1 of 100 drivers, and color intensity depicts average risk factor. </a:t>
            </a:r>
            <a:r>
              <a:rPr lang="en-US" sz="1700" b="1" dirty="0">
                <a:latin typeface="Calibri Light" panose="020F0302020204030204" pitchFamily="34" charset="0"/>
                <a:cs typeface="Calibri Light" panose="020F0302020204030204" pitchFamily="34" charset="0"/>
              </a:rPr>
              <a:t>Driver A97 is the riskiest driver.</a:t>
            </a:r>
          </a:p>
          <a:p>
            <a:pPr algn="l"/>
            <a:endParaRPr lang="en-US" sz="160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For the stacked bar chart, we explore the top 10 risky drivers and the count and type of events occurred.</a:t>
            </a:r>
          </a:p>
          <a:p>
            <a:pPr algn="l"/>
            <a:endParaRPr lang="en-US" sz="160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For the donut chart, we combine insights from above two charts to represent riskiest drivers, number of events, and average risk factor.</a:t>
            </a:r>
          </a:p>
        </p:txBody>
      </p:sp>
      <p:pic>
        <p:nvPicPr>
          <p:cNvPr id="21" name="Picture 20">
            <a:extLst>
              <a:ext uri="{FF2B5EF4-FFF2-40B4-BE49-F238E27FC236}">
                <a16:creationId xmlns:a16="http://schemas.microsoft.com/office/drawing/2014/main" id="{4593FBD0-B11B-AA3B-95A7-A7327DE0ACB7}"/>
              </a:ext>
            </a:extLst>
          </p:cNvPr>
          <p:cNvPicPr>
            <a:picLocks noChangeAspect="1"/>
          </p:cNvPicPr>
          <p:nvPr/>
        </p:nvPicPr>
        <p:blipFill>
          <a:blip r:embed="rId3"/>
          <a:stretch>
            <a:fillRect/>
          </a:stretch>
        </p:blipFill>
        <p:spPr>
          <a:xfrm>
            <a:off x="4559919" y="1134033"/>
            <a:ext cx="7576984" cy="5481569"/>
          </a:xfrm>
          <a:prstGeom prst="rect">
            <a:avLst/>
          </a:prstGeom>
        </p:spPr>
      </p:pic>
    </p:spTree>
    <p:extLst>
      <p:ext uri="{BB962C8B-B14F-4D97-AF65-F5344CB8AC3E}">
        <p14:creationId xmlns:p14="http://schemas.microsoft.com/office/powerpoint/2010/main" val="4188276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4"/>
          </p:nvPr>
        </p:nvSpPr>
        <p:spPr/>
        <p:txBody>
          <a:bodyPr/>
          <a:lstStyle/>
          <a:p>
            <a:r>
              <a:rPr lang="en-US" dirty="0"/>
              <a:t>Footer information</a:t>
            </a:r>
          </a:p>
        </p:txBody>
      </p:sp>
      <p:sp>
        <p:nvSpPr>
          <p:cNvPr id="4" name="Text Placeholder 22">
            <a:extLst>
              <a:ext uri="{FF2B5EF4-FFF2-40B4-BE49-F238E27FC236}">
                <a16:creationId xmlns:a16="http://schemas.microsoft.com/office/drawing/2014/main" id="{137AEDBC-D7AC-0523-DDE7-7AACD80206B4}"/>
              </a:ext>
            </a:extLst>
          </p:cNvPr>
          <p:cNvSpPr txBox="1">
            <a:spLocks/>
          </p:cNvSpPr>
          <p:nvPr/>
        </p:nvSpPr>
        <p:spPr>
          <a:xfrm>
            <a:off x="2996405" y="155594"/>
            <a:ext cx="6309752" cy="689382"/>
          </a:xfrm>
          <a:prstGeom prst="rect">
            <a:avLst/>
          </a:prstGeom>
        </p:spPr>
        <p:txBody>
          <a:bodyPr vert="horz" lIns="0" tIns="0" rIns="0" bIns="0" rtlCol="0" anchor="t">
            <a:noAutofit/>
          </a:bodyPr>
          <a:lstStyle>
            <a:lvl1pPr marL="0" indent="0" algn="ctr" defTabSz="914400" rtl="0" eaLnBrk="1" latinLnBrk="0" hangingPunct="1">
              <a:lnSpc>
                <a:spcPct val="85000"/>
              </a:lnSpc>
              <a:spcBef>
                <a:spcPts val="0"/>
              </a:spcBef>
              <a:spcAft>
                <a:spcPts val="0"/>
              </a:spcAft>
              <a:buFont typeface="Arial" panose="020B0604020202020204" pitchFamily="34" charset="0"/>
              <a:buNone/>
              <a:defRPr sz="1700" b="0" i="0" kern="1200">
                <a:solidFill>
                  <a:schemeClr val="accent1"/>
                </a:solidFill>
                <a:latin typeface="Franklin Gothic Demi Cond" panose="020B0706030402020204" pitchFamily="34" charset="0"/>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0"/>
              </a:spcBef>
              <a:spcAft>
                <a:spcPts val="600"/>
              </a:spcAft>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0"/>
              </a:spcBef>
              <a:spcAft>
                <a:spcPts val="600"/>
              </a:spcAft>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1600" b="1" kern="1200">
                <a:solidFill>
                  <a:schemeClr val="tx1"/>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tx1"/>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tx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tx1"/>
                </a:solidFill>
                <a:latin typeface="+mj-lt"/>
                <a:ea typeface="+mn-ea"/>
                <a:cs typeface="+mn-cs"/>
              </a:defRPr>
            </a:lvl9pPr>
          </a:lstStyle>
          <a:p>
            <a:pPr algn="l"/>
            <a:r>
              <a:rPr lang="en-US" sz="4400" dirty="0"/>
              <a:t>Dashboard: Riskiest 10 Cities</a:t>
            </a:r>
            <a:endParaRPr lang="en-US" sz="5000" dirty="0"/>
          </a:p>
        </p:txBody>
      </p:sp>
      <p:sp>
        <p:nvSpPr>
          <p:cNvPr id="9" name="Title 12">
            <a:extLst>
              <a:ext uri="{FF2B5EF4-FFF2-40B4-BE49-F238E27FC236}">
                <a16:creationId xmlns:a16="http://schemas.microsoft.com/office/drawing/2014/main" id="{8C7AF929-C1C9-4372-FF11-8987DDF33C81}"/>
              </a:ext>
            </a:extLst>
          </p:cNvPr>
          <p:cNvSpPr txBox="1">
            <a:spLocks/>
          </p:cNvSpPr>
          <p:nvPr/>
        </p:nvSpPr>
        <p:spPr>
          <a:xfrm>
            <a:off x="934466" y="1302829"/>
            <a:ext cx="10685417" cy="1466497"/>
          </a:xfrm>
          <a:prstGeom prst="rect">
            <a:avLst/>
          </a:prstGeom>
        </p:spPr>
        <p:txBody>
          <a:bodyPr vert="horz" lIns="0" tIns="0" rIns="0" bIns="0" rtlCol="0" anchor="t">
            <a:noAutofit/>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pPr marL="285750" indent="-285750" algn="l">
              <a:buFont typeface="Arial" panose="020B0604020202020204" pitchFamily="34" charset="0"/>
              <a:buChar char="•"/>
            </a:pPr>
            <a:endParaRPr lang="en-US" sz="1600" b="0" i="1" dirty="0"/>
          </a:p>
        </p:txBody>
      </p:sp>
      <p:sp>
        <p:nvSpPr>
          <p:cNvPr id="10" name="TextBox 9">
            <a:extLst>
              <a:ext uri="{FF2B5EF4-FFF2-40B4-BE49-F238E27FC236}">
                <a16:creationId xmlns:a16="http://schemas.microsoft.com/office/drawing/2014/main" id="{35C96853-AD1E-524A-6C8E-A6164AAC50D9}"/>
              </a:ext>
            </a:extLst>
          </p:cNvPr>
          <p:cNvSpPr txBox="1"/>
          <p:nvPr/>
        </p:nvSpPr>
        <p:spPr>
          <a:xfrm>
            <a:off x="834045" y="1184790"/>
            <a:ext cx="3488573" cy="5078313"/>
          </a:xfrm>
          <a:prstGeom prst="rect">
            <a:avLst/>
          </a:prstGeom>
          <a:noFill/>
        </p:spPr>
        <p:txBody>
          <a:bodyPr wrap="square">
            <a:spAutoFit/>
          </a:bodyPr>
          <a:lstStyle/>
          <a:p>
            <a:r>
              <a:rPr lang="en-US" sz="1800" b="0" dirty="0">
                <a:latin typeface="Calibri Light" panose="020F0302020204030204" pitchFamily="34" charset="0"/>
                <a:cs typeface="Calibri Light" panose="020F0302020204030204" pitchFamily="34" charset="0"/>
              </a:rPr>
              <a:t>In this dashboard we analyze the top 10 riskiest cities </a:t>
            </a:r>
          </a:p>
          <a:p>
            <a:endParaRPr lang="en-US" sz="1800" b="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The map view shows the high clustering of unsafe events in North and South California</a:t>
            </a:r>
          </a:p>
          <a:p>
            <a:endParaRPr lang="en-US"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The stacked bar graph reflects</a:t>
            </a:r>
            <a:r>
              <a:rPr lang="en-US" sz="1800" b="0" dirty="0">
                <a:latin typeface="Calibri Light" panose="020F0302020204030204" pitchFamily="34" charset="0"/>
                <a:cs typeface="Calibri Light" panose="020F0302020204030204" pitchFamily="34" charset="0"/>
              </a:rPr>
              <a:t> Santa Rosa as the riskiest city with a total of 53 unsafe events</a:t>
            </a:r>
          </a:p>
          <a:p>
            <a:pPr marL="285750" indent="-285750">
              <a:buFont typeface="Arial" panose="020B0604020202020204" pitchFamily="34" charset="0"/>
              <a:buChar char="•"/>
            </a:pPr>
            <a:endParaRPr lang="en-US"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800" b="0" dirty="0">
                <a:latin typeface="Calibri Light" panose="020F0302020204030204" pitchFamily="34" charset="0"/>
                <a:cs typeface="Calibri Light" panose="020F0302020204030204" pitchFamily="34" charset="0"/>
              </a:rPr>
              <a:t>We can also observe that lane departure and unsafe following distance are the most occurring event with the trucks and addressing them can drastically decrease the risk factor.</a:t>
            </a:r>
          </a:p>
          <a:p>
            <a:endParaRPr lang="en-US" dirty="0">
              <a:latin typeface="Calibri Light" panose="020F0302020204030204" pitchFamily="34" charset="0"/>
              <a:cs typeface="Calibri Light" panose="020F0302020204030204" pitchFamily="34" charset="0"/>
            </a:endParaRPr>
          </a:p>
        </p:txBody>
      </p:sp>
      <p:pic>
        <p:nvPicPr>
          <p:cNvPr id="11" name="Picture 10">
            <a:extLst>
              <a:ext uri="{FF2B5EF4-FFF2-40B4-BE49-F238E27FC236}">
                <a16:creationId xmlns:a16="http://schemas.microsoft.com/office/drawing/2014/main" id="{AD14BE66-6A09-4B8E-0B8B-67B636F77D36}"/>
              </a:ext>
            </a:extLst>
          </p:cNvPr>
          <p:cNvPicPr>
            <a:picLocks noChangeAspect="1"/>
          </p:cNvPicPr>
          <p:nvPr/>
        </p:nvPicPr>
        <p:blipFill>
          <a:blip r:embed="rId3"/>
          <a:stretch>
            <a:fillRect/>
          </a:stretch>
        </p:blipFill>
        <p:spPr>
          <a:xfrm>
            <a:off x="4613564" y="931025"/>
            <a:ext cx="7578437" cy="5485354"/>
          </a:xfrm>
          <a:prstGeom prst="rect">
            <a:avLst/>
          </a:prstGeom>
        </p:spPr>
      </p:pic>
    </p:spTree>
    <p:extLst>
      <p:ext uri="{BB962C8B-B14F-4D97-AF65-F5344CB8AC3E}">
        <p14:creationId xmlns:p14="http://schemas.microsoft.com/office/powerpoint/2010/main" val="3431987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4"/>
          </p:nvPr>
        </p:nvSpPr>
        <p:spPr/>
        <p:txBody>
          <a:bodyPr/>
          <a:lstStyle/>
          <a:p>
            <a:r>
              <a:rPr lang="en-US" dirty="0"/>
              <a:t>Footer information</a:t>
            </a:r>
          </a:p>
        </p:txBody>
      </p:sp>
      <p:sp>
        <p:nvSpPr>
          <p:cNvPr id="9" name="Text Placeholder 22">
            <a:extLst>
              <a:ext uri="{FF2B5EF4-FFF2-40B4-BE49-F238E27FC236}">
                <a16:creationId xmlns:a16="http://schemas.microsoft.com/office/drawing/2014/main" id="{3E19E8FC-2EF8-7BC1-0444-4C82D634A281}"/>
              </a:ext>
            </a:extLst>
          </p:cNvPr>
          <p:cNvSpPr txBox="1">
            <a:spLocks/>
          </p:cNvSpPr>
          <p:nvPr/>
        </p:nvSpPr>
        <p:spPr>
          <a:xfrm>
            <a:off x="1205345" y="257994"/>
            <a:ext cx="10249593" cy="689382"/>
          </a:xfrm>
          <a:prstGeom prst="rect">
            <a:avLst/>
          </a:prstGeom>
        </p:spPr>
        <p:txBody>
          <a:bodyPr vert="horz" lIns="0" tIns="0" rIns="0" bIns="0" rtlCol="0" anchor="t">
            <a:noAutofit/>
          </a:bodyPr>
          <a:lstStyle>
            <a:lvl1pPr marL="0" indent="0" algn="ctr" defTabSz="914400" rtl="0" eaLnBrk="1" latinLnBrk="0" hangingPunct="1">
              <a:lnSpc>
                <a:spcPct val="85000"/>
              </a:lnSpc>
              <a:spcBef>
                <a:spcPts val="0"/>
              </a:spcBef>
              <a:spcAft>
                <a:spcPts val="0"/>
              </a:spcAft>
              <a:buFont typeface="Arial" panose="020B0604020202020204" pitchFamily="34" charset="0"/>
              <a:buNone/>
              <a:defRPr sz="1700" b="0" i="0" kern="1200">
                <a:solidFill>
                  <a:schemeClr val="accent1"/>
                </a:solidFill>
                <a:latin typeface="Franklin Gothic Demi Cond" panose="020B0706030402020204" pitchFamily="34" charset="0"/>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0"/>
              </a:spcBef>
              <a:spcAft>
                <a:spcPts val="600"/>
              </a:spcAft>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0"/>
              </a:spcBef>
              <a:spcAft>
                <a:spcPts val="600"/>
              </a:spcAft>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1600" b="1" kern="1200">
                <a:solidFill>
                  <a:schemeClr val="tx1"/>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tx1"/>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tx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tx1"/>
                </a:solidFill>
                <a:latin typeface="+mj-lt"/>
                <a:ea typeface="+mn-ea"/>
                <a:cs typeface="+mn-cs"/>
              </a:defRPr>
            </a:lvl9pPr>
          </a:lstStyle>
          <a:p>
            <a:pPr algn="l"/>
            <a:r>
              <a:rPr lang="en-US" sz="4400" dirty="0"/>
              <a:t>Dashboard: Truck Model type and Risk Statistics</a:t>
            </a:r>
            <a:endParaRPr lang="en-US" sz="5000" dirty="0"/>
          </a:p>
        </p:txBody>
      </p:sp>
      <mc:AlternateContent xmlns:mc="http://schemas.openxmlformats.org/markup-compatibility/2006">
        <mc:Choice xmlns:a14="http://schemas.microsoft.com/office/drawing/2010/main" Requires="a14">
          <p:sp>
            <p:nvSpPr>
              <p:cNvPr id="14" name="Title 12">
                <a:extLst>
                  <a:ext uri="{FF2B5EF4-FFF2-40B4-BE49-F238E27FC236}">
                    <a16:creationId xmlns:a16="http://schemas.microsoft.com/office/drawing/2014/main" id="{BACAEC65-8CB9-2BF5-01B0-52DABF9BFEFA}"/>
                  </a:ext>
                </a:extLst>
              </p:cNvPr>
              <p:cNvSpPr txBox="1">
                <a:spLocks/>
              </p:cNvSpPr>
              <p:nvPr/>
            </p:nvSpPr>
            <p:spPr>
              <a:xfrm>
                <a:off x="598515" y="1113905"/>
                <a:ext cx="3516285" cy="5482282"/>
              </a:xfrm>
              <a:prstGeom prst="rect">
                <a:avLst/>
              </a:prstGeom>
            </p:spPr>
            <p:txBody>
              <a:bodyPr vert="horz" lIns="0" tIns="0" rIns="0" bIns="0" rtlCol="0" anchor="t">
                <a:noAutofit/>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pPr algn="l"/>
                <a:r>
                  <a:rPr lang="en-US" sz="1600" b="0" dirty="0">
                    <a:latin typeface="Calibri Light" panose="020F0302020204030204" pitchFamily="34" charset="0"/>
                    <a:cs typeface="Calibri Light" panose="020F0302020204030204" pitchFamily="34" charset="0"/>
                  </a:rPr>
                  <a:t>In this dashboard, we explore the vehicle model risks based on events, event rates and mileage.</a:t>
                </a:r>
              </a:p>
              <a:p>
                <a:pPr algn="l"/>
                <a:endParaRPr lang="en-US" sz="1600" b="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Navistar, </a:t>
                </a:r>
                <a:r>
                  <a:rPr lang="en-US" sz="1600">
                    <a:latin typeface="Calibri Light" panose="020F0302020204030204" pitchFamily="34" charset="0"/>
                    <a:cs typeface="Calibri Light" panose="020F0302020204030204" pitchFamily="34" charset="0"/>
                  </a:rPr>
                  <a:t>Kenforth </a:t>
                </a:r>
                <a:r>
                  <a:rPr lang="en-US" sz="1600" dirty="0">
                    <a:latin typeface="Calibri Light" panose="020F0302020204030204" pitchFamily="34" charset="0"/>
                    <a:cs typeface="Calibri Light" panose="020F0302020204030204" pitchFamily="34" charset="0"/>
                  </a:rPr>
                  <a:t>and Western Star</a:t>
                </a:r>
                <a:r>
                  <a:rPr lang="en-US" sz="1600" b="0" dirty="0">
                    <a:latin typeface="Calibri Light" panose="020F0302020204030204" pitchFamily="34" charset="0"/>
                    <a:cs typeface="Calibri Light" panose="020F0302020204030204" pitchFamily="34" charset="0"/>
                  </a:rPr>
                  <a:t> are least efficient with respect to miles per gallon.</a:t>
                </a:r>
              </a:p>
              <a:p>
                <a:pPr algn="l"/>
                <a:endParaRPr lang="en-US" sz="1600" b="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600" b="0" dirty="0">
                    <a:latin typeface="Calibri Light" panose="020F0302020204030204" pitchFamily="34" charset="0"/>
                    <a:cs typeface="Calibri Light" panose="020F0302020204030204" pitchFamily="34" charset="0"/>
                  </a:rPr>
                  <a:t>Now if we look at the overall count and the count of each event, then we may think that Ford has the maximum number of event types. But the stacked graph doesn’t tell the complete story. Therefore, we created another visualization which depicts the count of events and the event rate.</a:t>
                </a:r>
              </a:p>
              <a:p>
                <a:pPr marL="285750" indent="-285750" algn="l">
                  <a:buFont typeface="Arial" panose="020B0604020202020204" pitchFamily="34" charset="0"/>
                  <a:buChar char="•"/>
                </a:pPr>
                <a:endParaRPr lang="en-US" sz="1600" b="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200" b="0" i="1" dirty="0">
                    <a:latin typeface="Cambria Math" panose="02040503050406030204" pitchFamily="18" charset="0"/>
                    <a:cs typeface="Calibri Light" panose="020F0302020204030204" pitchFamily="34" charset="0"/>
                  </a:rPr>
                  <a:t>Event Rate </a:t>
                </a:r>
                <a:r>
                  <a:rPr lang="en-US" sz="1600" b="0" i="1" dirty="0">
                    <a:latin typeface="Cambria Math" panose="02040503050406030204" pitchFamily="18" charset="0"/>
                    <a:cs typeface="Calibri Light" panose="020F0302020204030204" pitchFamily="34" charset="0"/>
                  </a:rPr>
                  <a:t>= </a:t>
                </a:r>
                <a14:m>
                  <m:oMath xmlns:m="http://schemas.openxmlformats.org/officeDocument/2006/math">
                    <m:f>
                      <m:fPr>
                        <m:ctrlPr>
                          <a:rPr lang="en-US" sz="1600" b="0" i="1" smtClean="0">
                            <a:latin typeface="Cambria Math" panose="02040503050406030204" pitchFamily="18" charset="0"/>
                            <a:cs typeface="Calibri Light" panose="020F0302020204030204" pitchFamily="34" charset="0"/>
                          </a:rPr>
                        </m:ctrlPr>
                      </m:fPr>
                      <m:num>
                        <m:r>
                          <a:rPr lang="en-US" sz="1600" b="0" i="1" smtClean="0">
                            <a:latin typeface="Cambria Math" panose="02040503050406030204" pitchFamily="18" charset="0"/>
                            <a:cs typeface="Calibri Light" panose="020F0302020204030204" pitchFamily="34" charset="0"/>
                          </a:rPr>
                          <m:t>𝑛𝑜𝑛</m:t>
                        </m:r>
                        <m:r>
                          <a:rPr lang="en-US" sz="1600" b="0" i="1" smtClean="0">
                            <a:latin typeface="Cambria Math" panose="02040503050406030204" pitchFamily="18" charset="0"/>
                            <a:cs typeface="Calibri Light" panose="020F0302020204030204" pitchFamily="34" charset="0"/>
                          </a:rPr>
                          <m:t>−</m:t>
                        </m:r>
                        <m:r>
                          <a:rPr lang="en-US" sz="1600" b="0" i="1" smtClean="0">
                            <a:latin typeface="Cambria Math" panose="02040503050406030204" pitchFamily="18" charset="0"/>
                            <a:cs typeface="Calibri Light" panose="020F0302020204030204" pitchFamily="34" charset="0"/>
                          </a:rPr>
                          <m:t>𝑛𝑜𝑟𝑚𝑎𝑙</m:t>
                        </m:r>
                        <m:r>
                          <a:rPr lang="en-US" sz="1600" b="0" i="1" smtClean="0">
                            <a:latin typeface="Cambria Math" panose="02040503050406030204" pitchFamily="18" charset="0"/>
                            <a:cs typeface="Calibri Light" panose="020F0302020204030204" pitchFamily="34" charset="0"/>
                          </a:rPr>
                          <m:t> </m:t>
                        </m:r>
                        <m:r>
                          <a:rPr lang="en-US" sz="1600" b="0" i="1" smtClean="0">
                            <a:latin typeface="Cambria Math" panose="02040503050406030204" pitchFamily="18" charset="0"/>
                            <a:cs typeface="Calibri Light" panose="020F0302020204030204" pitchFamily="34" charset="0"/>
                          </a:rPr>
                          <m:t>𝑒𝑣𝑒𝑛𝑡𝑠</m:t>
                        </m:r>
                      </m:num>
                      <m:den>
                        <m:r>
                          <a:rPr lang="en-US" sz="1600" b="0" i="1" smtClean="0">
                            <a:latin typeface="Cambria Math" panose="02040503050406030204" pitchFamily="18" charset="0"/>
                            <a:cs typeface="Calibri Light" panose="020F0302020204030204" pitchFamily="34" charset="0"/>
                          </a:rPr>
                          <m:t>𝑡𝑜𝑡𝑎𝑙</m:t>
                        </m:r>
                        <m:r>
                          <a:rPr lang="en-US" sz="1600" b="0" i="1" smtClean="0">
                            <a:latin typeface="Cambria Math" panose="02040503050406030204" pitchFamily="18" charset="0"/>
                            <a:cs typeface="Calibri Light" panose="020F0302020204030204" pitchFamily="34" charset="0"/>
                          </a:rPr>
                          <m:t> </m:t>
                        </m:r>
                        <m:r>
                          <a:rPr lang="en-US" sz="1600" b="0" i="1" smtClean="0">
                            <a:latin typeface="Cambria Math" panose="02040503050406030204" pitchFamily="18" charset="0"/>
                            <a:cs typeface="Calibri Light" panose="020F0302020204030204" pitchFamily="34" charset="0"/>
                          </a:rPr>
                          <m:t>𝑛𝑢𝑚𝑏𝑒𝑟</m:t>
                        </m:r>
                        <m:r>
                          <a:rPr lang="en-US" sz="1600" b="0" i="1" smtClean="0">
                            <a:latin typeface="Cambria Math" panose="02040503050406030204" pitchFamily="18" charset="0"/>
                            <a:cs typeface="Calibri Light" panose="020F0302020204030204" pitchFamily="34" charset="0"/>
                          </a:rPr>
                          <m:t> </m:t>
                        </m:r>
                        <m:r>
                          <a:rPr lang="en-US" sz="1600" b="0" i="1" smtClean="0">
                            <a:latin typeface="Cambria Math" panose="02040503050406030204" pitchFamily="18" charset="0"/>
                            <a:cs typeface="Calibri Light" panose="020F0302020204030204" pitchFamily="34" charset="0"/>
                          </a:rPr>
                          <m:t>𝑜𝑓</m:t>
                        </m:r>
                        <m:r>
                          <a:rPr lang="en-US" sz="1600" b="0" i="1" smtClean="0">
                            <a:latin typeface="Cambria Math" panose="02040503050406030204" pitchFamily="18" charset="0"/>
                            <a:cs typeface="Calibri Light" panose="020F0302020204030204" pitchFamily="34" charset="0"/>
                          </a:rPr>
                          <m:t> </m:t>
                        </m:r>
                        <m:r>
                          <a:rPr lang="en-US" sz="1600" b="0" i="1" smtClean="0">
                            <a:latin typeface="Cambria Math" panose="02040503050406030204" pitchFamily="18" charset="0"/>
                            <a:cs typeface="Calibri Light" panose="020F0302020204030204" pitchFamily="34" charset="0"/>
                          </a:rPr>
                          <m:t>𝑒𝑣𝑒𝑛𝑡𝑠</m:t>
                        </m:r>
                      </m:den>
                    </m:f>
                  </m:oMath>
                </a14:m>
                <a:r>
                  <a:rPr lang="en-US" sz="1600" b="0" dirty="0">
                    <a:latin typeface="Calibri Light" panose="020F0302020204030204" pitchFamily="34" charset="0"/>
                    <a:cs typeface="Calibri Light" panose="020F0302020204030204" pitchFamily="34" charset="0"/>
                  </a:rPr>
                  <a:t> * 100</a:t>
                </a:r>
              </a:p>
              <a:p>
                <a:pPr algn="l"/>
                <a:endParaRPr lang="en-US" sz="1600" b="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600" b="0" dirty="0">
                    <a:latin typeface="Calibri Light" panose="020F0302020204030204" pitchFamily="34" charset="0"/>
                    <a:cs typeface="Calibri Light" panose="020F0302020204030204" pitchFamily="34" charset="0"/>
                  </a:rPr>
                  <a:t>From event rates it is identified that truck models </a:t>
                </a:r>
                <a:r>
                  <a:rPr lang="en-US" sz="1600" dirty="0">
                    <a:latin typeface="Calibri Light" panose="020F0302020204030204" pitchFamily="34" charset="0"/>
                    <a:cs typeface="Calibri Light" panose="020F0302020204030204" pitchFamily="34" charset="0"/>
                  </a:rPr>
                  <a:t>Oshkosh</a:t>
                </a:r>
                <a:r>
                  <a:rPr lang="en-US" sz="1600" b="0" dirty="0">
                    <a:latin typeface="Calibri Light" panose="020F0302020204030204" pitchFamily="34" charset="0"/>
                    <a:cs typeface="Calibri Light" panose="020F0302020204030204" pitchFamily="34" charset="0"/>
                  </a:rPr>
                  <a:t>, </a:t>
                </a:r>
                <a:r>
                  <a:rPr lang="en-US" sz="1600" dirty="0">
                    <a:latin typeface="Calibri Light" panose="020F0302020204030204" pitchFamily="34" charset="0"/>
                    <a:cs typeface="Calibri Light" panose="020F0302020204030204" pitchFamily="34" charset="0"/>
                  </a:rPr>
                  <a:t>Crane</a:t>
                </a:r>
                <a:r>
                  <a:rPr lang="en-US" sz="1600" b="0" dirty="0">
                    <a:latin typeface="Calibri Light" panose="020F0302020204030204" pitchFamily="34" charset="0"/>
                    <a:cs typeface="Calibri Light" panose="020F0302020204030204" pitchFamily="34" charset="0"/>
                  </a:rPr>
                  <a:t> and </a:t>
                </a:r>
                <a:r>
                  <a:rPr lang="en-US" sz="1600" dirty="0">
                    <a:latin typeface="Calibri Light" panose="020F0302020204030204" pitchFamily="34" charset="0"/>
                    <a:cs typeface="Calibri Light" panose="020F0302020204030204" pitchFamily="34" charset="0"/>
                  </a:rPr>
                  <a:t>Peterbilt</a:t>
                </a:r>
                <a:r>
                  <a:rPr lang="en-US" sz="1600" b="0" dirty="0">
                    <a:latin typeface="Calibri Light" panose="020F0302020204030204" pitchFamily="34" charset="0"/>
                    <a:cs typeface="Calibri Light" panose="020F0302020204030204" pitchFamily="34" charset="0"/>
                  </a:rPr>
                  <a:t> have less safety features as their event rates are high.</a:t>
                </a:r>
              </a:p>
              <a:p>
                <a:pPr marL="285750" indent="-285750" algn="l">
                  <a:buFont typeface="Arial" panose="020B0604020202020204" pitchFamily="34" charset="0"/>
                  <a:buChar char="•"/>
                </a:pPr>
                <a:endParaRPr lang="en-US" sz="1600" b="0" dirty="0">
                  <a:latin typeface="Calibri Light" panose="020F0302020204030204" pitchFamily="34" charset="0"/>
                  <a:cs typeface="Calibri Light" panose="020F0302020204030204" pitchFamily="34" charset="0"/>
                </a:endParaRPr>
              </a:p>
              <a:p>
                <a:pPr algn="l"/>
                <a:endParaRPr lang="en-US" sz="1600" b="0" dirty="0">
                  <a:solidFill>
                    <a:srgbClr val="FFFF00"/>
                  </a:solidFill>
                </a:endParaRPr>
              </a:p>
              <a:p>
                <a:pPr marL="285750" indent="-285750" algn="l">
                  <a:buFont typeface="Arial" panose="020B0604020202020204" pitchFamily="34" charset="0"/>
                  <a:buChar char="•"/>
                </a:pPr>
                <a:endParaRPr lang="en-US" sz="1600" b="0" dirty="0"/>
              </a:p>
            </p:txBody>
          </p:sp>
        </mc:Choice>
        <mc:Fallback>
          <p:sp>
            <p:nvSpPr>
              <p:cNvPr id="14" name="Title 12">
                <a:extLst>
                  <a:ext uri="{FF2B5EF4-FFF2-40B4-BE49-F238E27FC236}">
                    <a16:creationId xmlns:a16="http://schemas.microsoft.com/office/drawing/2014/main" id="{BACAEC65-8CB9-2BF5-01B0-52DABF9BFEFA}"/>
                  </a:ext>
                </a:extLst>
              </p:cNvPr>
              <p:cNvSpPr txBox="1">
                <a:spLocks noRot="1" noChangeAspect="1" noMove="1" noResize="1" noEditPoints="1" noAdjustHandles="1" noChangeArrowheads="1" noChangeShapeType="1" noTextEdit="1"/>
              </p:cNvSpPr>
              <p:nvPr/>
            </p:nvSpPr>
            <p:spPr>
              <a:xfrm>
                <a:off x="598515" y="1113905"/>
                <a:ext cx="3516285" cy="5482282"/>
              </a:xfrm>
              <a:prstGeom prst="rect">
                <a:avLst/>
              </a:prstGeom>
              <a:blipFill>
                <a:blip r:embed="rId3"/>
                <a:stretch>
                  <a:fillRect l="-3466" t="-1780" r="-433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51E550E-D4D8-9C17-BFF4-B4EA320F6532}"/>
              </a:ext>
            </a:extLst>
          </p:cNvPr>
          <p:cNvPicPr>
            <a:picLocks noChangeAspect="1"/>
          </p:cNvPicPr>
          <p:nvPr/>
        </p:nvPicPr>
        <p:blipFill>
          <a:blip r:embed="rId4"/>
          <a:stretch>
            <a:fillRect/>
          </a:stretch>
        </p:blipFill>
        <p:spPr>
          <a:xfrm>
            <a:off x="4314305" y="1113904"/>
            <a:ext cx="7877695" cy="5403273"/>
          </a:xfrm>
          <a:prstGeom prst="rect">
            <a:avLst/>
          </a:prstGeom>
        </p:spPr>
      </p:pic>
    </p:spTree>
    <p:extLst>
      <p:ext uri="{BB962C8B-B14F-4D97-AF65-F5344CB8AC3E}">
        <p14:creationId xmlns:p14="http://schemas.microsoft.com/office/powerpoint/2010/main" val="97414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4"/>
          </p:nvPr>
        </p:nvSpPr>
        <p:spPr/>
        <p:txBody>
          <a:bodyPr/>
          <a:lstStyle/>
          <a:p>
            <a:r>
              <a:rPr lang="en-US" dirty="0"/>
              <a:t>Footer information</a:t>
            </a:r>
          </a:p>
        </p:txBody>
      </p:sp>
      <p:sp>
        <p:nvSpPr>
          <p:cNvPr id="6" name="Text Placeholder 22">
            <a:extLst>
              <a:ext uri="{FF2B5EF4-FFF2-40B4-BE49-F238E27FC236}">
                <a16:creationId xmlns:a16="http://schemas.microsoft.com/office/drawing/2014/main" id="{06CB8B66-1375-9BAF-E624-C18F5F36C852}"/>
              </a:ext>
            </a:extLst>
          </p:cNvPr>
          <p:cNvSpPr txBox="1">
            <a:spLocks/>
          </p:cNvSpPr>
          <p:nvPr/>
        </p:nvSpPr>
        <p:spPr>
          <a:xfrm>
            <a:off x="2317723" y="192162"/>
            <a:ext cx="7552198" cy="689382"/>
          </a:xfrm>
          <a:prstGeom prst="rect">
            <a:avLst/>
          </a:prstGeom>
        </p:spPr>
        <p:txBody>
          <a:bodyPr vert="horz" lIns="0" tIns="0" rIns="0" bIns="0" rtlCol="0" anchor="t">
            <a:noAutofit/>
          </a:bodyPr>
          <a:lstStyle>
            <a:lvl1pPr marL="0" indent="0" algn="ctr" defTabSz="914400" rtl="0" eaLnBrk="1" latinLnBrk="0" hangingPunct="1">
              <a:lnSpc>
                <a:spcPct val="85000"/>
              </a:lnSpc>
              <a:spcBef>
                <a:spcPts val="0"/>
              </a:spcBef>
              <a:spcAft>
                <a:spcPts val="0"/>
              </a:spcAft>
              <a:buFont typeface="Arial" panose="020B0604020202020204" pitchFamily="34" charset="0"/>
              <a:buNone/>
              <a:defRPr sz="1700" b="0" i="0" kern="1200">
                <a:solidFill>
                  <a:schemeClr val="accent1"/>
                </a:solidFill>
                <a:latin typeface="Franklin Gothic Demi Cond" panose="020B0706030402020204" pitchFamily="34" charset="0"/>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0"/>
              </a:spcBef>
              <a:spcAft>
                <a:spcPts val="600"/>
              </a:spcAft>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0"/>
              </a:spcBef>
              <a:spcAft>
                <a:spcPts val="600"/>
              </a:spcAft>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1600" b="1" kern="1200">
                <a:solidFill>
                  <a:schemeClr val="tx1"/>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tx1"/>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tx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tx1"/>
                </a:solidFill>
                <a:latin typeface="+mj-lt"/>
                <a:ea typeface="+mn-ea"/>
                <a:cs typeface="+mn-cs"/>
              </a:defRPr>
            </a:lvl9pPr>
          </a:lstStyle>
          <a:p>
            <a:pPr algn="l"/>
            <a:r>
              <a:rPr lang="en-US" sz="4400" dirty="0"/>
              <a:t>Dashboard: Workload Management</a:t>
            </a:r>
          </a:p>
        </p:txBody>
      </p:sp>
      <p:sp>
        <p:nvSpPr>
          <p:cNvPr id="10" name="Title 12">
            <a:extLst>
              <a:ext uri="{FF2B5EF4-FFF2-40B4-BE49-F238E27FC236}">
                <a16:creationId xmlns:a16="http://schemas.microsoft.com/office/drawing/2014/main" id="{96CF5C44-E7F8-4E8A-B5A6-D369395E4005}"/>
              </a:ext>
            </a:extLst>
          </p:cNvPr>
          <p:cNvSpPr txBox="1">
            <a:spLocks/>
          </p:cNvSpPr>
          <p:nvPr/>
        </p:nvSpPr>
        <p:spPr>
          <a:xfrm>
            <a:off x="914401" y="1232451"/>
            <a:ext cx="3524596" cy="5024300"/>
          </a:xfrm>
          <a:prstGeom prst="rect">
            <a:avLst/>
          </a:prstGeom>
        </p:spPr>
        <p:txBody>
          <a:bodyPr vert="horz" lIns="0" tIns="0" rIns="0" bIns="0" rtlCol="0" anchor="t">
            <a:noAutofit/>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pPr algn="l"/>
            <a:r>
              <a:rPr lang="en-US" sz="1600" b="0" dirty="0">
                <a:latin typeface="Calibri Light" panose="020F0302020204030204" pitchFamily="34" charset="0"/>
                <a:cs typeface="Calibri Light" panose="020F0302020204030204" pitchFamily="34" charset="0"/>
              </a:rPr>
              <a:t>In the workload mgmt. dashboard, we explore the top 10 drivers &amp; Models by the number of miles driven</a:t>
            </a:r>
          </a:p>
          <a:p>
            <a:pPr algn="l"/>
            <a:endParaRPr lang="en-US" sz="1600" b="0" dirty="0">
              <a:latin typeface="Calibri Light" panose="020F0302020204030204" pitchFamily="34" charset="0"/>
              <a:cs typeface="Calibri Light" panose="020F0302020204030204" pitchFamily="34" charset="0"/>
            </a:endParaRPr>
          </a:p>
          <a:p>
            <a:pPr algn="l"/>
            <a:endParaRPr lang="en-US" sz="1600" b="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600" b="0" dirty="0">
                <a:latin typeface="Calibri Light" panose="020F0302020204030204" pitchFamily="34" charset="0"/>
                <a:cs typeface="Calibri Light" panose="020F0302020204030204" pitchFamily="34" charset="0"/>
              </a:rPr>
              <a:t>In order to check least performing drivers, we map the top 10 drivers. We can define an expected threshold @ the organizational level to ensure all drivers are performing efficiently.</a:t>
            </a:r>
          </a:p>
          <a:p>
            <a:pPr marL="285750" indent="-285750" algn="l">
              <a:buFont typeface="Arial" panose="020B0604020202020204" pitchFamily="34" charset="0"/>
              <a:buChar char="•"/>
            </a:pPr>
            <a:endParaRPr lang="en-US" sz="1600" b="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600" b="0" dirty="0">
                <a:latin typeface="Calibri Light" panose="020F0302020204030204" pitchFamily="34" charset="0"/>
                <a:cs typeface="Calibri Light" panose="020F0302020204030204" pitchFamily="34" charset="0"/>
              </a:rPr>
              <a:t>In the bottom report we note vehicles with the highest mileages driven, organization should pay extra attention to the highest driven models for two reasons:</a:t>
            </a:r>
          </a:p>
          <a:p>
            <a:pPr marL="285750" indent="-285750" algn="l">
              <a:buFont typeface="Arial" panose="020B0604020202020204" pitchFamily="34" charset="0"/>
              <a:buChar char="•"/>
            </a:pPr>
            <a:endParaRPr lang="en-US" sz="1600" b="0" dirty="0">
              <a:latin typeface="Calibri Light" panose="020F0302020204030204" pitchFamily="34" charset="0"/>
              <a:cs typeface="Calibri Light" panose="020F0302020204030204" pitchFamily="34" charset="0"/>
            </a:endParaRPr>
          </a:p>
          <a:p>
            <a:pPr marL="742950" lvl="1" indent="-285750">
              <a:buFont typeface="Arial" panose="020B0604020202020204" pitchFamily="34" charset="0"/>
              <a:buChar char="•"/>
            </a:pPr>
            <a:r>
              <a:rPr lang="en-US" sz="1400" dirty="0">
                <a:latin typeface="Calibri Light" panose="020F0302020204030204" pitchFamily="34" charset="0"/>
                <a:cs typeface="Calibri Light" panose="020F0302020204030204" pitchFamily="34" charset="0"/>
              </a:rPr>
              <a:t>a) Ensure most run vehicles are routinely serviced to avoid incidents.</a:t>
            </a:r>
          </a:p>
          <a:p>
            <a:pPr marL="742950" lvl="1" indent="-285750">
              <a:buFont typeface="Arial" panose="020B0604020202020204" pitchFamily="34" charset="0"/>
              <a:buChar char="•"/>
            </a:pPr>
            <a:endParaRPr lang="en-US" sz="1400" dirty="0">
              <a:latin typeface="Calibri Light" panose="020F0302020204030204" pitchFamily="34" charset="0"/>
              <a:cs typeface="Calibri Light" panose="020F0302020204030204" pitchFamily="34" charset="0"/>
            </a:endParaRPr>
          </a:p>
          <a:p>
            <a:pPr marL="742950" lvl="1" indent="-285750">
              <a:buFont typeface="Arial" panose="020B0604020202020204" pitchFamily="34" charset="0"/>
              <a:buChar char="•"/>
            </a:pPr>
            <a:r>
              <a:rPr lang="en-US" sz="1400" dirty="0">
                <a:latin typeface="Calibri Light" panose="020F0302020204030204" pitchFamily="34" charset="0"/>
                <a:cs typeface="Calibri Light" panose="020F0302020204030204" pitchFamily="34" charset="0"/>
              </a:rPr>
              <a:t>b) Strategically invest in more number trucks of the most fuel-efficient type</a:t>
            </a:r>
            <a:endParaRPr lang="en-US" sz="1400" b="0" dirty="0">
              <a:latin typeface="Calibri Light" panose="020F0302020204030204" pitchFamily="34" charset="0"/>
              <a:cs typeface="Calibri Light" panose="020F0302020204030204" pitchFamily="34" charset="0"/>
            </a:endParaRPr>
          </a:p>
          <a:p>
            <a:pPr algn="l"/>
            <a:endParaRPr lang="en-US" sz="1600" b="0" dirty="0"/>
          </a:p>
          <a:p>
            <a:pPr algn="l"/>
            <a:endParaRPr lang="en-US" sz="1600" b="0" dirty="0"/>
          </a:p>
        </p:txBody>
      </p:sp>
      <p:pic>
        <p:nvPicPr>
          <p:cNvPr id="3" name="Picture 2">
            <a:extLst>
              <a:ext uri="{FF2B5EF4-FFF2-40B4-BE49-F238E27FC236}">
                <a16:creationId xmlns:a16="http://schemas.microsoft.com/office/drawing/2014/main" id="{4C9A52BA-572B-32B3-9310-E2575232AC8F}"/>
              </a:ext>
            </a:extLst>
          </p:cNvPr>
          <p:cNvPicPr>
            <a:picLocks noChangeAspect="1"/>
          </p:cNvPicPr>
          <p:nvPr/>
        </p:nvPicPr>
        <p:blipFill>
          <a:blip r:embed="rId3"/>
          <a:stretch>
            <a:fillRect/>
          </a:stretch>
        </p:blipFill>
        <p:spPr>
          <a:xfrm>
            <a:off x="5164831" y="881544"/>
            <a:ext cx="7005002" cy="5584008"/>
          </a:xfrm>
          <a:prstGeom prst="rect">
            <a:avLst/>
          </a:prstGeom>
        </p:spPr>
      </p:pic>
    </p:spTree>
    <p:extLst>
      <p:ext uri="{BB962C8B-B14F-4D97-AF65-F5344CB8AC3E}">
        <p14:creationId xmlns:p14="http://schemas.microsoft.com/office/powerpoint/2010/main" val="88430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4"/>
          </p:nvPr>
        </p:nvSpPr>
        <p:spPr/>
        <p:txBody>
          <a:bodyPr/>
          <a:lstStyle/>
          <a:p>
            <a:r>
              <a:rPr lang="en-US" dirty="0"/>
              <a:t>Footer information</a:t>
            </a:r>
          </a:p>
        </p:txBody>
      </p:sp>
      <p:sp>
        <p:nvSpPr>
          <p:cNvPr id="23" name="Text Placeholder 22"/>
          <p:cNvSpPr>
            <a:spLocks noGrp="1"/>
          </p:cNvSpPr>
          <p:nvPr>
            <p:ph type="body" idx="28"/>
          </p:nvPr>
        </p:nvSpPr>
        <p:spPr>
          <a:xfrm>
            <a:off x="4743061" y="213006"/>
            <a:ext cx="2705878" cy="689382"/>
          </a:xfrm>
        </p:spPr>
        <p:txBody>
          <a:bodyPr/>
          <a:lstStyle/>
          <a:p>
            <a:pPr algn="l"/>
            <a:r>
              <a:rPr lang="en-US" sz="4400" dirty="0"/>
              <a:t>Challenges</a:t>
            </a:r>
          </a:p>
        </p:txBody>
      </p:sp>
      <p:sp>
        <p:nvSpPr>
          <p:cNvPr id="2" name="Title 12">
            <a:extLst>
              <a:ext uri="{FF2B5EF4-FFF2-40B4-BE49-F238E27FC236}">
                <a16:creationId xmlns:a16="http://schemas.microsoft.com/office/drawing/2014/main" id="{3FF6618E-C1FD-D06B-9CBE-1A06A5074AB5}"/>
              </a:ext>
            </a:extLst>
          </p:cNvPr>
          <p:cNvSpPr txBox="1">
            <a:spLocks/>
          </p:cNvSpPr>
          <p:nvPr/>
        </p:nvSpPr>
        <p:spPr>
          <a:xfrm>
            <a:off x="914400" y="1203663"/>
            <a:ext cx="10363200" cy="5224593"/>
          </a:xfrm>
          <a:prstGeom prst="rect">
            <a:avLst/>
          </a:prstGeom>
        </p:spPr>
        <p:txBody>
          <a:bodyPr vert="horz" lIns="0" tIns="0" rIns="0" bIns="0" rtlCol="0" anchor="t">
            <a:noAutofit/>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pPr marL="285750" indent="-285750" algn="l">
              <a:buFont typeface="Arial" panose="020B0604020202020204" pitchFamily="34" charset="0"/>
              <a:buChar char="•"/>
            </a:pPr>
            <a:r>
              <a:rPr lang="en-US" sz="2200" b="0" dirty="0">
                <a:latin typeface="Calibri Light" panose="020F0302020204030204" pitchFamily="34" charset="0"/>
                <a:cs typeface="Calibri Light" panose="020F0302020204030204" pitchFamily="34" charset="0"/>
              </a:rPr>
              <a:t>Creation of small aggregation tables in order to display events + event rates. Creation of new table by joining data from </a:t>
            </a:r>
            <a:r>
              <a:rPr lang="en-US" sz="2200" dirty="0" err="1">
                <a:latin typeface="Calibri Light" panose="020F0302020204030204" pitchFamily="34" charset="0"/>
                <a:cs typeface="Calibri Light" panose="020F0302020204030204" pitchFamily="34" charset="0"/>
              </a:rPr>
              <a:t>EventRiskFactor</a:t>
            </a:r>
            <a:r>
              <a:rPr lang="en-US" sz="2200" b="0" dirty="0">
                <a:latin typeface="Calibri Light" panose="020F0302020204030204" pitchFamily="34" charset="0"/>
                <a:cs typeface="Calibri Light" panose="020F0302020204030204" pitchFamily="34" charset="0"/>
              </a:rPr>
              <a:t> and </a:t>
            </a:r>
            <a:r>
              <a:rPr lang="en-US" sz="2200" dirty="0">
                <a:latin typeface="Calibri Light" panose="020F0302020204030204" pitchFamily="34" charset="0"/>
                <a:cs typeface="Calibri Light" panose="020F0302020204030204" pitchFamily="34" charset="0"/>
              </a:rPr>
              <a:t>Geolocation</a:t>
            </a:r>
            <a:r>
              <a:rPr lang="en-US" sz="2200" b="0" dirty="0">
                <a:latin typeface="Calibri Light" panose="020F0302020204030204" pitchFamily="34" charset="0"/>
                <a:cs typeface="Calibri Light" panose="020F0302020204030204" pitchFamily="34" charset="0"/>
              </a:rPr>
              <a:t> to display top 10 risky drivers + the events reported by those top 10 risky drivers.</a:t>
            </a:r>
          </a:p>
          <a:p>
            <a:pPr algn="l"/>
            <a:endParaRPr lang="en-US" sz="2200" b="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2200" b="0" dirty="0">
                <a:latin typeface="Calibri Light" panose="020F0302020204030204" pitchFamily="34" charset="0"/>
                <a:cs typeface="Calibri Light" panose="020F0302020204030204" pitchFamily="34" charset="0"/>
              </a:rPr>
              <a:t>Above can be achieved by creating calculation fields but in order to not to overload dashboard, we created tables as these are one-time tasks. </a:t>
            </a:r>
          </a:p>
          <a:p>
            <a:pPr marL="285750" indent="-285750" algn="l">
              <a:buFont typeface="Arial" panose="020B0604020202020204" pitchFamily="34" charset="0"/>
              <a:buChar char="•"/>
            </a:pPr>
            <a:endParaRPr lang="en-US" sz="2200" b="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endParaRPr lang="en-US" sz="2200" b="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2200" b="0" dirty="0">
                <a:latin typeface="Calibri Light" panose="020F0302020204030204" pitchFamily="34" charset="0"/>
                <a:cs typeface="Calibri Light" panose="020F0302020204030204" pitchFamily="34" charset="0"/>
              </a:rPr>
              <a:t>Optionally we could run these calculations as batch processes overnight or use a </a:t>
            </a:r>
            <a:r>
              <a:rPr lang="en-US" sz="2200" dirty="0">
                <a:latin typeface="Calibri Light" panose="020F0302020204030204" pitchFamily="34" charset="0"/>
                <a:cs typeface="Calibri Light" panose="020F0302020204030204" pitchFamily="34" charset="0"/>
              </a:rPr>
              <a:t>streaming approach w/ IoT for real-time insights</a:t>
            </a:r>
            <a:r>
              <a:rPr lang="en-US" sz="2200" b="0" dirty="0">
                <a:latin typeface="Calibri Light" panose="020F0302020204030204" pitchFamily="34" charset="0"/>
                <a:cs typeface="Calibri Light" panose="020F0302020204030204" pitchFamily="34" charset="0"/>
              </a:rPr>
              <a:t>.</a:t>
            </a:r>
          </a:p>
          <a:p>
            <a:pPr marL="285750" indent="-285750" algn="l">
              <a:buFont typeface="Arial" panose="020B0604020202020204" pitchFamily="34" charset="0"/>
              <a:buChar char="•"/>
            </a:pPr>
            <a:endParaRPr lang="en-US" sz="2200" b="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endParaRPr lang="en-US" sz="2200" b="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2200" b="0" dirty="0">
                <a:latin typeface="Calibri Light" panose="020F0302020204030204" pitchFamily="34" charset="0"/>
                <a:cs typeface="Calibri Light" panose="020F0302020204030204" pitchFamily="34" charset="0"/>
              </a:rPr>
              <a:t>In any scenario we are still using the computational power of Hadoop rather than local PC/server with Tableau as a visualization layer.</a:t>
            </a:r>
          </a:p>
          <a:p>
            <a:pPr marL="285750" indent="-285750" algn="l">
              <a:buFont typeface="Arial" panose="020B0604020202020204" pitchFamily="34" charset="0"/>
              <a:buChar char="•"/>
            </a:pPr>
            <a:endParaRPr lang="en-US" sz="2200" b="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endParaRPr lang="en-US" sz="2200" b="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243159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p:cNvSpPr>
            <a:spLocks noGrp="1"/>
          </p:cNvSpPr>
          <p:nvPr>
            <p:ph type="body" idx="28"/>
          </p:nvPr>
        </p:nvSpPr>
        <p:spPr>
          <a:xfrm>
            <a:off x="4752392" y="238112"/>
            <a:ext cx="2687216" cy="689382"/>
          </a:xfrm>
        </p:spPr>
        <p:txBody>
          <a:bodyPr/>
          <a:lstStyle/>
          <a:p>
            <a:pPr algn="l"/>
            <a:r>
              <a:rPr lang="en-US" sz="4400" dirty="0"/>
              <a:t>Conclusion</a:t>
            </a:r>
          </a:p>
        </p:txBody>
      </p:sp>
      <p:sp>
        <p:nvSpPr>
          <p:cNvPr id="2" name="Title 12">
            <a:extLst>
              <a:ext uri="{FF2B5EF4-FFF2-40B4-BE49-F238E27FC236}">
                <a16:creationId xmlns:a16="http://schemas.microsoft.com/office/drawing/2014/main" id="{3FF6618E-C1FD-D06B-9CBE-1A06A5074AB5}"/>
              </a:ext>
            </a:extLst>
          </p:cNvPr>
          <p:cNvSpPr txBox="1">
            <a:spLocks/>
          </p:cNvSpPr>
          <p:nvPr/>
        </p:nvSpPr>
        <p:spPr>
          <a:xfrm>
            <a:off x="914400" y="1479833"/>
            <a:ext cx="10363200" cy="4941988"/>
          </a:xfrm>
          <a:prstGeom prst="rect">
            <a:avLst/>
          </a:prstGeom>
        </p:spPr>
        <p:txBody>
          <a:bodyPr vert="horz" lIns="0" tIns="0" rIns="0" bIns="0" rtlCol="0" anchor="t">
            <a:noAutofit/>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pPr marL="285750" indent="-285750" algn="l">
              <a:buFont typeface="Arial" panose="020B0604020202020204" pitchFamily="34" charset="0"/>
              <a:buChar char="•"/>
            </a:pPr>
            <a:r>
              <a:rPr lang="en-US" sz="2000" b="0" dirty="0">
                <a:latin typeface="Calibri Light" panose="020F0302020204030204" pitchFamily="34" charset="0"/>
                <a:cs typeface="Calibri Light" panose="020F0302020204030204" pitchFamily="34" charset="0"/>
              </a:rPr>
              <a:t>ANT should create detailed trainings for drivers based upon specific events rather than generalizing training for all drivers. </a:t>
            </a:r>
            <a:r>
              <a:rPr lang="en-US" sz="2000" dirty="0">
                <a:latin typeface="Calibri Light" panose="020F0302020204030204" pitchFamily="34" charset="0"/>
                <a:cs typeface="Calibri Light" panose="020F0302020204030204" pitchFamily="34" charset="0"/>
              </a:rPr>
              <a:t>For example, Driver A97 should be specifically trained to minimize lane departure events.</a:t>
            </a:r>
            <a:endParaRPr lang="en-US" sz="2000" b="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endParaRPr lang="en-US" sz="2000" b="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2000" b="0" dirty="0">
                <a:latin typeface="Calibri Light" panose="020F0302020204030204" pitchFamily="34" charset="0"/>
                <a:cs typeface="Calibri Light" panose="020F0302020204030204" pitchFamily="34" charset="0"/>
              </a:rPr>
              <a:t>ANT leadership can decide alternative routes for the geographies with higher events or they can assign most skilled drivers for the risky routes. </a:t>
            </a:r>
            <a:r>
              <a:rPr lang="en-US" sz="2000" dirty="0">
                <a:latin typeface="Calibri Light" panose="020F0302020204030204" pitchFamily="34" charset="0"/>
                <a:cs typeface="Calibri Light" panose="020F0302020204030204" pitchFamily="34" charset="0"/>
              </a:rPr>
              <a:t>On the flip side, ANT should incentivize drivers with safer track records.</a:t>
            </a:r>
          </a:p>
          <a:p>
            <a:pPr marL="285750" indent="-285750" algn="l">
              <a:buFont typeface="Arial" panose="020B0604020202020204" pitchFamily="34" charset="0"/>
              <a:buChar char="•"/>
            </a:pPr>
            <a:endParaRPr lang="en-US" sz="2000" b="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2000" b="0" dirty="0">
                <a:latin typeface="Calibri Light" panose="020F0302020204030204" pitchFamily="34" charset="0"/>
                <a:cs typeface="Calibri Light" panose="020F0302020204030204" pitchFamily="34" charset="0"/>
              </a:rPr>
              <a:t>From model risk statistics, ANT can invest and buy more of those models which has lowest event rates than other models.</a:t>
            </a:r>
          </a:p>
          <a:p>
            <a:pPr marL="285750" indent="-285750" algn="l">
              <a:buFont typeface="Arial" panose="020B0604020202020204" pitchFamily="34" charset="0"/>
              <a:buChar char="•"/>
            </a:pPr>
            <a:endParaRPr lang="en-US" sz="2000" b="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2000" b="0" dirty="0">
                <a:latin typeface="Calibri Light" panose="020F0302020204030204" pitchFamily="34" charset="0"/>
                <a:cs typeface="Calibri Light" panose="020F0302020204030204" pitchFamily="34" charset="0"/>
              </a:rPr>
              <a:t>ANT can create automated alert system to identify models which have reached threshold for high # of miles driven </a:t>
            </a:r>
            <a:r>
              <a:rPr lang="en-US" sz="2000" b="0" dirty="0">
                <a:latin typeface="Calibri Light" panose="020F0302020204030204" pitchFamily="34" charset="0"/>
                <a:cs typeface="Calibri Light" panose="020F0302020204030204" pitchFamily="34" charset="0"/>
                <a:sym typeface="Wingdings" pitchFamily="2" charset="2"/>
              </a:rPr>
              <a:t> in this scenario we should distribute our work amongst different models.</a:t>
            </a:r>
            <a:endParaRPr lang="en-US" sz="2000" b="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endParaRPr lang="en-US" sz="2000" b="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2000" b="0" dirty="0">
                <a:latin typeface="Calibri Light" panose="020F0302020204030204" pitchFamily="34" charset="0"/>
                <a:cs typeface="Calibri Light" panose="020F0302020204030204" pitchFamily="34" charset="0"/>
              </a:rPr>
              <a:t>Overall analysis could be improved by enriching geographical data with other factors such as </a:t>
            </a:r>
            <a:r>
              <a:rPr lang="en-US" sz="2000" dirty="0">
                <a:latin typeface="Calibri Light" panose="020F0302020204030204" pitchFamily="34" charset="0"/>
                <a:cs typeface="Calibri Light" panose="020F0302020204030204" pitchFamily="34" charset="0"/>
              </a:rPr>
              <a:t>weather, road, and environmental conditions</a:t>
            </a:r>
            <a:r>
              <a:rPr lang="en-US" sz="2000" b="0" dirty="0">
                <a:latin typeface="Calibri Light" panose="020F0302020204030204" pitchFamily="34" charset="0"/>
                <a:cs typeface="Calibri Light" panose="020F0302020204030204" pitchFamily="34" charset="0"/>
              </a:rPr>
              <a:t> to produce predictive analytics on </a:t>
            </a:r>
            <a:r>
              <a:rPr lang="en-US" sz="2000" dirty="0">
                <a:latin typeface="Calibri Light" panose="020F0302020204030204" pitchFamily="34" charset="0"/>
                <a:cs typeface="Calibri Light" panose="020F0302020204030204" pitchFamily="34" charset="0"/>
              </a:rPr>
              <a:t>expansion plans.</a:t>
            </a:r>
          </a:p>
          <a:p>
            <a:pPr marL="285750" indent="-285750" algn="l">
              <a:buFont typeface="Arial" panose="020B0604020202020204" pitchFamily="34" charset="0"/>
              <a:buChar char="•"/>
            </a:pPr>
            <a:endParaRPr lang="en-US" sz="2000" b="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endParaRPr lang="en-US" sz="2000" b="0" dirty="0">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endParaRPr lang="en-US" sz="2000" b="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91308480"/>
      </p:ext>
    </p:extLst>
  </p:cSld>
  <p:clrMapOvr>
    <a:masterClrMapping/>
  </p:clrMapOvr>
</p:sld>
</file>

<file path=ppt/theme/theme1.xml><?xml version="1.0" encoding="utf-8"?>
<a:theme xmlns:a="http://schemas.openxmlformats.org/drawingml/2006/main" name="Sophisticated Business">
  <a:themeElements>
    <a:clrScheme name="UTD 2019 Colors">
      <a:dk1>
        <a:srgbClr val="000000"/>
      </a:dk1>
      <a:lt1>
        <a:srgbClr val="FFFFFF"/>
      </a:lt1>
      <a:dk2>
        <a:srgbClr val="414141"/>
      </a:dk2>
      <a:lt2>
        <a:srgbClr val="E7E6E6"/>
      </a:lt2>
      <a:accent1>
        <a:srgbClr val="E87500"/>
      </a:accent1>
      <a:accent2>
        <a:srgbClr val="69BD28"/>
      </a:accent2>
      <a:accent3>
        <a:srgbClr val="00A0DE"/>
      </a:accent3>
      <a:accent4>
        <a:srgbClr val="FFB611"/>
      </a:accent4>
      <a:accent5>
        <a:srgbClr val="154734"/>
      </a:accent5>
      <a:accent6>
        <a:srgbClr val="5FE0B7"/>
      </a:accent6>
      <a:hlink>
        <a:srgbClr val="C8C8C8"/>
      </a:hlink>
      <a:folHlink>
        <a:srgbClr val="808080"/>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{3AE23546-F7E4-174F-AA3D-1152296C5974}tf16401378</Template>
  <TotalTime>2007</TotalTime>
  <Words>1025</Words>
  <Application>Microsoft Office PowerPoint</Application>
  <PresentationFormat>Widescreen</PresentationFormat>
  <Paragraphs>112</Paragraphs>
  <Slides>10</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Cambria Math</vt:lpstr>
      <vt:lpstr>Franklin Gothic Book</vt:lpstr>
      <vt:lpstr>Franklin Gothic Demi Cond</vt:lpstr>
      <vt:lpstr>Georgia</vt:lpstr>
      <vt:lpstr>Wingdings</vt:lpstr>
      <vt:lpstr>Sophisticated Business</vt:lpstr>
      <vt:lpstr>Group Project: ANT Truck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Deshmukh, Nikita Prakash</cp:lastModifiedBy>
  <cp:revision>415</cp:revision>
  <dcterms:created xsi:type="dcterms:W3CDTF">2014-02-06T21:29:49Z</dcterms:created>
  <dcterms:modified xsi:type="dcterms:W3CDTF">2022-07-27T02:13:39Z</dcterms:modified>
</cp:coreProperties>
</file>