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6"/>
  </p:notesMasterIdLst>
  <p:sldIdLst>
    <p:sldId id="323" r:id="rId2"/>
    <p:sldId id="257" r:id="rId3"/>
    <p:sldId id="258" r:id="rId4"/>
    <p:sldId id="259" r:id="rId5"/>
    <p:sldId id="261" r:id="rId6"/>
    <p:sldId id="324" r:id="rId7"/>
    <p:sldId id="260" r:id="rId8"/>
    <p:sldId id="325" r:id="rId9"/>
    <p:sldId id="326" r:id="rId10"/>
    <p:sldId id="327" r:id="rId11"/>
    <p:sldId id="328" r:id="rId12"/>
    <p:sldId id="329" r:id="rId13"/>
    <p:sldId id="331" r:id="rId14"/>
    <p:sldId id="33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8F6CE-37ED-4408-BFE5-53A8063C70AD}" type="doc">
      <dgm:prSet loTypeId="urn:microsoft.com/office/officeart/2005/8/layout/pyramid2" loCatId="pyramid" qsTypeId="urn:microsoft.com/office/officeart/2005/8/quickstyle/simple5" qsCatId="simple" csTypeId="urn:microsoft.com/office/officeart/2005/8/colors/colorful5" csCatId="colorful" phldr="1"/>
      <dgm:spPr/>
    </dgm:pt>
    <dgm:pt modelId="{B8D091CF-D231-498A-8B12-703DA7D3ED86}">
      <dgm:prSet phldrT="[Text]"/>
      <dgm:spPr>
        <a:solidFill>
          <a:schemeClr val="accent4">
            <a:lumMod val="60000"/>
            <a:lumOff val="40000"/>
            <a:alpha val="90000"/>
          </a:schemeClr>
        </a:solidFill>
      </dgm:spPr>
      <dgm:t>
        <a:bodyPr/>
        <a:lstStyle/>
        <a:p>
          <a:r>
            <a:rPr lang="en-US" dirty="0"/>
            <a:t>Define Business Goal</a:t>
          </a:r>
        </a:p>
      </dgm:t>
    </dgm:pt>
    <dgm:pt modelId="{99BD7275-A5CE-4F9F-A242-033879935D7A}" type="parTrans" cxnId="{56440142-6ED7-4D7E-ABB5-1F88A79A94AC}">
      <dgm:prSet/>
      <dgm:spPr/>
      <dgm:t>
        <a:bodyPr/>
        <a:lstStyle/>
        <a:p>
          <a:endParaRPr lang="en-US"/>
        </a:p>
      </dgm:t>
    </dgm:pt>
    <dgm:pt modelId="{80AD6914-F13E-4CA7-842B-A3637EC2A4F3}" type="sibTrans" cxnId="{56440142-6ED7-4D7E-ABB5-1F88A79A94AC}">
      <dgm:prSet/>
      <dgm:spPr/>
      <dgm:t>
        <a:bodyPr/>
        <a:lstStyle/>
        <a:p>
          <a:endParaRPr lang="en-US"/>
        </a:p>
      </dgm:t>
    </dgm:pt>
    <dgm:pt modelId="{51DCA9FB-ED3D-4BD1-881E-3E51FB377E35}">
      <dgm:prSet phldrT="[Text]"/>
      <dgm:spPr>
        <a:solidFill>
          <a:schemeClr val="accent4">
            <a:lumMod val="60000"/>
            <a:lumOff val="40000"/>
            <a:alpha val="90000"/>
          </a:schemeClr>
        </a:solidFill>
      </dgm:spPr>
      <dgm:t>
        <a:bodyPr/>
        <a:lstStyle/>
        <a:p>
          <a:r>
            <a:rPr lang="en-US" dirty="0"/>
            <a:t>Data Collection</a:t>
          </a:r>
        </a:p>
      </dgm:t>
    </dgm:pt>
    <dgm:pt modelId="{44AB42CE-9AC2-4D99-AC00-D8F1B0D99934}" type="parTrans" cxnId="{26996B25-ACFB-401F-AE17-5DFE425724EC}">
      <dgm:prSet/>
      <dgm:spPr/>
      <dgm:t>
        <a:bodyPr/>
        <a:lstStyle/>
        <a:p>
          <a:endParaRPr lang="en-US"/>
        </a:p>
      </dgm:t>
    </dgm:pt>
    <dgm:pt modelId="{F2F73376-9CC0-4ECC-9468-06B59752E9AD}" type="sibTrans" cxnId="{26996B25-ACFB-401F-AE17-5DFE425724EC}">
      <dgm:prSet/>
      <dgm:spPr/>
      <dgm:t>
        <a:bodyPr/>
        <a:lstStyle/>
        <a:p>
          <a:endParaRPr lang="en-US"/>
        </a:p>
      </dgm:t>
    </dgm:pt>
    <dgm:pt modelId="{D6C2319F-4EDC-4AD5-B344-8652AB80ED3A}">
      <dgm:prSet phldrT="[Text]"/>
      <dgm:spPr>
        <a:solidFill>
          <a:schemeClr val="accent4">
            <a:lumMod val="60000"/>
            <a:lumOff val="40000"/>
            <a:alpha val="90000"/>
          </a:schemeClr>
        </a:solidFill>
      </dgm:spPr>
      <dgm:t>
        <a:bodyPr/>
        <a:lstStyle/>
        <a:p>
          <a:r>
            <a:rPr lang="en-US" dirty="0"/>
            <a:t>Explore &amp; visualize series</a:t>
          </a:r>
        </a:p>
      </dgm:t>
    </dgm:pt>
    <dgm:pt modelId="{BAF76EB4-17DD-4DAD-9849-B17D77E2230B}" type="parTrans" cxnId="{8EF4EBF7-8670-4ACE-AEA1-D4DF12570FFC}">
      <dgm:prSet/>
      <dgm:spPr/>
      <dgm:t>
        <a:bodyPr/>
        <a:lstStyle/>
        <a:p>
          <a:endParaRPr lang="en-US"/>
        </a:p>
      </dgm:t>
    </dgm:pt>
    <dgm:pt modelId="{CDDFDF48-5E4B-45B9-B7F3-AC53DCCE5CD6}" type="sibTrans" cxnId="{8EF4EBF7-8670-4ACE-AEA1-D4DF12570FFC}">
      <dgm:prSet/>
      <dgm:spPr/>
      <dgm:t>
        <a:bodyPr/>
        <a:lstStyle/>
        <a:p>
          <a:endParaRPr lang="en-US"/>
        </a:p>
      </dgm:t>
    </dgm:pt>
    <dgm:pt modelId="{72E58F86-1B59-4EC3-A0FA-BE82DCBD858B}">
      <dgm:prSet/>
      <dgm:spPr>
        <a:solidFill>
          <a:schemeClr val="accent4">
            <a:lumMod val="60000"/>
            <a:lumOff val="40000"/>
            <a:alpha val="90000"/>
          </a:schemeClr>
        </a:solidFill>
      </dgm:spPr>
      <dgm:t>
        <a:bodyPr/>
        <a:lstStyle/>
        <a:p>
          <a:r>
            <a:rPr lang="en-US" dirty="0"/>
            <a:t>Partition series</a:t>
          </a:r>
        </a:p>
      </dgm:t>
    </dgm:pt>
    <dgm:pt modelId="{237BF9AE-6481-4B41-92CC-29159F59CF4B}" type="parTrans" cxnId="{FDDBFA1A-14CB-4A5F-9415-8A1E25BED3D8}">
      <dgm:prSet/>
      <dgm:spPr/>
      <dgm:t>
        <a:bodyPr/>
        <a:lstStyle/>
        <a:p>
          <a:endParaRPr lang="en-US"/>
        </a:p>
      </dgm:t>
    </dgm:pt>
    <dgm:pt modelId="{2B077A35-C0FF-4858-9E5A-3EC4C4399BED}" type="sibTrans" cxnId="{FDDBFA1A-14CB-4A5F-9415-8A1E25BED3D8}">
      <dgm:prSet/>
      <dgm:spPr/>
      <dgm:t>
        <a:bodyPr/>
        <a:lstStyle/>
        <a:p>
          <a:endParaRPr lang="en-US"/>
        </a:p>
      </dgm:t>
    </dgm:pt>
    <dgm:pt modelId="{6B0EAF14-E81A-4EB1-9AE5-A2038E4CC6BF}">
      <dgm:prSet/>
      <dgm:spPr>
        <a:solidFill>
          <a:schemeClr val="accent4">
            <a:lumMod val="60000"/>
            <a:lumOff val="40000"/>
            <a:alpha val="90000"/>
          </a:schemeClr>
        </a:solidFill>
      </dgm:spPr>
      <dgm:t>
        <a:bodyPr/>
        <a:lstStyle/>
        <a:p>
          <a:r>
            <a:rPr lang="en-US" dirty="0"/>
            <a:t>Apply Forecasting methods</a:t>
          </a:r>
        </a:p>
      </dgm:t>
    </dgm:pt>
    <dgm:pt modelId="{C7C95337-1014-409D-A3DD-577B4056BFE3}" type="parTrans" cxnId="{FAF6AD33-4D89-4911-A983-D5D5896C1F1B}">
      <dgm:prSet/>
      <dgm:spPr/>
      <dgm:t>
        <a:bodyPr/>
        <a:lstStyle/>
        <a:p>
          <a:endParaRPr lang="en-US"/>
        </a:p>
      </dgm:t>
    </dgm:pt>
    <dgm:pt modelId="{7CA9649C-C4F9-4B68-8AB1-F4E92FA046D2}" type="sibTrans" cxnId="{FAF6AD33-4D89-4911-A983-D5D5896C1F1B}">
      <dgm:prSet/>
      <dgm:spPr/>
      <dgm:t>
        <a:bodyPr/>
        <a:lstStyle/>
        <a:p>
          <a:endParaRPr lang="en-US"/>
        </a:p>
      </dgm:t>
    </dgm:pt>
    <dgm:pt modelId="{B089B485-A1A3-4D7A-BF5B-CB885D19CAA5}">
      <dgm:prSet/>
      <dgm:spPr>
        <a:solidFill>
          <a:schemeClr val="accent4">
            <a:lumMod val="60000"/>
            <a:lumOff val="40000"/>
            <a:alpha val="90000"/>
          </a:schemeClr>
        </a:solidFill>
      </dgm:spPr>
      <dgm:t>
        <a:bodyPr/>
        <a:lstStyle/>
        <a:p>
          <a:r>
            <a:rPr lang="en-US" dirty="0"/>
            <a:t>Implement Forecast/System</a:t>
          </a:r>
        </a:p>
      </dgm:t>
    </dgm:pt>
    <dgm:pt modelId="{4236F84A-D37A-425C-A9F4-3B31DBB12BAF}" type="parTrans" cxnId="{49625475-414E-4CC1-AC4B-75E1ABC7E90B}">
      <dgm:prSet/>
      <dgm:spPr/>
      <dgm:t>
        <a:bodyPr/>
        <a:lstStyle/>
        <a:p>
          <a:endParaRPr lang="en-US"/>
        </a:p>
      </dgm:t>
    </dgm:pt>
    <dgm:pt modelId="{B4B50A0D-B6AD-45ED-8DB3-3706DE499DEC}" type="sibTrans" cxnId="{49625475-414E-4CC1-AC4B-75E1ABC7E90B}">
      <dgm:prSet/>
      <dgm:spPr/>
      <dgm:t>
        <a:bodyPr/>
        <a:lstStyle/>
        <a:p>
          <a:endParaRPr lang="en-US"/>
        </a:p>
      </dgm:t>
    </dgm:pt>
    <dgm:pt modelId="{AFC29EF5-F821-4C9A-BBFB-4554EB24DFC2}">
      <dgm:prSet/>
      <dgm:spPr>
        <a:solidFill>
          <a:schemeClr val="accent4">
            <a:lumMod val="60000"/>
            <a:lumOff val="40000"/>
            <a:alpha val="90000"/>
          </a:schemeClr>
        </a:solidFill>
      </dgm:spPr>
      <dgm:t>
        <a:bodyPr/>
        <a:lstStyle/>
        <a:p>
          <a:r>
            <a:rPr lang="en-US" dirty="0"/>
            <a:t>Pre-process data</a:t>
          </a:r>
        </a:p>
      </dgm:t>
    </dgm:pt>
    <dgm:pt modelId="{6F823C12-C039-48EF-968F-62F32A9CAF95}" type="parTrans" cxnId="{7C444F9C-9FBC-4A41-B135-92364E2C8AD0}">
      <dgm:prSet/>
      <dgm:spPr/>
      <dgm:t>
        <a:bodyPr/>
        <a:lstStyle/>
        <a:p>
          <a:endParaRPr lang="en-US"/>
        </a:p>
      </dgm:t>
    </dgm:pt>
    <dgm:pt modelId="{6C178844-421B-4111-9794-545F407AA372}" type="sibTrans" cxnId="{7C444F9C-9FBC-4A41-B135-92364E2C8AD0}">
      <dgm:prSet/>
      <dgm:spPr/>
      <dgm:t>
        <a:bodyPr/>
        <a:lstStyle/>
        <a:p>
          <a:endParaRPr lang="en-US"/>
        </a:p>
      </dgm:t>
    </dgm:pt>
    <dgm:pt modelId="{E1E6D15E-63C1-4722-B5B2-9FF33CC618A6}">
      <dgm:prSet/>
      <dgm:spPr>
        <a:solidFill>
          <a:schemeClr val="accent4">
            <a:lumMod val="60000"/>
            <a:lumOff val="40000"/>
            <a:alpha val="90000"/>
          </a:schemeClr>
        </a:solidFill>
      </dgm:spPr>
      <dgm:t>
        <a:bodyPr/>
        <a:lstStyle/>
        <a:p>
          <a:r>
            <a:rPr lang="en-US" dirty="0"/>
            <a:t>Evaluate &amp; compare Performance</a:t>
          </a:r>
        </a:p>
      </dgm:t>
    </dgm:pt>
    <dgm:pt modelId="{95EEE1E8-D8CA-40A1-B6A9-A76079580F3E}" type="parTrans" cxnId="{9B67002A-2C1B-440E-B063-A55E792A8830}">
      <dgm:prSet/>
      <dgm:spPr/>
      <dgm:t>
        <a:bodyPr/>
        <a:lstStyle/>
        <a:p>
          <a:endParaRPr lang="en-US"/>
        </a:p>
      </dgm:t>
    </dgm:pt>
    <dgm:pt modelId="{8F56742B-52F4-4E0D-A0A8-F4CFE7B6831F}" type="sibTrans" cxnId="{9B67002A-2C1B-440E-B063-A55E792A8830}">
      <dgm:prSet/>
      <dgm:spPr/>
      <dgm:t>
        <a:bodyPr/>
        <a:lstStyle/>
        <a:p>
          <a:endParaRPr lang="en-US"/>
        </a:p>
      </dgm:t>
    </dgm:pt>
    <dgm:pt modelId="{C8393202-BED8-48F4-88CC-0285984DA928}" type="pres">
      <dgm:prSet presAssocID="{6428F6CE-37ED-4408-BFE5-53A8063C70AD}" presName="compositeShape" presStyleCnt="0">
        <dgm:presLayoutVars>
          <dgm:dir/>
          <dgm:resizeHandles/>
        </dgm:presLayoutVars>
      </dgm:prSet>
      <dgm:spPr/>
    </dgm:pt>
    <dgm:pt modelId="{30658192-F999-401A-9E54-8EA123CE0BF3}" type="pres">
      <dgm:prSet presAssocID="{6428F6CE-37ED-4408-BFE5-53A8063C70AD}" presName="pyramid" presStyleLbl="node1" presStyleIdx="0" presStyleCnt="1"/>
      <dgm:spPr/>
    </dgm:pt>
    <dgm:pt modelId="{B6679B62-61D7-465D-8CB9-EF91360212DC}" type="pres">
      <dgm:prSet presAssocID="{6428F6CE-37ED-4408-BFE5-53A8063C70AD}" presName="theList" presStyleCnt="0"/>
      <dgm:spPr/>
    </dgm:pt>
    <dgm:pt modelId="{1B3194E1-6D08-49CA-B594-FD152F3D6C91}" type="pres">
      <dgm:prSet presAssocID="{B8D091CF-D231-498A-8B12-703DA7D3ED86}" presName="aNode" presStyleLbl="fgAcc1" presStyleIdx="0" presStyleCnt="8">
        <dgm:presLayoutVars>
          <dgm:bulletEnabled val="1"/>
        </dgm:presLayoutVars>
      </dgm:prSet>
      <dgm:spPr/>
    </dgm:pt>
    <dgm:pt modelId="{52D9621C-E77A-4F53-BB7F-F7503DC07CA1}" type="pres">
      <dgm:prSet presAssocID="{B8D091CF-D231-498A-8B12-703DA7D3ED86}" presName="aSpace" presStyleCnt="0"/>
      <dgm:spPr/>
    </dgm:pt>
    <dgm:pt modelId="{3A24E310-73CE-4BBB-9BC4-DCCD541B5BC0}" type="pres">
      <dgm:prSet presAssocID="{51DCA9FB-ED3D-4BD1-881E-3E51FB377E35}" presName="aNode" presStyleLbl="fgAcc1" presStyleIdx="1" presStyleCnt="8">
        <dgm:presLayoutVars>
          <dgm:bulletEnabled val="1"/>
        </dgm:presLayoutVars>
      </dgm:prSet>
      <dgm:spPr/>
    </dgm:pt>
    <dgm:pt modelId="{1B316E14-BED8-4C6E-A6D0-FFA0E78D548D}" type="pres">
      <dgm:prSet presAssocID="{51DCA9FB-ED3D-4BD1-881E-3E51FB377E35}" presName="aSpace" presStyleCnt="0"/>
      <dgm:spPr/>
    </dgm:pt>
    <dgm:pt modelId="{6D323F62-20AB-4E2A-815C-41F9B97B90A8}" type="pres">
      <dgm:prSet presAssocID="{D6C2319F-4EDC-4AD5-B344-8652AB80ED3A}" presName="aNode" presStyleLbl="fgAcc1" presStyleIdx="2" presStyleCnt="8">
        <dgm:presLayoutVars>
          <dgm:bulletEnabled val="1"/>
        </dgm:presLayoutVars>
      </dgm:prSet>
      <dgm:spPr/>
    </dgm:pt>
    <dgm:pt modelId="{DBC47459-B93C-48CB-8900-32141BEFC80A}" type="pres">
      <dgm:prSet presAssocID="{D6C2319F-4EDC-4AD5-B344-8652AB80ED3A}" presName="aSpace" presStyleCnt="0"/>
      <dgm:spPr/>
    </dgm:pt>
    <dgm:pt modelId="{1EDAA1E6-A673-4C3C-9B9C-F285E9743C29}" type="pres">
      <dgm:prSet presAssocID="{AFC29EF5-F821-4C9A-BBFB-4554EB24DFC2}" presName="aNode" presStyleLbl="fgAcc1" presStyleIdx="3" presStyleCnt="8">
        <dgm:presLayoutVars>
          <dgm:bulletEnabled val="1"/>
        </dgm:presLayoutVars>
      </dgm:prSet>
      <dgm:spPr/>
    </dgm:pt>
    <dgm:pt modelId="{1DA2F14E-8C76-4DE7-92B4-89AF3E4C9FA4}" type="pres">
      <dgm:prSet presAssocID="{AFC29EF5-F821-4C9A-BBFB-4554EB24DFC2}" presName="aSpace" presStyleCnt="0"/>
      <dgm:spPr/>
    </dgm:pt>
    <dgm:pt modelId="{53122B31-3D86-443B-AC46-6A72C1E6CB20}" type="pres">
      <dgm:prSet presAssocID="{72E58F86-1B59-4EC3-A0FA-BE82DCBD858B}" presName="aNode" presStyleLbl="fgAcc1" presStyleIdx="4" presStyleCnt="8">
        <dgm:presLayoutVars>
          <dgm:bulletEnabled val="1"/>
        </dgm:presLayoutVars>
      </dgm:prSet>
      <dgm:spPr/>
    </dgm:pt>
    <dgm:pt modelId="{89BF2E34-5629-4AD4-8516-6BB792D20266}" type="pres">
      <dgm:prSet presAssocID="{72E58F86-1B59-4EC3-A0FA-BE82DCBD858B}" presName="aSpace" presStyleCnt="0"/>
      <dgm:spPr/>
    </dgm:pt>
    <dgm:pt modelId="{19BD1825-5E2C-4B4D-9D71-BECF81265A2A}" type="pres">
      <dgm:prSet presAssocID="{6B0EAF14-E81A-4EB1-9AE5-A2038E4CC6BF}" presName="aNode" presStyleLbl="fgAcc1" presStyleIdx="5" presStyleCnt="8">
        <dgm:presLayoutVars>
          <dgm:bulletEnabled val="1"/>
        </dgm:presLayoutVars>
      </dgm:prSet>
      <dgm:spPr/>
    </dgm:pt>
    <dgm:pt modelId="{BE396B54-8BB1-4598-A117-B66C54B358AB}" type="pres">
      <dgm:prSet presAssocID="{6B0EAF14-E81A-4EB1-9AE5-A2038E4CC6BF}" presName="aSpace" presStyleCnt="0"/>
      <dgm:spPr/>
    </dgm:pt>
    <dgm:pt modelId="{94D3F2A9-D6D2-4134-8755-5FDD53801286}" type="pres">
      <dgm:prSet presAssocID="{E1E6D15E-63C1-4722-B5B2-9FF33CC618A6}" presName="aNode" presStyleLbl="fgAcc1" presStyleIdx="6" presStyleCnt="8">
        <dgm:presLayoutVars>
          <dgm:bulletEnabled val="1"/>
        </dgm:presLayoutVars>
      </dgm:prSet>
      <dgm:spPr/>
    </dgm:pt>
    <dgm:pt modelId="{9D71D672-A6C2-4774-8AA0-123ED4262123}" type="pres">
      <dgm:prSet presAssocID="{E1E6D15E-63C1-4722-B5B2-9FF33CC618A6}" presName="aSpace" presStyleCnt="0"/>
      <dgm:spPr/>
    </dgm:pt>
    <dgm:pt modelId="{000A4E7F-4977-4923-9C25-0E02F5B3EA24}" type="pres">
      <dgm:prSet presAssocID="{B089B485-A1A3-4D7A-BF5B-CB885D19CAA5}" presName="aNode" presStyleLbl="fgAcc1" presStyleIdx="7" presStyleCnt="8">
        <dgm:presLayoutVars>
          <dgm:bulletEnabled val="1"/>
        </dgm:presLayoutVars>
      </dgm:prSet>
      <dgm:spPr/>
    </dgm:pt>
    <dgm:pt modelId="{02D67CA9-9ECD-4A0A-97C5-F01D551EF6A4}" type="pres">
      <dgm:prSet presAssocID="{B089B485-A1A3-4D7A-BF5B-CB885D19CAA5}" presName="aSpace" presStyleCnt="0"/>
      <dgm:spPr/>
    </dgm:pt>
  </dgm:ptLst>
  <dgm:cxnLst>
    <dgm:cxn modelId="{FDDBFA1A-14CB-4A5F-9415-8A1E25BED3D8}" srcId="{6428F6CE-37ED-4408-BFE5-53A8063C70AD}" destId="{72E58F86-1B59-4EC3-A0FA-BE82DCBD858B}" srcOrd="4" destOrd="0" parTransId="{237BF9AE-6481-4B41-92CC-29159F59CF4B}" sibTransId="{2B077A35-C0FF-4858-9E5A-3EC4C4399BED}"/>
    <dgm:cxn modelId="{26996B25-ACFB-401F-AE17-5DFE425724EC}" srcId="{6428F6CE-37ED-4408-BFE5-53A8063C70AD}" destId="{51DCA9FB-ED3D-4BD1-881E-3E51FB377E35}" srcOrd="1" destOrd="0" parTransId="{44AB42CE-9AC2-4D99-AC00-D8F1B0D99934}" sibTransId="{F2F73376-9CC0-4ECC-9468-06B59752E9AD}"/>
    <dgm:cxn modelId="{50DE0826-4AC7-46B3-B1A6-7E7E6092454E}" type="presOf" srcId="{D6C2319F-4EDC-4AD5-B344-8652AB80ED3A}" destId="{6D323F62-20AB-4E2A-815C-41F9B97B90A8}" srcOrd="0" destOrd="0" presId="urn:microsoft.com/office/officeart/2005/8/layout/pyramid2"/>
    <dgm:cxn modelId="{9B67002A-2C1B-440E-B063-A55E792A8830}" srcId="{6428F6CE-37ED-4408-BFE5-53A8063C70AD}" destId="{E1E6D15E-63C1-4722-B5B2-9FF33CC618A6}" srcOrd="6" destOrd="0" parTransId="{95EEE1E8-D8CA-40A1-B6A9-A76079580F3E}" sibTransId="{8F56742B-52F4-4E0D-A0A8-F4CFE7B6831F}"/>
    <dgm:cxn modelId="{FAF6AD33-4D89-4911-A983-D5D5896C1F1B}" srcId="{6428F6CE-37ED-4408-BFE5-53A8063C70AD}" destId="{6B0EAF14-E81A-4EB1-9AE5-A2038E4CC6BF}" srcOrd="5" destOrd="0" parTransId="{C7C95337-1014-409D-A3DD-577B4056BFE3}" sibTransId="{7CA9649C-C4F9-4B68-8AB1-F4E92FA046D2}"/>
    <dgm:cxn modelId="{F671BD41-5F85-4B6E-9FC5-CD10C0AFF5D6}" type="presOf" srcId="{6428F6CE-37ED-4408-BFE5-53A8063C70AD}" destId="{C8393202-BED8-48F4-88CC-0285984DA928}" srcOrd="0" destOrd="0" presId="urn:microsoft.com/office/officeart/2005/8/layout/pyramid2"/>
    <dgm:cxn modelId="{56440142-6ED7-4D7E-ABB5-1F88A79A94AC}" srcId="{6428F6CE-37ED-4408-BFE5-53A8063C70AD}" destId="{B8D091CF-D231-498A-8B12-703DA7D3ED86}" srcOrd="0" destOrd="0" parTransId="{99BD7275-A5CE-4F9F-A242-033879935D7A}" sibTransId="{80AD6914-F13E-4CA7-842B-A3637EC2A4F3}"/>
    <dgm:cxn modelId="{008EE843-71DF-479B-9C86-9A4BD22B7B5B}" type="presOf" srcId="{B089B485-A1A3-4D7A-BF5B-CB885D19CAA5}" destId="{000A4E7F-4977-4923-9C25-0E02F5B3EA24}" srcOrd="0" destOrd="0" presId="urn:microsoft.com/office/officeart/2005/8/layout/pyramid2"/>
    <dgm:cxn modelId="{851D8354-13BC-41FE-8937-696FF5F7D113}" type="presOf" srcId="{AFC29EF5-F821-4C9A-BBFB-4554EB24DFC2}" destId="{1EDAA1E6-A673-4C3C-9B9C-F285E9743C29}" srcOrd="0" destOrd="0" presId="urn:microsoft.com/office/officeart/2005/8/layout/pyramid2"/>
    <dgm:cxn modelId="{49625475-414E-4CC1-AC4B-75E1ABC7E90B}" srcId="{6428F6CE-37ED-4408-BFE5-53A8063C70AD}" destId="{B089B485-A1A3-4D7A-BF5B-CB885D19CAA5}" srcOrd="7" destOrd="0" parTransId="{4236F84A-D37A-425C-A9F4-3B31DBB12BAF}" sibTransId="{B4B50A0D-B6AD-45ED-8DB3-3706DE499DEC}"/>
    <dgm:cxn modelId="{10B3868F-E7C3-441A-B9B1-96308A2543DB}" type="presOf" srcId="{E1E6D15E-63C1-4722-B5B2-9FF33CC618A6}" destId="{94D3F2A9-D6D2-4134-8755-5FDD53801286}" srcOrd="0" destOrd="0" presId="urn:microsoft.com/office/officeart/2005/8/layout/pyramid2"/>
    <dgm:cxn modelId="{27741C92-94AE-4F1D-934F-7749E74D713E}" type="presOf" srcId="{B8D091CF-D231-498A-8B12-703DA7D3ED86}" destId="{1B3194E1-6D08-49CA-B594-FD152F3D6C91}" srcOrd="0" destOrd="0" presId="urn:microsoft.com/office/officeart/2005/8/layout/pyramid2"/>
    <dgm:cxn modelId="{7C444F9C-9FBC-4A41-B135-92364E2C8AD0}" srcId="{6428F6CE-37ED-4408-BFE5-53A8063C70AD}" destId="{AFC29EF5-F821-4C9A-BBFB-4554EB24DFC2}" srcOrd="3" destOrd="0" parTransId="{6F823C12-C039-48EF-968F-62F32A9CAF95}" sibTransId="{6C178844-421B-4111-9794-545F407AA372}"/>
    <dgm:cxn modelId="{9CA63FAD-0A07-4128-892A-C40061EB6A20}" type="presOf" srcId="{51DCA9FB-ED3D-4BD1-881E-3E51FB377E35}" destId="{3A24E310-73CE-4BBB-9BC4-DCCD541B5BC0}" srcOrd="0" destOrd="0" presId="urn:microsoft.com/office/officeart/2005/8/layout/pyramid2"/>
    <dgm:cxn modelId="{283C37E3-EA64-4FC8-91C5-1221F5D6C64F}" type="presOf" srcId="{6B0EAF14-E81A-4EB1-9AE5-A2038E4CC6BF}" destId="{19BD1825-5E2C-4B4D-9D71-BECF81265A2A}" srcOrd="0" destOrd="0" presId="urn:microsoft.com/office/officeart/2005/8/layout/pyramid2"/>
    <dgm:cxn modelId="{A54AB3E7-C731-40FC-9A83-809BF3DE8822}" type="presOf" srcId="{72E58F86-1B59-4EC3-A0FA-BE82DCBD858B}" destId="{53122B31-3D86-443B-AC46-6A72C1E6CB20}" srcOrd="0" destOrd="0" presId="urn:microsoft.com/office/officeart/2005/8/layout/pyramid2"/>
    <dgm:cxn modelId="{8EF4EBF7-8670-4ACE-AEA1-D4DF12570FFC}" srcId="{6428F6CE-37ED-4408-BFE5-53A8063C70AD}" destId="{D6C2319F-4EDC-4AD5-B344-8652AB80ED3A}" srcOrd="2" destOrd="0" parTransId="{BAF76EB4-17DD-4DAD-9849-B17D77E2230B}" sibTransId="{CDDFDF48-5E4B-45B9-B7F3-AC53DCCE5CD6}"/>
    <dgm:cxn modelId="{4C46EF81-CEAE-4471-AACE-1654B2189324}" type="presParOf" srcId="{C8393202-BED8-48F4-88CC-0285984DA928}" destId="{30658192-F999-401A-9E54-8EA123CE0BF3}" srcOrd="0" destOrd="0" presId="urn:microsoft.com/office/officeart/2005/8/layout/pyramid2"/>
    <dgm:cxn modelId="{9EF867C8-AC9D-41B1-846C-B862B8795979}" type="presParOf" srcId="{C8393202-BED8-48F4-88CC-0285984DA928}" destId="{B6679B62-61D7-465D-8CB9-EF91360212DC}" srcOrd="1" destOrd="0" presId="urn:microsoft.com/office/officeart/2005/8/layout/pyramid2"/>
    <dgm:cxn modelId="{8C5BC901-F33F-4E6D-AC46-0E53D6FB7C8D}" type="presParOf" srcId="{B6679B62-61D7-465D-8CB9-EF91360212DC}" destId="{1B3194E1-6D08-49CA-B594-FD152F3D6C91}" srcOrd="0" destOrd="0" presId="urn:microsoft.com/office/officeart/2005/8/layout/pyramid2"/>
    <dgm:cxn modelId="{6B4A9FAF-F8F8-404E-96EC-0442E263F865}" type="presParOf" srcId="{B6679B62-61D7-465D-8CB9-EF91360212DC}" destId="{52D9621C-E77A-4F53-BB7F-F7503DC07CA1}" srcOrd="1" destOrd="0" presId="urn:microsoft.com/office/officeart/2005/8/layout/pyramid2"/>
    <dgm:cxn modelId="{D9E8ED00-6DDD-481B-BF1E-B9497F9091F5}" type="presParOf" srcId="{B6679B62-61D7-465D-8CB9-EF91360212DC}" destId="{3A24E310-73CE-4BBB-9BC4-DCCD541B5BC0}" srcOrd="2" destOrd="0" presId="urn:microsoft.com/office/officeart/2005/8/layout/pyramid2"/>
    <dgm:cxn modelId="{CDDCF87B-4BC7-44CC-A8DD-25B0623306F9}" type="presParOf" srcId="{B6679B62-61D7-465D-8CB9-EF91360212DC}" destId="{1B316E14-BED8-4C6E-A6D0-FFA0E78D548D}" srcOrd="3" destOrd="0" presId="urn:microsoft.com/office/officeart/2005/8/layout/pyramid2"/>
    <dgm:cxn modelId="{B43D3456-0F44-4FEE-808A-2761848938F9}" type="presParOf" srcId="{B6679B62-61D7-465D-8CB9-EF91360212DC}" destId="{6D323F62-20AB-4E2A-815C-41F9B97B90A8}" srcOrd="4" destOrd="0" presId="urn:microsoft.com/office/officeart/2005/8/layout/pyramid2"/>
    <dgm:cxn modelId="{BFBCB049-C02A-411E-902F-3F5D832D8ACE}" type="presParOf" srcId="{B6679B62-61D7-465D-8CB9-EF91360212DC}" destId="{DBC47459-B93C-48CB-8900-32141BEFC80A}" srcOrd="5" destOrd="0" presId="urn:microsoft.com/office/officeart/2005/8/layout/pyramid2"/>
    <dgm:cxn modelId="{EC2FA1F9-7BE5-43C7-BE6A-4DA2227502E3}" type="presParOf" srcId="{B6679B62-61D7-465D-8CB9-EF91360212DC}" destId="{1EDAA1E6-A673-4C3C-9B9C-F285E9743C29}" srcOrd="6" destOrd="0" presId="urn:microsoft.com/office/officeart/2005/8/layout/pyramid2"/>
    <dgm:cxn modelId="{3A34F769-6559-4A34-BAFC-AC6AE6E2DF76}" type="presParOf" srcId="{B6679B62-61D7-465D-8CB9-EF91360212DC}" destId="{1DA2F14E-8C76-4DE7-92B4-89AF3E4C9FA4}" srcOrd="7" destOrd="0" presId="urn:microsoft.com/office/officeart/2005/8/layout/pyramid2"/>
    <dgm:cxn modelId="{DC07504C-2494-499D-80A9-03F0A73C887D}" type="presParOf" srcId="{B6679B62-61D7-465D-8CB9-EF91360212DC}" destId="{53122B31-3D86-443B-AC46-6A72C1E6CB20}" srcOrd="8" destOrd="0" presId="urn:microsoft.com/office/officeart/2005/8/layout/pyramid2"/>
    <dgm:cxn modelId="{ACE13B8E-A23E-428A-A0B5-AA121EAF3245}" type="presParOf" srcId="{B6679B62-61D7-465D-8CB9-EF91360212DC}" destId="{89BF2E34-5629-4AD4-8516-6BB792D20266}" srcOrd="9" destOrd="0" presId="urn:microsoft.com/office/officeart/2005/8/layout/pyramid2"/>
    <dgm:cxn modelId="{3D4B9348-9DB0-47CD-9FB0-CFC18E02933F}" type="presParOf" srcId="{B6679B62-61D7-465D-8CB9-EF91360212DC}" destId="{19BD1825-5E2C-4B4D-9D71-BECF81265A2A}" srcOrd="10" destOrd="0" presId="urn:microsoft.com/office/officeart/2005/8/layout/pyramid2"/>
    <dgm:cxn modelId="{D40F2212-1770-490A-8466-373562C1C3F2}" type="presParOf" srcId="{B6679B62-61D7-465D-8CB9-EF91360212DC}" destId="{BE396B54-8BB1-4598-A117-B66C54B358AB}" srcOrd="11" destOrd="0" presId="urn:microsoft.com/office/officeart/2005/8/layout/pyramid2"/>
    <dgm:cxn modelId="{5597942B-7D25-47B1-97A1-DF7C8F5B33AC}" type="presParOf" srcId="{B6679B62-61D7-465D-8CB9-EF91360212DC}" destId="{94D3F2A9-D6D2-4134-8755-5FDD53801286}" srcOrd="12" destOrd="0" presId="urn:microsoft.com/office/officeart/2005/8/layout/pyramid2"/>
    <dgm:cxn modelId="{00E00B4A-E72D-499A-85BA-C1F413096E1E}" type="presParOf" srcId="{B6679B62-61D7-465D-8CB9-EF91360212DC}" destId="{9D71D672-A6C2-4774-8AA0-123ED4262123}" srcOrd="13" destOrd="0" presId="urn:microsoft.com/office/officeart/2005/8/layout/pyramid2"/>
    <dgm:cxn modelId="{743CBA30-6D59-4EF7-A25F-D6B07C39CCF2}" type="presParOf" srcId="{B6679B62-61D7-465D-8CB9-EF91360212DC}" destId="{000A4E7F-4977-4923-9C25-0E02F5B3EA24}" srcOrd="14" destOrd="0" presId="urn:microsoft.com/office/officeart/2005/8/layout/pyramid2"/>
    <dgm:cxn modelId="{ECBB414F-D67D-463B-B416-3B35BCAD9EA5}" type="presParOf" srcId="{B6679B62-61D7-465D-8CB9-EF91360212DC}" destId="{02D67CA9-9ECD-4A0A-97C5-F01D551EF6A4}"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58192-F999-401A-9E54-8EA123CE0BF3}">
      <dsp:nvSpPr>
        <dsp:cNvPr id="0" name=""/>
        <dsp:cNvSpPr/>
      </dsp:nvSpPr>
      <dsp:spPr>
        <a:xfrm>
          <a:off x="2094407" y="0"/>
          <a:ext cx="5104261" cy="5104261"/>
        </a:xfrm>
        <a:prstGeom prst="triangle">
          <a:avLst/>
        </a:prstGeom>
        <a:blipFill rotWithShape="1">
          <a:blip xmlns:r="http://schemas.openxmlformats.org/officeDocument/2006/relationships" r:embed="rId1">
            <a:duotone>
              <a:schemeClr val="accent5">
                <a:hueOff val="0"/>
                <a:satOff val="0"/>
                <a:lumOff val="0"/>
                <a:alphaOff val="0"/>
                <a:shade val="36000"/>
                <a:satMod val="120000"/>
              </a:schemeClr>
              <a:schemeClr val="accent5">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1B3194E1-6D08-49CA-B594-FD152F3D6C91}">
      <dsp:nvSpPr>
        <dsp:cNvPr id="0" name=""/>
        <dsp:cNvSpPr/>
      </dsp:nvSpPr>
      <dsp:spPr>
        <a:xfrm>
          <a:off x="4646538" y="510924"/>
          <a:ext cx="3317770" cy="453601"/>
        </a:xfrm>
        <a:prstGeom prst="roundRect">
          <a:avLst/>
        </a:prstGeom>
        <a:solidFill>
          <a:schemeClr val="accent4">
            <a:lumMod val="60000"/>
            <a:lumOff val="40000"/>
            <a:alpha val="90000"/>
          </a:schemeClr>
        </a:solidFill>
        <a:ln w="6350" cap="flat" cmpd="sng" algn="ctr">
          <a:solidFill>
            <a:schemeClr val="accent5">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Define Business Goal</a:t>
          </a:r>
        </a:p>
      </dsp:txBody>
      <dsp:txXfrm>
        <a:off x="4668681" y="533067"/>
        <a:ext cx="3273484" cy="409315"/>
      </dsp:txXfrm>
    </dsp:sp>
    <dsp:sp modelId="{3A24E310-73CE-4BBB-9BC4-DCCD541B5BC0}">
      <dsp:nvSpPr>
        <dsp:cNvPr id="0" name=""/>
        <dsp:cNvSpPr/>
      </dsp:nvSpPr>
      <dsp:spPr>
        <a:xfrm>
          <a:off x="4646538" y="1021226"/>
          <a:ext cx="3317770" cy="453601"/>
        </a:xfrm>
        <a:prstGeom prst="roundRect">
          <a:avLst/>
        </a:prstGeom>
        <a:solidFill>
          <a:schemeClr val="accent4">
            <a:lumMod val="60000"/>
            <a:lumOff val="40000"/>
            <a:alpha val="90000"/>
          </a:schemeClr>
        </a:solidFill>
        <a:ln w="6350" cap="flat" cmpd="sng" algn="ctr">
          <a:solidFill>
            <a:schemeClr val="accent5">
              <a:hueOff val="-3046160"/>
              <a:satOff val="1731"/>
              <a:lumOff val="-1429"/>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Collection</a:t>
          </a:r>
        </a:p>
      </dsp:txBody>
      <dsp:txXfrm>
        <a:off x="4668681" y="1043369"/>
        <a:ext cx="3273484" cy="409315"/>
      </dsp:txXfrm>
    </dsp:sp>
    <dsp:sp modelId="{6D323F62-20AB-4E2A-815C-41F9B97B90A8}">
      <dsp:nvSpPr>
        <dsp:cNvPr id="0" name=""/>
        <dsp:cNvSpPr/>
      </dsp:nvSpPr>
      <dsp:spPr>
        <a:xfrm>
          <a:off x="4646538" y="1531527"/>
          <a:ext cx="3317770" cy="453601"/>
        </a:xfrm>
        <a:prstGeom prst="roundRect">
          <a:avLst/>
        </a:prstGeom>
        <a:solidFill>
          <a:schemeClr val="accent4">
            <a:lumMod val="60000"/>
            <a:lumOff val="40000"/>
            <a:alpha val="90000"/>
          </a:schemeClr>
        </a:solidFill>
        <a:ln w="6350" cap="flat" cmpd="sng" algn="ctr">
          <a:solidFill>
            <a:schemeClr val="accent5">
              <a:hueOff val="-6092320"/>
              <a:satOff val="3463"/>
              <a:lumOff val="-2857"/>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Explore &amp; visualize series</a:t>
          </a:r>
        </a:p>
      </dsp:txBody>
      <dsp:txXfrm>
        <a:off x="4668681" y="1553670"/>
        <a:ext cx="3273484" cy="409315"/>
      </dsp:txXfrm>
    </dsp:sp>
    <dsp:sp modelId="{1EDAA1E6-A673-4C3C-9B9C-F285E9743C29}">
      <dsp:nvSpPr>
        <dsp:cNvPr id="0" name=""/>
        <dsp:cNvSpPr/>
      </dsp:nvSpPr>
      <dsp:spPr>
        <a:xfrm>
          <a:off x="4646538" y="2041829"/>
          <a:ext cx="3317770" cy="453601"/>
        </a:xfrm>
        <a:prstGeom prst="roundRect">
          <a:avLst/>
        </a:prstGeom>
        <a:solidFill>
          <a:schemeClr val="accent4">
            <a:lumMod val="60000"/>
            <a:lumOff val="40000"/>
            <a:alpha val="90000"/>
          </a:schemeClr>
        </a:solidFill>
        <a:ln w="6350" cap="flat" cmpd="sng" algn="ctr">
          <a:solidFill>
            <a:schemeClr val="accent5">
              <a:hueOff val="-9138481"/>
              <a:satOff val="5194"/>
              <a:lumOff val="-4286"/>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Pre-process data</a:t>
          </a:r>
        </a:p>
      </dsp:txBody>
      <dsp:txXfrm>
        <a:off x="4668681" y="2063972"/>
        <a:ext cx="3273484" cy="409315"/>
      </dsp:txXfrm>
    </dsp:sp>
    <dsp:sp modelId="{53122B31-3D86-443B-AC46-6A72C1E6CB20}">
      <dsp:nvSpPr>
        <dsp:cNvPr id="0" name=""/>
        <dsp:cNvSpPr/>
      </dsp:nvSpPr>
      <dsp:spPr>
        <a:xfrm>
          <a:off x="4646538" y="2552131"/>
          <a:ext cx="3317770" cy="453601"/>
        </a:xfrm>
        <a:prstGeom prst="roundRect">
          <a:avLst/>
        </a:prstGeom>
        <a:solidFill>
          <a:schemeClr val="accent4">
            <a:lumMod val="60000"/>
            <a:lumOff val="40000"/>
            <a:alpha val="90000"/>
          </a:schemeClr>
        </a:solidFill>
        <a:ln w="6350" cap="flat" cmpd="sng" algn="ctr">
          <a:solidFill>
            <a:schemeClr val="accent5">
              <a:hueOff val="-12184641"/>
              <a:satOff val="6925"/>
              <a:lumOff val="-5714"/>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Partition series</a:t>
          </a:r>
        </a:p>
      </dsp:txBody>
      <dsp:txXfrm>
        <a:off x="4668681" y="2574274"/>
        <a:ext cx="3273484" cy="409315"/>
      </dsp:txXfrm>
    </dsp:sp>
    <dsp:sp modelId="{19BD1825-5E2C-4B4D-9D71-BECF81265A2A}">
      <dsp:nvSpPr>
        <dsp:cNvPr id="0" name=""/>
        <dsp:cNvSpPr/>
      </dsp:nvSpPr>
      <dsp:spPr>
        <a:xfrm>
          <a:off x="4646538" y="3062432"/>
          <a:ext cx="3317770" cy="453601"/>
        </a:xfrm>
        <a:prstGeom prst="roundRect">
          <a:avLst/>
        </a:prstGeom>
        <a:solidFill>
          <a:schemeClr val="accent4">
            <a:lumMod val="60000"/>
            <a:lumOff val="40000"/>
            <a:alpha val="90000"/>
          </a:schemeClr>
        </a:solidFill>
        <a:ln w="6350" cap="flat" cmpd="sng" algn="ctr">
          <a:solidFill>
            <a:schemeClr val="accent5">
              <a:hueOff val="-15230801"/>
              <a:satOff val="8656"/>
              <a:lumOff val="-7143"/>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Apply Forecasting methods</a:t>
          </a:r>
        </a:p>
      </dsp:txBody>
      <dsp:txXfrm>
        <a:off x="4668681" y="3084575"/>
        <a:ext cx="3273484" cy="409315"/>
      </dsp:txXfrm>
    </dsp:sp>
    <dsp:sp modelId="{94D3F2A9-D6D2-4134-8755-5FDD53801286}">
      <dsp:nvSpPr>
        <dsp:cNvPr id="0" name=""/>
        <dsp:cNvSpPr/>
      </dsp:nvSpPr>
      <dsp:spPr>
        <a:xfrm>
          <a:off x="4646538" y="3572734"/>
          <a:ext cx="3317770" cy="453601"/>
        </a:xfrm>
        <a:prstGeom prst="roundRect">
          <a:avLst/>
        </a:prstGeom>
        <a:solidFill>
          <a:schemeClr val="accent4">
            <a:lumMod val="60000"/>
            <a:lumOff val="40000"/>
            <a:alpha val="90000"/>
          </a:schemeClr>
        </a:solidFill>
        <a:ln w="6350" cap="flat" cmpd="sng" algn="ctr">
          <a:solidFill>
            <a:schemeClr val="accent5">
              <a:hueOff val="-18276962"/>
              <a:satOff val="10388"/>
              <a:lumOff val="-8571"/>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Evaluate &amp; compare Performance</a:t>
          </a:r>
        </a:p>
      </dsp:txBody>
      <dsp:txXfrm>
        <a:off x="4668681" y="3594877"/>
        <a:ext cx="3273484" cy="409315"/>
      </dsp:txXfrm>
    </dsp:sp>
    <dsp:sp modelId="{000A4E7F-4977-4923-9C25-0E02F5B3EA24}">
      <dsp:nvSpPr>
        <dsp:cNvPr id="0" name=""/>
        <dsp:cNvSpPr/>
      </dsp:nvSpPr>
      <dsp:spPr>
        <a:xfrm>
          <a:off x="4646538" y="4083035"/>
          <a:ext cx="3317770" cy="453601"/>
        </a:xfrm>
        <a:prstGeom prst="roundRect">
          <a:avLst/>
        </a:prstGeom>
        <a:solidFill>
          <a:schemeClr val="accent4">
            <a:lumMod val="60000"/>
            <a:lumOff val="40000"/>
            <a:alpha val="90000"/>
          </a:schemeClr>
        </a:solidFill>
        <a:ln w="6350" cap="flat" cmpd="sng" algn="ctr">
          <a:solidFill>
            <a:schemeClr val="accent5">
              <a:hueOff val="-21323121"/>
              <a:satOff val="12119"/>
              <a:lumOff val="-1000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Implement Forecast/System</a:t>
          </a:r>
        </a:p>
      </dsp:txBody>
      <dsp:txXfrm>
        <a:off x="4668681" y="4105178"/>
        <a:ext cx="3273484" cy="4093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6F4E-EF14-4E92-8420-21ABDCFA930E}"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DE046-DBDC-44E7-B496-55BFEA4712A2}" type="slidenum">
              <a:rPr lang="en-US" smtClean="0"/>
              <a:t>‹#›</a:t>
            </a:fld>
            <a:endParaRPr lang="en-US"/>
          </a:p>
        </p:txBody>
      </p:sp>
    </p:spTree>
    <p:extLst>
      <p:ext uri="{BB962C8B-B14F-4D97-AF65-F5344CB8AC3E}">
        <p14:creationId xmlns:p14="http://schemas.microsoft.com/office/powerpoint/2010/main" val="36840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6368249-5865-4161-A9CD-623F5B8F1B1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119579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2B6FC0-11E0-4178-96F4-6A50CD33266E}"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97D843D-F949-4812-BA4E-B1F04D02853F}" type="slidenum">
              <a:rPr lang="en-US" smtClean="0"/>
              <a:t>‹#›</a:t>
            </a:fld>
            <a:endParaRPr lang="en-US"/>
          </a:p>
        </p:txBody>
      </p:sp>
    </p:spTree>
    <p:extLst>
      <p:ext uri="{BB962C8B-B14F-4D97-AF65-F5344CB8AC3E}">
        <p14:creationId xmlns:p14="http://schemas.microsoft.com/office/powerpoint/2010/main" val="88033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B6FC0-11E0-4178-96F4-6A50CD33266E}"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100827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B6FC0-11E0-4178-96F4-6A50CD33266E}"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32884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8251371" y="483793"/>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55075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B6FC0-11E0-4178-96F4-6A50CD33266E}"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186046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92B6FC0-11E0-4178-96F4-6A50CD33266E}" type="datetimeFigureOut">
              <a:rPr lang="en-US" smtClean="0"/>
              <a:t>5/4/2022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97D843D-F949-4812-BA4E-B1F04D02853F}" type="slidenum">
              <a:rPr lang="en-US" smtClean="0"/>
              <a:t>‹#›</a:t>
            </a:fld>
            <a:endParaRPr lang="en-US"/>
          </a:p>
        </p:txBody>
      </p:sp>
    </p:spTree>
    <p:extLst>
      <p:ext uri="{BB962C8B-B14F-4D97-AF65-F5344CB8AC3E}">
        <p14:creationId xmlns:p14="http://schemas.microsoft.com/office/powerpoint/2010/main" val="190344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2B6FC0-11E0-4178-96F4-6A50CD33266E}"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145994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B6FC0-11E0-4178-96F4-6A50CD33266E}"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79399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B6FC0-11E0-4178-96F4-6A50CD33266E}"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37341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B6FC0-11E0-4178-96F4-6A50CD33266E}"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424718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B6FC0-11E0-4178-96F4-6A50CD33266E}"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66233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B6FC0-11E0-4178-96F4-6A50CD33266E}" type="datetimeFigureOut">
              <a:rPr lang="en-US" smtClean="0"/>
              <a:t>5/4/2022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372180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92B6FC0-11E0-4178-96F4-6A50CD33266E}" type="datetimeFigureOut">
              <a:rPr lang="en-US" smtClean="0"/>
              <a:t>5/4/2022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97D843D-F949-4812-BA4E-B1F04D02853F}" type="slidenum">
              <a:rPr lang="en-US" smtClean="0"/>
              <a:t>‹#›</a:t>
            </a:fld>
            <a:endParaRPr lang="en-US"/>
          </a:p>
        </p:txBody>
      </p:sp>
    </p:spTree>
    <p:extLst>
      <p:ext uri="{BB962C8B-B14F-4D97-AF65-F5344CB8AC3E}">
        <p14:creationId xmlns:p14="http://schemas.microsoft.com/office/powerpoint/2010/main" val="141621753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1681618" y="925781"/>
            <a:ext cx="8821918" cy="857681"/>
          </a:xfrm>
          <a:prstGeom prst="rect">
            <a:avLst/>
          </a:prstGeom>
          <a:noFill/>
          <a:ln>
            <a:noFill/>
          </a:ln>
        </p:spPr>
        <p:txBody>
          <a:bodyPr spcFirstLastPara="1" wrap="square" lIns="0" tIns="0" rIns="0" bIns="0" anchor="t" anchorCtr="0">
            <a:noAutofit/>
          </a:bodyPr>
          <a:lstStyle/>
          <a:p>
            <a:pPr marL="0" marR="0" lvl="0" indent="0" algn="ctr" defTabSz="457200" rtl="0" eaLnBrk="1" fontAlgn="auto" latinLnBrk="0" hangingPunct="1">
              <a:lnSpc>
                <a:spcPct val="100000"/>
              </a:lnSpc>
              <a:spcBef>
                <a:spcPts val="0"/>
              </a:spcBef>
              <a:spcAft>
                <a:spcPts val="0"/>
              </a:spcAft>
              <a:buClr>
                <a:srgbClr val="002776"/>
              </a:buClr>
              <a:buSzPts val="3600"/>
              <a:buFontTx/>
              <a:buNone/>
              <a:tabLst/>
              <a:defRPr/>
            </a:pPr>
            <a:r>
              <a:rPr lang="en-US" sz="5400" b="1" cap="all" dirty="0">
                <a:blipFill>
                  <a:blip r:embed="rId3">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mj-ea"/>
                <a:cs typeface="Times New Roman" panose="02020603050405020304" pitchFamily="18" charset="0"/>
              </a:rPr>
              <a:t>FORECAST GOLD PRICES</a:t>
            </a:r>
          </a:p>
        </p:txBody>
      </p:sp>
      <p:pic>
        <p:nvPicPr>
          <p:cNvPr id="333" name="Google Shape;333;p1"/>
          <p:cNvPicPr preferRelativeResize="0"/>
          <p:nvPr/>
        </p:nvPicPr>
        <p:blipFill rotWithShape="1">
          <a:blip r:embed="rId4">
            <a:alphaModFix/>
          </a:blip>
          <a:srcRect/>
          <a:stretch/>
        </p:blipFill>
        <p:spPr>
          <a:xfrm>
            <a:off x="10744068" y="232245"/>
            <a:ext cx="1187051" cy="411359"/>
          </a:xfrm>
          <a:prstGeom prst="rect">
            <a:avLst/>
          </a:prstGeom>
          <a:noFill/>
          <a:ln>
            <a:noFill/>
          </a:ln>
        </p:spPr>
      </p:pic>
      <p:sp>
        <p:nvSpPr>
          <p:cNvPr id="334" name="Google Shape;334;p1"/>
          <p:cNvSpPr txBox="1"/>
          <p:nvPr/>
        </p:nvSpPr>
        <p:spPr>
          <a:xfrm>
            <a:off x="3574286" y="1876768"/>
            <a:ext cx="5036581" cy="4401164"/>
          </a:xfrm>
          <a:prstGeom prst="rect">
            <a:avLst/>
          </a:prstGeom>
          <a:noFill/>
          <a:ln>
            <a:noFill/>
          </a:ln>
        </p:spPr>
        <p:txBody>
          <a:bodyPr spcFirstLastPara="1" wrap="square" lIns="91425" tIns="45700" rIns="91425" bIns="45700" anchor="t" anchorCtr="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GROUP – 5 (P-111)</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SHUBHAM PAWAR</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SATYAJEET SUDHIR DHARMADHIKARI</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HARSHADA ANIL SHINDE</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SUSHMA NARSAYYA GURAYYA</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TOFIQAHEMAD BAG SHAIKH</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VEDA GOWDA</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PRIYANK JALINDAR UKIRADE</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KOMAL GANESH RETAWADE</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MENTOR - </a:t>
            </a:r>
            <a:r>
              <a:rPr lang="en-US" sz="2600" b="1" dirty="0">
                <a:solidFill>
                  <a:srgbClr val="002060"/>
                </a:solidFill>
                <a:latin typeface="Times New Roman" panose="02020603050405020304" pitchFamily="18" charset="0"/>
                <a:cs typeface="Times New Roman" panose="02020603050405020304" pitchFamily="18" charset="0"/>
              </a:rPr>
              <a:t>KARTHIK</a:t>
            </a:r>
            <a:endParaRPr kumimoji="0" lang="en-US" sz="2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2601CDBD-B137-E8A7-CC05-67911549E96D}"/>
              </a:ext>
            </a:extLst>
          </p:cNvPr>
          <p:cNvSpPr txBox="1"/>
          <p:nvPr/>
        </p:nvSpPr>
        <p:spPr>
          <a:xfrm>
            <a:off x="11473133" y="6277934"/>
            <a:ext cx="276046" cy="369332"/>
          </a:xfrm>
          <a:prstGeom prst="rect">
            <a:avLst/>
          </a:prstGeom>
          <a:noFill/>
        </p:spPr>
        <p:txBody>
          <a:bodyPr wrap="square" rtlCol="0">
            <a:spAutoFit/>
          </a:bodyPr>
          <a:lstStyle/>
          <a:p>
            <a:r>
              <a:rPr lang="en-IN" dirty="0">
                <a:solidFill>
                  <a:schemeClr val="bg1"/>
                </a:solidFill>
              </a:rPr>
              <a:t>1</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4553-CE23-4A57-2D8A-9631CEF095C9}"/>
              </a:ext>
            </a:extLst>
          </p:cNvPr>
          <p:cNvSpPr>
            <a:spLocks noGrp="1"/>
          </p:cNvSpPr>
          <p:nvPr>
            <p:ph type="title"/>
          </p:nvPr>
        </p:nvSpPr>
        <p:spPr>
          <a:xfrm>
            <a:off x="1066800" y="165455"/>
            <a:ext cx="10058400" cy="1609344"/>
          </a:xfrm>
        </p:spPr>
        <p:txBody>
          <a:bodyPr/>
          <a:lstStyle/>
          <a:p>
            <a:r>
              <a:rPr lang="en-IN" dirty="0"/>
              <a:t>Deployment </a:t>
            </a:r>
            <a:endParaRPr lang="en-US" dirty="0"/>
          </a:p>
        </p:txBody>
      </p:sp>
      <p:pic>
        <p:nvPicPr>
          <p:cNvPr id="5" name="Picture 4">
            <a:extLst>
              <a:ext uri="{FF2B5EF4-FFF2-40B4-BE49-F238E27FC236}">
                <a16:creationId xmlns:a16="http://schemas.microsoft.com/office/drawing/2014/main" id="{F7E8C2B7-85DC-CEEB-5825-C2460E0925D6}"/>
              </a:ext>
            </a:extLst>
          </p:cNvPr>
          <p:cNvPicPr>
            <a:picLocks noChangeAspect="1"/>
          </p:cNvPicPr>
          <p:nvPr/>
        </p:nvPicPr>
        <p:blipFill>
          <a:blip r:embed="rId2"/>
          <a:stretch>
            <a:fillRect/>
          </a:stretch>
        </p:blipFill>
        <p:spPr>
          <a:xfrm>
            <a:off x="2062672" y="1706478"/>
            <a:ext cx="8066656" cy="4537494"/>
          </a:xfrm>
          <a:prstGeom prst="rect">
            <a:avLst/>
          </a:prstGeom>
        </p:spPr>
      </p:pic>
      <p:sp>
        <p:nvSpPr>
          <p:cNvPr id="6" name="TextBox 5">
            <a:extLst>
              <a:ext uri="{FF2B5EF4-FFF2-40B4-BE49-F238E27FC236}">
                <a16:creationId xmlns:a16="http://schemas.microsoft.com/office/drawing/2014/main" id="{C40EFBEE-0D13-6763-7969-93F55501F8AE}"/>
              </a:ext>
            </a:extLst>
          </p:cNvPr>
          <p:cNvSpPr txBox="1"/>
          <p:nvPr/>
        </p:nvSpPr>
        <p:spPr>
          <a:xfrm>
            <a:off x="5214257" y="6373368"/>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7" name="TextBox 6">
            <a:extLst>
              <a:ext uri="{FF2B5EF4-FFF2-40B4-BE49-F238E27FC236}">
                <a16:creationId xmlns:a16="http://schemas.microsoft.com/office/drawing/2014/main" id="{03DF3A88-AEFF-BB6C-8BD9-3A7E52BE4E05}"/>
              </a:ext>
            </a:extLst>
          </p:cNvPr>
          <p:cNvSpPr txBox="1"/>
          <p:nvPr/>
        </p:nvSpPr>
        <p:spPr>
          <a:xfrm>
            <a:off x="11421372" y="6265646"/>
            <a:ext cx="474453" cy="369332"/>
          </a:xfrm>
          <a:prstGeom prst="rect">
            <a:avLst/>
          </a:prstGeom>
          <a:noFill/>
        </p:spPr>
        <p:txBody>
          <a:bodyPr wrap="square" rtlCol="0">
            <a:spAutoFit/>
          </a:bodyPr>
          <a:lstStyle/>
          <a:p>
            <a:r>
              <a:rPr lang="en-IN" dirty="0">
                <a:solidFill>
                  <a:schemeClr val="bg1"/>
                </a:solidFill>
              </a:rPr>
              <a:t>10</a:t>
            </a:r>
            <a:endParaRPr lang="en-US" dirty="0">
              <a:solidFill>
                <a:schemeClr val="bg1"/>
              </a:solidFill>
            </a:endParaRPr>
          </a:p>
        </p:txBody>
      </p:sp>
    </p:spTree>
    <p:extLst>
      <p:ext uri="{BB962C8B-B14F-4D97-AF65-F5344CB8AC3E}">
        <p14:creationId xmlns:p14="http://schemas.microsoft.com/office/powerpoint/2010/main" val="123483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4553-CE23-4A57-2D8A-9631CEF095C9}"/>
              </a:ext>
            </a:extLst>
          </p:cNvPr>
          <p:cNvSpPr>
            <a:spLocks noGrp="1"/>
          </p:cNvSpPr>
          <p:nvPr>
            <p:ph type="title"/>
          </p:nvPr>
        </p:nvSpPr>
        <p:spPr>
          <a:xfrm>
            <a:off x="1066800" y="165455"/>
            <a:ext cx="10058400" cy="1609344"/>
          </a:xfrm>
        </p:spPr>
        <p:txBody>
          <a:bodyPr/>
          <a:lstStyle/>
          <a:p>
            <a:r>
              <a:rPr lang="en-IN" dirty="0"/>
              <a:t>Deployment - About data</a:t>
            </a:r>
            <a:endParaRPr lang="en-US" dirty="0"/>
          </a:p>
        </p:txBody>
      </p:sp>
      <p:pic>
        <p:nvPicPr>
          <p:cNvPr id="4" name="Picture 3">
            <a:extLst>
              <a:ext uri="{FF2B5EF4-FFF2-40B4-BE49-F238E27FC236}">
                <a16:creationId xmlns:a16="http://schemas.microsoft.com/office/drawing/2014/main" id="{4021F1D2-0AFF-47E3-8BD5-4C59AAF21063}"/>
              </a:ext>
            </a:extLst>
          </p:cNvPr>
          <p:cNvPicPr>
            <a:picLocks noChangeAspect="1"/>
          </p:cNvPicPr>
          <p:nvPr/>
        </p:nvPicPr>
        <p:blipFill>
          <a:blip r:embed="rId2"/>
          <a:stretch>
            <a:fillRect/>
          </a:stretch>
        </p:blipFill>
        <p:spPr>
          <a:xfrm>
            <a:off x="1847970" y="1552754"/>
            <a:ext cx="8496060" cy="4779034"/>
          </a:xfrm>
          <a:prstGeom prst="rect">
            <a:avLst/>
          </a:prstGeom>
        </p:spPr>
      </p:pic>
      <p:sp>
        <p:nvSpPr>
          <p:cNvPr id="6" name="TextBox 5">
            <a:extLst>
              <a:ext uri="{FF2B5EF4-FFF2-40B4-BE49-F238E27FC236}">
                <a16:creationId xmlns:a16="http://schemas.microsoft.com/office/drawing/2014/main" id="{01384A0F-3334-EC0D-2716-53347067BBAB}"/>
              </a:ext>
            </a:extLst>
          </p:cNvPr>
          <p:cNvSpPr txBox="1"/>
          <p:nvPr/>
        </p:nvSpPr>
        <p:spPr>
          <a:xfrm>
            <a:off x="5214257" y="6373368"/>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7" name="TextBox 6">
            <a:extLst>
              <a:ext uri="{FF2B5EF4-FFF2-40B4-BE49-F238E27FC236}">
                <a16:creationId xmlns:a16="http://schemas.microsoft.com/office/drawing/2014/main" id="{D6C954F6-5BAE-7070-8FCC-412F726A433D}"/>
              </a:ext>
            </a:extLst>
          </p:cNvPr>
          <p:cNvSpPr txBox="1"/>
          <p:nvPr/>
        </p:nvSpPr>
        <p:spPr>
          <a:xfrm>
            <a:off x="11421371" y="6265646"/>
            <a:ext cx="517585" cy="369332"/>
          </a:xfrm>
          <a:prstGeom prst="rect">
            <a:avLst/>
          </a:prstGeom>
          <a:noFill/>
        </p:spPr>
        <p:txBody>
          <a:bodyPr wrap="square" rtlCol="0">
            <a:spAutoFit/>
          </a:bodyPr>
          <a:lstStyle/>
          <a:p>
            <a:r>
              <a:rPr lang="en-IN" dirty="0">
                <a:solidFill>
                  <a:schemeClr val="bg1"/>
                </a:solidFill>
              </a:rPr>
              <a:t>11</a:t>
            </a:r>
            <a:endParaRPr lang="en-US" dirty="0">
              <a:solidFill>
                <a:schemeClr val="bg1"/>
              </a:solidFill>
            </a:endParaRPr>
          </a:p>
        </p:txBody>
      </p:sp>
    </p:spTree>
    <p:extLst>
      <p:ext uri="{BB962C8B-B14F-4D97-AF65-F5344CB8AC3E}">
        <p14:creationId xmlns:p14="http://schemas.microsoft.com/office/powerpoint/2010/main" val="347970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4553-CE23-4A57-2D8A-9631CEF095C9}"/>
              </a:ext>
            </a:extLst>
          </p:cNvPr>
          <p:cNvSpPr>
            <a:spLocks noGrp="1"/>
          </p:cNvSpPr>
          <p:nvPr>
            <p:ph type="title"/>
          </p:nvPr>
        </p:nvSpPr>
        <p:spPr>
          <a:xfrm>
            <a:off x="920151" y="0"/>
            <a:ext cx="10058400" cy="1609344"/>
          </a:xfrm>
        </p:spPr>
        <p:txBody>
          <a:bodyPr/>
          <a:lstStyle/>
          <a:p>
            <a:r>
              <a:rPr lang="en-IN" dirty="0"/>
              <a:t>Deployment - forecasting</a:t>
            </a:r>
            <a:endParaRPr lang="en-US" dirty="0"/>
          </a:p>
        </p:txBody>
      </p:sp>
      <p:pic>
        <p:nvPicPr>
          <p:cNvPr id="5" name="Picture 4">
            <a:extLst>
              <a:ext uri="{FF2B5EF4-FFF2-40B4-BE49-F238E27FC236}">
                <a16:creationId xmlns:a16="http://schemas.microsoft.com/office/drawing/2014/main" id="{A838C954-0B18-3702-D807-4497F9621C53}"/>
              </a:ext>
            </a:extLst>
          </p:cNvPr>
          <p:cNvPicPr>
            <a:picLocks noChangeAspect="1"/>
          </p:cNvPicPr>
          <p:nvPr/>
        </p:nvPicPr>
        <p:blipFill>
          <a:blip r:embed="rId2"/>
          <a:stretch>
            <a:fillRect/>
          </a:stretch>
        </p:blipFill>
        <p:spPr>
          <a:xfrm>
            <a:off x="1924649" y="1354347"/>
            <a:ext cx="8342702" cy="4692770"/>
          </a:xfrm>
          <a:prstGeom prst="rect">
            <a:avLst/>
          </a:prstGeom>
        </p:spPr>
      </p:pic>
      <p:sp>
        <p:nvSpPr>
          <p:cNvPr id="6" name="TextBox 5">
            <a:extLst>
              <a:ext uri="{FF2B5EF4-FFF2-40B4-BE49-F238E27FC236}">
                <a16:creationId xmlns:a16="http://schemas.microsoft.com/office/drawing/2014/main" id="{1D86DE92-104E-1635-E516-6036359B9484}"/>
              </a:ext>
            </a:extLst>
          </p:cNvPr>
          <p:cNvSpPr txBox="1"/>
          <p:nvPr/>
        </p:nvSpPr>
        <p:spPr>
          <a:xfrm>
            <a:off x="5214257" y="6373368"/>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7" name="TextBox 6">
            <a:extLst>
              <a:ext uri="{FF2B5EF4-FFF2-40B4-BE49-F238E27FC236}">
                <a16:creationId xmlns:a16="http://schemas.microsoft.com/office/drawing/2014/main" id="{0218AFF4-9E28-F4D2-0A01-2B87746A65EE}"/>
              </a:ext>
            </a:extLst>
          </p:cNvPr>
          <p:cNvSpPr txBox="1"/>
          <p:nvPr/>
        </p:nvSpPr>
        <p:spPr>
          <a:xfrm>
            <a:off x="11395493" y="6265646"/>
            <a:ext cx="692989" cy="369332"/>
          </a:xfrm>
          <a:prstGeom prst="rect">
            <a:avLst/>
          </a:prstGeom>
          <a:noFill/>
        </p:spPr>
        <p:txBody>
          <a:bodyPr wrap="square" rtlCol="0">
            <a:spAutoFit/>
          </a:bodyPr>
          <a:lstStyle/>
          <a:p>
            <a:r>
              <a:rPr lang="en-IN" dirty="0">
                <a:solidFill>
                  <a:schemeClr val="bg1"/>
                </a:solidFill>
              </a:rPr>
              <a:t>12</a:t>
            </a:r>
            <a:endParaRPr lang="en-US" dirty="0">
              <a:solidFill>
                <a:schemeClr val="bg1"/>
              </a:solidFill>
            </a:endParaRPr>
          </a:p>
        </p:txBody>
      </p:sp>
    </p:spTree>
    <p:extLst>
      <p:ext uri="{BB962C8B-B14F-4D97-AF65-F5344CB8AC3E}">
        <p14:creationId xmlns:p14="http://schemas.microsoft.com/office/powerpoint/2010/main" val="217133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B993-7B79-95B4-4466-01F21D6BE1D4}"/>
              </a:ext>
            </a:extLst>
          </p:cNvPr>
          <p:cNvSpPr>
            <a:spLocks noGrp="1"/>
          </p:cNvSpPr>
          <p:nvPr>
            <p:ph type="title"/>
          </p:nvPr>
        </p:nvSpPr>
        <p:spPr>
          <a:xfrm>
            <a:off x="1063752" y="572714"/>
            <a:ext cx="10058400" cy="804672"/>
          </a:xfrm>
        </p:spPr>
        <p:txBody>
          <a:bodyPr>
            <a:normAutofit fontScale="90000"/>
          </a:bodyPr>
          <a:lstStyle/>
          <a:p>
            <a:r>
              <a:rPr lang="en-IN" dirty="0"/>
              <a:t>Challenges </a:t>
            </a:r>
            <a:endParaRPr lang="en-US" dirty="0"/>
          </a:p>
        </p:txBody>
      </p:sp>
      <p:sp>
        <p:nvSpPr>
          <p:cNvPr id="3" name="Content Placeholder 2">
            <a:extLst>
              <a:ext uri="{FF2B5EF4-FFF2-40B4-BE49-F238E27FC236}">
                <a16:creationId xmlns:a16="http://schemas.microsoft.com/office/drawing/2014/main" id="{4494C0C9-AEF1-B0EE-D9F1-A098BD5FC0C8}"/>
              </a:ext>
            </a:extLst>
          </p:cNvPr>
          <p:cNvSpPr>
            <a:spLocks noGrp="1"/>
          </p:cNvSpPr>
          <p:nvPr>
            <p:ph idx="1"/>
          </p:nvPr>
        </p:nvSpPr>
        <p:spPr>
          <a:xfrm>
            <a:off x="1063752" y="1767404"/>
            <a:ext cx="10058400" cy="3788975"/>
          </a:xfrm>
        </p:spPr>
        <p:txBody>
          <a:bodyPr/>
          <a:lstStyle/>
          <a:p>
            <a:r>
              <a:rPr lang="en-IN" dirty="0"/>
              <a:t>Model Building</a:t>
            </a:r>
          </a:p>
          <a:p>
            <a:pPr lvl="1"/>
            <a:r>
              <a:rPr lang="en-IN" dirty="0"/>
              <a:t>ARIMA model slowed same values </a:t>
            </a:r>
          </a:p>
          <a:p>
            <a:pPr lvl="1"/>
            <a:r>
              <a:rPr lang="en-IN" dirty="0"/>
              <a:t>Holt Winter Exponential Smoothing Model forecasted expected output</a:t>
            </a:r>
          </a:p>
          <a:p>
            <a:r>
              <a:rPr lang="en-IN"/>
              <a:t>Deployment  </a:t>
            </a:r>
          </a:p>
          <a:p>
            <a:pPr lvl="1"/>
            <a:r>
              <a:rPr lang="en-IN"/>
              <a:t>Streamlit</a:t>
            </a:r>
            <a:endParaRPr lang="en-US" dirty="0"/>
          </a:p>
        </p:txBody>
      </p:sp>
    </p:spTree>
    <p:extLst>
      <p:ext uri="{BB962C8B-B14F-4D97-AF65-F5344CB8AC3E}">
        <p14:creationId xmlns:p14="http://schemas.microsoft.com/office/powerpoint/2010/main" val="70445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F70C-164C-81E1-AE6D-E2C9A4BFD425}"/>
              </a:ext>
            </a:extLst>
          </p:cNvPr>
          <p:cNvSpPr>
            <a:spLocks noGrp="1"/>
          </p:cNvSpPr>
          <p:nvPr>
            <p:ph type="title"/>
          </p:nvPr>
        </p:nvSpPr>
        <p:spPr>
          <a:xfrm>
            <a:off x="4271427" y="2921163"/>
            <a:ext cx="3649146" cy="1015674"/>
          </a:xfrm>
        </p:spPr>
        <p:txBody>
          <a:bodyPr/>
          <a:lstStyle/>
          <a:p>
            <a:pPr algn="ctr"/>
            <a:r>
              <a:rPr lang="en-IN" dirty="0"/>
              <a:t>Thank you</a:t>
            </a:r>
            <a:endParaRPr lang="en-US" dirty="0"/>
          </a:p>
        </p:txBody>
      </p:sp>
      <p:sp>
        <p:nvSpPr>
          <p:cNvPr id="4" name="TextBox 3">
            <a:extLst>
              <a:ext uri="{FF2B5EF4-FFF2-40B4-BE49-F238E27FC236}">
                <a16:creationId xmlns:a16="http://schemas.microsoft.com/office/drawing/2014/main" id="{96B4A63F-836B-5869-ADE3-0F8908FBD689}"/>
              </a:ext>
            </a:extLst>
          </p:cNvPr>
          <p:cNvSpPr txBox="1"/>
          <p:nvPr/>
        </p:nvSpPr>
        <p:spPr>
          <a:xfrm>
            <a:off x="5214257" y="6373368"/>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5" name="TextBox 4">
            <a:extLst>
              <a:ext uri="{FF2B5EF4-FFF2-40B4-BE49-F238E27FC236}">
                <a16:creationId xmlns:a16="http://schemas.microsoft.com/office/drawing/2014/main" id="{C20C9FC2-6B61-ADA3-D6A9-BF2AA3544CCA}"/>
              </a:ext>
            </a:extLst>
          </p:cNvPr>
          <p:cNvSpPr txBox="1"/>
          <p:nvPr/>
        </p:nvSpPr>
        <p:spPr>
          <a:xfrm>
            <a:off x="11412746" y="6265646"/>
            <a:ext cx="560717" cy="369332"/>
          </a:xfrm>
          <a:prstGeom prst="rect">
            <a:avLst/>
          </a:prstGeom>
          <a:noFill/>
        </p:spPr>
        <p:txBody>
          <a:bodyPr wrap="square" rtlCol="0">
            <a:spAutoFit/>
          </a:bodyPr>
          <a:lstStyle/>
          <a:p>
            <a:r>
              <a:rPr lang="en-IN" dirty="0">
                <a:solidFill>
                  <a:schemeClr val="bg1"/>
                </a:solidFill>
              </a:rPr>
              <a:t>13</a:t>
            </a:r>
            <a:endParaRPr lang="en-US" dirty="0">
              <a:solidFill>
                <a:schemeClr val="bg1"/>
              </a:solidFill>
            </a:endParaRPr>
          </a:p>
        </p:txBody>
      </p:sp>
    </p:spTree>
    <p:extLst>
      <p:ext uri="{BB962C8B-B14F-4D97-AF65-F5344CB8AC3E}">
        <p14:creationId xmlns:p14="http://schemas.microsoft.com/office/powerpoint/2010/main" val="352604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BUSINESS OBJECTIVE</a:t>
            </a:r>
          </a:p>
        </p:txBody>
      </p:sp>
      <p:sp>
        <p:nvSpPr>
          <p:cNvPr id="3" name="Content Placeholder 2"/>
          <p:cNvSpPr>
            <a:spLocks noGrp="1"/>
          </p:cNvSpPr>
          <p:nvPr>
            <p:ph idx="1"/>
          </p:nvPr>
        </p:nvSpPr>
        <p:spPr/>
        <p:txBody>
          <a:bodyPr>
            <a:normAutofit/>
          </a:bodyPr>
          <a:lstStyle/>
          <a:p>
            <a:pPr algn="just"/>
            <a:endParaRPr lang="en-US" sz="3200" dirty="0">
              <a:latin typeface="Times New Roman" panose="02020603050405020304" pitchFamily="18" charset="0"/>
              <a:cs typeface="Times New Roman" panose="02020603050405020304" pitchFamily="18" charset="0"/>
            </a:endParaRPr>
          </a:p>
          <a:p>
            <a:pPr marL="0" indent="0" algn="just">
              <a:buNone/>
            </a:pPr>
            <a:r>
              <a:rPr lang="en-US" sz="2400" dirty="0"/>
              <a:t>Business Objective: Data provided is related to gold prices. The objective is to understand the underlying structure in your dataset and come up with a suitable forecasting model which can effectively forecast gold prices for next 30 days. This forecast model will be used by gold exporting and gold importing companies to understand the metal price movements and accordingly set their revenue expectations.</a:t>
            </a: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0AA4634-0FCA-E378-6DE8-630ED7F803B6}"/>
              </a:ext>
            </a:extLst>
          </p:cNvPr>
          <p:cNvSpPr txBox="1"/>
          <p:nvPr/>
        </p:nvSpPr>
        <p:spPr>
          <a:xfrm>
            <a:off x="5214257" y="6354363"/>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5" name="TextBox 4">
            <a:extLst>
              <a:ext uri="{FF2B5EF4-FFF2-40B4-BE49-F238E27FC236}">
                <a16:creationId xmlns:a16="http://schemas.microsoft.com/office/drawing/2014/main" id="{F92AC0EA-4A9B-3E2B-570F-02A2C3DDDA0F}"/>
              </a:ext>
            </a:extLst>
          </p:cNvPr>
          <p:cNvSpPr txBox="1"/>
          <p:nvPr/>
        </p:nvSpPr>
        <p:spPr>
          <a:xfrm>
            <a:off x="11499011" y="6277932"/>
            <a:ext cx="276046" cy="369332"/>
          </a:xfrm>
          <a:prstGeom prst="rect">
            <a:avLst/>
          </a:prstGeom>
          <a:noFill/>
        </p:spPr>
        <p:txBody>
          <a:bodyPr wrap="square" rtlCol="0">
            <a:spAutoFit/>
          </a:bodyPr>
          <a:lstStyle/>
          <a:p>
            <a:r>
              <a:rPr lang="en-IN" dirty="0">
                <a:solidFill>
                  <a:schemeClr val="bg1"/>
                </a:solidFill>
              </a:rPr>
              <a:t>2</a:t>
            </a:r>
            <a:endParaRPr lang="en-US" dirty="0">
              <a:solidFill>
                <a:schemeClr val="bg1"/>
              </a:solidFill>
            </a:endParaRPr>
          </a:p>
        </p:txBody>
      </p:sp>
    </p:spTree>
    <p:extLst>
      <p:ext uri="{BB962C8B-B14F-4D97-AF65-F5344CB8AC3E}">
        <p14:creationId xmlns:p14="http://schemas.microsoft.com/office/powerpoint/2010/main" val="73376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14400"/>
          </a:xfrm>
        </p:spPr>
        <p:txBody>
          <a:bodyPr>
            <a:normAutofit fontScale="90000"/>
          </a:bodyPr>
          <a:lstStyle/>
          <a:p>
            <a:pPr algn="just"/>
            <a:r>
              <a:rPr lang="en-US" dirty="0">
                <a:latin typeface="Times New Roman" panose="02020603050405020304" pitchFamily="18" charset="0"/>
                <a:cs typeface="Times New Roman" panose="02020603050405020304" pitchFamily="18" charset="0"/>
              </a:rPr>
              <a:t>PROJECT ARCHITECTURE/FLOW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6697801"/>
              </p:ext>
            </p:extLst>
          </p:nvPr>
        </p:nvGraphicFramePr>
        <p:xfrm>
          <a:off x="1096962" y="1201004"/>
          <a:ext cx="10058717" cy="510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CF12610-4BBB-189C-024A-FF839BA8D868}"/>
              </a:ext>
            </a:extLst>
          </p:cNvPr>
          <p:cNvSpPr txBox="1"/>
          <p:nvPr/>
        </p:nvSpPr>
        <p:spPr>
          <a:xfrm>
            <a:off x="5214257" y="6354363"/>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5" name="TextBox 4">
            <a:extLst>
              <a:ext uri="{FF2B5EF4-FFF2-40B4-BE49-F238E27FC236}">
                <a16:creationId xmlns:a16="http://schemas.microsoft.com/office/drawing/2014/main" id="{20A54661-152E-4276-5078-B899CE3C1DE0}"/>
              </a:ext>
            </a:extLst>
          </p:cNvPr>
          <p:cNvSpPr txBox="1"/>
          <p:nvPr/>
        </p:nvSpPr>
        <p:spPr>
          <a:xfrm>
            <a:off x="11499011" y="6277932"/>
            <a:ext cx="276046" cy="369332"/>
          </a:xfrm>
          <a:prstGeom prst="rect">
            <a:avLst/>
          </a:prstGeom>
          <a:noFill/>
        </p:spPr>
        <p:txBody>
          <a:bodyPr wrap="square" rtlCol="0">
            <a:spAutoFit/>
          </a:bodyPr>
          <a:lstStyle/>
          <a:p>
            <a:r>
              <a:rPr lang="en-IN" dirty="0">
                <a:solidFill>
                  <a:schemeClr val="bg1"/>
                </a:solidFill>
              </a:rPr>
              <a:t>3</a:t>
            </a:r>
          </a:p>
        </p:txBody>
      </p:sp>
    </p:spTree>
    <p:extLst>
      <p:ext uri="{BB962C8B-B14F-4D97-AF65-F5344CB8AC3E}">
        <p14:creationId xmlns:p14="http://schemas.microsoft.com/office/powerpoint/2010/main" val="108810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Insights of the dataset: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2182 rows &amp; 2 columns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No Null values and duplicate values observed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No outliers detected</a:t>
            </a:r>
          </a:p>
          <a:p>
            <a:pPr marL="0" indent="0">
              <a:buNone/>
            </a:pPr>
            <a:endParaRPr lang="en-US" dirty="0"/>
          </a:p>
        </p:txBody>
      </p:sp>
      <p:pic>
        <p:nvPicPr>
          <p:cNvPr id="9" name="Picture 8">
            <a:extLst>
              <a:ext uri="{FF2B5EF4-FFF2-40B4-BE49-F238E27FC236}">
                <a16:creationId xmlns:a16="http://schemas.microsoft.com/office/drawing/2014/main" id="{2AB31568-8D61-4224-9831-B6282A80C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914" y="2262674"/>
            <a:ext cx="4495238" cy="3326984"/>
          </a:xfrm>
          <a:prstGeom prst="rect">
            <a:avLst/>
          </a:prstGeom>
        </p:spPr>
      </p:pic>
      <p:sp>
        <p:nvSpPr>
          <p:cNvPr id="5" name="TextBox 4">
            <a:extLst>
              <a:ext uri="{FF2B5EF4-FFF2-40B4-BE49-F238E27FC236}">
                <a16:creationId xmlns:a16="http://schemas.microsoft.com/office/drawing/2014/main" id="{A72EFBAA-7F72-C8F8-3B4C-5E5F9C32508B}"/>
              </a:ext>
            </a:extLst>
          </p:cNvPr>
          <p:cNvSpPr txBox="1"/>
          <p:nvPr/>
        </p:nvSpPr>
        <p:spPr>
          <a:xfrm>
            <a:off x="5214257" y="6354363"/>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6" name="TextBox 5">
            <a:extLst>
              <a:ext uri="{FF2B5EF4-FFF2-40B4-BE49-F238E27FC236}">
                <a16:creationId xmlns:a16="http://schemas.microsoft.com/office/drawing/2014/main" id="{B547543F-BA98-F213-6583-1A72660BE80C}"/>
              </a:ext>
            </a:extLst>
          </p:cNvPr>
          <p:cNvSpPr txBox="1"/>
          <p:nvPr/>
        </p:nvSpPr>
        <p:spPr>
          <a:xfrm>
            <a:off x="11499011" y="6277932"/>
            <a:ext cx="276046" cy="369332"/>
          </a:xfrm>
          <a:prstGeom prst="rect">
            <a:avLst/>
          </a:prstGeom>
          <a:noFill/>
        </p:spPr>
        <p:txBody>
          <a:bodyPr wrap="square" rtlCol="0">
            <a:spAutoFit/>
          </a:bodyPr>
          <a:lstStyle/>
          <a:p>
            <a:r>
              <a:rPr lang="en-IN" dirty="0">
                <a:solidFill>
                  <a:schemeClr val="bg1"/>
                </a:solidFill>
              </a:rPr>
              <a:t>4</a:t>
            </a:r>
            <a:endParaRPr lang="en-US" dirty="0">
              <a:solidFill>
                <a:schemeClr val="bg1"/>
              </a:solidFill>
            </a:endParaRPr>
          </a:p>
        </p:txBody>
      </p:sp>
    </p:spTree>
    <p:extLst>
      <p:ext uri="{BB962C8B-B14F-4D97-AF65-F5344CB8AC3E}">
        <p14:creationId xmlns:p14="http://schemas.microsoft.com/office/powerpoint/2010/main" val="179447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357" y="348796"/>
            <a:ext cx="10233800" cy="868729"/>
          </a:xfrm>
        </p:spPr>
        <p:txBody>
          <a:bodyPr/>
          <a:lstStyle/>
          <a:p>
            <a:r>
              <a:rPr lang="en-US" dirty="0">
                <a:latin typeface="Times New Roman" panose="02020603050405020304" pitchFamily="18" charset="0"/>
                <a:cs typeface="Times New Roman" panose="02020603050405020304" pitchFamily="18" charset="0"/>
              </a:rPr>
              <a:t>Time Plot</a:t>
            </a:r>
          </a:p>
        </p:txBody>
      </p:sp>
      <p:sp>
        <p:nvSpPr>
          <p:cNvPr id="3" name="TextBox 2">
            <a:extLst>
              <a:ext uri="{FF2B5EF4-FFF2-40B4-BE49-F238E27FC236}">
                <a16:creationId xmlns:a16="http://schemas.microsoft.com/office/drawing/2014/main" id="{2D1B7D84-F97C-4AD2-A404-6C2854DA29CE}"/>
              </a:ext>
            </a:extLst>
          </p:cNvPr>
          <p:cNvSpPr txBox="1"/>
          <p:nvPr/>
        </p:nvSpPr>
        <p:spPr>
          <a:xfrm>
            <a:off x="1061357" y="1003041"/>
            <a:ext cx="9241972" cy="1077218"/>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002060"/>
                </a:solidFill>
                <a:effectLst/>
                <a:uLnTx/>
                <a:uFillTx/>
                <a:latin typeface="Corbel" panose="020B0503020204020204"/>
                <a:ea typeface="+mn-ea"/>
                <a:cs typeface="+mn-cs"/>
              </a:rPr>
              <a:t>From the plot we can refer that with respect to  the month and year price of gold also increasing</a:t>
            </a:r>
            <a:endParaRPr kumimoji="0" lang="en-IN" sz="3200" b="0" i="0" u="none" strike="noStrike" kern="1200" cap="none" spc="0" normalizeH="0" baseline="0" noProof="0" dirty="0">
              <a:ln>
                <a:noFill/>
              </a:ln>
              <a:solidFill>
                <a:srgbClr val="002060"/>
              </a:solidFill>
              <a:effectLst/>
              <a:uLnTx/>
              <a:uFillTx/>
              <a:latin typeface="Corbel" panose="020B0503020204020204"/>
              <a:ea typeface="+mn-ea"/>
              <a:cs typeface="+mn-cs"/>
            </a:endParaRPr>
          </a:p>
        </p:txBody>
      </p:sp>
      <p:pic>
        <p:nvPicPr>
          <p:cNvPr id="5" name="Picture 4">
            <a:extLst>
              <a:ext uri="{FF2B5EF4-FFF2-40B4-BE49-F238E27FC236}">
                <a16:creationId xmlns:a16="http://schemas.microsoft.com/office/drawing/2014/main" id="{365A2707-EBED-4309-9C03-55BCC9508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94" y="2185137"/>
            <a:ext cx="10964330" cy="4324067"/>
          </a:xfrm>
          <a:prstGeom prst="rect">
            <a:avLst/>
          </a:prstGeom>
        </p:spPr>
      </p:pic>
      <p:sp>
        <p:nvSpPr>
          <p:cNvPr id="6" name="TextBox 5">
            <a:extLst>
              <a:ext uri="{FF2B5EF4-FFF2-40B4-BE49-F238E27FC236}">
                <a16:creationId xmlns:a16="http://schemas.microsoft.com/office/drawing/2014/main" id="{D826C94E-3501-77D0-38F3-CBDDFD46798E}"/>
              </a:ext>
            </a:extLst>
          </p:cNvPr>
          <p:cNvSpPr txBox="1"/>
          <p:nvPr/>
        </p:nvSpPr>
        <p:spPr>
          <a:xfrm>
            <a:off x="5214257" y="6503656"/>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7" name="TextBox 6">
            <a:extLst>
              <a:ext uri="{FF2B5EF4-FFF2-40B4-BE49-F238E27FC236}">
                <a16:creationId xmlns:a16="http://schemas.microsoft.com/office/drawing/2014/main" id="{74518D59-23D0-5272-70B6-F9399C502137}"/>
              </a:ext>
            </a:extLst>
          </p:cNvPr>
          <p:cNvSpPr txBox="1"/>
          <p:nvPr/>
        </p:nvSpPr>
        <p:spPr>
          <a:xfrm>
            <a:off x="11499011" y="6277932"/>
            <a:ext cx="276046" cy="369332"/>
          </a:xfrm>
          <a:prstGeom prst="rect">
            <a:avLst/>
          </a:prstGeom>
          <a:noFill/>
        </p:spPr>
        <p:txBody>
          <a:bodyPr wrap="square" rtlCol="0">
            <a:spAutoFit/>
          </a:bodyPr>
          <a:lstStyle/>
          <a:p>
            <a:r>
              <a:rPr lang="en-IN" dirty="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295211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FE46CF-2722-4A6A-BB4D-80EAA818BD97}"/>
              </a:ext>
            </a:extLst>
          </p:cNvPr>
          <p:cNvSpPr txBox="1"/>
          <p:nvPr/>
        </p:nvSpPr>
        <p:spPr>
          <a:xfrm>
            <a:off x="1338943" y="865414"/>
            <a:ext cx="9748157" cy="954107"/>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b="0" i="0" u="none" strike="noStrike" kern="1200" cap="none" spc="0" normalizeH="0" baseline="0" noProof="0" dirty="0">
                <a:ln>
                  <a:noFill/>
                </a:ln>
                <a:solidFill>
                  <a:srgbClr val="002060"/>
                </a:solidFill>
                <a:effectLst/>
                <a:uLnTx/>
                <a:uFillTx/>
                <a:latin typeface="Corbel" panose="020B0503020204020204"/>
                <a:ea typeface="+mn-ea"/>
                <a:cs typeface="+mn-cs"/>
              </a:rPr>
              <a:t>From the graph , we can analyze that data points are not following the normal distribution. </a:t>
            </a:r>
            <a:endParaRPr kumimoji="0" lang="en-IN" sz="2800" b="0" i="0" u="none" strike="noStrike" kern="1200" cap="none" spc="0" normalizeH="0" baseline="0" noProof="0" dirty="0">
              <a:ln>
                <a:noFill/>
              </a:ln>
              <a:solidFill>
                <a:srgbClr val="002060"/>
              </a:solidFill>
              <a:effectLst/>
              <a:uLnTx/>
              <a:uFillTx/>
              <a:latin typeface="Corbel" panose="020B0503020204020204"/>
              <a:ea typeface="+mn-ea"/>
              <a:cs typeface="+mn-cs"/>
            </a:endParaRPr>
          </a:p>
        </p:txBody>
      </p:sp>
      <p:pic>
        <p:nvPicPr>
          <p:cNvPr id="8" name="Picture 7">
            <a:extLst>
              <a:ext uri="{FF2B5EF4-FFF2-40B4-BE49-F238E27FC236}">
                <a16:creationId xmlns:a16="http://schemas.microsoft.com/office/drawing/2014/main" id="{1A977350-7933-465E-8F2E-BFFBC8B5A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014" y="2252889"/>
            <a:ext cx="5015873" cy="3530159"/>
          </a:xfrm>
          <a:prstGeom prst="rect">
            <a:avLst/>
          </a:prstGeom>
        </p:spPr>
      </p:pic>
      <p:pic>
        <p:nvPicPr>
          <p:cNvPr id="10" name="Picture 9">
            <a:extLst>
              <a:ext uri="{FF2B5EF4-FFF2-40B4-BE49-F238E27FC236}">
                <a16:creationId xmlns:a16="http://schemas.microsoft.com/office/drawing/2014/main" id="{71E08216-9A66-416C-8135-B6FB42D487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113" y="2456064"/>
            <a:ext cx="4952381" cy="3326984"/>
          </a:xfrm>
          <a:prstGeom prst="rect">
            <a:avLst/>
          </a:prstGeom>
        </p:spPr>
      </p:pic>
      <p:sp>
        <p:nvSpPr>
          <p:cNvPr id="5" name="TextBox 4">
            <a:extLst>
              <a:ext uri="{FF2B5EF4-FFF2-40B4-BE49-F238E27FC236}">
                <a16:creationId xmlns:a16="http://schemas.microsoft.com/office/drawing/2014/main" id="{7C9ED455-7F3C-8654-1612-C11BFD79D0B9}"/>
              </a:ext>
            </a:extLst>
          </p:cNvPr>
          <p:cNvSpPr txBox="1"/>
          <p:nvPr/>
        </p:nvSpPr>
        <p:spPr>
          <a:xfrm>
            <a:off x="5214257" y="6354363"/>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6" name="TextBox 5">
            <a:extLst>
              <a:ext uri="{FF2B5EF4-FFF2-40B4-BE49-F238E27FC236}">
                <a16:creationId xmlns:a16="http://schemas.microsoft.com/office/drawing/2014/main" id="{1FCC066C-3106-6DEF-58FC-DDBA8152ED28}"/>
              </a:ext>
            </a:extLst>
          </p:cNvPr>
          <p:cNvSpPr txBox="1"/>
          <p:nvPr/>
        </p:nvSpPr>
        <p:spPr>
          <a:xfrm>
            <a:off x="11499011" y="6277932"/>
            <a:ext cx="276046" cy="369332"/>
          </a:xfrm>
          <a:prstGeom prst="rect">
            <a:avLst/>
          </a:prstGeom>
          <a:noFill/>
        </p:spPr>
        <p:txBody>
          <a:bodyPr wrap="square" rtlCol="0">
            <a:spAutoFit/>
          </a:bodyPr>
          <a:lstStyle/>
          <a:p>
            <a:r>
              <a:rPr lang="en-IN" dirty="0">
                <a:solidFill>
                  <a:schemeClr val="bg1"/>
                </a:solidFill>
              </a:rPr>
              <a:t>6</a:t>
            </a:r>
            <a:endParaRPr lang="en-US" dirty="0">
              <a:solidFill>
                <a:schemeClr val="bg1"/>
              </a:solidFill>
            </a:endParaRPr>
          </a:p>
        </p:txBody>
      </p:sp>
    </p:spTree>
    <p:extLst>
      <p:ext uri="{BB962C8B-B14F-4D97-AF65-F5344CB8AC3E}">
        <p14:creationId xmlns:p14="http://schemas.microsoft.com/office/powerpoint/2010/main" val="12928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740" y="197056"/>
            <a:ext cx="10256520" cy="1370487"/>
          </a:xfrm>
        </p:spPr>
        <p:txBody>
          <a:bodyPr>
            <a:normAutofit fontScale="90000"/>
          </a:bodyPr>
          <a:lstStyle/>
          <a:p>
            <a:r>
              <a:rPr lang="en-US" dirty="0">
                <a:latin typeface="Times New Roman" panose="02020603050405020304" pitchFamily="18" charset="0"/>
                <a:cs typeface="Times New Roman" panose="02020603050405020304" pitchFamily="18" charset="0"/>
              </a:rPr>
              <a:t>Transforming to Normal Distribution</a:t>
            </a:r>
          </a:p>
        </p:txBody>
      </p:sp>
      <p:sp>
        <p:nvSpPr>
          <p:cNvPr id="3" name="Content Placeholder 2"/>
          <p:cNvSpPr>
            <a:spLocks noGrp="1"/>
          </p:cNvSpPr>
          <p:nvPr>
            <p:ph idx="1"/>
          </p:nvPr>
        </p:nvSpPr>
        <p:spPr>
          <a:xfrm>
            <a:off x="1097280" y="1744825"/>
            <a:ext cx="4068894" cy="4329404"/>
          </a:xfrm>
        </p:spPr>
        <p:txBody>
          <a:bodyPr>
            <a:normAutofit/>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Transforming techniques used:</a:t>
            </a:r>
          </a:p>
          <a:p>
            <a:pP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 logarithmic transformation</a:t>
            </a:r>
          </a:p>
          <a:p>
            <a:pP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 Reciprocal transformation</a:t>
            </a:r>
          </a:p>
          <a:p>
            <a:pP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 Square-root transformation</a:t>
            </a:r>
          </a:p>
          <a:p>
            <a:pP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 Exponential transformation</a:t>
            </a:r>
          </a:p>
          <a:p>
            <a:pPr>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 Box – cox transformation</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Even after transformations data is</a:t>
            </a:r>
          </a:p>
          <a:p>
            <a:pPr marL="0" indent="0">
              <a:buNone/>
            </a:pPr>
            <a:r>
              <a:rPr lang="en-US" dirty="0">
                <a:solidFill>
                  <a:srgbClr val="002060"/>
                </a:solidFill>
                <a:latin typeface="Times New Roman" panose="02020603050405020304" pitchFamily="18" charset="0"/>
                <a:cs typeface="Times New Roman" panose="02020603050405020304" pitchFamily="18" charset="0"/>
              </a:rPr>
              <a:t>  Not normal so we moved ahead </a:t>
            </a:r>
          </a:p>
          <a:p>
            <a:pPr marL="0" indent="0">
              <a:buNone/>
            </a:pPr>
            <a:r>
              <a:rPr lang="en-US" dirty="0">
                <a:solidFill>
                  <a:srgbClr val="002060"/>
                </a:solidFill>
                <a:latin typeface="Times New Roman" panose="02020603050405020304" pitchFamily="18" charset="0"/>
                <a:cs typeface="Times New Roman" panose="02020603050405020304" pitchFamily="18" charset="0"/>
              </a:rPr>
              <a:t>  Without transformation</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056E9C-0093-4AF8-BF86-2CF3727BF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725" y="3429000"/>
            <a:ext cx="4568993" cy="3120655"/>
          </a:xfrm>
          <a:prstGeom prst="rect">
            <a:avLst/>
          </a:prstGeom>
        </p:spPr>
      </p:pic>
      <p:pic>
        <p:nvPicPr>
          <p:cNvPr id="9" name="Picture 8">
            <a:extLst>
              <a:ext uri="{FF2B5EF4-FFF2-40B4-BE49-F238E27FC236}">
                <a16:creationId xmlns:a16="http://schemas.microsoft.com/office/drawing/2014/main" id="{980BC414-11F9-4C73-AC01-2554046F6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15" y="1002089"/>
            <a:ext cx="4173415" cy="2535748"/>
          </a:xfrm>
          <a:prstGeom prst="rect">
            <a:avLst/>
          </a:prstGeom>
        </p:spPr>
      </p:pic>
      <p:sp>
        <p:nvSpPr>
          <p:cNvPr id="7" name="TextBox 6">
            <a:extLst>
              <a:ext uri="{FF2B5EF4-FFF2-40B4-BE49-F238E27FC236}">
                <a16:creationId xmlns:a16="http://schemas.microsoft.com/office/drawing/2014/main" id="{2EA013FC-8069-9961-0374-BC878CED7DDD}"/>
              </a:ext>
            </a:extLst>
          </p:cNvPr>
          <p:cNvSpPr txBox="1"/>
          <p:nvPr/>
        </p:nvSpPr>
        <p:spPr>
          <a:xfrm>
            <a:off x="5214257" y="6429011"/>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8" name="TextBox 7">
            <a:extLst>
              <a:ext uri="{FF2B5EF4-FFF2-40B4-BE49-F238E27FC236}">
                <a16:creationId xmlns:a16="http://schemas.microsoft.com/office/drawing/2014/main" id="{D9110DC4-2189-1883-4210-F6973EDC7221}"/>
              </a:ext>
            </a:extLst>
          </p:cNvPr>
          <p:cNvSpPr txBox="1"/>
          <p:nvPr/>
        </p:nvSpPr>
        <p:spPr>
          <a:xfrm>
            <a:off x="11499011" y="6277932"/>
            <a:ext cx="276046" cy="369332"/>
          </a:xfrm>
          <a:prstGeom prst="rect">
            <a:avLst/>
          </a:prstGeom>
          <a:noFill/>
        </p:spPr>
        <p:txBody>
          <a:bodyPr wrap="square" rtlCol="0">
            <a:spAutoFit/>
          </a:bodyPr>
          <a:lstStyle/>
          <a:p>
            <a:r>
              <a:rPr lang="en-IN" dirty="0">
                <a:solidFill>
                  <a:schemeClr val="bg1"/>
                </a:solidFill>
              </a:rPr>
              <a:t>7</a:t>
            </a:r>
            <a:endParaRPr lang="en-US" dirty="0">
              <a:solidFill>
                <a:schemeClr val="bg1"/>
              </a:solidFill>
            </a:endParaRPr>
          </a:p>
        </p:txBody>
      </p:sp>
    </p:spTree>
    <p:extLst>
      <p:ext uri="{BB962C8B-B14F-4D97-AF65-F5344CB8AC3E}">
        <p14:creationId xmlns:p14="http://schemas.microsoft.com/office/powerpoint/2010/main" val="244583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22BD-0F00-0CD9-B64A-68FDA22384A3}"/>
              </a:ext>
            </a:extLst>
          </p:cNvPr>
          <p:cNvSpPr>
            <a:spLocks noGrp="1"/>
          </p:cNvSpPr>
          <p:nvPr>
            <p:ph type="title"/>
          </p:nvPr>
        </p:nvSpPr>
        <p:spPr/>
        <p:txBody>
          <a:bodyPr/>
          <a:lstStyle/>
          <a:p>
            <a:r>
              <a:rPr lang="en-IN" dirty="0"/>
              <a:t>Rolling mean &amp; standard deviation</a:t>
            </a:r>
            <a:endParaRPr lang="en-US" dirty="0"/>
          </a:p>
        </p:txBody>
      </p:sp>
      <p:sp>
        <p:nvSpPr>
          <p:cNvPr id="4" name="TextBox 3">
            <a:extLst>
              <a:ext uri="{FF2B5EF4-FFF2-40B4-BE49-F238E27FC236}">
                <a16:creationId xmlns:a16="http://schemas.microsoft.com/office/drawing/2014/main" id="{D802EF32-6D28-0AA2-FBA4-B3DBC9DC6D97}"/>
              </a:ext>
            </a:extLst>
          </p:cNvPr>
          <p:cNvSpPr txBox="1"/>
          <p:nvPr/>
        </p:nvSpPr>
        <p:spPr>
          <a:xfrm>
            <a:off x="5214257" y="6373368"/>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pic>
        <p:nvPicPr>
          <p:cNvPr id="7" name="Picture 6">
            <a:extLst>
              <a:ext uri="{FF2B5EF4-FFF2-40B4-BE49-F238E27FC236}">
                <a16:creationId xmlns:a16="http://schemas.microsoft.com/office/drawing/2014/main" id="{E53FCA39-BCE2-7391-B318-E24D3CC52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749" y="2093976"/>
            <a:ext cx="7100502" cy="3756318"/>
          </a:xfrm>
          <a:prstGeom prst="rect">
            <a:avLst/>
          </a:prstGeom>
        </p:spPr>
      </p:pic>
      <p:sp>
        <p:nvSpPr>
          <p:cNvPr id="8" name="TextBox 7">
            <a:extLst>
              <a:ext uri="{FF2B5EF4-FFF2-40B4-BE49-F238E27FC236}">
                <a16:creationId xmlns:a16="http://schemas.microsoft.com/office/drawing/2014/main" id="{3C4B0389-64D7-8C9D-5605-D7ED2C34EF43}"/>
              </a:ext>
            </a:extLst>
          </p:cNvPr>
          <p:cNvSpPr txBox="1"/>
          <p:nvPr/>
        </p:nvSpPr>
        <p:spPr>
          <a:xfrm>
            <a:off x="11499011" y="6277932"/>
            <a:ext cx="276046" cy="369332"/>
          </a:xfrm>
          <a:prstGeom prst="rect">
            <a:avLst/>
          </a:prstGeom>
          <a:noFill/>
        </p:spPr>
        <p:txBody>
          <a:bodyPr wrap="square" rtlCol="0">
            <a:spAutoFit/>
          </a:bodyPr>
          <a:lstStyle/>
          <a:p>
            <a:r>
              <a:rPr lang="en-IN" dirty="0">
                <a:solidFill>
                  <a:schemeClr val="bg1"/>
                </a:solidFill>
              </a:rPr>
              <a:t>8</a:t>
            </a:r>
            <a:endParaRPr lang="en-US" dirty="0">
              <a:solidFill>
                <a:schemeClr val="bg1"/>
              </a:solidFill>
            </a:endParaRPr>
          </a:p>
        </p:txBody>
      </p:sp>
    </p:spTree>
    <p:extLst>
      <p:ext uri="{BB962C8B-B14F-4D97-AF65-F5344CB8AC3E}">
        <p14:creationId xmlns:p14="http://schemas.microsoft.com/office/powerpoint/2010/main" val="87653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14ED-6C74-5D3C-9152-A2591C90705D}"/>
              </a:ext>
            </a:extLst>
          </p:cNvPr>
          <p:cNvSpPr>
            <a:spLocks noGrp="1"/>
          </p:cNvSpPr>
          <p:nvPr>
            <p:ph type="title"/>
          </p:nvPr>
        </p:nvSpPr>
        <p:spPr/>
        <p:txBody>
          <a:bodyPr/>
          <a:lstStyle/>
          <a:p>
            <a:r>
              <a:rPr lang="en-IN" dirty="0"/>
              <a:t>Holt winter exponential model</a:t>
            </a:r>
            <a:endParaRPr lang="en-US" dirty="0"/>
          </a:p>
        </p:txBody>
      </p:sp>
      <p:pic>
        <p:nvPicPr>
          <p:cNvPr id="5" name="Picture 4">
            <a:extLst>
              <a:ext uri="{FF2B5EF4-FFF2-40B4-BE49-F238E27FC236}">
                <a16:creationId xmlns:a16="http://schemas.microsoft.com/office/drawing/2014/main" id="{87DC0A9E-65CF-4D6D-C221-349A965880D6}"/>
              </a:ext>
            </a:extLst>
          </p:cNvPr>
          <p:cNvPicPr>
            <a:picLocks noChangeAspect="1"/>
          </p:cNvPicPr>
          <p:nvPr/>
        </p:nvPicPr>
        <p:blipFill>
          <a:blip r:embed="rId2"/>
          <a:stretch>
            <a:fillRect/>
          </a:stretch>
        </p:blipFill>
        <p:spPr>
          <a:xfrm>
            <a:off x="713792" y="2514082"/>
            <a:ext cx="10764416" cy="2776560"/>
          </a:xfrm>
          <a:prstGeom prst="rect">
            <a:avLst/>
          </a:prstGeom>
        </p:spPr>
      </p:pic>
      <p:sp>
        <p:nvSpPr>
          <p:cNvPr id="6" name="TextBox 5">
            <a:extLst>
              <a:ext uri="{FF2B5EF4-FFF2-40B4-BE49-F238E27FC236}">
                <a16:creationId xmlns:a16="http://schemas.microsoft.com/office/drawing/2014/main" id="{5FBD38AB-5F0C-7AB0-34C6-35B7A40A96D7}"/>
              </a:ext>
            </a:extLst>
          </p:cNvPr>
          <p:cNvSpPr txBox="1"/>
          <p:nvPr/>
        </p:nvSpPr>
        <p:spPr>
          <a:xfrm>
            <a:off x="5214257" y="6373368"/>
            <a:ext cx="1763485" cy="261610"/>
          </a:xfrm>
          <a:prstGeom prst="rect">
            <a:avLst/>
          </a:prstGeom>
          <a:noFill/>
        </p:spPr>
        <p:txBody>
          <a:bodyPr wrap="square" rtlCol="0">
            <a:spAutoFit/>
          </a:bodyPr>
          <a:lstStyle/>
          <a:p>
            <a:pPr algn="ctr"/>
            <a:r>
              <a:rPr lang="en-IN" sz="1100" dirty="0">
                <a:latin typeface="Bahnschrift" panose="020B0502040204020203" pitchFamily="34" charset="0"/>
              </a:rPr>
              <a:t>GROUP 5</a:t>
            </a:r>
            <a:endParaRPr lang="en-US" sz="1100" dirty="0">
              <a:latin typeface="Bahnschrift" panose="020B0502040204020203" pitchFamily="34" charset="0"/>
            </a:endParaRPr>
          </a:p>
        </p:txBody>
      </p:sp>
      <p:sp>
        <p:nvSpPr>
          <p:cNvPr id="7" name="TextBox 6">
            <a:extLst>
              <a:ext uri="{FF2B5EF4-FFF2-40B4-BE49-F238E27FC236}">
                <a16:creationId xmlns:a16="http://schemas.microsoft.com/office/drawing/2014/main" id="{50BF8E11-B631-808F-FAEE-0647EAF3573B}"/>
              </a:ext>
            </a:extLst>
          </p:cNvPr>
          <p:cNvSpPr txBox="1"/>
          <p:nvPr/>
        </p:nvSpPr>
        <p:spPr>
          <a:xfrm>
            <a:off x="11499011" y="6277932"/>
            <a:ext cx="276046" cy="369332"/>
          </a:xfrm>
          <a:prstGeom prst="rect">
            <a:avLst/>
          </a:prstGeom>
          <a:noFill/>
        </p:spPr>
        <p:txBody>
          <a:bodyPr wrap="square" rtlCol="0">
            <a:spAutoFit/>
          </a:bodyPr>
          <a:lstStyle/>
          <a:p>
            <a:r>
              <a:rPr lang="en-IN" dirty="0">
                <a:solidFill>
                  <a:schemeClr val="bg1"/>
                </a:solidFill>
              </a:rPr>
              <a:t>9</a:t>
            </a:r>
            <a:endParaRPr lang="en-US" dirty="0">
              <a:solidFill>
                <a:schemeClr val="bg1"/>
              </a:solidFill>
            </a:endParaRPr>
          </a:p>
        </p:txBody>
      </p:sp>
    </p:spTree>
    <p:extLst>
      <p:ext uri="{BB962C8B-B14F-4D97-AF65-F5344CB8AC3E}">
        <p14:creationId xmlns:p14="http://schemas.microsoft.com/office/powerpoint/2010/main" val="2339123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790</TotalTime>
  <Words>310</Words>
  <Application>Microsoft Office PowerPoint</Application>
  <PresentationFormat>Widescreen</PresentationFormat>
  <Paragraphs>83</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Bahnschrift</vt:lpstr>
      <vt:lpstr>Calibri</vt:lpstr>
      <vt:lpstr>Century Gothic</vt:lpstr>
      <vt:lpstr>Corbel</vt:lpstr>
      <vt:lpstr>Rockwell</vt:lpstr>
      <vt:lpstr>Rockwell Condensed</vt:lpstr>
      <vt:lpstr>Times New Roman</vt:lpstr>
      <vt:lpstr>Wingdings</vt:lpstr>
      <vt:lpstr>Wood Type</vt:lpstr>
      <vt:lpstr>PowerPoint Presentation</vt:lpstr>
      <vt:lpstr>BUSINESS OBJECTIVE</vt:lpstr>
      <vt:lpstr>PROJECT ARCHITECTURE/FLOW</vt:lpstr>
      <vt:lpstr>EXPLORATORY DATA ANALYSIS</vt:lpstr>
      <vt:lpstr>Time Plot</vt:lpstr>
      <vt:lpstr>PowerPoint Presentation</vt:lpstr>
      <vt:lpstr>Transforming to Normal Distribution</vt:lpstr>
      <vt:lpstr>Rolling mean &amp; standard deviation</vt:lpstr>
      <vt:lpstr>Holt winter exponential model</vt:lpstr>
      <vt:lpstr>Deployment </vt:lpstr>
      <vt:lpstr>Deployment - About data</vt:lpstr>
      <vt:lpstr>Deployment - forecasting</vt:lpstr>
      <vt:lpstr>Challenges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pawar</dc:creator>
  <cp:lastModifiedBy>Satyajeet Dharmadhikari</cp:lastModifiedBy>
  <cp:revision>9</cp:revision>
  <dcterms:created xsi:type="dcterms:W3CDTF">2022-04-22T07:28:58Z</dcterms:created>
  <dcterms:modified xsi:type="dcterms:W3CDTF">2022-05-04T12:51:27Z</dcterms:modified>
</cp:coreProperties>
</file>