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3"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1905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077218"/>
          </a:xfrm>
          <a:prstGeom prst="rect">
            <a:avLst/>
          </a:prstGeom>
          <a:noFill/>
        </p:spPr>
        <p:txBody>
          <a:bodyPr wrap="square" rtlCol="0">
            <a:spAutoFit/>
          </a:bodyPr>
          <a:lstStyle/>
          <a:p>
            <a:pPr algn="r"/>
            <a:r>
              <a:rPr lang="en-US" sz="3200" b="0" i="0" dirty="0">
                <a:solidFill>
                  <a:schemeClr val="bg1"/>
                </a:solidFill>
                <a:effectLst/>
                <a:latin typeface="Roboto" panose="02000000000000000000" pitchFamily="2" charset="0"/>
              </a:rPr>
              <a:t>Visualizing Carbon Footprints Across Sectors Using Power BI</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825DED5D-1E0F-1039-3571-2FA8605194AD}"/>
              </a:ext>
            </a:extLst>
          </p:cNvPr>
          <p:cNvSpPr txBox="1"/>
          <p:nvPr/>
        </p:nvSpPr>
        <p:spPr>
          <a:xfrm>
            <a:off x="554831" y="1570862"/>
            <a:ext cx="10427494" cy="4402167"/>
          </a:xfrm>
          <a:prstGeom prst="rect">
            <a:avLst/>
          </a:prstGeom>
          <a:noFill/>
        </p:spPr>
        <p:txBody>
          <a:bodyPr wrap="square">
            <a:spAutoFit/>
          </a:bodyPr>
          <a:lstStyle/>
          <a:p>
            <a:pPr algn="just">
              <a:buNone/>
            </a:pPr>
            <a:r>
              <a:rPr lang="en-US" dirty="0"/>
              <a:t>The project effectively showcases the potential of using </a:t>
            </a:r>
            <a:r>
              <a:rPr lang="en-US" b="1" dirty="0"/>
              <a:t>Microsoft Power BI</a:t>
            </a:r>
            <a:r>
              <a:rPr lang="en-US" dirty="0"/>
              <a:t> to visualize intricate environmental data. Some of the key takeaways are:</a:t>
            </a:r>
          </a:p>
          <a:p>
            <a:pPr algn="just">
              <a:buNone/>
            </a:pPr>
            <a:r>
              <a:rPr lang="en-US" b="1" dirty="0"/>
              <a:t>Successful Data Communication</a:t>
            </a:r>
          </a:p>
          <a:p>
            <a:pPr algn="just"/>
            <a:r>
              <a:rPr lang="en-US" dirty="0"/>
              <a:t>The interactive visualizations transform complex datasets into clear, comprehensible insights that facilitate informed decision-making.</a:t>
            </a:r>
          </a:p>
          <a:p>
            <a:pPr algn="just">
              <a:buNone/>
            </a:pPr>
            <a:r>
              <a:rPr lang="en-US" b="1" dirty="0"/>
              <a:t>Improved Analytical Capabilities</a:t>
            </a:r>
          </a:p>
          <a:p>
            <a:pPr algn="just"/>
            <a:r>
              <a:rPr lang="en-US" dirty="0"/>
              <a:t>Users can dynamically explore data to identify trends and outliers across time, sectors, and geographic regions.</a:t>
            </a:r>
          </a:p>
          <a:p>
            <a:pPr algn="just">
              <a:buNone/>
            </a:pPr>
            <a:r>
              <a:rPr lang="en-US" b="1" dirty="0"/>
              <a:t>Facilitation of Environmental Strategy</a:t>
            </a:r>
          </a:p>
          <a:p>
            <a:pPr algn="just"/>
            <a:r>
              <a:rPr lang="en-US" dirty="0"/>
              <a:t>By clearly highlighting regions with high carbon emissions, the dashboard aids policymakers and industry leaders in planning actionable steps to reduce carbon footprints.</a:t>
            </a:r>
          </a:p>
          <a:p>
            <a:pPr algn="just">
              <a:buNone/>
            </a:pPr>
            <a:r>
              <a:rPr lang="en-US" b="1" dirty="0"/>
              <a:t>Overall Impact</a:t>
            </a:r>
          </a:p>
          <a:p>
            <a:pPr algn="just"/>
            <a:r>
              <a:rPr lang="en-US" dirty="0"/>
              <a:t>This project not only enhances proficiency in data visualization and business intelligence but also provides a strategic tool for addressing one of the world's most pressing environmental challenges.</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201436"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8BDEF18D-5582-7B7F-474C-08FEB6A41267}"/>
              </a:ext>
            </a:extLst>
          </p:cNvPr>
          <p:cNvSpPr txBox="1"/>
          <p:nvPr/>
        </p:nvSpPr>
        <p:spPr>
          <a:xfrm>
            <a:off x="345440" y="1442723"/>
            <a:ext cx="6990081" cy="6413422"/>
          </a:xfrm>
          <a:prstGeom prst="rect">
            <a:avLst/>
          </a:prstGeom>
          <a:noFill/>
        </p:spPr>
        <p:txBody>
          <a:bodyPr wrap="square">
            <a:spAutoFit/>
          </a:bodyPr>
          <a:lstStyle/>
          <a:p>
            <a:pPr algn="just">
              <a:buNone/>
            </a:pPr>
            <a:endParaRPr lang="en-US" b="1" dirty="0"/>
          </a:p>
          <a:p>
            <a:pPr algn="just">
              <a:buNone/>
            </a:pPr>
            <a:r>
              <a:rPr lang="en-US" b="1" dirty="0"/>
              <a:t>Data Visualization Mastery :</a:t>
            </a:r>
            <a:r>
              <a:rPr lang="en-US" dirty="0"/>
              <a:t> Appreciate the best practices for effectively converting raw data into useful visuals with an industry-standard tool.</a:t>
            </a:r>
          </a:p>
          <a:p>
            <a:pPr algn="just">
              <a:buNone/>
            </a:pPr>
            <a:r>
              <a:rPr lang="en-US" b="1" dirty="0"/>
              <a:t>Insight Generation :</a:t>
            </a:r>
            <a:r>
              <a:rPr lang="en-US" dirty="0"/>
              <a:t> Gain the ability to analyze and interpret multi-dimensional environmental data trends (e.g., monthly, yearly, and sector-wise carbon emission trends).</a:t>
            </a:r>
          </a:p>
          <a:p>
            <a:pPr algn="just">
              <a:buNone/>
            </a:pPr>
            <a:r>
              <a:rPr lang="en-US" b="1" dirty="0"/>
              <a:t>Dashboard Development :</a:t>
            </a:r>
            <a:r>
              <a:rPr lang="en-US" dirty="0"/>
              <a:t> Acquire hands-on experience in designing interactive, decision-supporting dashboards.</a:t>
            </a:r>
          </a:p>
          <a:p>
            <a:pPr algn="just">
              <a:buNone/>
            </a:pPr>
            <a:r>
              <a:rPr lang="en-US" b="1" dirty="0"/>
              <a:t>Business Intelligence Application : </a:t>
            </a:r>
            <a:r>
              <a:rPr lang="en-US" dirty="0"/>
              <a:t>Gain expertise in utilizing BI solutions to merge data from multiple sources, perform aggregations, and deliver actionable insights.</a:t>
            </a:r>
          </a:p>
          <a:p>
            <a:pPr algn="just">
              <a:buNone/>
            </a:pPr>
            <a:r>
              <a:rPr lang="en-US" b="1" dirty="0"/>
              <a:t>Environmental Impact Analysis : </a:t>
            </a:r>
            <a:r>
              <a:rPr lang="en-US" dirty="0"/>
              <a:t> Develop skills to evaluate carbon footprints by geographical location, sector, and over time to guide sustainable planning.</a:t>
            </a:r>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t>
            </a:r>
            <a:r>
              <a:rPr lang="en-IN" sz="2000" b="1">
                <a:solidFill>
                  <a:srgbClr val="213163"/>
                </a:solidFill>
              </a:rPr>
              <a:t>and </a:t>
            </a:r>
            <a:r>
              <a:rPr lang="en-IN" sz="2000" b="1" dirty="0">
                <a:solidFill>
                  <a:srgbClr val="213163"/>
                </a:solidFill>
              </a:rPr>
              <a:t>Technology used  </a:t>
            </a:r>
          </a:p>
        </p:txBody>
      </p:sp>
      <p:sp>
        <p:nvSpPr>
          <p:cNvPr id="6" name="TextBox 5">
            <a:extLst>
              <a:ext uri="{FF2B5EF4-FFF2-40B4-BE49-F238E27FC236}">
                <a16:creationId xmlns:a16="http://schemas.microsoft.com/office/drawing/2014/main" id="{9B9FD24E-5EF7-D6B1-31E5-DF23B4F51089}"/>
              </a:ext>
            </a:extLst>
          </p:cNvPr>
          <p:cNvSpPr txBox="1"/>
          <p:nvPr/>
        </p:nvSpPr>
        <p:spPr>
          <a:xfrm>
            <a:off x="135834" y="1468698"/>
            <a:ext cx="11572875" cy="4689489"/>
          </a:xfrm>
          <a:prstGeom prst="rect">
            <a:avLst/>
          </a:prstGeom>
          <a:noFill/>
        </p:spPr>
        <p:txBody>
          <a:bodyPr wrap="square">
            <a:spAutoFit/>
          </a:bodyPr>
          <a:lstStyle/>
          <a:p>
            <a:endParaRPr lang="en-US" dirty="0"/>
          </a:p>
          <a:p>
            <a:pPr algn="just"/>
            <a:r>
              <a:rPr lang="en-US" b="1" dirty="0"/>
              <a:t>Microsoft Power BI Desktop : </a:t>
            </a:r>
            <a:r>
              <a:rPr lang="en-US" dirty="0"/>
              <a:t>Data modeling, data transformation, and visualization are predominantly done using the primary tool employed here. Interactive features of Power BI are utilized to develop interactive charts and dashboards as encountered in the project screens .</a:t>
            </a:r>
          </a:p>
          <a:p>
            <a:pPr algn="just"/>
            <a:r>
              <a:rPr lang="en-US" b="1" dirty="0"/>
              <a:t>Sources of Data : </a:t>
            </a:r>
            <a:r>
              <a:rPr lang="en-US" dirty="0"/>
              <a:t>The dashboard deploys carbon emissions data (measured in Megaton units) from various industries and nations spanning five years. Data integration and preparation are conducted within Power BI to provide tidy, analyzable data.</a:t>
            </a:r>
          </a:p>
          <a:p>
            <a:pPr algn="just">
              <a:buNone/>
            </a:pPr>
            <a:r>
              <a:rPr lang="en-US" b="1" dirty="0"/>
              <a:t>DAX (Data Analysis Expressions) :</a:t>
            </a:r>
            <a:r>
              <a:rPr lang="en-US" dirty="0"/>
              <a:t> Used within Power BI to create calculated columns, measures, and KPIs for advanced analytics.</a:t>
            </a:r>
          </a:p>
          <a:p>
            <a:pPr algn="just">
              <a:buNone/>
            </a:pPr>
            <a:r>
              <a:rPr lang="en-US" b="1" dirty="0"/>
              <a:t>Power Query Editor :</a:t>
            </a:r>
            <a:r>
              <a:rPr lang="en-US" dirty="0"/>
              <a:t> Utilized for data cleaning, transformation, and merging multiple data sources before loading into Power BI models.</a:t>
            </a:r>
          </a:p>
          <a:p>
            <a:r>
              <a:rPr lang="en-US" b="1" dirty="0"/>
              <a:t>Visualization Elements</a:t>
            </a:r>
            <a:endParaRPr lang="en-US" dirty="0"/>
          </a:p>
          <a:p>
            <a:pPr algn="just"/>
            <a:r>
              <a:rPr lang="en-US" b="1" dirty="0"/>
              <a:t>Line and Bar Charts : </a:t>
            </a:r>
            <a:r>
              <a:rPr lang="en-US" dirty="0"/>
              <a:t>To present trends over time (months, years) and sector-wise distributions.</a:t>
            </a:r>
          </a:p>
          <a:p>
            <a:pPr algn="just"/>
            <a:r>
              <a:rPr lang="en-US" b="1" dirty="0"/>
              <a:t>Pie/Donut Charts or Distribution Charts : </a:t>
            </a:r>
            <a:r>
              <a:rPr lang="en-US" dirty="0"/>
              <a:t>To offer a snapshot presentation of sector-wise or country-wise contributions to the overall carbon footprint.</a:t>
            </a:r>
          </a:p>
          <a:p>
            <a:r>
              <a:rPr lang="en-US" b="1" dirty="0"/>
              <a:t>Slicers/Filters : </a:t>
            </a:r>
            <a:r>
              <a:rPr lang="en-US" dirty="0"/>
              <a:t>For interactive exploration of data by country, year, sector, and other variables.</a:t>
            </a:r>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AC65F884-0DA3-E900-86A4-60486C20373C}"/>
              </a:ext>
            </a:extLst>
          </p:cNvPr>
          <p:cNvSpPr txBox="1"/>
          <p:nvPr/>
        </p:nvSpPr>
        <p:spPr>
          <a:xfrm>
            <a:off x="466725" y="1808384"/>
            <a:ext cx="10906126" cy="5838778"/>
          </a:xfrm>
          <a:prstGeom prst="rect">
            <a:avLst/>
          </a:prstGeom>
          <a:noFill/>
        </p:spPr>
        <p:txBody>
          <a:bodyPr wrap="square">
            <a:spAutoFit/>
          </a:bodyPr>
          <a:lstStyle/>
          <a:p>
            <a:pPr algn="just"/>
            <a:r>
              <a:rPr lang="en-US" b="1" dirty="0"/>
              <a:t>Data Acquisition and Preparation </a:t>
            </a:r>
          </a:p>
          <a:p>
            <a:pPr algn="just"/>
            <a:r>
              <a:rPr lang="en-US" b="1" dirty="0"/>
              <a:t>Collection : </a:t>
            </a:r>
            <a:r>
              <a:rPr lang="en-US" dirty="0"/>
              <a:t>Retrieved carbon footprint information for various countries, sectors, and years.</a:t>
            </a:r>
          </a:p>
          <a:p>
            <a:pPr algn="just"/>
            <a:r>
              <a:rPr lang="en-US" b="1" dirty="0"/>
              <a:t>Cleaning and Transformation : </a:t>
            </a:r>
            <a:r>
              <a:rPr lang="en-US" dirty="0"/>
              <a:t>Employed Power BI Query Editor to clean the data—removing discrepancies and formatting values to facilitate interpretation.</a:t>
            </a:r>
          </a:p>
          <a:p>
            <a:pPr algn="just"/>
            <a:r>
              <a:rPr lang="en-US" b="1" dirty="0"/>
              <a:t>Data Modeling</a:t>
            </a:r>
          </a:p>
          <a:p>
            <a:pPr algn="just"/>
            <a:r>
              <a:rPr lang="en-US" b="1" dirty="0"/>
              <a:t>Relationships : </a:t>
            </a:r>
            <a:r>
              <a:rPr lang="en-US" dirty="0"/>
              <a:t>Defined relationships among different datasets (e.g., connecting country data with sector emissions).</a:t>
            </a:r>
          </a:p>
          <a:p>
            <a:pPr algn="just"/>
            <a:r>
              <a:rPr lang="en-US" b="1" dirty="0"/>
              <a:t>Aggregation : </a:t>
            </a:r>
            <a:r>
              <a:rPr lang="en-US" dirty="0"/>
              <a:t>Calculated key statistics such as overall emissions, mean carbon footprints, and monthly/yearly distributions.</a:t>
            </a:r>
          </a:p>
          <a:p>
            <a:pPr algn="just"/>
            <a:r>
              <a:rPr lang="en-US" b="1" dirty="0"/>
              <a:t>Visualization Design</a:t>
            </a:r>
          </a:p>
          <a:p>
            <a:pPr algn="just"/>
            <a:r>
              <a:rPr lang="en-US" b="1" dirty="0"/>
              <a:t>Chart Choice : </a:t>
            </a:r>
            <a:r>
              <a:rPr lang="en-US" dirty="0"/>
              <a:t>Selected relevant visualizations (bar, pie, and line charts) according to the data nature and information needed.</a:t>
            </a:r>
          </a:p>
          <a:p>
            <a:pPr algn="just"/>
            <a:r>
              <a:rPr lang="en-US" b="1" dirty="0"/>
              <a:t>Interactivity</a:t>
            </a:r>
            <a:r>
              <a:rPr lang="en-US" dirty="0"/>
              <a:t> : Included dynamic filters and slicers for enabling users to drill down within a certain sector, year, and country.</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6D9C1-6EA7-912B-0E9B-886012F7E3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DB96CDC-05D3-CADB-546B-94D540EDC8E7}"/>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AE11700F-17AB-EE55-9BDD-92F949038C82}"/>
              </a:ext>
            </a:extLst>
          </p:cNvPr>
          <p:cNvSpPr txBox="1"/>
          <p:nvPr/>
        </p:nvSpPr>
        <p:spPr>
          <a:xfrm>
            <a:off x="268356" y="1658900"/>
            <a:ext cx="11199744" cy="2390911"/>
          </a:xfrm>
          <a:prstGeom prst="rect">
            <a:avLst/>
          </a:prstGeom>
          <a:noFill/>
        </p:spPr>
        <p:txBody>
          <a:bodyPr wrap="square">
            <a:spAutoFit/>
          </a:bodyPr>
          <a:lstStyle/>
          <a:p>
            <a:pPr algn="just"/>
            <a:r>
              <a:rPr lang="en-US" b="1" dirty="0"/>
              <a:t>Assembly and Testing of Dashboards</a:t>
            </a:r>
          </a:p>
          <a:p>
            <a:pPr algn="just"/>
            <a:r>
              <a:rPr lang="en-US" b="1" dirty="0"/>
              <a:t>Layout Arrangement : </a:t>
            </a:r>
            <a:r>
              <a:rPr lang="en-US" dirty="0"/>
              <a:t>Laid out the visuals in an effective dashboard structure that is informative as well as easy to navigate.</a:t>
            </a:r>
          </a:p>
          <a:p>
            <a:pPr algn="just"/>
            <a:r>
              <a:rPr lang="en-US" b="1" dirty="0"/>
              <a:t>Validation : </a:t>
            </a:r>
            <a:r>
              <a:rPr lang="en-US" dirty="0"/>
              <a:t>Verified interactivity and data validity through cross-referencing of calculated metrics with the source data.</a:t>
            </a:r>
          </a:p>
          <a:p>
            <a:pPr algn="just"/>
            <a:r>
              <a:rPr lang="en-US" b="1" dirty="0"/>
              <a:t>Iteration and Enhancement</a:t>
            </a:r>
          </a:p>
          <a:p>
            <a:pPr algn="just"/>
            <a:r>
              <a:rPr lang="en-US" b="1" dirty="0"/>
              <a:t>Feedback Loop : </a:t>
            </a:r>
            <a:r>
              <a:rPr lang="en-US" dirty="0"/>
              <a:t>Utilized user feedback (from iterative reviews and sessions) to enhance visuals and better the overall user interface for increased decision support.</a:t>
            </a:r>
          </a:p>
        </p:txBody>
      </p:sp>
    </p:spTree>
    <p:extLst>
      <p:ext uri="{BB962C8B-B14F-4D97-AF65-F5344CB8AC3E}">
        <p14:creationId xmlns:p14="http://schemas.microsoft.com/office/powerpoint/2010/main" val="238102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7E6F14AA-5B5D-1A87-13A3-196B80F24AD0}"/>
              </a:ext>
            </a:extLst>
          </p:cNvPr>
          <p:cNvSpPr txBox="1"/>
          <p:nvPr/>
        </p:nvSpPr>
        <p:spPr>
          <a:xfrm>
            <a:off x="383380" y="1654547"/>
            <a:ext cx="10970419" cy="4689489"/>
          </a:xfrm>
          <a:prstGeom prst="rect">
            <a:avLst/>
          </a:prstGeom>
          <a:noFill/>
        </p:spPr>
        <p:txBody>
          <a:bodyPr wrap="square">
            <a:spAutoFit/>
          </a:bodyPr>
          <a:lstStyle/>
          <a:p>
            <a:pPr algn="just">
              <a:buNone/>
            </a:pPr>
            <a:r>
              <a:rPr lang="en-US" dirty="0"/>
              <a:t>The key challenge addressed in this project was the complexity of analyzing and presenting carbon footprint data across multiple dimensions. Major challenges included:</a:t>
            </a:r>
          </a:p>
          <a:p>
            <a:pPr algn="just">
              <a:buNone/>
            </a:pPr>
            <a:r>
              <a:rPr lang="en-US" b="1" dirty="0"/>
              <a:t>Fragmented Data Sets</a:t>
            </a:r>
          </a:p>
          <a:p>
            <a:pPr algn="just"/>
            <a:r>
              <a:rPr lang="en-US" dirty="0"/>
              <a:t>Emission values originated from various sectors such as Domestic Aviation, Ground Transport, Industry, International Aviation, Power, and Residential, across multiple nations.</a:t>
            </a:r>
          </a:p>
          <a:p>
            <a:pPr algn="just">
              <a:buNone/>
            </a:pPr>
            <a:r>
              <a:rPr lang="en-US" b="1" dirty="0"/>
              <a:t>Temporal Dynamics</a:t>
            </a:r>
          </a:p>
          <a:p>
            <a:pPr algn="just"/>
            <a:r>
              <a:rPr lang="en-US" dirty="0"/>
              <a:t>Five years' worth of data had to be carefully analyzed to detect long-term trends and seasonal variations.</a:t>
            </a:r>
          </a:p>
          <a:p>
            <a:pPr algn="just">
              <a:buNone/>
            </a:pPr>
            <a:r>
              <a:rPr lang="en-US" b="1" dirty="0"/>
              <a:t>Decision Support Requirement</a:t>
            </a:r>
          </a:p>
          <a:p>
            <a:pPr algn="just"/>
            <a:r>
              <a:rPr lang="en-US" dirty="0"/>
              <a:t>Stakeholders needed an interactive and easy-to-understand dashboard to identify emission hotspots and recognize opportunities for environmental improvement.</a:t>
            </a:r>
          </a:p>
          <a:p>
            <a:pPr algn="just">
              <a:buNone/>
            </a:pPr>
            <a:r>
              <a:rPr lang="en-US" b="1" dirty="0"/>
              <a:t>Overall Challenge</a:t>
            </a:r>
          </a:p>
          <a:p>
            <a:pPr algn="just">
              <a:buNone/>
            </a:pPr>
            <a:r>
              <a:rPr lang="en-US" dirty="0"/>
              <a:t>To design a solution that could:</a:t>
            </a:r>
          </a:p>
          <a:p>
            <a:pPr algn="just">
              <a:buFont typeface="Arial" panose="020B0604020202020204" pitchFamily="34" charset="0"/>
              <a:buChar char="•"/>
            </a:pPr>
            <a:r>
              <a:rPr lang="en-US" dirty="0"/>
              <a:t> Aggregate and reformat large-scale emission data into actionable insights.</a:t>
            </a:r>
          </a:p>
          <a:p>
            <a:pPr algn="just">
              <a:buFont typeface="Arial" panose="020B0604020202020204" pitchFamily="34" charset="0"/>
              <a:buChar char="•"/>
            </a:pPr>
            <a:r>
              <a:rPr lang="en-US" dirty="0"/>
              <a:t> Display complex data in a clear and interactive visual format. </a:t>
            </a:r>
          </a:p>
          <a:p>
            <a:pPr algn="just">
              <a:buFont typeface="Arial" panose="020B0604020202020204" pitchFamily="34" charset="0"/>
              <a:buChar char="•"/>
            </a:pPr>
            <a:r>
              <a:rPr lang="en-US" dirty="0"/>
              <a:t> Enable end users to dynamically explore trends across various parameters.</a:t>
            </a: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15" name="TextBox 14">
            <a:extLst>
              <a:ext uri="{FF2B5EF4-FFF2-40B4-BE49-F238E27FC236}">
                <a16:creationId xmlns:a16="http://schemas.microsoft.com/office/drawing/2014/main" id="{CF1DE204-BB65-A13E-7F18-A7DEF0F4A917}"/>
              </a:ext>
            </a:extLst>
          </p:cNvPr>
          <p:cNvSpPr txBox="1"/>
          <p:nvPr/>
        </p:nvSpPr>
        <p:spPr>
          <a:xfrm>
            <a:off x="428626" y="1566145"/>
            <a:ext cx="11134724" cy="4976812"/>
          </a:xfrm>
          <a:prstGeom prst="rect">
            <a:avLst/>
          </a:prstGeom>
          <a:noFill/>
        </p:spPr>
        <p:txBody>
          <a:bodyPr wrap="square">
            <a:spAutoFit/>
          </a:bodyPr>
          <a:lstStyle/>
          <a:p>
            <a:pPr algn="just">
              <a:buNone/>
            </a:pPr>
            <a:r>
              <a:rPr lang="en-US" dirty="0"/>
              <a:t>The project’s solution was the development of an interactive Power BI dashboard to visualize the carbon footprint by sector, country, and time period. Key components of the solution include:</a:t>
            </a:r>
          </a:p>
          <a:p>
            <a:pPr algn="just">
              <a:buNone/>
            </a:pPr>
            <a:r>
              <a:rPr lang="en-US" b="1" dirty="0"/>
              <a:t>Integration of Multi-Dimensional Data</a:t>
            </a:r>
          </a:p>
          <a:p>
            <a:pPr algn="just"/>
            <a:r>
              <a:rPr lang="en-US" dirty="0"/>
              <a:t>Combined data from 14 countries, 6 sectors, and 5+ years, offering both:</a:t>
            </a:r>
          </a:p>
          <a:p>
            <a:pPr marL="742950" lvl="1" indent="-285750" algn="just">
              <a:buFont typeface="Arial" panose="020B0604020202020204" pitchFamily="34" charset="0"/>
              <a:buChar char="•"/>
            </a:pPr>
            <a:r>
              <a:rPr lang="en-US" dirty="0"/>
              <a:t>Macro insights (total emissions and country-wise trends)</a:t>
            </a:r>
          </a:p>
          <a:p>
            <a:pPr marL="742950" lvl="1" indent="-285750" algn="just">
              <a:buFont typeface="Arial" panose="020B0604020202020204" pitchFamily="34" charset="0"/>
              <a:buChar char="•"/>
            </a:pPr>
            <a:r>
              <a:rPr lang="en-US" dirty="0"/>
              <a:t>Micro insights (monthly patterns in specific sectors)</a:t>
            </a:r>
          </a:p>
          <a:p>
            <a:pPr algn="just">
              <a:buNone/>
            </a:pPr>
            <a:r>
              <a:rPr lang="en-US" b="1" dirty="0"/>
              <a:t>Dynamic and Interactive Visualizations</a:t>
            </a:r>
          </a:p>
          <a:p>
            <a:pPr algn="just"/>
            <a:r>
              <a:rPr lang="en-US" dirty="0"/>
              <a:t>Users can interact with charts to filter by sector, country, or year.</a:t>
            </a:r>
          </a:p>
          <a:p>
            <a:pPr algn="just"/>
            <a:r>
              <a:rPr lang="en-US" dirty="0"/>
              <a:t>Key visual components include:</a:t>
            </a:r>
          </a:p>
          <a:p>
            <a:pPr marL="742950" lvl="1" indent="-285750" algn="just">
              <a:buFont typeface="Arial" panose="020B0604020202020204" pitchFamily="34" charset="0"/>
              <a:buChar char="•"/>
            </a:pPr>
            <a:r>
              <a:rPr lang="en-US" b="1" dirty="0"/>
              <a:t>Monthly Trends:</a:t>
            </a:r>
            <a:r>
              <a:rPr lang="en-US" dirty="0"/>
              <a:t> Line/bar charts to show sector-wise and month-wise variations.</a:t>
            </a:r>
          </a:p>
          <a:p>
            <a:pPr marL="742950" lvl="1" indent="-285750" algn="just">
              <a:buFont typeface="Arial" panose="020B0604020202020204" pitchFamily="34" charset="0"/>
              <a:buChar char="•"/>
            </a:pPr>
            <a:r>
              <a:rPr lang="en-US" b="1" dirty="0"/>
              <a:t>Yearly Distributions and Averages:</a:t>
            </a:r>
            <a:r>
              <a:rPr lang="en-US" dirty="0"/>
              <a:t> Compare emissions over time and across sectors.</a:t>
            </a:r>
          </a:p>
          <a:p>
            <a:pPr marL="742950" lvl="1" indent="-285750" algn="just">
              <a:buFont typeface="Arial" panose="020B0604020202020204" pitchFamily="34" charset="0"/>
              <a:buChar char="•"/>
            </a:pPr>
            <a:r>
              <a:rPr lang="en-US" b="1" dirty="0"/>
              <a:t>Sector and Country Distributions:</a:t>
            </a:r>
            <a:r>
              <a:rPr lang="en-US" dirty="0"/>
              <a:t> Visual rankings and percentage contributions by sector and region.</a:t>
            </a:r>
          </a:p>
          <a:p>
            <a:pPr algn="just">
              <a:buNone/>
            </a:pPr>
            <a:r>
              <a:rPr lang="en-US" b="1" dirty="0"/>
              <a:t>Actionable Insights</a:t>
            </a:r>
          </a:p>
          <a:p>
            <a:pPr algn="just"/>
            <a:r>
              <a:rPr lang="en-US" dirty="0"/>
              <a:t>The dashboard enables stakeholders to:</a:t>
            </a:r>
          </a:p>
          <a:p>
            <a:pPr marL="742950" lvl="1" indent="-285750" algn="just">
              <a:buFont typeface="Arial" panose="020B0604020202020204" pitchFamily="34" charset="0"/>
              <a:buChar char="•"/>
            </a:pPr>
            <a:r>
              <a:rPr lang="en-US" dirty="0"/>
              <a:t>Pinpoint the most polluting sectors and regions.</a:t>
            </a:r>
          </a:p>
          <a:p>
            <a:pPr marL="742950" lvl="1" indent="-285750" algn="just">
              <a:buFont typeface="Arial" panose="020B0604020202020204" pitchFamily="34" charset="0"/>
              <a:buChar char="•"/>
            </a:pPr>
            <a:r>
              <a:rPr lang="en-US" dirty="0"/>
              <a:t>Inform policy decisions and support strategic environmental planning.</a:t>
            </a: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1"/>
            <a:ext cx="8431696" cy="1323439"/>
          </a:xfrm>
          <a:prstGeom prst="rect">
            <a:avLst/>
          </a:prstGeom>
          <a:noFill/>
        </p:spPr>
        <p:txBody>
          <a:bodyPr wrap="square">
            <a:spAutoFit/>
          </a:bodyPr>
          <a:lstStyle/>
          <a:p>
            <a:r>
              <a:rPr lang="en-US" sz="2000" b="1" dirty="0">
                <a:solidFill>
                  <a:srgbClr val="213163"/>
                </a:solidFill>
              </a:rPr>
              <a:t>Screenshot of Output:</a:t>
            </a:r>
          </a:p>
          <a:p>
            <a:endParaRPr lang="en-US" sz="2000" b="1" dirty="0">
              <a:solidFill>
                <a:srgbClr val="213163"/>
              </a:solidFill>
            </a:endParaRPr>
          </a:p>
          <a:p>
            <a:r>
              <a:rPr lang="en-US" sz="2000" b="1" dirty="0">
                <a:solidFill>
                  <a:srgbClr val="213163"/>
                </a:solidFill>
              </a:rPr>
              <a:t>  </a:t>
            </a:r>
          </a:p>
          <a:p>
            <a:endParaRPr lang="en-IN" sz="2000" b="1" dirty="0">
              <a:solidFill>
                <a:srgbClr val="213163"/>
              </a:solidFill>
            </a:endParaRPr>
          </a:p>
        </p:txBody>
      </p:sp>
      <p:pic>
        <p:nvPicPr>
          <p:cNvPr id="6" name="Picture 5">
            <a:extLst>
              <a:ext uri="{FF2B5EF4-FFF2-40B4-BE49-F238E27FC236}">
                <a16:creationId xmlns:a16="http://schemas.microsoft.com/office/drawing/2014/main" id="{7BB445B4-B26C-F873-44AC-5760D13FEE18}"/>
              </a:ext>
            </a:extLst>
          </p:cNvPr>
          <p:cNvPicPr>
            <a:picLocks noChangeAspect="1"/>
          </p:cNvPicPr>
          <p:nvPr/>
        </p:nvPicPr>
        <p:blipFill>
          <a:blip r:embed="rId2"/>
          <a:stretch>
            <a:fillRect/>
          </a:stretch>
        </p:blipFill>
        <p:spPr>
          <a:xfrm>
            <a:off x="255104" y="1716130"/>
            <a:ext cx="5685879" cy="4541795"/>
          </a:xfrm>
          <a:prstGeom prst="rect">
            <a:avLst/>
          </a:prstGeom>
        </p:spPr>
      </p:pic>
      <p:pic>
        <p:nvPicPr>
          <p:cNvPr id="8" name="Picture 7">
            <a:extLst>
              <a:ext uri="{FF2B5EF4-FFF2-40B4-BE49-F238E27FC236}">
                <a16:creationId xmlns:a16="http://schemas.microsoft.com/office/drawing/2014/main" id="{0717AE65-6B8C-948D-359C-FDC479D92287}"/>
              </a:ext>
            </a:extLst>
          </p:cNvPr>
          <p:cNvPicPr>
            <a:picLocks noChangeAspect="1"/>
          </p:cNvPicPr>
          <p:nvPr/>
        </p:nvPicPr>
        <p:blipFill>
          <a:blip r:embed="rId3"/>
          <a:stretch>
            <a:fillRect/>
          </a:stretch>
        </p:blipFill>
        <p:spPr>
          <a:xfrm>
            <a:off x="6186078" y="1716129"/>
            <a:ext cx="5785658" cy="454179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0B5CA-8218-DBC6-023F-2E8DA75889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E5C29E-02AB-B09A-D1C8-5A54DB1FFCA8}"/>
              </a:ext>
            </a:extLst>
          </p:cNvPr>
          <p:cNvSpPr txBox="1"/>
          <p:nvPr/>
        </p:nvSpPr>
        <p:spPr>
          <a:xfrm>
            <a:off x="245579" y="1054411"/>
            <a:ext cx="8431696" cy="1631216"/>
          </a:xfrm>
          <a:prstGeom prst="rect">
            <a:avLst/>
          </a:prstGeom>
          <a:noFill/>
        </p:spPr>
        <p:txBody>
          <a:bodyPr wrap="square">
            <a:spAutoFit/>
          </a:bodyPr>
          <a:lstStyle/>
          <a:p>
            <a:r>
              <a:rPr lang="en-US" sz="2000" b="1" dirty="0">
                <a:solidFill>
                  <a:srgbClr val="213163"/>
                </a:solidFill>
              </a:rPr>
              <a:t>Screenshot of Output:</a:t>
            </a: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p>
          <a:p>
            <a:endParaRPr lang="en-IN" sz="2000" b="1" dirty="0">
              <a:solidFill>
                <a:srgbClr val="213163"/>
              </a:solidFill>
            </a:endParaRPr>
          </a:p>
        </p:txBody>
      </p:sp>
      <p:pic>
        <p:nvPicPr>
          <p:cNvPr id="4" name="Picture 3">
            <a:extLst>
              <a:ext uri="{FF2B5EF4-FFF2-40B4-BE49-F238E27FC236}">
                <a16:creationId xmlns:a16="http://schemas.microsoft.com/office/drawing/2014/main" id="{38CAA7F2-FD13-42E9-8526-48B6988D561C}"/>
              </a:ext>
            </a:extLst>
          </p:cNvPr>
          <p:cNvPicPr>
            <a:picLocks noChangeAspect="1"/>
          </p:cNvPicPr>
          <p:nvPr/>
        </p:nvPicPr>
        <p:blipFill>
          <a:blip r:embed="rId2"/>
          <a:stretch>
            <a:fillRect/>
          </a:stretch>
        </p:blipFill>
        <p:spPr>
          <a:xfrm>
            <a:off x="178124" y="1737317"/>
            <a:ext cx="5644892" cy="4530134"/>
          </a:xfrm>
          <a:prstGeom prst="rect">
            <a:avLst/>
          </a:prstGeom>
        </p:spPr>
      </p:pic>
      <p:pic>
        <p:nvPicPr>
          <p:cNvPr id="7" name="Picture 6">
            <a:extLst>
              <a:ext uri="{FF2B5EF4-FFF2-40B4-BE49-F238E27FC236}">
                <a16:creationId xmlns:a16="http://schemas.microsoft.com/office/drawing/2014/main" id="{617CE607-D741-EE4D-ECB9-436640712D59}"/>
              </a:ext>
            </a:extLst>
          </p:cNvPr>
          <p:cNvPicPr>
            <a:picLocks noChangeAspect="1"/>
          </p:cNvPicPr>
          <p:nvPr/>
        </p:nvPicPr>
        <p:blipFill>
          <a:blip r:embed="rId3"/>
          <a:stretch>
            <a:fillRect/>
          </a:stretch>
        </p:blipFill>
        <p:spPr>
          <a:xfrm>
            <a:off x="5906226" y="1733549"/>
            <a:ext cx="6040195" cy="4530134"/>
          </a:xfrm>
          <a:prstGeom prst="rect">
            <a:avLst/>
          </a:prstGeom>
        </p:spPr>
      </p:pic>
    </p:spTree>
    <p:extLst>
      <p:ext uri="{BB962C8B-B14F-4D97-AF65-F5344CB8AC3E}">
        <p14:creationId xmlns:p14="http://schemas.microsoft.com/office/powerpoint/2010/main" val="103513814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82</TotalTime>
  <Words>987</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Roboto</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22881A0573</cp:lastModifiedBy>
  <cp:revision>10</cp:revision>
  <dcterms:created xsi:type="dcterms:W3CDTF">2024-12-31T09:40:01Z</dcterms:created>
  <dcterms:modified xsi:type="dcterms:W3CDTF">2025-04-14T18:38:18Z</dcterms:modified>
</cp:coreProperties>
</file>